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52" d="100"/>
          <a:sy n="52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F7A49E-F8B6-4E6E-B0AB-8BA3D1E391FD}"/>
              </a:ext>
            </a:extLst>
          </p:cNvPr>
          <p:cNvGrpSpPr/>
          <p:nvPr/>
        </p:nvGrpSpPr>
        <p:grpSpPr>
          <a:xfrm>
            <a:off x="1187835" y="2588258"/>
            <a:ext cx="407185" cy="355707"/>
            <a:chOff x="5382069" y="2183319"/>
            <a:chExt cx="501254" cy="454584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E67F191-9A73-4D7D-ACB5-9591D769C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069" y="2183319"/>
              <a:ext cx="501254" cy="454584"/>
            </a:xfrm>
            <a:custGeom>
              <a:avLst/>
              <a:gdLst>
                <a:gd name="T0" fmla="*/ 45 w 325"/>
                <a:gd name="T1" fmla="*/ 61 h 294"/>
                <a:gd name="T2" fmla="*/ 183 w 325"/>
                <a:gd name="T3" fmla="*/ 3 h 294"/>
                <a:gd name="T4" fmla="*/ 308 w 325"/>
                <a:gd name="T5" fmla="*/ 75 h 294"/>
                <a:gd name="T6" fmla="*/ 178 w 325"/>
                <a:gd name="T7" fmla="*/ 294 h 294"/>
                <a:gd name="T8" fmla="*/ 45 w 325"/>
                <a:gd name="T9" fmla="*/ 6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294">
                  <a:moveTo>
                    <a:pt x="45" y="61"/>
                  </a:moveTo>
                  <a:cubicBezTo>
                    <a:pt x="103" y="0"/>
                    <a:pt x="183" y="3"/>
                    <a:pt x="183" y="3"/>
                  </a:cubicBezTo>
                  <a:cubicBezTo>
                    <a:pt x="205" y="25"/>
                    <a:pt x="294" y="20"/>
                    <a:pt x="308" y="75"/>
                  </a:cubicBezTo>
                  <a:cubicBezTo>
                    <a:pt x="325" y="148"/>
                    <a:pt x="284" y="281"/>
                    <a:pt x="178" y="294"/>
                  </a:cubicBezTo>
                  <a:cubicBezTo>
                    <a:pt x="0" y="265"/>
                    <a:pt x="45" y="61"/>
                    <a:pt x="45" y="61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802A911A-1439-44BE-8236-0137F9F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628" y="2245261"/>
              <a:ext cx="246594" cy="336473"/>
            </a:xfrm>
            <a:custGeom>
              <a:avLst/>
              <a:gdLst>
                <a:gd name="T0" fmla="*/ 137 w 160"/>
                <a:gd name="T1" fmla="*/ 40 h 218"/>
                <a:gd name="T2" fmla="*/ 137 w 160"/>
                <a:gd name="T3" fmla="*/ 38 h 218"/>
                <a:gd name="T4" fmla="*/ 137 w 160"/>
                <a:gd name="T5" fmla="*/ 37 h 218"/>
                <a:gd name="T6" fmla="*/ 135 w 160"/>
                <a:gd name="T7" fmla="*/ 0 h 218"/>
                <a:gd name="T8" fmla="*/ 33 w 160"/>
                <a:gd name="T9" fmla="*/ 43 h 218"/>
                <a:gd name="T10" fmla="*/ 133 w 160"/>
                <a:gd name="T11" fmla="*/ 218 h 218"/>
                <a:gd name="T12" fmla="*/ 137 w 160"/>
                <a:gd name="T13" fmla="*/ 4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8">
                  <a:moveTo>
                    <a:pt x="137" y="40"/>
                  </a:moveTo>
                  <a:cubicBezTo>
                    <a:pt x="137" y="39"/>
                    <a:pt x="137" y="39"/>
                    <a:pt x="137" y="38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5" y="20"/>
                    <a:pt x="134" y="9"/>
                    <a:pt x="135" y="0"/>
                  </a:cubicBezTo>
                  <a:cubicBezTo>
                    <a:pt x="124" y="0"/>
                    <a:pt x="72" y="3"/>
                    <a:pt x="33" y="43"/>
                  </a:cubicBezTo>
                  <a:cubicBezTo>
                    <a:pt x="33" y="43"/>
                    <a:pt x="0" y="196"/>
                    <a:pt x="133" y="218"/>
                  </a:cubicBezTo>
                  <a:cubicBezTo>
                    <a:pt x="160" y="170"/>
                    <a:pt x="144" y="91"/>
                    <a:pt x="137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pic>
        <p:nvPicPr>
          <p:cNvPr id="20" name="Picture 2" descr="Github, logo Kostenlos Symbol von Garden stroke">
            <a:extLst>
              <a:ext uri="{FF2B5EF4-FFF2-40B4-BE49-F238E27FC236}">
                <a16:creationId xmlns:a16="http://schemas.microsoft.com/office/drawing/2014/main" id="{34E7E5AB-7329-4399-A29B-6153DA15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44" y="215066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D0041-6D2F-4A69-B8C2-18240D1C9DC5}"/>
              </a:ext>
            </a:extLst>
          </p:cNvPr>
          <p:cNvGrpSpPr/>
          <p:nvPr/>
        </p:nvGrpSpPr>
        <p:grpSpPr>
          <a:xfrm>
            <a:off x="1279541" y="3085482"/>
            <a:ext cx="282307" cy="317706"/>
            <a:chOff x="7628125" y="3966722"/>
            <a:chExt cx="491038" cy="463218"/>
          </a:xfrm>
        </p:grpSpPr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E04FE5FC-A4C2-4766-B151-CD9C054B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8125" y="3966722"/>
              <a:ext cx="491038" cy="299075"/>
            </a:xfrm>
            <a:custGeom>
              <a:avLst/>
              <a:gdLst>
                <a:gd name="T0" fmla="*/ 55 w 149"/>
                <a:gd name="T1" fmla="*/ 28 h 91"/>
                <a:gd name="T2" fmla="*/ 85 w 149"/>
                <a:gd name="T3" fmla="*/ 91 h 91"/>
                <a:gd name="T4" fmla="*/ 96 w 149"/>
                <a:gd name="T5" fmla="*/ 69 h 91"/>
                <a:gd name="T6" fmla="*/ 142 w 149"/>
                <a:gd name="T7" fmla="*/ 68 h 91"/>
                <a:gd name="T8" fmla="*/ 149 w 149"/>
                <a:gd name="T9" fmla="*/ 41 h 91"/>
                <a:gd name="T10" fmla="*/ 108 w 149"/>
                <a:gd name="T11" fmla="*/ 0 h 91"/>
                <a:gd name="T12" fmla="*/ 74 w 149"/>
                <a:gd name="T13" fmla="*/ 25 h 91"/>
                <a:gd name="T14" fmla="*/ 40 w 149"/>
                <a:gd name="T15" fmla="*/ 0 h 91"/>
                <a:gd name="T16" fmla="*/ 0 w 149"/>
                <a:gd name="T17" fmla="*/ 41 h 91"/>
                <a:gd name="T18" fmla="*/ 7 w 149"/>
                <a:gd name="T19" fmla="*/ 68 h 91"/>
                <a:gd name="T20" fmla="*/ 45 w 149"/>
                <a:gd name="T21" fmla="*/ 68 h 91"/>
                <a:gd name="T22" fmla="*/ 55 w 149"/>
                <a:gd name="T23" fmla="*/ 2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91">
                  <a:moveTo>
                    <a:pt x="55" y="28"/>
                  </a:moveTo>
                  <a:cubicBezTo>
                    <a:pt x="85" y="91"/>
                    <a:pt x="85" y="91"/>
                    <a:pt x="85" y="91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6" y="59"/>
                    <a:pt x="149" y="50"/>
                    <a:pt x="149" y="41"/>
                  </a:cubicBezTo>
                  <a:cubicBezTo>
                    <a:pt x="149" y="19"/>
                    <a:pt x="131" y="0"/>
                    <a:pt x="108" y="0"/>
                  </a:cubicBezTo>
                  <a:cubicBezTo>
                    <a:pt x="94" y="0"/>
                    <a:pt x="81" y="13"/>
                    <a:pt x="74" y="25"/>
                  </a:cubicBezTo>
                  <a:cubicBezTo>
                    <a:pt x="67" y="13"/>
                    <a:pt x="54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0"/>
                    <a:pt x="2" y="59"/>
                    <a:pt x="7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55" y="28"/>
                  </a:lnTo>
                  <a:close/>
                </a:path>
              </a:pathLst>
            </a:custGeom>
            <a:solidFill>
              <a:srgbClr val="FF30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2D0DCB70-E115-44C6-85CA-D0D4CCFAB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292" y="4147558"/>
              <a:ext cx="418704" cy="282382"/>
            </a:xfrm>
            <a:custGeom>
              <a:avLst/>
              <a:gdLst>
                <a:gd name="T0" fmla="*/ 91 w 127"/>
                <a:gd name="T1" fmla="*/ 22 h 86"/>
                <a:gd name="T2" fmla="*/ 74 w 127"/>
                <a:gd name="T3" fmla="*/ 56 h 86"/>
                <a:gd name="T4" fmla="*/ 46 w 127"/>
                <a:gd name="T5" fmla="*/ 0 h 86"/>
                <a:gd name="T6" fmla="*/ 41 w 127"/>
                <a:gd name="T7" fmla="*/ 21 h 86"/>
                <a:gd name="T8" fmla="*/ 0 w 127"/>
                <a:gd name="T9" fmla="*/ 21 h 86"/>
                <a:gd name="T10" fmla="*/ 63 w 127"/>
                <a:gd name="T11" fmla="*/ 86 h 86"/>
                <a:gd name="T12" fmla="*/ 127 w 127"/>
                <a:gd name="T13" fmla="*/ 22 h 86"/>
                <a:gd name="T14" fmla="*/ 91 w 127"/>
                <a:gd name="T15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86">
                  <a:moveTo>
                    <a:pt x="91" y="22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8" y="55"/>
                    <a:pt x="54" y="86"/>
                    <a:pt x="63" y="86"/>
                  </a:cubicBezTo>
                  <a:cubicBezTo>
                    <a:pt x="72" y="86"/>
                    <a:pt x="108" y="56"/>
                    <a:pt x="127" y="22"/>
                  </a:cubicBezTo>
                  <a:lnTo>
                    <a:pt x="9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8496945" cy="36356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accent1"/>
                </a:solidFill>
              </a:rPr>
              <a:t>Enduser</a:t>
            </a:r>
            <a:r>
              <a:rPr lang="de-DE" dirty="0">
                <a:solidFill>
                  <a:schemeClr val="accent1"/>
                </a:solidFill>
              </a:rPr>
              <a:t> Management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1687268" y="854535"/>
            <a:ext cx="3135998" cy="658657"/>
          </a:xfrm>
          <a:prstGeom prst="wedgeRoundRectCallout">
            <a:avLst>
              <a:gd name="adj1" fmla="val 10768"/>
              <a:gd name="adj2" fmla="val 8463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Entire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Enduser</a:t>
            </a:r>
            <a:r>
              <a:rPr lang="de-DE" dirty="0"/>
              <a:t> Management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A738A-8742-4159-A112-5F250A50AA85}"/>
              </a:ext>
            </a:extLst>
          </p:cNvPr>
          <p:cNvSpPr/>
          <p:nvPr/>
        </p:nvSpPr>
        <p:spPr bwMode="auto">
          <a:xfrm>
            <a:off x="2686208" y="2073106"/>
            <a:ext cx="1849026" cy="2819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4345B-368C-43D0-B838-A4E058F335A7}"/>
              </a:ext>
            </a:extLst>
          </p:cNvPr>
          <p:cNvSpPr/>
          <p:nvPr/>
        </p:nvSpPr>
        <p:spPr bwMode="auto">
          <a:xfrm>
            <a:off x="2589630" y="2193828"/>
            <a:ext cx="1861030" cy="2819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Application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492936-4F5E-4EDB-8C6B-1B6E93FE709E}"/>
              </a:ext>
            </a:extLst>
          </p:cNvPr>
          <p:cNvSpPr/>
          <p:nvPr/>
        </p:nvSpPr>
        <p:spPr bwMode="auto">
          <a:xfrm>
            <a:off x="2656941" y="2481859"/>
            <a:ext cx="1725987" cy="17449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DABEE0-6395-400A-A7FA-0D05900D99AB}"/>
              </a:ext>
            </a:extLst>
          </p:cNvPr>
          <p:cNvSpPr/>
          <p:nvPr/>
        </p:nvSpPr>
        <p:spPr bwMode="auto">
          <a:xfrm>
            <a:off x="5021156" y="2060848"/>
            <a:ext cx="2967788" cy="2952328"/>
          </a:xfrm>
          <a:prstGeom prst="rect">
            <a:avLst/>
          </a:prstGeom>
          <a:solidFill>
            <a:srgbClr val="FEC9BA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Management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B1AA0A-BAFC-4EED-9462-CB1DD6DEDBEE}"/>
              </a:ext>
            </a:extLst>
          </p:cNvPr>
          <p:cNvSpPr/>
          <p:nvPr/>
        </p:nvSpPr>
        <p:spPr bwMode="auto">
          <a:xfrm rot="16200000">
            <a:off x="4114651" y="3084148"/>
            <a:ext cx="1809635" cy="3390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API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3A2CE-F946-4623-9839-4CBDB7AE0C82}"/>
              </a:ext>
            </a:extLst>
          </p:cNvPr>
          <p:cNvSpPr/>
          <p:nvPr/>
        </p:nvSpPr>
        <p:spPr bwMode="auto">
          <a:xfrm>
            <a:off x="5405040" y="2348880"/>
            <a:ext cx="578039" cy="18096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User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Flows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C8BCDA-585D-4302-B180-274890F492F3}"/>
              </a:ext>
            </a:extLst>
          </p:cNvPr>
          <p:cNvSpPr/>
          <p:nvPr/>
        </p:nvSpPr>
        <p:spPr bwMode="auto">
          <a:xfrm>
            <a:off x="6701184" y="2348880"/>
            <a:ext cx="1164387" cy="283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External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A56476A-B667-4955-B5F2-C97F4C9D0C90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 bwMode="auto">
          <a:xfrm>
            <a:off x="7865571" y="2490745"/>
            <a:ext cx="447217" cy="10462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CC73E42-08E0-4E95-A2BD-8D6840D4632B}"/>
              </a:ext>
            </a:extLst>
          </p:cNvPr>
          <p:cNvCxnSpPr>
            <a:stCxn id="76" idx="3"/>
            <a:endCxn id="78" idx="1"/>
          </p:cNvCxnSpPr>
          <p:nvPr/>
        </p:nvCxnSpPr>
        <p:spPr bwMode="auto">
          <a:xfrm flipV="1">
            <a:off x="5983079" y="2490745"/>
            <a:ext cx="718105" cy="76295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9C55A1-4074-4BC2-A236-44098F3A90EC}"/>
              </a:ext>
            </a:extLst>
          </p:cNvPr>
          <p:cNvCxnSpPr>
            <a:stCxn id="76" idx="3"/>
            <a:endCxn id="92" idx="1"/>
          </p:cNvCxnSpPr>
          <p:nvPr/>
        </p:nvCxnSpPr>
        <p:spPr bwMode="auto">
          <a:xfrm>
            <a:off x="5983079" y="3253698"/>
            <a:ext cx="721577" cy="47432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0204C9-E6CF-41A5-813E-5E67B42FCE27}"/>
              </a:ext>
            </a:extLst>
          </p:cNvPr>
          <p:cNvCxnSpPr>
            <a:stCxn id="73" idx="2"/>
            <a:endCxn id="76" idx="1"/>
          </p:cNvCxnSpPr>
          <p:nvPr/>
        </p:nvCxnSpPr>
        <p:spPr bwMode="auto">
          <a:xfrm>
            <a:off x="5189018" y="3253697"/>
            <a:ext cx="216022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279FB0A8-CE44-4E17-989D-717A77B3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18" y="3265932"/>
            <a:ext cx="405679" cy="36004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3E18745-B70F-4B9D-8DCB-FF4076FEEF68}"/>
              </a:ext>
            </a:extLst>
          </p:cNvPr>
          <p:cNvSpPr txBox="1"/>
          <p:nvPr/>
        </p:nvSpPr>
        <p:spPr>
          <a:xfrm>
            <a:off x="1775520" y="3625971"/>
            <a:ext cx="824989" cy="27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221C24-6A96-4520-AD77-82ABCB7923D4}"/>
              </a:ext>
            </a:extLst>
          </p:cNvPr>
          <p:cNvSpPr/>
          <p:nvPr/>
        </p:nvSpPr>
        <p:spPr bwMode="auto">
          <a:xfrm>
            <a:off x="2656942" y="4400731"/>
            <a:ext cx="1725986" cy="2943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Backend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5483DFE-2540-43CF-B452-8C8AD8C9690A}"/>
              </a:ext>
            </a:extLst>
          </p:cNvPr>
          <p:cNvCxnSpPr>
            <a:cxnSpLocks/>
            <a:stCxn id="62" idx="2"/>
            <a:endCxn id="86" idx="0"/>
          </p:cNvCxnSpPr>
          <p:nvPr/>
        </p:nvCxnSpPr>
        <p:spPr bwMode="auto">
          <a:xfrm>
            <a:off x="3519935" y="4226815"/>
            <a:ext cx="0" cy="1739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: Beveled 87">
            <a:extLst>
              <a:ext uri="{FF2B5EF4-FFF2-40B4-BE49-F238E27FC236}">
                <a16:creationId xmlns:a16="http://schemas.microsoft.com/office/drawing/2014/main" id="{1ACE8A1D-4D87-4B2E-88EA-242BB52C8F2D}"/>
              </a:ext>
            </a:extLst>
          </p:cNvPr>
          <p:cNvSpPr/>
          <p:nvPr/>
        </p:nvSpPr>
        <p:spPr bwMode="auto">
          <a:xfrm>
            <a:off x="3143672" y="3662004"/>
            <a:ext cx="864096" cy="311292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Buy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4947F7-5BD9-4A29-9A30-6D35908A634E}"/>
              </a:ext>
            </a:extLst>
          </p:cNvPr>
          <p:cNvSpPr/>
          <p:nvPr/>
        </p:nvSpPr>
        <p:spPr bwMode="auto">
          <a:xfrm>
            <a:off x="6704656" y="3284984"/>
            <a:ext cx="1160915" cy="886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Enduser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 Mgmt 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Impl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.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C0D2A33-C0E2-4FBC-BF78-E18D0A3D9E3B}"/>
              </a:ext>
            </a:extLst>
          </p:cNvPr>
          <p:cNvSpPr/>
          <p:nvPr/>
        </p:nvSpPr>
        <p:spPr>
          <a:xfrm>
            <a:off x="5405040" y="4519330"/>
            <a:ext cx="2460531" cy="42183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Data Store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79A6C4-DE20-4959-A015-1096B7550466}"/>
              </a:ext>
            </a:extLst>
          </p:cNvPr>
          <p:cNvSpPr/>
          <p:nvPr/>
        </p:nvSpPr>
        <p:spPr bwMode="auto">
          <a:xfrm>
            <a:off x="8312788" y="2060848"/>
            <a:ext cx="1232811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External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lang="de-DE" sz="1200" dirty="0" err="1">
                <a:solidFill>
                  <a:srgbClr val="000000"/>
                </a:solidFill>
                <a:latin typeface="Segoe UI"/>
                <a:cs typeface="Calibri" charset="0"/>
              </a:rPr>
              <a:t>Enduser</a:t>
            </a:r>
            <a:endParaRPr lang="de-DE" sz="1200" dirty="0">
              <a:solidFill>
                <a:srgbClr val="000000"/>
              </a:solidFill>
              <a:latin typeface="Segoe UI"/>
              <a:cs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Management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642C709-9334-45DB-9319-4944879D3DDD}"/>
              </a:ext>
            </a:extLst>
          </p:cNvPr>
          <p:cNvCxnSpPr>
            <a:cxnSpLocks/>
            <a:stCxn id="96" idx="2"/>
            <a:endCxn id="73" idx="0"/>
          </p:cNvCxnSpPr>
          <p:nvPr/>
        </p:nvCxnSpPr>
        <p:spPr bwMode="auto">
          <a:xfrm rot="5400000" flipH="1">
            <a:off x="6009817" y="2093800"/>
            <a:ext cx="1759479" cy="4079274"/>
          </a:xfrm>
          <a:prstGeom prst="bentConnector4">
            <a:avLst>
              <a:gd name="adj1" fmla="val -8811"/>
              <a:gd name="adj2" fmla="val 10404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93E6BE-F5CC-4967-86FB-FD420412EC76}"/>
              </a:ext>
            </a:extLst>
          </p:cNvPr>
          <p:cNvCxnSpPr/>
          <p:nvPr/>
        </p:nvCxnSpPr>
        <p:spPr bwMode="auto">
          <a:xfrm>
            <a:off x="4382928" y="3038067"/>
            <a:ext cx="435764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1187835" y="5153441"/>
            <a:ext cx="3055866" cy="762840"/>
          </a:xfrm>
          <a:prstGeom prst="wedgeRoundRectCallout">
            <a:avLst>
              <a:gd name="adj1" fmla="val 29397"/>
              <a:gd name="adj2" fmla="val -7690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Application</a:t>
            </a:r>
            <a:r>
              <a:rPr lang="de-DE" b="1" dirty="0"/>
              <a:t>(s)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endusers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100" name="Speech Bubble: Rectangle with Corners Rounded 99">
            <a:extLst>
              <a:ext uri="{FF2B5EF4-FFF2-40B4-BE49-F238E27FC236}">
                <a16:creationId xmlns:a16="http://schemas.microsoft.com/office/drawing/2014/main" id="{7CC037D0-3654-4491-8B68-FA59C8832770}"/>
              </a:ext>
            </a:extLst>
          </p:cNvPr>
          <p:cNvSpPr/>
          <p:nvPr/>
        </p:nvSpPr>
        <p:spPr>
          <a:xfrm>
            <a:off x="5408755" y="847062"/>
            <a:ext cx="3919962" cy="658658"/>
          </a:xfrm>
          <a:prstGeom prst="wedgeRoundRectCallout">
            <a:avLst>
              <a:gd name="adj1" fmla="val -7336"/>
              <a:gd name="adj2" fmla="val 12096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Enduser</a:t>
            </a:r>
            <a:r>
              <a:rPr lang="de-DE" b="1" dirty="0"/>
              <a:t> Management (</a:t>
            </a:r>
            <a:r>
              <a:rPr lang="de-DE" b="1" dirty="0" err="1"/>
              <a:t>here</a:t>
            </a:r>
            <a:r>
              <a:rPr lang="de-DE" b="1" dirty="0"/>
              <a:t> </a:t>
            </a:r>
            <a:r>
              <a:rPr lang="de-DE" dirty="0" err="1"/>
              <a:t>factored</a:t>
            </a:r>
            <a:r>
              <a:rPr lang="de-DE" dirty="0"/>
              <a:t> out in separate </a:t>
            </a:r>
            <a:r>
              <a:rPr lang="de-DE" dirty="0" err="1"/>
              <a:t>service</a:t>
            </a:r>
            <a:r>
              <a:rPr lang="de-DE" dirty="0"/>
              <a:t>)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7B9598B-6986-4C37-B0FF-0CA4CCDF5D4B}"/>
              </a:ext>
            </a:extLst>
          </p:cNvPr>
          <p:cNvSpPr/>
          <p:nvPr/>
        </p:nvSpPr>
        <p:spPr>
          <a:xfrm rot="5400000">
            <a:off x="6463957" y="3027628"/>
            <a:ext cx="305063" cy="270343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69DFDA89-231D-4177-A5B9-682A9AD3CE97}"/>
              </a:ext>
            </a:extLst>
          </p:cNvPr>
          <p:cNvSpPr/>
          <p:nvPr/>
        </p:nvSpPr>
        <p:spPr>
          <a:xfrm>
            <a:off x="6416867" y="5405377"/>
            <a:ext cx="4503669" cy="691761"/>
          </a:xfrm>
          <a:prstGeom prst="wedgeRoundRectCallout">
            <a:avLst>
              <a:gd name="adj1" fmla="val 15336"/>
              <a:gd name="adj2" fmla="val -9852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External Systems </a:t>
            </a:r>
            <a:r>
              <a:rPr lang="de-DE" dirty="0" err="1"/>
              <a:t>enduser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bidirectional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AF4A71-64F3-4CBC-B0FD-4E473BBDDB34}"/>
              </a:ext>
            </a:extLst>
          </p:cNvPr>
          <p:cNvSpPr/>
          <p:nvPr/>
        </p:nvSpPr>
        <p:spPr bwMode="auto">
          <a:xfrm>
            <a:off x="4367807" y="1772815"/>
            <a:ext cx="3744417" cy="33123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Management (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Azure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8496945" cy="36356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accent1"/>
                </a:solidFill>
              </a:rPr>
              <a:t>Enduser</a:t>
            </a:r>
            <a:r>
              <a:rPr lang="de-DE" dirty="0">
                <a:solidFill>
                  <a:schemeClr val="accent1"/>
                </a:solidFill>
              </a:rPr>
              <a:t> Management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A738A-8742-4159-A112-5F250A50AA85}"/>
              </a:ext>
            </a:extLst>
          </p:cNvPr>
          <p:cNvSpPr/>
          <p:nvPr/>
        </p:nvSpPr>
        <p:spPr bwMode="auto">
          <a:xfrm>
            <a:off x="2182152" y="2073106"/>
            <a:ext cx="1849026" cy="2819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4345B-368C-43D0-B838-A4E058F335A7}"/>
              </a:ext>
            </a:extLst>
          </p:cNvPr>
          <p:cNvSpPr/>
          <p:nvPr/>
        </p:nvSpPr>
        <p:spPr bwMode="auto">
          <a:xfrm>
            <a:off x="2085574" y="2193828"/>
            <a:ext cx="1861030" cy="2891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Application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492936-4F5E-4EDB-8C6B-1B6E93FE709E}"/>
              </a:ext>
            </a:extLst>
          </p:cNvPr>
          <p:cNvSpPr/>
          <p:nvPr/>
        </p:nvSpPr>
        <p:spPr bwMode="auto">
          <a:xfrm>
            <a:off x="2152885" y="2481859"/>
            <a:ext cx="1725987" cy="17449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DABEE0-6395-400A-A7FA-0D05900D99AB}"/>
              </a:ext>
            </a:extLst>
          </p:cNvPr>
          <p:cNvSpPr/>
          <p:nvPr/>
        </p:nvSpPr>
        <p:spPr bwMode="auto">
          <a:xfrm>
            <a:off x="4511824" y="2060848"/>
            <a:ext cx="2448272" cy="2634206"/>
          </a:xfrm>
          <a:prstGeom prst="rect">
            <a:avLst/>
          </a:prstGeom>
          <a:solidFill>
            <a:srgbClr val="FEC9BA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Management (AAD B2C)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3A2CE-F946-4623-9839-4CBDB7AE0C82}"/>
              </a:ext>
            </a:extLst>
          </p:cNvPr>
          <p:cNvSpPr/>
          <p:nvPr/>
        </p:nvSpPr>
        <p:spPr bwMode="auto">
          <a:xfrm>
            <a:off x="4796111" y="2348880"/>
            <a:ext cx="578039" cy="1342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User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Flows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C8BCDA-585D-4302-B180-274890F492F3}"/>
              </a:ext>
            </a:extLst>
          </p:cNvPr>
          <p:cNvSpPr/>
          <p:nvPr/>
        </p:nvSpPr>
        <p:spPr bwMode="auto">
          <a:xfrm>
            <a:off x="7104112" y="2348880"/>
            <a:ext cx="848637" cy="6891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External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Function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 Apps)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A56476A-B667-4955-B5F2-C97F4C9D0C90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 bwMode="auto">
          <a:xfrm>
            <a:off x="7952749" y="2693474"/>
            <a:ext cx="498046" cy="87954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CC73E42-08E0-4E95-A2BD-8D6840D4632B}"/>
              </a:ext>
            </a:extLst>
          </p:cNvPr>
          <p:cNvCxnSpPr>
            <a:stCxn id="76" idx="3"/>
            <a:endCxn id="78" idx="1"/>
          </p:cNvCxnSpPr>
          <p:nvPr/>
        </p:nvCxnSpPr>
        <p:spPr bwMode="auto">
          <a:xfrm flipV="1">
            <a:off x="5374150" y="2693474"/>
            <a:ext cx="1729962" cy="32673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9C55A1-4074-4BC2-A236-44098F3A90EC}"/>
              </a:ext>
            </a:extLst>
          </p:cNvPr>
          <p:cNvCxnSpPr>
            <a:stCxn id="76" idx="3"/>
            <a:endCxn id="92" idx="1"/>
          </p:cNvCxnSpPr>
          <p:nvPr/>
        </p:nvCxnSpPr>
        <p:spPr bwMode="auto">
          <a:xfrm>
            <a:off x="5374150" y="3020206"/>
            <a:ext cx="365283" cy="43204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279FB0A8-CE44-4E17-989D-717A77B3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62" y="3265932"/>
            <a:ext cx="405679" cy="36004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3E18745-B70F-4B9D-8DCB-FF4076FEEF68}"/>
              </a:ext>
            </a:extLst>
          </p:cNvPr>
          <p:cNvSpPr txBox="1"/>
          <p:nvPr/>
        </p:nvSpPr>
        <p:spPr>
          <a:xfrm>
            <a:off x="1271464" y="3625971"/>
            <a:ext cx="824989" cy="27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221C24-6A96-4520-AD77-82ABCB7923D4}"/>
              </a:ext>
            </a:extLst>
          </p:cNvPr>
          <p:cNvSpPr/>
          <p:nvPr/>
        </p:nvSpPr>
        <p:spPr bwMode="auto">
          <a:xfrm>
            <a:off x="2152886" y="4400731"/>
            <a:ext cx="1725986" cy="2943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Backend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5483DFE-2540-43CF-B452-8C8AD8C9690A}"/>
              </a:ext>
            </a:extLst>
          </p:cNvPr>
          <p:cNvCxnSpPr>
            <a:cxnSpLocks/>
            <a:stCxn id="62" idx="2"/>
            <a:endCxn id="86" idx="0"/>
          </p:cNvCxnSpPr>
          <p:nvPr/>
        </p:nvCxnSpPr>
        <p:spPr bwMode="auto">
          <a:xfrm>
            <a:off x="3015879" y="4226815"/>
            <a:ext cx="0" cy="1739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: Beveled 87">
            <a:extLst>
              <a:ext uri="{FF2B5EF4-FFF2-40B4-BE49-F238E27FC236}">
                <a16:creationId xmlns:a16="http://schemas.microsoft.com/office/drawing/2014/main" id="{1ACE8A1D-4D87-4B2E-88EA-242BB52C8F2D}"/>
              </a:ext>
            </a:extLst>
          </p:cNvPr>
          <p:cNvSpPr/>
          <p:nvPr/>
        </p:nvSpPr>
        <p:spPr bwMode="auto">
          <a:xfrm>
            <a:off x="2279576" y="3763539"/>
            <a:ext cx="627100" cy="313533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Buy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4947F7-5BD9-4A29-9A30-6D35908A634E}"/>
              </a:ext>
            </a:extLst>
          </p:cNvPr>
          <p:cNvSpPr/>
          <p:nvPr/>
        </p:nvSpPr>
        <p:spPr bwMode="auto">
          <a:xfrm>
            <a:off x="5739433" y="3212976"/>
            <a:ext cx="788616" cy="4785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Built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 in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features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C0D2A33-C0E2-4FBC-BF78-E18D0A3D9E3B}"/>
              </a:ext>
            </a:extLst>
          </p:cNvPr>
          <p:cNvSpPr/>
          <p:nvPr/>
        </p:nvSpPr>
        <p:spPr>
          <a:xfrm>
            <a:off x="5156151" y="3937538"/>
            <a:ext cx="1371897" cy="607963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Data Store (AAD 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Tenants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79A6C4-DE20-4959-A015-1096B7550466}"/>
              </a:ext>
            </a:extLst>
          </p:cNvPr>
          <p:cNvSpPr/>
          <p:nvPr/>
        </p:nvSpPr>
        <p:spPr bwMode="auto">
          <a:xfrm>
            <a:off x="8450795" y="2060848"/>
            <a:ext cx="1101589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External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lang="de-DE" sz="1200" dirty="0" err="1">
                <a:solidFill>
                  <a:srgbClr val="000000"/>
                </a:solidFill>
                <a:latin typeface="Segoe UI"/>
                <a:cs typeface="Calibri" charset="0"/>
              </a:rPr>
              <a:t>Enduser</a:t>
            </a:r>
            <a:endParaRPr lang="de-DE" sz="1200" dirty="0">
              <a:solidFill>
                <a:srgbClr val="000000"/>
              </a:solidFill>
              <a:latin typeface="Segoe UI"/>
              <a:cs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Mgmt.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93E6BE-F5CC-4967-86FB-FD420412EC76}"/>
              </a:ext>
            </a:extLst>
          </p:cNvPr>
          <p:cNvCxnSpPr>
            <a:stCxn id="38" idx="3"/>
            <a:endCxn id="76" idx="1"/>
          </p:cNvCxnSpPr>
          <p:nvPr/>
        </p:nvCxnSpPr>
        <p:spPr bwMode="auto">
          <a:xfrm>
            <a:off x="3791744" y="3016979"/>
            <a:ext cx="1004367" cy="322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1187835" y="5330455"/>
            <a:ext cx="3968316" cy="890129"/>
          </a:xfrm>
          <a:prstGeom prst="wedgeRoundRectCallout">
            <a:avLst>
              <a:gd name="adj1" fmla="val 29397"/>
              <a:gd name="adj2" fmla="val -7690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Application</a:t>
            </a:r>
            <a:r>
              <a:rPr lang="de-DE" b="1" dirty="0"/>
              <a:t>(s)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AAD </a:t>
            </a:r>
            <a:r>
              <a:rPr lang="de-DE" dirty="0" err="1"/>
              <a:t>endpoints</a:t>
            </a:r>
            <a:r>
              <a:rPr lang="de-DE" dirty="0"/>
              <a:t> (</a:t>
            </a:r>
            <a:r>
              <a:rPr lang="de-DE" dirty="0" err="1"/>
              <a:t>Wrappable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SDKs). Custom APIs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possible</a:t>
            </a:r>
            <a:r>
              <a:rPr lang="de-DE" dirty="0"/>
              <a:t>.</a:t>
            </a:r>
          </a:p>
        </p:txBody>
      </p:sp>
      <p:sp>
        <p:nvSpPr>
          <p:cNvPr id="100" name="Speech Bubble: Rectangle with Corners Rounded 99">
            <a:extLst>
              <a:ext uri="{FF2B5EF4-FFF2-40B4-BE49-F238E27FC236}">
                <a16:creationId xmlns:a16="http://schemas.microsoft.com/office/drawing/2014/main" id="{7CC037D0-3654-4491-8B68-FA59C8832770}"/>
              </a:ext>
            </a:extLst>
          </p:cNvPr>
          <p:cNvSpPr/>
          <p:nvPr/>
        </p:nvSpPr>
        <p:spPr>
          <a:xfrm>
            <a:off x="6200843" y="548680"/>
            <a:ext cx="4431661" cy="936726"/>
          </a:xfrm>
          <a:prstGeom prst="wedgeRoundRectCallout">
            <a:avLst>
              <a:gd name="adj1" fmla="val -28568"/>
              <a:gd name="adj2" fmla="val 8393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Enduser</a:t>
            </a:r>
            <a:r>
              <a:rPr lang="de-DE" b="1" dirty="0"/>
              <a:t> Management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AAD </a:t>
            </a:r>
            <a:r>
              <a:rPr lang="de-DE" dirty="0" err="1"/>
              <a:t>with</a:t>
            </a:r>
            <a:r>
              <a:rPr lang="de-DE" dirty="0"/>
              <a:t> a limited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organization</a:t>
            </a:r>
            <a:r>
              <a:rPr lang="de-DE" dirty="0"/>
              <a:t> = </a:t>
            </a:r>
            <a:r>
              <a:rPr lang="de-DE" dirty="0" err="1"/>
              <a:t>tenant</a:t>
            </a:r>
            <a:r>
              <a:rPr lang="de-DE" dirty="0"/>
              <a:t>,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7B9598B-6986-4C37-B0FF-0CA4CCDF5D4B}"/>
              </a:ext>
            </a:extLst>
          </p:cNvPr>
          <p:cNvSpPr/>
          <p:nvPr/>
        </p:nvSpPr>
        <p:spPr>
          <a:xfrm rot="5400000">
            <a:off x="5512693" y="2871365"/>
            <a:ext cx="313703" cy="186102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69DFDA89-231D-4177-A5B9-682A9AD3CE97}"/>
              </a:ext>
            </a:extLst>
          </p:cNvPr>
          <p:cNvSpPr/>
          <p:nvPr/>
        </p:nvSpPr>
        <p:spPr>
          <a:xfrm>
            <a:off x="6528048" y="5378475"/>
            <a:ext cx="2611875" cy="612724"/>
          </a:xfrm>
          <a:prstGeom prst="wedgeRoundRectCallout">
            <a:avLst>
              <a:gd name="adj1" fmla="val 15336"/>
              <a:gd name="adj2" fmla="val -9852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External Systems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via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F84CC-687B-472B-8CE4-96E30C385BC9}"/>
              </a:ext>
            </a:extLst>
          </p:cNvPr>
          <p:cNvSpPr/>
          <p:nvPr/>
        </p:nvSpPr>
        <p:spPr bwMode="auto">
          <a:xfrm>
            <a:off x="3266716" y="2780928"/>
            <a:ext cx="525028" cy="472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MS 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Libs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06A869-FB26-4287-8FC8-71A9D19144DF}"/>
              </a:ext>
            </a:extLst>
          </p:cNvPr>
          <p:cNvSpPr/>
          <p:nvPr/>
        </p:nvSpPr>
        <p:spPr bwMode="auto">
          <a:xfrm>
            <a:off x="4511824" y="4686425"/>
            <a:ext cx="2448272" cy="277306"/>
          </a:xfrm>
          <a:prstGeom prst="rect">
            <a:avLst/>
          </a:prstGeom>
          <a:solidFill>
            <a:srgbClr val="FEC9BA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App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registration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(AAD)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A9A2306-9441-43A0-BFE7-86EF7078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069" y="1916832"/>
            <a:ext cx="343069" cy="326732"/>
          </a:xfrm>
          <a:prstGeom prst="rect">
            <a:avLst/>
          </a:prstGeom>
          <a:ln>
            <a:noFill/>
          </a:ln>
        </p:spPr>
      </p:pic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7C9AD17-A210-419E-9735-513F304B3D5D}"/>
              </a:ext>
            </a:extLst>
          </p:cNvPr>
          <p:cNvSpPr/>
          <p:nvPr/>
        </p:nvSpPr>
        <p:spPr>
          <a:xfrm>
            <a:off x="983430" y="466162"/>
            <a:ext cx="5007727" cy="1058375"/>
          </a:xfrm>
          <a:prstGeom prst="wedgeRoundRectCallout">
            <a:avLst>
              <a:gd name="adj1" fmla="val 4262"/>
              <a:gd name="adj2" fmla="val 7271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Monitoring </a:t>
            </a:r>
            <a:r>
              <a:rPr lang="de-DE" b="1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(Infra limited)</a:t>
            </a:r>
          </a:p>
          <a:p>
            <a:r>
              <a:rPr lang="de-DE" b="1" dirty="0" err="1"/>
              <a:t>Provisioning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tenant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borders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difficult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special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 such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policies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89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AF4A71-64F3-4CBC-B0FD-4E473BBDDB34}"/>
              </a:ext>
            </a:extLst>
          </p:cNvPr>
          <p:cNvSpPr/>
          <p:nvPr/>
        </p:nvSpPr>
        <p:spPr bwMode="auto">
          <a:xfrm>
            <a:off x="4367807" y="1772815"/>
            <a:ext cx="3744417" cy="33123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Management (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Azure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8496945" cy="36356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accent1"/>
                </a:solidFill>
              </a:rPr>
              <a:t>Enduser</a:t>
            </a:r>
            <a:r>
              <a:rPr lang="de-DE" dirty="0">
                <a:solidFill>
                  <a:schemeClr val="accent1"/>
                </a:solidFill>
              </a:rPr>
              <a:t> Management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1687268" y="854535"/>
            <a:ext cx="3135998" cy="658657"/>
          </a:xfrm>
          <a:prstGeom prst="wedgeRoundRectCallout">
            <a:avLst>
              <a:gd name="adj1" fmla="val 10768"/>
              <a:gd name="adj2" fmla="val 8463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Entire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Enduser</a:t>
            </a:r>
            <a:r>
              <a:rPr lang="de-DE" dirty="0"/>
              <a:t> Management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A738A-8742-4159-A112-5F250A50AA85}"/>
              </a:ext>
            </a:extLst>
          </p:cNvPr>
          <p:cNvSpPr/>
          <p:nvPr/>
        </p:nvSpPr>
        <p:spPr bwMode="auto">
          <a:xfrm>
            <a:off x="2182152" y="2073106"/>
            <a:ext cx="1849026" cy="2819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4345B-368C-43D0-B838-A4E058F335A7}"/>
              </a:ext>
            </a:extLst>
          </p:cNvPr>
          <p:cNvSpPr/>
          <p:nvPr/>
        </p:nvSpPr>
        <p:spPr bwMode="auto">
          <a:xfrm>
            <a:off x="2085574" y="2193828"/>
            <a:ext cx="1861030" cy="2891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Application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492936-4F5E-4EDB-8C6B-1B6E93FE709E}"/>
              </a:ext>
            </a:extLst>
          </p:cNvPr>
          <p:cNvSpPr/>
          <p:nvPr/>
        </p:nvSpPr>
        <p:spPr bwMode="auto">
          <a:xfrm>
            <a:off x="2152885" y="2481859"/>
            <a:ext cx="1725987" cy="17449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Frontend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DABEE0-6395-400A-A7FA-0D05900D99AB}"/>
              </a:ext>
            </a:extLst>
          </p:cNvPr>
          <p:cNvSpPr/>
          <p:nvPr/>
        </p:nvSpPr>
        <p:spPr bwMode="auto">
          <a:xfrm>
            <a:off x="4511824" y="2060848"/>
            <a:ext cx="2448272" cy="2634206"/>
          </a:xfrm>
          <a:prstGeom prst="rect">
            <a:avLst/>
          </a:prstGeom>
          <a:solidFill>
            <a:srgbClr val="FEC9BA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Management (AAD B2C)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3A2CE-F946-4623-9839-4CBDB7AE0C82}"/>
              </a:ext>
            </a:extLst>
          </p:cNvPr>
          <p:cNvSpPr/>
          <p:nvPr/>
        </p:nvSpPr>
        <p:spPr bwMode="auto">
          <a:xfrm>
            <a:off x="4796111" y="2348880"/>
            <a:ext cx="578039" cy="1342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User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Flows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C8BCDA-585D-4302-B180-274890F492F3}"/>
              </a:ext>
            </a:extLst>
          </p:cNvPr>
          <p:cNvSpPr/>
          <p:nvPr/>
        </p:nvSpPr>
        <p:spPr bwMode="auto">
          <a:xfrm>
            <a:off x="7104112" y="2348880"/>
            <a:ext cx="848637" cy="6891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External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Function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 Apps)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A56476A-B667-4955-B5F2-C97F4C9D0C90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 bwMode="auto">
          <a:xfrm>
            <a:off x="7952749" y="2693474"/>
            <a:ext cx="498046" cy="87954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CC73E42-08E0-4E95-A2BD-8D6840D4632B}"/>
              </a:ext>
            </a:extLst>
          </p:cNvPr>
          <p:cNvCxnSpPr>
            <a:stCxn id="76" idx="3"/>
            <a:endCxn id="78" idx="1"/>
          </p:cNvCxnSpPr>
          <p:nvPr/>
        </p:nvCxnSpPr>
        <p:spPr bwMode="auto">
          <a:xfrm flipV="1">
            <a:off x="5374150" y="2693474"/>
            <a:ext cx="1729962" cy="32673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9C55A1-4074-4BC2-A236-44098F3A90EC}"/>
              </a:ext>
            </a:extLst>
          </p:cNvPr>
          <p:cNvCxnSpPr>
            <a:stCxn id="76" idx="3"/>
            <a:endCxn id="92" idx="1"/>
          </p:cNvCxnSpPr>
          <p:nvPr/>
        </p:nvCxnSpPr>
        <p:spPr bwMode="auto">
          <a:xfrm>
            <a:off x="5374150" y="3020206"/>
            <a:ext cx="365283" cy="43204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279FB0A8-CE44-4E17-989D-717A77B3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62" y="3265932"/>
            <a:ext cx="405679" cy="36004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3E18745-B70F-4B9D-8DCB-FF4076FEEF68}"/>
              </a:ext>
            </a:extLst>
          </p:cNvPr>
          <p:cNvSpPr txBox="1"/>
          <p:nvPr/>
        </p:nvSpPr>
        <p:spPr>
          <a:xfrm>
            <a:off x="1271464" y="3625971"/>
            <a:ext cx="824989" cy="27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Enduser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Calibri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221C24-6A96-4520-AD77-82ABCB7923D4}"/>
              </a:ext>
            </a:extLst>
          </p:cNvPr>
          <p:cNvSpPr/>
          <p:nvPr/>
        </p:nvSpPr>
        <p:spPr bwMode="auto">
          <a:xfrm>
            <a:off x="2152886" y="4400731"/>
            <a:ext cx="1725986" cy="2943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Backend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5483DFE-2540-43CF-B452-8C8AD8C9690A}"/>
              </a:ext>
            </a:extLst>
          </p:cNvPr>
          <p:cNvCxnSpPr>
            <a:cxnSpLocks/>
            <a:stCxn id="62" idx="2"/>
            <a:endCxn id="86" idx="0"/>
          </p:cNvCxnSpPr>
          <p:nvPr/>
        </p:nvCxnSpPr>
        <p:spPr bwMode="auto">
          <a:xfrm>
            <a:off x="3015879" y="4226815"/>
            <a:ext cx="0" cy="1739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: Beveled 87">
            <a:extLst>
              <a:ext uri="{FF2B5EF4-FFF2-40B4-BE49-F238E27FC236}">
                <a16:creationId xmlns:a16="http://schemas.microsoft.com/office/drawing/2014/main" id="{1ACE8A1D-4D87-4B2E-88EA-242BB52C8F2D}"/>
              </a:ext>
            </a:extLst>
          </p:cNvPr>
          <p:cNvSpPr/>
          <p:nvPr/>
        </p:nvSpPr>
        <p:spPr bwMode="auto">
          <a:xfrm>
            <a:off x="2279576" y="3763539"/>
            <a:ext cx="627100" cy="313533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Buy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54947F7-5BD9-4A29-9A30-6D35908A634E}"/>
              </a:ext>
            </a:extLst>
          </p:cNvPr>
          <p:cNvSpPr/>
          <p:nvPr/>
        </p:nvSpPr>
        <p:spPr bwMode="auto">
          <a:xfrm>
            <a:off x="5739433" y="3212976"/>
            <a:ext cx="788616" cy="4785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Built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 in</a:t>
            </a:r>
          </a:p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 err="1">
                <a:solidFill>
                  <a:srgbClr val="000000"/>
                </a:solidFill>
                <a:latin typeface="Segoe UI"/>
              </a:rPr>
              <a:t>features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C0D2A33-C0E2-4FBC-BF78-E18D0A3D9E3B}"/>
              </a:ext>
            </a:extLst>
          </p:cNvPr>
          <p:cNvSpPr/>
          <p:nvPr/>
        </p:nvSpPr>
        <p:spPr>
          <a:xfrm>
            <a:off x="5156151" y="3937538"/>
            <a:ext cx="1371897" cy="607963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Data Store (AAD B2C 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Tenant</a:t>
            </a:r>
            <a:r>
              <a:rPr lang="de-DE" sz="1200" dirty="0">
                <a:solidFill>
                  <a:srgbClr val="000000"/>
                </a:solidFill>
                <a:latin typeface="Segoe UI"/>
              </a:rPr>
              <a:t>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79A6C4-DE20-4959-A015-1096B7550466}"/>
              </a:ext>
            </a:extLst>
          </p:cNvPr>
          <p:cNvSpPr/>
          <p:nvPr/>
        </p:nvSpPr>
        <p:spPr bwMode="auto">
          <a:xfrm>
            <a:off x="8450795" y="2060848"/>
            <a:ext cx="1101589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External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lang="de-DE" sz="1200" dirty="0" err="1">
                <a:solidFill>
                  <a:srgbClr val="000000"/>
                </a:solidFill>
                <a:latin typeface="Segoe UI"/>
                <a:cs typeface="Calibri" charset="0"/>
              </a:rPr>
              <a:t>Enduser</a:t>
            </a:r>
            <a:endParaRPr lang="de-DE" sz="1200" dirty="0">
              <a:solidFill>
                <a:srgbClr val="000000"/>
              </a:solidFill>
              <a:latin typeface="Segoe UI"/>
              <a:cs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Mgmt.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93E6BE-F5CC-4967-86FB-FD420412EC76}"/>
              </a:ext>
            </a:extLst>
          </p:cNvPr>
          <p:cNvCxnSpPr>
            <a:stCxn id="38" idx="3"/>
            <a:endCxn id="76" idx="1"/>
          </p:cNvCxnSpPr>
          <p:nvPr/>
        </p:nvCxnSpPr>
        <p:spPr bwMode="auto">
          <a:xfrm>
            <a:off x="3791744" y="3016979"/>
            <a:ext cx="1004367" cy="322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1187835" y="5330456"/>
            <a:ext cx="3055866" cy="762840"/>
          </a:xfrm>
          <a:prstGeom prst="wedgeRoundRectCallout">
            <a:avLst>
              <a:gd name="adj1" fmla="val 29397"/>
              <a:gd name="adj2" fmla="val -7690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Application</a:t>
            </a:r>
            <a:r>
              <a:rPr lang="de-DE" b="1" dirty="0"/>
              <a:t>(s)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endusers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100" name="Speech Bubble: Rectangle with Corners Rounded 99">
            <a:extLst>
              <a:ext uri="{FF2B5EF4-FFF2-40B4-BE49-F238E27FC236}">
                <a16:creationId xmlns:a16="http://schemas.microsoft.com/office/drawing/2014/main" id="{7CC037D0-3654-4491-8B68-FA59C8832770}"/>
              </a:ext>
            </a:extLst>
          </p:cNvPr>
          <p:cNvSpPr/>
          <p:nvPr/>
        </p:nvSpPr>
        <p:spPr>
          <a:xfrm>
            <a:off x="5408755" y="826748"/>
            <a:ext cx="3919962" cy="658658"/>
          </a:xfrm>
          <a:prstGeom prst="wedgeRoundRectCallout">
            <a:avLst>
              <a:gd name="adj1" fmla="val -7336"/>
              <a:gd name="adj2" fmla="val 12096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Enduser</a:t>
            </a:r>
            <a:r>
              <a:rPr lang="de-DE" b="1" dirty="0"/>
              <a:t> Management (</a:t>
            </a:r>
            <a:r>
              <a:rPr lang="de-DE" b="1" dirty="0" err="1"/>
              <a:t>here</a:t>
            </a:r>
            <a:r>
              <a:rPr lang="de-DE" b="1" dirty="0"/>
              <a:t> </a:t>
            </a:r>
            <a:r>
              <a:rPr lang="de-DE" dirty="0" err="1"/>
              <a:t>factored</a:t>
            </a:r>
            <a:r>
              <a:rPr lang="de-DE" dirty="0"/>
              <a:t> out </a:t>
            </a:r>
            <a:r>
              <a:rPr lang="de-DE" dirty="0" err="1"/>
              <a:t>to</a:t>
            </a:r>
            <a:r>
              <a:rPr lang="de-DE" dirty="0"/>
              <a:t> AAD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)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7B9598B-6986-4C37-B0FF-0CA4CCDF5D4B}"/>
              </a:ext>
            </a:extLst>
          </p:cNvPr>
          <p:cNvSpPr/>
          <p:nvPr/>
        </p:nvSpPr>
        <p:spPr>
          <a:xfrm rot="5400000">
            <a:off x="5512693" y="2871365"/>
            <a:ext cx="313703" cy="186102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69DFDA89-231D-4177-A5B9-682A9AD3CE97}"/>
              </a:ext>
            </a:extLst>
          </p:cNvPr>
          <p:cNvSpPr/>
          <p:nvPr/>
        </p:nvSpPr>
        <p:spPr>
          <a:xfrm>
            <a:off x="6241115" y="5357750"/>
            <a:ext cx="4503669" cy="691761"/>
          </a:xfrm>
          <a:prstGeom prst="wedgeRoundRectCallout">
            <a:avLst>
              <a:gd name="adj1" fmla="val 15336"/>
              <a:gd name="adj2" fmla="val -9852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External Systems </a:t>
            </a:r>
            <a:r>
              <a:rPr lang="de-DE" dirty="0" err="1"/>
              <a:t>enduser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bidirectional</a:t>
            </a:r>
            <a:r>
              <a:rPr lang="de-DE" dirty="0"/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F84CC-687B-472B-8CE4-96E30C385BC9}"/>
              </a:ext>
            </a:extLst>
          </p:cNvPr>
          <p:cNvSpPr/>
          <p:nvPr/>
        </p:nvSpPr>
        <p:spPr bwMode="auto">
          <a:xfrm>
            <a:off x="3266716" y="2780928"/>
            <a:ext cx="525028" cy="472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rgbClr val="E1000F"/>
              </a:buClr>
              <a:buSzPct val="120000"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MS </a:t>
            </a:r>
            <a:r>
              <a:rPr lang="de-DE" sz="1200" dirty="0" err="1">
                <a:solidFill>
                  <a:srgbClr val="000000"/>
                </a:solidFill>
                <a:latin typeface="Segoe UI"/>
              </a:rPr>
              <a:t>Libs</a:t>
            </a:r>
            <a:endParaRPr lang="de-DE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06A869-FB26-4287-8FC8-71A9D19144DF}"/>
              </a:ext>
            </a:extLst>
          </p:cNvPr>
          <p:cNvSpPr/>
          <p:nvPr/>
        </p:nvSpPr>
        <p:spPr bwMode="auto">
          <a:xfrm>
            <a:off x="4511824" y="4686425"/>
            <a:ext cx="2448272" cy="277306"/>
          </a:xfrm>
          <a:prstGeom prst="rect">
            <a:avLst/>
          </a:prstGeom>
          <a:solidFill>
            <a:srgbClr val="FEC9BA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E1000F"/>
              </a:buClr>
              <a:buSzPct val="120000"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App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registration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Calibri" charset="0"/>
              </a:rPr>
              <a:t> (AAD)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A9A2306-9441-43A0-BFE7-86EF7078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069" y="1916832"/>
            <a:ext cx="343069" cy="3267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25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53</cp:revision>
  <dcterms:created xsi:type="dcterms:W3CDTF">2021-08-02T12:07:14Z</dcterms:created>
  <dcterms:modified xsi:type="dcterms:W3CDTF">2021-11-06T17:09:31Z</dcterms:modified>
</cp:coreProperties>
</file>