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>
      <p:cViewPr varScale="1">
        <p:scale>
          <a:sx n="52" d="100"/>
          <a:sy n="52" d="100"/>
        </p:scale>
        <p:origin x="6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E15-5460-4567-8F4D-C060F17A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1C9F-F9E1-4977-8485-3956F66B9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C5D7-A594-402C-BE7A-735CDD3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6784-7350-421D-9A82-252E97C2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A490-1FD5-4BA6-80A5-9EED25F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949-D26E-479F-8E8E-A0AB818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D20F-8A0E-41EF-87F1-6318AE81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8E69-5C79-4470-90FC-176877C1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BD71-9893-45E2-8CF8-EC2E53CB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3ABF-2797-44E4-9871-E6AE6DC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0581-4DEF-43AE-BA43-E1ECF784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7AD34-A3B1-4A0F-8365-237871C9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D6D4-7A78-41AE-8AB9-4185773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C6D8-925F-48FA-84AC-6A63448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34A-93FD-4E4F-B8D4-9C035CA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F511-AC6B-4EFA-995F-343BB2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962-E98B-4844-A339-69375AE2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7A1C-EDC3-4BBB-B6D4-8318B69B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798-56BB-4D6C-91EF-6951662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A32C-53D1-468C-868A-9385EF48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5A9B-7E7B-4525-BDFC-0BAD4501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84B5-03C4-478A-9ECD-0E8800D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894C-3A26-4042-9958-3A05EC0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334-A029-4968-843E-325E379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C06E-C771-4DCB-A99C-71697412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5FA-B63D-4F10-95B7-60FDA30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5BB8-33EE-470B-B9C2-F0138AD3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57CA-0480-4DDC-BBE8-6A09C447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151F-43CA-4671-AEDC-6BD8E1E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7409-8F42-4B5A-8432-D2B8F34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70F6-B171-4D2D-92C6-08742763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19FF-720B-4A92-9579-7FC566F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9807-E498-4851-A507-8DAF8845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632E-BEC6-40D9-BE18-A83410CC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9716-CAF7-4952-93FF-8876B8F6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A3E8-A5E2-486A-8390-9061339A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3F77-9CE6-4815-847F-E64A497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6912A-5F6A-460C-82AC-3933129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0CEC-8261-4736-8058-BB8B87E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7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DDC-1717-43C6-90D0-1DC033C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C78-1834-4B8C-A500-9DBA3757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422A-8205-496C-B948-D34D586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5BC8-0A90-4C27-8A41-E52A0718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CB9C4-83B0-4557-B1A7-AF5E0C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3ADE6-946D-414A-882C-C703F38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C8E7-8FA8-49D5-885B-6E11553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2B9-6588-4136-B4E5-01B222C8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8195-7CC1-4534-BF73-E5AA9E48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DB66-3F96-48AE-8D54-CF1310B0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CD27-CDC1-414A-B0D4-A8343FD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2799-7471-4944-8760-0229AD7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0E-2DA2-4487-B64E-430CD48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F73A-D6CC-409A-B1F7-F813F8EE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E3A7E-02B5-48E7-A06D-CBB4647C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0594-4ED1-4E8B-84FF-61797483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A93F-21EA-4429-B19F-44FCE87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8F6-FB2D-4661-8E5D-1911ED17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E728-A509-4CEE-A521-43410D9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1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8679F-3E36-488B-BB7A-1E759460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8159-AF23-46C0-8126-6A3B0C57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F170-41E4-4F9B-843C-0E312DB8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0641-0D68-4E02-894A-5016811C665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0CA2-8CC7-4DD3-AED1-204C5B67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3DF5-7A00-479F-9872-F955DD97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5375920" y="3280748"/>
            <a:ext cx="1438821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Extensions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(Infra/ App)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398601"/>
            <a:ext cx="8496945" cy="42584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Microservice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Platform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96" y="5882977"/>
            <a:ext cx="866775" cy="7143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1F74B5-B4EA-48DB-9356-631EC6EB4604}"/>
              </a:ext>
            </a:extLst>
          </p:cNvPr>
          <p:cNvSpPr/>
          <p:nvPr/>
        </p:nvSpPr>
        <p:spPr>
          <a:xfrm>
            <a:off x="1425990" y="3280748"/>
            <a:ext cx="3951269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Orchestration (</a:t>
            </a:r>
            <a:r>
              <a:rPr lang="de-DE" dirty="0" err="1">
                <a:solidFill>
                  <a:srgbClr val="C00000"/>
                </a:solidFill>
              </a:rPr>
              <a:t>Kubernetes</a:t>
            </a:r>
            <a:r>
              <a:rPr lang="de-DE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D8050-06F5-41E5-BCD7-9B0396CD38DE}"/>
              </a:ext>
            </a:extLst>
          </p:cNvPr>
          <p:cNvSpPr/>
          <p:nvPr/>
        </p:nvSpPr>
        <p:spPr>
          <a:xfrm>
            <a:off x="1415481" y="1840589"/>
            <a:ext cx="5399260" cy="144015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rgbClr val="C00000"/>
                </a:solidFill>
              </a:rPr>
              <a:t>Workload</a:t>
            </a:r>
            <a:r>
              <a:rPr lang="de-DE" dirty="0">
                <a:solidFill>
                  <a:srgbClr val="C00000"/>
                </a:solidFill>
              </a:rPr>
              <a:t> (Container)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295800" y="3784805"/>
            <a:ext cx="866775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API-Server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0B490-FBC9-497C-A4C8-152FB57DD71B}"/>
              </a:ext>
            </a:extLst>
          </p:cNvPr>
          <p:cNvSpPr/>
          <p:nvPr/>
        </p:nvSpPr>
        <p:spPr>
          <a:xfrm>
            <a:off x="1559496" y="3820811"/>
            <a:ext cx="1728192" cy="414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Controller </a:t>
            </a:r>
            <a:r>
              <a:rPr lang="de-DE" dirty="0" err="1">
                <a:solidFill>
                  <a:srgbClr val="C00000"/>
                </a:solidFill>
              </a:rPr>
              <a:t>Mgr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57967-84BE-47F4-86EE-44795F74D9A9}"/>
              </a:ext>
            </a:extLst>
          </p:cNvPr>
          <p:cNvSpPr/>
          <p:nvPr/>
        </p:nvSpPr>
        <p:spPr>
          <a:xfrm>
            <a:off x="1559496" y="4401347"/>
            <a:ext cx="1224136" cy="3960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Scheduler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62086391-12C6-4624-94E0-6089C54DE037}"/>
              </a:ext>
            </a:extLst>
          </p:cNvPr>
          <p:cNvSpPr/>
          <p:nvPr/>
        </p:nvSpPr>
        <p:spPr>
          <a:xfrm>
            <a:off x="1559496" y="4905403"/>
            <a:ext cx="864096" cy="43204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etcd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E43E9-82E3-402B-AE0D-6CDB7C6B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984605"/>
            <a:ext cx="1700235" cy="11334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4AE43D8-6A30-47E8-95C2-FB2C538CE381}"/>
              </a:ext>
            </a:extLst>
          </p:cNvPr>
          <p:cNvSpPr/>
          <p:nvPr/>
        </p:nvSpPr>
        <p:spPr>
          <a:xfrm>
            <a:off x="7968208" y="1840589"/>
            <a:ext cx="1584176" cy="3600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Cross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Functionality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Provisioning</a:t>
            </a:r>
            <a:r>
              <a:rPr lang="de-DE" dirty="0">
                <a:solidFill>
                  <a:srgbClr val="C00000"/>
                </a:solidFill>
              </a:rPr>
              <a:t>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C0786C-50C0-4620-9426-EAAC6857C4AA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>
            <a:off x="4713870" y="3118095"/>
            <a:ext cx="15318" cy="666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31CA4A4-59EC-4C9A-B1D2-0AFAE458B0E2}"/>
              </a:ext>
            </a:extLst>
          </p:cNvPr>
          <p:cNvCxnSpPr>
            <a:endCxn id="65" idx="2"/>
          </p:cNvCxnSpPr>
          <p:nvPr/>
        </p:nvCxnSpPr>
        <p:spPr>
          <a:xfrm flipV="1">
            <a:off x="2495600" y="4432877"/>
            <a:ext cx="2233588" cy="6885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3728AA-E761-42A2-91DC-37CA8A6A67E8}"/>
              </a:ext>
            </a:extLst>
          </p:cNvPr>
          <p:cNvCxnSpPr>
            <a:stCxn id="23" idx="3"/>
            <a:endCxn id="65" idx="1"/>
          </p:cNvCxnSpPr>
          <p:nvPr/>
        </p:nvCxnSpPr>
        <p:spPr>
          <a:xfrm flipV="1">
            <a:off x="2783632" y="4108841"/>
            <a:ext cx="1512168" cy="490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30C3F5-7637-413D-9E45-D831F9AC71A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287688" y="3964825"/>
            <a:ext cx="1008112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3F5F46-B0F3-41C4-9275-D280014F4B4E}"/>
              </a:ext>
            </a:extLst>
          </p:cNvPr>
          <p:cNvCxnSpPr>
            <a:stCxn id="65" idx="3"/>
            <a:endCxn id="11" idx="0"/>
          </p:cNvCxnSpPr>
          <p:nvPr/>
        </p:nvCxnSpPr>
        <p:spPr>
          <a:xfrm>
            <a:off x="5162575" y="4108841"/>
            <a:ext cx="428209" cy="17741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B0A67F-3201-450F-A7C3-F0E3A6948689}"/>
              </a:ext>
            </a:extLst>
          </p:cNvPr>
          <p:cNvSpPr/>
          <p:nvPr/>
        </p:nvSpPr>
        <p:spPr>
          <a:xfrm>
            <a:off x="6814741" y="3136733"/>
            <a:ext cx="115346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D65F430-54F1-4BD2-8808-DFB6BB95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21" y="410369"/>
            <a:ext cx="866775" cy="71437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3967E-C601-4A93-B010-F20D6C276739}"/>
              </a:ext>
            </a:extLst>
          </p:cNvPr>
          <p:cNvCxnSpPr>
            <a:cxnSpLocks/>
            <a:stCxn id="44" idx="2"/>
            <a:endCxn id="4" idx="0"/>
          </p:cNvCxnSpPr>
          <p:nvPr/>
        </p:nvCxnSpPr>
        <p:spPr>
          <a:xfrm flipH="1">
            <a:off x="4713870" y="1124744"/>
            <a:ext cx="12639" cy="859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13AB8-850C-493E-9CAB-CFA2B62C984F}"/>
              </a:ext>
            </a:extLst>
          </p:cNvPr>
          <p:cNvSpPr txBox="1"/>
          <p:nvPr/>
        </p:nvSpPr>
        <p:spPr>
          <a:xfrm>
            <a:off x="5375920" y="476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F8AF0-B306-4442-9D2F-64C0B03A71BC}"/>
              </a:ext>
            </a:extLst>
          </p:cNvPr>
          <p:cNvSpPr txBox="1"/>
          <p:nvPr/>
        </p:nvSpPr>
        <p:spPr>
          <a:xfrm>
            <a:off x="6023992" y="60840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admin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5375920" y="3280748"/>
            <a:ext cx="1438821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Extensions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(Infra/ App)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398601"/>
            <a:ext cx="8496945" cy="42584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Microservice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Platform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96" y="5882977"/>
            <a:ext cx="866775" cy="7143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1F74B5-B4EA-48DB-9356-631EC6EB4604}"/>
              </a:ext>
            </a:extLst>
          </p:cNvPr>
          <p:cNvSpPr/>
          <p:nvPr/>
        </p:nvSpPr>
        <p:spPr>
          <a:xfrm>
            <a:off x="1425990" y="3280748"/>
            <a:ext cx="3951269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Orchestration (AKS)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D8050-06F5-41E5-BCD7-9B0396CD38DE}"/>
              </a:ext>
            </a:extLst>
          </p:cNvPr>
          <p:cNvSpPr/>
          <p:nvPr/>
        </p:nvSpPr>
        <p:spPr>
          <a:xfrm>
            <a:off x="1415481" y="1840589"/>
            <a:ext cx="5399260" cy="144015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rgbClr val="C00000"/>
                </a:solidFill>
              </a:rPr>
              <a:t>Workload</a:t>
            </a:r>
            <a:r>
              <a:rPr lang="de-DE" dirty="0">
                <a:solidFill>
                  <a:srgbClr val="C00000"/>
                </a:solidFill>
              </a:rPr>
              <a:t> (Container)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295800" y="3784805"/>
            <a:ext cx="866775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API-Server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0B490-FBC9-497C-A4C8-152FB57DD71B}"/>
              </a:ext>
            </a:extLst>
          </p:cNvPr>
          <p:cNvSpPr/>
          <p:nvPr/>
        </p:nvSpPr>
        <p:spPr>
          <a:xfrm>
            <a:off x="1559496" y="3820811"/>
            <a:ext cx="1728192" cy="414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Controller </a:t>
            </a:r>
            <a:r>
              <a:rPr lang="de-DE" dirty="0" err="1">
                <a:solidFill>
                  <a:srgbClr val="C00000"/>
                </a:solidFill>
              </a:rPr>
              <a:t>Mgr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57967-84BE-47F4-86EE-44795F74D9A9}"/>
              </a:ext>
            </a:extLst>
          </p:cNvPr>
          <p:cNvSpPr/>
          <p:nvPr/>
        </p:nvSpPr>
        <p:spPr>
          <a:xfrm>
            <a:off x="1559496" y="4401347"/>
            <a:ext cx="1224136" cy="3960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Scheduler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62086391-12C6-4624-94E0-6089C54DE037}"/>
              </a:ext>
            </a:extLst>
          </p:cNvPr>
          <p:cNvSpPr/>
          <p:nvPr/>
        </p:nvSpPr>
        <p:spPr>
          <a:xfrm>
            <a:off x="1559496" y="4905403"/>
            <a:ext cx="864096" cy="43204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etcd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E43E9-82E3-402B-AE0D-6CDB7C6B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984605"/>
            <a:ext cx="1700235" cy="11334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4AE43D8-6A30-47E8-95C2-FB2C538CE381}"/>
              </a:ext>
            </a:extLst>
          </p:cNvPr>
          <p:cNvSpPr/>
          <p:nvPr/>
        </p:nvSpPr>
        <p:spPr>
          <a:xfrm>
            <a:off x="7968208" y="1840589"/>
            <a:ext cx="1584176" cy="3600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Cross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Functionality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Provisioning</a:t>
            </a:r>
            <a:r>
              <a:rPr lang="de-DE" dirty="0">
                <a:solidFill>
                  <a:srgbClr val="C00000"/>
                </a:solidFill>
              </a:rPr>
              <a:t>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C0786C-50C0-4620-9426-EAAC6857C4AA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>
            <a:off x="4713870" y="3118095"/>
            <a:ext cx="15318" cy="666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31CA4A4-59EC-4C9A-B1D2-0AFAE458B0E2}"/>
              </a:ext>
            </a:extLst>
          </p:cNvPr>
          <p:cNvCxnSpPr>
            <a:endCxn id="65" idx="2"/>
          </p:cNvCxnSpPr>
          <p:nvPr/>
        </p:nvCxnSpPr>
        <p:spPr>
          <a:xfrm flipV="1">
            <a:off x="2495600" y="4432877"/>
            <a:ext cx="2233588" cy="6885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3728AA-E761-42A2-91DC-37CA8A6A67E8}"/>
              </a:ext>
            </a:extLst>
          </p:cNvPr>
          <p:cNvCxnSpPr>
            <a:stCxn id="23" idx="3"/>
            <a:endCxn id="65" idx="1"/>
          </p:cNvCxnSpPr>
          <p:nvPr/>
        </p:nvCxnSpPr>
        <p:spPr>
          <a:xfrm flipV="1">
            <a:off x="2783632" y="4108841"/>
            <a:ext cx="1512168" cy="490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30C3F5-7637-413D-9E45-D831F9AC71A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287688" y="3964825"/>
            <a:ext cx="1008112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3F5F46-B0F3-41C4-9275-D280014F4B4E}"/>
              </a:ext>
            </a:extLst>
          </p:cNvPr>
          <p:cNvCxnSpPr>
            <a:stCxn id="65" idx="3"/>
            <a:endCxn id="11" idx="0"/>
          </p:cNvCxnSpPr>
          <p:nvPr/>
        </p:nvCxnSpPr>
        <p:spPr>
          <a:xfrm>
            <a:off x="5162575" y="4108841"/>
            <a:ext cx="428209" cy="17741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B0A67F-3201-450F-A7C3-F0E3A6948689}"/>
              </a:ext>
            </a:extLst>
          </p:cNvPr>
          <p:cNvSpPr/>
          <p:nvPr/>
        </p:nvSpPr>
        <p:spPr>
          <a:xfrm>
            <a:off x="6814741" y="3136733"/>
            <a:ext cx="115346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D65F430-54F1-4BD2-8808-DFB6BB95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21" y="410369"/>
            <a:ext cx="866775" cy="71437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3967E-C601-4A93-B010-F20D6C276739}"/>
              </a:ext>
            </a:extLst>
          </p:cNvPr>
          <p:cNvCxnSpPr>
            <a:cxnSpLocks/>
            <a:stCxn id="44" idx="2"/>
            <a:endCxn id="4" idx="0"/>
          </p:cNvCxnSpPr>
          <p:nvPr/>
        </p:nvCxnSpPr>
        <p:spPr>
          <a:xfrm flipH="1">
            <a:off x="4713870" y="1124744"/>
            <a:ext cx="12639" cy="859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13AB8-850C-493E-9CAB-CFA2B62C984F}"/>
              </a:ext>
            </a:extLst>
          </p:cNvPr>
          <p:cNvSpPr txBox="1"/>
          <p:nvPr/>
        </p:nvSpPr>
        <p:spPr>
          <a:xfrm>
            <a:off x="5375920" y="476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F8AF0-B306-4442-9D2F-64C0B03A71BC}"/>
              </a:ext>
            </a:extLst>
          </p:cNvPr>
          <p:cNvSpPr txBox="1"/>
          <p:nvPr/>
        </p:nvSpPr>
        <p:spPr>
          <a:xfrm>
            <a:off x="6023992" y="60840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admin</a:t>
            </a:r>
            <a:endParaRPr lang="de-DE" dirty="0"/>
          </a:p>
        </p:txBody>
      </p:sp>
      <p:pic>
        <p:nvPicPr>
          <p:cNvPr id="1026" name="Picture 2" descr="Microsoft | Azure AKS | Opsera Ecosystem">
            <a:extLst>
              <a:ext uri="{FF2B5EF4-FFF2-40B4-BE49-F238E27FC236}">
                <a16:creationId xmlns:a16="http://schemas.microsoft.com/office/drawing/2014/main" id="{53BB3C55-6AAF-4C28-92B7-7C46FAB7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89" y="5089291"/>
            <a:ext cx="496319" cy="4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-container-instances - Microsoft Q&amp;A">
            <a:extLst>
              <a:ext uri="{FF2B5EF4-FFF2-40B4-BE49-F238E27FC236}">
                <a16:creationId xmlns:a16="http://schemas.microsoft.com/office/drawing/2014/main" id="{31E2FE21-DD19-42E9-A89C-6E90E8AB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86" y="5130795"/>
            <a:ext cx="396042" cy="3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ise – Containerregistrierung | Microsoft Azure">
            <a:extLst>
              <a:ext uri="{FF2B5EF4-FFF2-40B4-BE49-F238E27FC236}">
                <a16:creationId xmlns:a16="http://schemas.microsoft.com/office/drawing/2014/main" id="{2CE0C207-A78C-4D5E-AC5D-F11D9845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29" y="3118095"/>
            <a:ext cx="643646" cy="33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chtige Azure-Dienste für .NET-Entwickler | Microsoft Docs">
            <a:extLst>
              <a:ext uri="{FF2B5EF4-FFF2-40B4-BE49-F238E27FC236}">
                <a16:creationId xmlns:a16="http://schemas.microsoft.com/office/drawing/2014/main" id="{FAA879F0-8EB0-4499-9287-C5E0D40E0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08" y="3526678"/>
            <a:ext cx="406376" cy="40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rtual Network | Microsoft Azure Color">
            <a:extLst>
              <a:ext uri="{FF2B5EF4-FFF2-40B4-BE49-F238E27FC236}">
                <a16:creationId xmlns:a16="http://schemas.microsoft.com/office/drawing/2014/main" id="{101D352A-C977-43A8-874A-8AFCD9B0B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37" y="4002987"/>
            <a:ext cx="351117" cy="35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ise – Azure Active Directory | Microsoft Azure">
            <a:extLst>
              <a:ext uri="{FF2B5EF4-FFF2-40B4-BE49-F238E27FC236}">
                <a16:creationId xmlns:a16="http://schemas.microsoft.com/office/drawing/2014/main" id="{899D8ED6-059A-40D0-A047-25E1484F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99" y="4424038"/>
            <a:ext cx="818415" cy="4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4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5375920" y="3280748"/>
            <a:ext cx="1438821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Extensions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(Infra/ App)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398601"/>
            <a:ext cx="8496945" cy="42584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Microservice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Platform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96" y="5882977"/>
            <a:ext cx="866775" cy="7143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1F74B5-B4EA-48DB-9356-631EC6EB4604}"/>
              </a:ext>
            </a:extLst>
          </p:cNvPr>
          <p:cNvSpPr/>
          <p:nvPr/>
        </p:nvSpPr>
        <p:spPr>
          <a:xfrm>
            <a:off x="1425990" y="3280748"/>
            <a:ext cx="3951269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Orchestration (AKS)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D8050-06F5-41E5-BCD7-9B0396CD38DE}"/>
              </a:ext>
            </a:extLst>
          </p:cNvPr>
          <p:cNvSpPr/>
          <p:nvPr/>
        </p:nvSpPr>
        <p:spPr>
          <a:xfrm>
            <a:off x="1415481" y="1840589"/>
            <a:ext cx="5399260" cy="144015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rgbClr val="C00000"/>
                </a:solidFill>
              </a:rPr>
              <a:t>Workload</a:t>
            </a:r>
            <a:r>
              <a:rPr lang="de-DE" dirty="0">
                <a:solidFill>
                  <a:srgbClr val="C00000"/>
                </a:solidFill>
              </a:rPr>
              <a:t> (Container)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295800" y="3784805"/>
            <a:ext cx="866775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API-Server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0B490-FBC9-497C-A4C8-152FB57DD71B}"/>
              </a:ext>
            </a:extLst>
          </p:cNvPr>
          <p:cNvSpPr/>
          <p:nvPr/>
        </p:nvSpPr>
        <p:spPr>
          <a:xfrm>
            <a:off x="1559496" y="3820811"/>
            <a:ext cx="1728192" cy="414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Controller </a:t>
            </a:r>
            <a:r>
              <a:rPr lang="de-DE" dirty="0" err="1">
                <a:solidFill>
                  <a:srgbClr val="C00000"/>
                </a:solidFill>
              </a:rPr>
              <a:t>Mgr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57967-84BE-47F4-86EE-44795F74D9A9}"/>
              </a:ext>
            </a:extLst>
          </p:cNvPr>
          <p:cNvSpPr/>
          <p:nvPr/>
        </p:nvSpPr>
        <p:spPr>
          <a:xfrm>
            <a:off x="1559496" y="4401347"/>
            <a:ext cx="1224136" cy="3960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Scheduler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62086391-12C6-4624-94E0-6089C54DE037}"/>
              </a:ext>
            </a:extLst>
          </p:cNvPr>
          <p:cNvSpPr/>
          <p:nvPr/>
        </p:nvSpPr>
        <p:spPr>
          <a:xfrm>
            <a:off x="1559496" y="4905403"/>
            <a:ext cx="864096" cy="43204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etcd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E43E9-82E3-402B-AE0D-6CDB7C6B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984605"/>
            <a:ext cx="1700235" cy="11334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4AE43D8-6A30-47E8-95C2-FB2C538CE381}"/>
              </a:ext>
            </a:extLst>
          </p:cNvPr>
          <p:cNvSpPr/>
          <p:nvPr/>
        </p:nvSpPr>
        <p:spPr>
          <a:xfrm>
            <a:off x="7968208" y="1840589"/>
            <a:ext cx="1584176" cy="3600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Cross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Functionality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Provisioning</a:t>
            </a:r>
            <a:r>
              <a:rPr lang="de-DE" dirty="0">
                <a:solidFill>
                  <a:srgbClr val="C00000"/>
                </a:solidFill>
              </a:rPr>
              <a:t>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C0786C-50C0-4620-9426-EAAC6857C4AA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>
            <a:off x="4713870" y="3118095"/>
            <a:ext cx="15318" cy="666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31CA4A4-59EC-4C9A-B1D2-0AFAE458B0E2}"/>
              </a:ext>
            </a:extLst>
          </p:cNvPr>
          <p:cNvCxnSpPr>
            <a:endCxn id="65" idx="2"/>
          </p:cNvCxnSpPr>
          <p:nvPr/>
        </p:nvCxnSpPr>
        <p:spPr>
          <a:xfrm flipV="1">
            <a:off x="2495600" y="4432877"/>
            <a:ext cx="2233588" cy="6885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3728AA-E761-42A2-91DC-37CA8A6A67E8}"/>
              </a:ext>
            </a:extLst>
          </p:cNvPr>
          <p:cNvCxnSpPr>
            <a:stCxn id="23" idx="3"/>
            <a:endCxn id="65" idx="1"/>
          </p:cNvCxnSpPr>
          <p:nvPr/>
        </p:nvCxnSpPr>
        <p:spPr>
          <a:xfrm flipV="1">
            <a:off x="2783632" y="4108841"/>
            <a:ext cx="1512168" cy="490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30C3F5-7637-413D-9E45-D831F9AC71A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287688" y="3964825"/>
            <a:ext cx="1008112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3F5F46-B0F3-41C4-9275-D280014F4B4E}"/>
              </a:ext>
            </a:extLst>
          </p:cNvPr>
          <p:cNvCxnSpPr>
            <a:stCxn id="65" idx="3"/>
            <a:endCxn id="11" idx="0"/>
          </p:cNvCxnSpPr>
          <p:nvPr/>
        </p:nvCxnSpPr>
        <p:spPr>
          <a:xfrm>
            <a:off x="5162575" y="4108841"/>
            <a:ext cx="428209" cy="17741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B0A67F-3201-450F-A7C3-F0E3A6948689}"/>
              </a:ext>
            </a:extLst>
          </p:cNvPr>
          <p:cNvSpPr/>
          <p:nvPr/>
        </p:nvSpPr>
        <p:spPr>
          <a:xfrm>
            <a:off x="6814741" y="3136733"/>
            <a:ext cx="115346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D65F430-54F1-4BD2-8808-DFB6BB95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21" y="410369"/>
            <a:ext cx="866775" cy="71437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3967E-C601-4A93-B010-F20D6C276739}"/>
              </a:ext>
            </a:extLst>
          </p:cNvPr>
          <p:cNvCxnSpPr>
            <a:cxnSpLocks/>
            <a:stCxn id="44" idx="2"/>
            <a:endCxn id="4" idx="0"/>
          </p:cNvCxnSpPr>
          <p:nvPr/>
        </p:nvCxnSpPr>
        <p:spPr>
          <a:xfrm flipH="1">
            <a:off x="4713870" y="1124744"/>
            <a:ext cx="12639" cy="859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13AB8-850C-493E-9CAB-CFA2B62C984F}"/>
              </a:ext>
            </a:extLst>
          </p:cNvPr>
          <p:cNvSpPr txBox="1"/>
          <p:nvPr/>
        </p:nvSpPr>
        <p:spPr>
          <a:xfrm>
            <a:off x="5375920" y="476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F8AF0-B306-4442-9D2F-64C0B03A71BC}"/>
              </a:ext>
            </a:extLst>
          </p:cNvPr>
          <p:cNvSpPr txBox="1"/>
          <p:nvPr/>
        </p:nvSpPr>
        <p:spPr>
          <a:xfrm>
            <a:off x="6023992" y="60840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admin</a:t>
            </a:r>
            <a:endParaRPr lang="de-DE" dirty="0"/>
          </a:p>
        </p:txBody>
      </p:sp>
      <p:pic>
        <p:nvPicPr>
          <p:cNvPr id="1026" name="Picture 2" descr="Microsoft | Azure AKS | Opsera Ecosystem">
            <a:extLst>
              <a:ext uri="{FF2B5EF4-FFF2-40B4-BE49-F238E27FC236}">
                <a16:creationId xmlns:a16="http://schemas.microsoft.com/office/drawing/2014/main" id="{53BB3C55-6AAF-4C28-92B7-7C46FAB7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89" y="5089291"/>
            <a:ext cx="496319" cy="4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-container-instances - Microsoft Q&amp;A">
            <a:extLst>
              <a:ext uri="{FF2B5EF4-FFF2-40B4-BE49-F238E27FC236}">
                <a16:creationId xmlns:a16="http://schemas.microsoft.com/office/drawing/2014/main" id="{31E2FE21-DD19-42E9-A89C-6E90E8AB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86" y="5130795"/>
            <a:ext cx="396042" cy="3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ise – Containerregistrierung | Microsoft Azure">
            <a:extLst>
              <a:ext uri="{FF2B5EF4-FFF2-40B4-BE49-F238E27FC236}">
                <a16:creationId xmlns:a16="http://schemas.microsoft.com/office/drawing/2014/main" id="{2CE0C207-A78C-4D5E-AC5D-F11D9845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23" y="3684116"/>
            <a:ext cx="643646" cy="33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chtige Azure-Dienste für .NET-Entwickler | Microsoft Docs">
            <a:extLst>
              <a:ext uri="{FF2B5EF4-FFF2-40B4-BE49-F238E27FC236}">
                <a16:creationId xmlns:a16="http://schemas.microsoft.com/office/drawing/2014/main" id="{FAA879F0-8EB0-4499-9287-C5E0D40E0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136" y="3084586"/>
            <a:ext cx="406376" cy="40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rtual Network | Microsoft Azure Color">
            <a:extLst>
              <a:ext uri="{FF2B5EF4-FFF2-40B4-BE49-F238E27FC236}">
                <a16:creationId xmlns:a16="http://schemas.microsoft.com/office/drawing/2014/main" id="{101D352A-C977-43A8-874A-8AFCD9B0B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53" y="3100333"/>
            <a:ext cx="351117" cy="35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ise – Azure Active Directory | Microsoft Azure">
            <a:extLst>
              <a:ext uri="{FF2B5EF4-FFF2-40B4-BE49-F238E27FC236}">
                <a16:creationId xmlns:a16="http://schemas.microsoft.com/office/drawing/2014/main" id="{899D8ED6-059A-40D0-A047-25E1484F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17" y="3635572"/>
            <a:ext cx="818415" cy="4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F8450D17-379B-4030-AD16-164FB855AE2D}"/>
              </a:ext>
            </a:extLst>
          </p:cNvPr>
          <p:cNvSpPr/>
          <p:nvPr/>
        </p:nvSpPr>
        <p:spPr>
          <a:xfrm>
            <a:off x="839416" y="5650661"/>
            <a:ext cx="3919962" cy="796969"/>
          </a:xfrm>
          <a:prstGeom prst="wedgeRoundRectCallout">
            <a:avLst>
              <a:gd name="adj1" fmla="val -4923"/>
              <a:gd name="adj2" fmla="val -8328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Azure</a:t>
            </a:r>
            <a:r>
              <a:rPr lang="de-DE" b="1" dirty="0"/>
              <a:t> </a:t>
            </a:r>
            <a:r>
              <a:rPr lang="de-DE" dirty="0" err="1"/>
              <a:t>provides</a:t>
            </a:r>
            <a:r>
              <a:rPr lang="de-DE" b="1" dirty="0"/>
              <a:t> </a:t>
            </a:r>
            <a:r>
              <a:rPr lang="de-DE" dirty="0" err="1"/>
              <a:t>hosted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(=AKS)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hosted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Hat </a:t>
            </a:r>
            <a:r>
              <a:rPr lang="de-DE" dirty="0" err="1"/>
              <a:t>OpenShift</a:t>
            </a:r>
            <a:endParaRPr lang="de-DE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FB6DEAB9-189C-4DD1-B76A-0BEC85276964}"/>
              </a:ext>
            </a:extLst>
          </p:cNvPr>
          <p:cNvSpPr/>
          <p:nvPr/>
        </p:nvSpPr>
        <p:spPr>
          <a:xfrm>
            <a:off x="7794002" y="4469510"/>
            <a:ext cx="3271890" cy="1774136"/>
          </a:xfrm>
          <a:prstGeom prst="wedgeRoundRectCallout">
            <a:avLst>
              <a:gd name="adj1" fmla="val -24186"/>
              <a:gd name="adj2" fmla="val -73915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Azure</a:t>
            </a:r>
            <a:r>
              <a:rPr lang="de-DE" b="1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b="1" dirty="0" err="1"/>
              <a:t>integration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AKS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other</a:t>
            </a:r>
            <a:r>
              <a:rPr lang="de-DE" b="1" dirty="0"/>
              <a:t> </a:t>
            </a:r>
            <a:r>
              <a:rPr lang="de-DE" b="1" dirty="0" err="1"/>
              <a:t>cross</a:t>
            </a:r>
            <a:r>
              <a:rPr lang="de-DE" b="1" dirty="0"/>
              <a:t> </a:t>
            </a:r>
            <a:r>
              <a:rPr lang="de-DE" b="1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Directory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b="1" dirty="0" err="1"/>
              <a:t>with</a:t>
            </a:r>
            <a:r>
              <a:rPr lang="de-DE" b="1" dirty="0"/>
              <a:t> ACR </a:t>
            </a:r>
            <a:r>
              <a:rPr lang="de-DE" b="1" dirty="0" err="1"/>
              <a:t>its</a:t>
            </a:r>
            <a:r>
              <a:rPr lang="de-DE" b="1" dirty="0"/>
              <a:t> </a:t>
            </a:r>
            <a:r>
              <a:rPr lang="de-DE" b="1" dirty="0" err="1"/>
              <a:t>own</a:t>
            </a:r>
            <a:r>
              <a:rPr lang="de-DE" b="1" dirty="0"/>
              <a:t> </a:t>
            </a:r>
            <a:r>
              <a:rPr lang="de-DE" b="1" dirty="0" err="1"/>
              <a:t>registry</a:t>
            </a:r>
            <a:r>
              <a:rPr lang="de-DE" b="1" dirty="0"/>
              <a:t> </a:t>
            </a:r>
            <a:r>
              <a:rPr lang="de-DE" b="1" dirty="0" err="1"/>
              <a:t>option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774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Schönfeld, Albrecht</cp:lastModifiedBy>
  <cp:revision>59</cp:revision>
  <dcterms:created xsi:type="dcterms:W3CDTF">2021-08-02T12:07:14Z</dcterms:created>
  <dcterms:modified xsi:type="dcterms:W3CDTF">2021-11-08T10:44:48Z</dcterms:modified>
</cp:coreProperties>
</file>