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2.xml" ContentType="application/vnd.openxmlformats-officedocument.drawingml.chart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2" r:id="rId4"/>
    <p:sldId id="266" r:id="rId5"/>
    <p:sldId id="264" r:id="rId6"/>
    <p:sldId id="267" r:id="rId7"/>
    <p:sldId id="268" r:id="rId8"/>
    <p:sldId id="269" r:id="rId9"/>
    <p:sldId id="270" r:id="rId10"/>
    <p:sldId id="285" r:id="rId11"/>
    <p:sldId id="286" r:id="rId12"/>
    <p:sldId id="289" r:id="rId13"/>
    <p:sldId id="271" r:id="rId14"/>
    <p:sldId id="275" r:id="rId15"/>
    <p:sldId id="280" r:id="rId16"/>
    <p:sldId id="277" r:id="rId17"/>
    <p:sldId id="279" r:id="rId18"/>
  </p:sldIdLst>
  <p:sldSz cx="7561263" cy="5329238"/>
  <p:notesSz cx="6797675" cy="99822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68275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36549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04824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473098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841373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209648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577922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2946197" algn="l" defTabSz="736549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60202CD-DDE9-4953-B0B0-2F976D8B9F43}">
          <p14:sldIdLst>
            <p14:sldId id="256"/>
            <p14:sldId id="261"/>
            <p14:sldId id="262"/>
            <p14:sldId id="266"/>
            <p14:sldId id="264"/>
            <p14:sldId id="267"/>
            <p14:sldId id="268"/>
            <p14:sldId id="269"/>
          </p14:sldIdLst>
        </p14:section>
        <p14:section name="Abschnitt ohne Titel" id="{4C7D4957-512B-4564-9EE8-7E574BAB15DF}">
          <p14:sldIdLst>
            <p14:sldId id="270"/>
            <p14:sldId id="285"/>
            <p14:sldId id="286"/>
            <p14:sldId id="289"/>
            <p14:sldId id="271"/>
            <p14:sldId id="275"/>
            <p14:sldId id="280"/>
            <p14:sldId id="277"/>
            <p14:sldId id="2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35">
          <p15:clr>
            <a:srgbClr val="A4A3A4"/>
          </p15:clr>
        </p15:guide>
        <p15:guide id="2" orient="horz" pos="3084">
          <p15:clr>
            <a:srgbClr val="A4A3A4"/>
          </p15:clr>
        </p15:guide>
        <p15:guide id="3" pos="113">
          <p15:clr>
            <a:srgbClr val="A4A3A4"/>
          </p15:clr>
        </p15:guide>
        <p15:guide id="4" pos="3515">
          <p15:clr>
            <a:srgbClr val="A4A3A4"/>
          </p15:clr>
        </p15:guide>
        <p15:guide id="5" pos="3696">
          <p15:clr>
            <a:srgbClr val="A4A3A4"/>
          </p15:clr>
        </p15:guide>
        <p15:guide id="6" pos="46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00"/>
    <a:srgbClr val="37C800"/>
    <a:srgbClr val="649B00"/>
    <a:srgbClr val="00FF00"/>
    <a:srgbClr val="2AD500"/>
    <a:srgbClr val="55AA00"/>
    <a:srgbClr val="7F8000"/>
    <a:srgbClr val="AA5506"/>
    <a:srgbClr val="D42B00"/>
    <a:srgbClr val="C83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030" autoAdjust="0"/>
    <p:restoredTop sz="94660"/>
  </p:normalViewPr>
  <p:slideViewPr>
    <p:cSldViewPr showGuides="1">
      <p:cViewPr varScale="1">
        <p:scale>
          <a:sx n="172" d="100"/>
          <a:sy n="172" d="100"/>
        </p:scale>
        <p:origin x="-204" y="-96"/>
      </p:cViewPr>
      <p:guideLst>
        <p:guide orient="horz" pos="635"/>
        <p:guide orient="horz" pos="3084"/>
        <p:guide pos="113"/>
        <p:guide pos="3515"/>
        <p:guide pos="3696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158" y="-642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Tabelle1!$A$2:$A$7</c:f>
              <c:strCache>
                <c:ptCount val="6"/>
                <c:pt idx="0">
                  <c:v>1. Analyse</c:v>
                </c:pt>
                <c:pt idx="1">
                  <c:v>2. Entwurf</c:v>
                </c:pt>
                <c:pt idx="2">
                  <c:v>3. Realisierung</c:v>
                </c:pt>
                <c:pt idx="3">
                  <c:v>4. Test</c:v>
                </c:pt>
                <c:pt idx="4">
                  <c:v>5. Refactoring</c:v>
                </c:pt>
                <c:pt idx="5">
                  <c:v>6. Dokumentation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8.5699999999999998E-2</c:v>
                </c:pt>
                <c:pt idx="1">
                  <c:v>0.12859999999999999</c:v>
                </c:pt>
                <c:pt idx="2">
                  <c:v>0.5514</c:v>
                </c:pt>
                <c:pt idx="3">
                  <c:v>5.7099999999999998E-2</c:v>
                </c:pt>
                <c:pt idx="4">
                  <c:v>2.8570000000000002E-2</c:v>
                </c:pt>
                <c:pt idx="5">
                  <c:v>0.1429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85-4E07-824C-13191F94B7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847148736037625"/>
          <c:y val="0.14842145415888267"/>
          <c:w val="0.38741916519694297"/>
          <c:h val="0.800617420656018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neu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1778</c:v>
                </c:pt>
                <c:pt idx="1">
                  <c:v>3158</c:v>
                </c:pt>
                <c:pt idx="2">
                  <c:v>4538</c:v>
                </c:pt>
                <c:pt idx="3">
                  <c:v>5918</c:v>
                </c:pt>
                <c:pt idx="4">
                  <c:v>7298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alt</c:v>
                </c:pt>
              </c:strCache>
            </c:strRef>
          </c:tx>
          <c:spPr>
            <a:ln>
              <a:solidFill>
                <a:srgbClr val="D52A00"/>
              </a:solidFill>
            </a:ln>
          </c:spPr>
          <c:marker>
            <c:symbol val="none"/>
          </c:marker>
          <c:dPt>
            <c:idx val="4"/>
            <c:marker/>
            <c:bubble3D val="0"/>
          </c:dPt>
          <c:cat>
            <c:numRef>
              <c:f>Tabelle1!$A$2:$A$6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</c:v>
                </c:pt>
                <c:pt idx="1">
                  <c:v>2280</c:v>
                </c:pt>
                <c:pt idx="2">
                  <c:v>4560</c:v>
                </c:pt>
                <c:pt idx="3">
                  <c:v>6840</c:v>
                </c:pt>
                <c:pt idx="4">
                  <c:v>9120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453760"/>
        <c:axId val="212110336"/>
      </c:lineChart>
      <c:catAx>
        <c:axId val="204453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Vorgang</a:t>
                </a:r>
                <a:endParaRPr lang="de-DE" dirty="0"/>
              </a:p>
            </c:rich>
          </c:tx>
          <c:layout/>
          <c:overlay val="0"/>
        </c:title>
        <c:numFmt formatCode="@" sourceLinked="0"/>
        <c:majorTickMark val="out"/>
        <c:minorTickMark val="none"/>
        <c:tickLblPos val="nextTo"/>
        <c:crossAx val="212110336"/>
        <c:crosses val="autoZero"/>
        <c:auto val="1"/>
        <c:lblAlgn val="ctr"/>
        <c:lblOffset val="100"/>
        <c:noMultiLvlLbl val="0"/>
      </c:catAx>
      <c:valAx>
        <c:axId val="212110336"/>
        <c:scaling>
          <c:orientation val="minMax"/>
          <c:max val="10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Kosten (in</a:t>
                </a:r>
                <a:r>
                  <a:rPr lang="de-DE" baseline="0" dirty="0" smtClean="0"/>
                  <a:t> Euro)</a:t>
                </a:r>
                <a:endParaRPr lang="de-DE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accent2">
                <a:shade val="95000"/>
                <a:satMod val="105000"/>
              </a:schemeClr>
            </a:solidFill>
            <a:prstDash val="solid"/>
          </a:ln>
          <a:effectLst/>
        </c:spPr>
        <c:txPr>
          <a:bodyPr/>
          <a:lstStyle/>
          <a:p>
            <a: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453760"/>
        <c:crosses val="autoZero"/>
        <c:crossBetween val="between"/>
        <c:majorUnit val="1000"/>
      </c:valAx>
      <c:dTable>
        <c:showHorzBorder val="1"/>
        <c:showVertBorder val="1"/>
        <c:showOutline val="1"/>
        <c:showKeys val="1"/>
        <c:spPr>
          <a:noFill/>
        </c:spPr>
      </c:dTable>
    </c:plotArea>
    <c:legend>
      <c:legendPos val="r"/>
      <c:layout>
        <c:manualLayout>
          <c:xMode val="edge"/>
          <c:yMode val="edge"/>
          <c:x val="0.84002351557907118"/>
          <c:y val="0.42516475311018836"/>
          <c:w val="0.14116402116402116"/>
          <c:h val="0.16927007575260683"/>
        </c:manualLayout>
      </c:layout>
      <c:overlay val="0"/>
      <c:spPr>
        <a:solidFill>
          <a:schemeClr val="bg1"/>
        </a:solidFill>
        <a:ln>
          <a:solidFill>
            <a:schemeClr val="bg1"/>
          </a:solidFill>
        </a:ln>
      </c:sp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20.06.2017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36921" y="982663"/>
            <a:ext cx="5310188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20.06.2017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lnSpc>
        <a:spcPct val="110000"/>
      </a:lnSpc>
      <a:spcBef>
        <a:spcPts val="242"/>
      </a:spcBef>
      <a:spcAft>
        <a:spcPts val="242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4499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8998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34769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79960" indent="-144990" algn="l" rtl="0" fontAlgn="base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579960" indent="-144990" algn="l" defTabSz="736549" rtl="0" eaLnBrk="1" latinLnBrk="0" hangingPunct="1">
      <a:lnSpc>
        <a:spcPct val="110000"/>
      </a:lnSpc>
      <a:spcBef>
        <a:spcPts val="242"/>
      </a:spcBef>
      <a:spcAft>
        <a:spcPts val="242"/>
      </a:spcAft>
      <a:buFont typeface="Arial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9471798"/>
            <a:ext cx="472479" cy="49911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3956B8-8AE1-4D1A-BEAF-8A4D8F945B51}" type="slidenum">
              <a:rPr lang="de-DE" sz="1000"/>
              <a:pPr eaLnBrk="1" hangingPunct="1"/>
              <a:t>1</a:t>
            </a:fld>
            <a:endParaRPr lang="de-DE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6125" y="749300"/>
            <a:ext cx="53086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>
          <a:xfrm>
            <a:off x="472479" y="9471798"/>
            <a:ext cx="785121" cy="499110"/>
          </a:xfrm>
          <a:prstGeom prst="rect">
            <a:avLst/>
          </a:prstGeom>
        </p:spPr>
        <p:txBody>
          <a:bodyPr/>
          <a:lstStyle/>
          <a:p>
            <a:fld id="{90870B8E-6320-4E8A-929D-2C531AE59AF3}" type="datetime1">
              <a:rPr lang="de-DE" smtClean="0"/>
              <a:t>20.06.2017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257600" y="9471798"/>
            <a:ext cx="5540075" cy="4991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42325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79388" y="2160564"/>
            <a:ext cx="5400675" cy="936104"/>
          </a:xfrm>
        </p:spPr>
        <p:txBody>
          <a:bodyPr anchor="ctr"/>
          <a:lstStyle>
            <a:lvl1pPr>
              <a:defRPr sz="2400" b="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79388" y="3384699"/>
            <a:ext cx="5400675" cy="151115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271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 algn="l">
              <a:spcBef>
                <a:spcPts val="1530"/>
              </a:spcBef>
              <a:buNone/>
              <a:defRPr sz="1300">
                <a:solidFill>
                  <a:schemeClr val="tx1"/>
                </a:solidFill>
              </a:defRPr>
            </a:lvl2pPr>
            <a:lvl3pPr marL="0" indent="0" algn="l">
              <a:buNone/>
              <a:defRPr sz="1300">
                <a:solidFill>
                  <a:schemeClr val="tx1"/>
                </a:solidFill>
              </a:defRPr>
            </a:lvl3pPr>
            <a:lvl4pPr marL="0" indent="0" algn="l">
              <a:buNone/>
              <a:defRPr sz="1300">
                <a:solidFill>
                  <a:schemeClr val="tx1"/>
                </a:solidFill>
              </a:defRPr>
            </a:lvl4pPr>
            <a:lvl5pPr marL="0" indent="0" algn="l">
              <a:buNone/>
              <a:defRPr sz="1300">
                <a:solidFill>
                  <a:schemeClr val="tx1"/>
                </a:solidFill>
              </a:defRPr>
            </a:lvl5pPr>
            <a:lvl6pPr marL="0" indent="0" algn="l">
              <a:buNone/>
              <a:defRPr sz="1300">
                <a:solidFill>
                  <a:schemeClr val="tx1"/>
                </a:solidFill>
              </a:defRPr>
            </a:lvl6pPr>
            <a:lvl7pPr marL="0" indent="0" algn="l">
              <a:buNone/>
              <a:defRPr sz="1300">
                <a:solidFill>
                  <a:schemeClr val="tx1"/>
                </a:solidFill>
              </a:defRPr>
            </a:lvl7pPr>
            <a:lvl8pPr marL="0" indent="0" algn="l">
              <a:buNone/>
              <a:defRPr sz="1300">
                <a:solidFill>
                  <a:schemeClr val="tx1"/>
                </a:solidFill>
              </a:defRPr>
            </a:lvl8pPr>
            <a:lvl9pPr marL="0" indent="0" algn="l">
              <a:buNone/>
              <a:defRPr sz="13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Untertitel der Präsentation</a:t>
            </a:r>
          </a:p>
          <a:p>
            <a:pPr lvl="0"/>
            <a:r>
              <a:rPr lang="de-DE" dirty="0" smtClean="0"/>
              <a:t>Name des Referenten</a:t>
            </a:r>
          </a:p>
          <a:p>
            <a:pPr lvl="1"/>
            <a:r>
              <a:rPr lang="de-DE" dirty="0" smtClean="0"/>
              <a:t>Ort, Datum in der zweiten Ebene</a:t>
            </a:r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6092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2736627"/>
            <a:ext cx="5400675" cy="2159223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73988" tIns="173988" rIns="173988" bIns="173988" anchor="b" anchorCtr="0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40067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1998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9388" y="2736627"/>
            <a:ext cx="5400675" cy="2159224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173988" tIns="202986" rIns="173988" bIns="173988" rtlCol="0" anchor="b" anchorCtr="0">
            <a:noAutofit/>
          </a:bodyPr>
          <a:lstStyle>
            <a:lvl1pPr>
              <a:defRPr lang="de-DE" sz="11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736627"/>
            <a:ext cx="5387855" cy="935204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144000" tIns="202986" rIns="173988" bIns="115992" anchor="b" anchorCtr="0"/>
          <a:lstStyle>
            <a:lvl1pPr>
              <a:defRPr sz="19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324246" y="3663438"/>
            <a:ext cx="5040000" cy="8393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2855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706151"/>
            <a:ext cx="556724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55808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868863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494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5867400" y="1008063"/>
            <a:ext cx="1512888" cy="3887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180231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55799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80169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18023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55799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380169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5868863" y="-99435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5868001" y="5406480"/>
            <a:ext cx="862" cy="559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60372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60372" y="4866693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7620825" y="978261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7620825" y="4867504"/>
            <a:ext cx="810" cy="5953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751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Folie" r:id="rId10" imgW="270" imgH="270" progId="TCLayout.ActiveDocument.1">
                  <p:embed/>
                </p:oleObj>
              </mc:Choice>
              <mc:Fallback>
                <p:oleObj name="think-cell Foli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144339"/>
            <a:ext cx="5400675" cy="5036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179388" y="1008063"/>
            <a:ext cx="5400675" cy="38877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Test1</a:t>
            </a:r>
          </a:p>
          <a:p>
            <a:pPr lvl="2"/>
            <a:r>
              <a:rPr lang="de-DE" noProof="0" dirty="0" smtClean="0"/>
              <a:t>Test2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96255" y="5126925"/>
            <a:ext cx="57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972318" y="5126925"/>
            <a:ext cx="4608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80231" y="5126925"/>
            <a:ext cx="216000" cy="1248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32" y="144338"/>
            <a:ext cx="1800000" cy="6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</p:sldLayoutIdLst>
  <p:transition spd="med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736549" rtl="0" eaLnBrk="1" latinLnBrk="0" hangingPunct="1">
        <a:spcBef>
          <a:spcPct val="0"/>
        </a:spcBef>
        <a:buNone/>
        <a:defRPr sz="1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14499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28998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434769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579960" indent="-144990" algn="l" defTabSz="736549" rtl="0" eaLnBrk="1" latinLnBrk="0" hangingPunct="1">
        <a:lnSpc>
          <a:spcPct val="110000"/>
        </a:lnSpc>
        <a:spcBef>
          <a:spcPts val="242"/>
        </a:spcBef>
        <a:spcAft>
          <a:spcPts val="242"/>
        </a:spcAft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736549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104824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47309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41373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209648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577922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946197" algn="l" defTabSz="7365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chart" Target="../charts/char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.e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75763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LSC - Live Support Chat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Niklas Grieger</a:t>
            </a:r>
            <a:endParaRPr lang="de-DE" dirty="0"/>
          </a:p>
        </p:txBody>
      </p:sp>
      <p:pic>
        <p:nvPicPr>
          <p:cNvPr id="7178" name="Picture 10" descr="U:\Projektarbeit\Präsentation\img\ChatGu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31" y="3197811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95616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10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U:\Projektarbeit\Präsentation\präsentation_img\Hot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26" y="1870476"/>
            <a:ext cx="707678" cy="7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1747" idx="1"/>
          </p:cNvCxnSpPr>
          <p:nvPr/>
        </p:nvCxnSpPr>
        <p:spPr>
          <a:xfrm>
            <a:off x="1516465" y="1743762"/>
            <a:ext cx="826361" cy="48055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588473" y="215333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438797" y="1328185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pic>
        <p:nvPicPr>
          <p:cNvPr id="31749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20" y="3956556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U:\Projektarbeit\Präsentation\präsentation_img\Org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2" y="1340737"/>
            <a:ext cx="757907" cy="75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krümmte Verbindung 25"/>
          <p:cNvCxnSpPr>
            <a:stCxn id="31747" idx="3"/>
            <a:endCxn id="31750" idx="1"/>
          </p:cNvCxnSpPr>
          <p:nvPr/>
        </p:nvCxnSpPr>
        <p:spPr>
          <a:xfrm flipV="1">
            <a:off x="3050504" y="1719691"/>
            <a:ext cx="1077608" cy="50462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361965" y="2261348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15min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010414" y="1327853"/>
            <a:ext cx="11577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        	19€</a:t>
            </a:r>
          </a:p>
        </p:txBody>
      </p:sp>
      <p:cxnSp>
        <p:nvCxnSpPr>
          <p:cNvPr id="34" name="Gekrümmte Verbindung 33"/>
          <p:cNvCxnSpPr>
            <a:stCxn id="31750" idx="2"/>
          </p:cNvCxnSpPr>
          <p:nvPr/>
        </p:nvCxnSpPr>
        <p:spPr>
          <a:xfrm rot="5400000">
            <a:off x="4172176" y="2433534"/>
            <a:ext cx="6697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1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395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795739" y="291994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41" name="Gekrümmte Verbindung 40"/>
          <p:cNvCxnSpPr>
            <a:stCxn id="31751" idx="2"/>
            <a:endCxn id="31749" idx="0"/>
          </p:cNvCxnSpPr>
          <p:nvPr/>
        </p:nvCxnSpPr>
        <p:spPr>
          <a:xfrm rot="5400000">
            <a:off x="4201673" y="3651161"/>
            <a:ext cx="610787" cy="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1" name="Gekrümmte Verbindung 50"/>
          <p:cNvCxnSpPr>
            <a:stCxn id="31749" idx="3"/>
            <a:endCxn id="31750" idx="3"/>
          </p:cNvCxnSpPr>
          <p:nvPr/>
        </p:nvCxnSpPr>
        <p:spPr>
          <a:xfrm flipH="1" flipV="1">
            <a:off x="4886019" y="1719691"/>
            <a:ext cx="17089" cy="2632909"/>
          </a:xfrm>
          <a:prstGeom prst="curvedConnector3">
            <a:avLst>
              <a:gd name="adj1" fmla="val -244029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331705" y="205590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58" name="Gekrümmte Verbindung 57"/>
          <p:cNvCxnSpPr>
            <a:stCxn id="31750" idx="0"/>
            <a:endCxn id="10" idx="0"/>
          </p:cNvCxnSpPr>
          <p:nvPr/>
        </p:nvCxnSpPr>
        <p:spPr>
          <a:xfrm rot="16200000" flipV="1">
            <a:off x="2810254" y="-356076"/>
            <a:ext cx="12700" cy="3393625"/>
          </a:xfrm>
          <a:prstGeom prst="curvedConnector3">
            <a:avLst>
              <a:gd name="adj1" fmla="val 337091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36967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120min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228€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310149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342.000€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feld 66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425164885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  <p:bldP spid="33" grpId="0"/>
      <p:bldP spid="39" grpId="0"/>
      <p:bldP spid="40" grpId="0"/>
      <p:bldP spid="44" grpId="0"/>
      <p:bldP spid="45" grpId="0"/>
      <p:bldP spid="56" grpId="0"/>
      <p:bldP spid="57" grpId="0"/>
      <p:bldP spid="62" grpId="0"/>
      <p:bldP spid="63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98602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 - Beispiel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11</a:t>
            </a:fld>
            <a:endParaRPr lang="de-DE" noProof="0" dirty="0"/>
          </a:p>
        </p:txBody>
      </p:sp>
      <p:pic>
        <p:nvPicPr>
          <p:cNvPr id="10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" y="1340737"/>
            <a:ext cx="806049" cy="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krümmte Verbindung 13"/>
          <p:cNvCxnSpPr>
            <a:stCxn id="10" idx="3"/>
            <a:endCxn id="37" idx="1"/>
          </p:cNvCxnSpPr>
          <p:nvPr/>
        </p:nvCxnSpPr>
        <p:spPr>
          <a:xfrm flipV="1">
            <a:off x="1516465" y="1743761"/>
            <a:ext cx="921604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20391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26" name="Gekrümmte Verbindung 25"/>
          <p:cNvCxnSpPr>
            <a:stCxn id="37" idx="3"/>
            <a:endCxn id="42" idx="1"/>
          </p:cNvCxnSpPr>
          <p:nvPr/>
        </p:nvCxnSpPr>
        <p:spPr>
          <a:xfrm flipV="1">
            <a:off x="3135684" y="1741257"/>
            <a:ext cx="1043778" cy="250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42" idx="0"/>
            <a:endCxn id="10" idx="0"/>
          </p:cNvCxnSpPr>
          <p:nvPr/>
        </p:nvCxnSpPr>
        <p:spPr>
          <a:xfrm rot="16200000" flipV="1">
            <a:off x="2837004" y="-382826"/>
            <a:ext cx="9708" cy="3456833"/>
          </a:xfrm>
          <a:prstGeom prst="curvedConnector3">
            <a:avLst>
              <a:gd name="adj1" fmla="val 245475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7229"/>
              </p:ext>
            </p:extLst>
          </p:nvPr>
        </p:nvGraphicFramePr>
        <p:xfrm>
          <a:off x="586107" y="3350522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Gesamtzeit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90 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138€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el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2866"/>
              </p:ext>
            </p:extLst>
          </p:nvPr>
        </p:nvGraphicFramePr>
        <p:xfrm>
          <a:off x="584214" y="4104779"/>
          <a:ext cx="2232390" cy="540237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16195"/>
                <a:gridCol w="1116195"/>
              </a:tblGrid>
              <a:tr h="281157"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</a:tr>
              <a:tr h="170702">
                <a:tc>
                  <a:txBody>
                    <a:bodyPr/>
                    <a:lstStyle/>
                    <a:p>
                      <a:r>
                        <a:rPr lang="de-DE" dirty="0" smtClean="0"/>
                        <a:t>1500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207.000€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feld 35"/>
          <p:cNvSpPr txBox="1"/>
          <p:nvPr/>
        </p:nvSpPr>
        <p:spPr>
          <a:xfrm>
            <a:off x="1620391" y="2008291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pic>
        <p:nvPicPr>
          <p:cNvPr id="37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69" y="1394953"/>
            <a:ext cx="697615" cy="6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2" y="1350445"/>
            <a:ext cx="781623" cy="7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U:\Projektarbeit\Präsentation\präsentation_img\Develop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028" y="3951011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7" descr="U:\Projektarbeit\Präsentation\präsentation_img\tas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03" y="2768425"/>
            <a:ext cx="577344" cy="57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750037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973116" y="2930186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cxnSp>
        <p:nvCxnSpPr>
          <p:cNvPr id="59" name="Gekrümmte Verbindung 58"/>
          <p:cNvCxnSpPr>
            <a:stCxn id="52" idx="2"/>
            <a:endCxn id="50" idx="0"/>
          </p:cNvCxnSpPr>
          <p:nvPr/>
        </p:nvCxnSpPr>
        <p:spPr>
          <a:xfrm rot="16200000" flipH="1">
            <a:off x="4271052" y="3644991"/>
            <a:ext cx="605242" cy="679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543918" y="434705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30min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250423" y="4352600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38€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5477765" y="3129745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1</a:t>
            </a:r>
            <a:r>
              <a:rPr lang="de-DE" dirty="0">
                <a:solidFill>
                  <a:schemeClr val="tx2"/>
                </a:solidFill>
              </a:rPr>
              <a:t>5</a:t>
            </a:r>
            <a:r>
              <a:rPr lang="de-DE" dirty="0" smtClean="0">
                <a:solidFill>
                  <a:schemeClr val="tx2"/>
                </a:solidFill>
              </a:rPr>
              <a:t>min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365033" y="374053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  <p:cxnSp>
        <p:nvCxnSpPr>
          <p:cNvPr id="69" name="Gekrümmte Verbindung 68"/>
          <p:cNvCxnSpPr>
            <a:stCxn id="42" idx="2"/>
            <a:endCxn id="52" idx="0"/>
          </p:cNvCxnSpPr>
          <p:nvPr/>
        </p:nvCxnSpPr>
        <p:spPr>
          <a:xfrm rot="16200000" flipH="1">
            <a:off x="4252096" y="2450245"/>
            <a:ext cx="636357" cy="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657573" y="2052679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735098" y="1350445"/>
            <a:ext cx="26350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        	</a:t>
            </a:r>
          </a:p>
        </p:txBody>
      </p:sp>
      <p:cxnSp>
        <p:nvCxnSpPr>
          <p:cNvPr id="72" name="Gekrümmte Verbindung 71"/>
          <p:cNvCxnSpPr>
            <a:stCxn id="50" idx="3"/>
            <a:endCxn id="42" idx="3"/>
          </p:cNvCxnSpPr>
          <p:nvPr/>
        </p:nvCxnSpPr>
        <p:spPr>
          <a:xfrm flipH="1" flipV="1">
            <a:off x="4961085" y="1741257"/>
            <a:ext cx="12031" cy="2605798"/>
          </a:xfrm>
          <a:prstGeom prst="curvedConnector3">
            <a:avLst>
              <a:gd name="adj1" fmla="val -3051667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685039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5min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702302" y="720403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3816650" y="728682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6€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5427801" y="2463904"/>
            <a:ext cx="454685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19€</a:t>
            </a:r>
          </a:p>
        </p:txBody>
      </p:sp>
    </p:spTree>
    <p:extLst>
      <p:ext uri="{BB962C8B-B14F-4D97-AF65-F5344CB8AC3E}">
        <p14:creationId xmlns:p14="http://schemas.microsoft.com/office/powerpoint/2010/main" val="12161812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53" grpId="0"/>
      <p:bldP spid="55" grpId="0"/>
      <p:bldP spid="60" grpId="0"/>
      <p:bldP spid="61" grpId="0"/>
      <p:bldP spid="64" grpId="0"/>
      <p:bldP spid="65" grpId="0"/>
      <p:bldP spid="70" grpId="0"/>
      <p:bldP spid="71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6637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12</a:t>
            </a:fld>
            <a:endParaRPr lang="de-DE" noProof="0" dirty="0"/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34813"/>
              </p:ext>
            </p:extLst>
          </p:nvPr>
        </p:nvGraphicFramePr>
        <p:xfrm>
          <a:off x="179388" y="1008063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052141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726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13</a:t>
            </a:fld>
            <a:endParaRPr lang="de-DE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Zeitersparnis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Effizienteres Arbeiten für den </a:t>
            </a:r>
            <a:r>
              <a:rPr lang="de-DE" smtClean="0">
                <a:solidFill>
                  <a:schemeClr val="tx2"/>
                </a:solidFill>
              </a:rPr>
              <a:t>Fachbereich und der IT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Lizenzkosten, da keine eingekaufte Lösung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7413" name="Picture 5" descr="U:\Projektarbeit\Präsentation\img\KostenNutz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91" y="2520603"/>
            <a:ext cx="3191425" cy="225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42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7761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Verwendete Sprachen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14</a:t>
            </a:fld>
            <a:endParaRPr lang="de-DE" noProof="0" dirty="0"/>
          </a:p>
        </p:txBody>
      </p:sp>
      <p:sp>
        <p:nvSpPr>
          <p:cNvPr id="10" name="Raute 9"/>
          <p:cNvSpPr/>
          <p:nvPr/>
        </p:nvSpPr>
        <p:spPr>
          <a:xfrm>
            <a:off x="935832" y="1008063"/>
            <a:ext cx="3887787" cy="388778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uppieren 15"/>
          <p:cNvGrpSpPr/>
          <p:nvPr/>
        </p:nvGrpSpPr>
        <p:grpSpPr>
          <a:xfrm>
            <a:off x="1305171" y="1377402"/>
            <a:ext cx="1516236" cy="3149107"/>
            <a:chOff x="1305171" y="1377402"/>
            <a:chExt cx="1516236" cy="3149107"/>
          </a:xfrm>
        </p:grpSpPr>
        <p:sp>
          <p:nvSpPr>
            <p:cNvPr id="11" name="Freihandform 10"/>
            <p:cNvSpPr/>
            <p:nvPr/>
          </p:nvSpPr>
          <p:spPr>
            <a:xfrm>
              <a:off x="1305171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  <a:effectLst>
              <a:reflection stA="45000" endPos="1000" dist="508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Serversprache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C#</a:t>
              </a:r>
              <a:endParaRPr lang="de-DE" sz="7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1305171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ASP.NET MVC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smtClean="0"/>
                <a:t>SignalR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kern="1200" dirty="0" err="1" smtClean="0"/>
                <a:t>Entity</a:t>
              </a:r>
              <a:r>
                <a:rPr lang="de-DE" sz="700" kern="1200" dirty="0" smtClean="0"/>
                <a:t> Framework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938042" y="1377402"/>
            <a:ext cx="1516236" cy="3149107"/>
            <a:chOff x="2938042" y="1377402"/>
            <a:chExt cx="1516236" cy="3149107"/>
          </a:xfrm>
        </p:grpSpPr>
        <p:sp>
          <p:nvSpPr>
            <p:cNvPr id="12" name="Freihandform 11"/>
            <p:cNvSpPr/>
            <p:nvPr/>
          </p:nvSpPr>
          <p:spPr>
            <a:xfrm>
              <a:off x="2938042" y="1377402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Client</a:t>
              </a:r>
              <a:endParaRPr lang="de-DE" sz="9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HTML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CSS</a:t>
              </a:r>
              <a:endParaRPr lang="de-DE" sz="700" kern="1200" dirty="0"/>
            </a:p>
            <a:p>
              <a:pPr marL="57150" lvl="1" indent="-57150" algn="l" defTabSz="3111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smtClean="0"/>
                <a:t>JavaScript</a:t>
              </a: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2938042" y="3010273"/>
              <a:ext cx="1516236" cy="1516236"/>
            </a:xfrm>
            <a:custGeom>
              <a:avLst/>
              <a:gdLst>
                <a:gd name="connsiteX0" fmla="*/ 0 w 1516236"/>
                <a:gd name="connsiteY0" fmla="*/ 252711 h 1516236"/>
                <a:gd name="connsiteX1" fmla="*/ 252711 w 1516236"/>
                <a:gd name="connsiteY1" fmla="*/ 0 h 1516236"/>
                <a:gd name="connsiteX2" fmla="*/ 1263525 w 1516236"/>
                <a:gd name="connsiteY2" fmla="*/ 0 h 1516236"/>
                <a:gd name="connsiteX3" fmla="*/ 1516236 w 1516236"/>
                <a:gd name="connsiteY3" fmla="*/ 252711 h 1516236"/>
                <a:gd name="connsiteX4" fmla="*/ 1516236 w 1516236"/>
                <a:gd name="connsiteY4" fmla="*/ 1263525 h 1516236"/>
                <a:gd name="connsiteX5" fmla="*/ 1263525 w 1516236"/>
                <a:gd name="connsiteY5" fmla="*/ 1516236 h 1516236"/>
                <a:gd name="connsiteX6" fmla="*/ 252711 w 1516236"/>
                <a:gd name="connsiteY6" fmla="*/ 1516236 h 1516236"/>
                <a:gd name="connsiteX7" fmla="*/ 0 w 1516236"/>
                <a:gd name="connsiteY7" fmla="*/ 1263525 h 1516236"/>
                <a:gd name="connsiteX8" fmla="*/ 0 w 1516236"/>
                <a:gd name="connsiteY8" fmla="*/ 252711 h 151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6236" h="1516236">
                  <a:moveTo>
                    <a:pt x="0" y="252711"/>
                  </a:moveTo>
                  <a:cubicBezTo>
                    <a:pt x="0" y="113143"/>
                    <a:pt x="113143" y="0"/>
                    <a:pt x="252711" y="0"/>
                  </a:cubicBezTo>
                  <a:lnTo>
                    <a:pt x="1263525" y="0"/>
                  </a:lnTo>
                  <a:cubicBezTo>
                    <a:pt x="1403093" y="0"/>
                    <a:pt x="1516236" y="113143"/>
                    <a:pt x="1516236" y="252711"/>
                  </a:cubicBezTo>
                  <a:lnTo>
                    <a:pt x="1516236" y="1263525"/>
                  </a:lnTo>
                  <a:cubicBezTo>
                    <a:pt x="1516236" y="1403093"/>
                    <a:pt x="1403093" y="1516236"/>
                    <a:pt x="1263525" y="1516236"/>
                  </a:cubicBezTo>
                  <a:lnTo>
                    <a:pt x="252711" y="1516236"/>
                  </a:lnTo>
                  <a:cubicBezTo>
                    <a:pt x="113143" y="1516236"/>
                    <a:pt x="0" y="1403093"/>
                    <a:pt x="0" y="1263525"/>
                  </a:cubicBezTo>
                  <a:lnTo>
                    <a:pt x="0" y="25271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307" tIns="108307" rIns="108307" bIns="108307" numCol="1" spcCol="1270" anchor="t" anchorCtr="0">
              <a:noAutofit/>
            </a:bodyPr>
            <a:lstStyle/>
            <a:p>
              <a:pPr lvl="0" algn="l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smtClean="0"/>
                <a:t>Frameworks/Bibliotheken</a:t>
              </a:r>
              <a:endParaRPr lang="de-DE" sz="9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dirty="0" err="1" smtClean="0"/>
                <a:t>JQuery</a:t>
              </a:r>
              <a:endParaRPr lang="de-DE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sz="700" b="0" kern="1200" smtClean="0"/>
                <a:t>KendoUI</a:t>
              </a:r>
              <a:endParaRPr lang="de-DE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366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9297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15</a:t>
            </a:fld>
            <a:endParaRPr lang="de-DE" noProof="0" dirty="0"/>
          </a:p>
        </p:txBody>
      </p:sp>
      <p:sp>
        <p:nvSpPr>
          <p:cNvPr id="19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endParaRPr lang="de-DE" dirty="0" smtClean="0"/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Autentifizierung</a:t>
            </a:r>
            <a:r>
              <a:rPr lang="de-DE" dirty="0" smtClean="0">
                <a:solidFill>
                  <a:schemeClr val="tx2"/>
                </a:solidFill>
              </a:rPr>
              <a:t> durch NT-User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Verhinderung von Cross Site Scripting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dirty="0" err="1" smtClean="0"/>
              <a:t>encodeURIComponent</a:t>
            </a:r>
            <a:r>
              <a:rPr lang="de-DE" dirty="0" smtClean="0"/>
              <a:t>(Message) 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Message</a:t>
            </a:r>
            <a:r>
              <a:rPr lang="de-DE" dirty="0" smtClean="0">
                <a:solidFill>
                  <a:schemeClr val="tx2"/>
                </a:solidFill>
              </a:rPr>
              <a:t>				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	&lt;h1&gt;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&lt;/h1&gt;			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u="sng" dirty="0" smtClean="0">
                <a:solidFill>
                  <a:schemeClr val="tx2"/>
                </a:solidFill>
              </a:rPr>
              <a:t>Codiert</a:t>
            </a:r>
            <a:r>
              <a:rPr lang="de-DE" dirty="0" smtClean="0">
                <a:solidFill>
                  <a:schemeClr val="tx2"/>
                </a:solidFill>
              </a:rPr>
              <a:t>				%26amp%3Blt%3Bh1%26amp%3Bgt%3Btest%26amp%3Blt%3B%2Fh1%	26amp%3Bgt%3B</a:t>
            </a:r>
          </a:p>
          <a:p>
            <a:endParaRPr lang="de-DE" dirty="0">
              <a:solidFill>
                <a:schemeClr val="tx2"/>
              </a:solidFill>
            </a:endParaRPr>
          </a:p>
          <a:p>
            <a:pPr algn="ctr"/>
            <a:r>
              <a:rPr lang="de-DE" u="sng" dirty="0" err="1" smtClean="0">
                <a:solidFill>
                  <a:schemeClr val="tx2"/>
                </a:solidFill>
              </a:rPr>
              <a:t>Validator</a:t>
            </a:r>
            <a:endParaRPr lang="de-DE" u="sng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Benutzerdefinierte Regeln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1620391" y="2160563"/>
            <a:ext cx="2448272" cy="216024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764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04266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algn="ctr"/>
            <a:r>
              <a:rPr lang="de-DE" sz="16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Wie wird es weitergehen?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Produktive Integration </a:t>
            </a: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Nutzeranalyse</a:t>
            </a:r>
            <a:endParaRPr lang="de-DE" dirty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3555" name="Picture 3" descr="U:\Projektarbeit\Präsentation\img\Fazi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47" y="2088554"/>
            <a:ext cx="33337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4339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1953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Ende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17</a:t>
            </a:fld>
            <a:endParaRPr lang="de-DE" noProof="0" dirty="0"/>
          </a:p>
        </p:txBody>
      </p:sp>
      <p:sp>
        <p:nvSpPr>
          <p:cNvPr id="13" name="Inhaltsplatzhalter 4"/>
          <p:cNvSpPr>
            <a:spLocks noGrp="1"/>
          </p:cNvSpPr>
          <p:nvPr>
            <p:ph idx="1"/>
          </p:nvPr>
        </p:nvSpPr>
        <p:spPr>
          <a:xfrm>
            <a:off x="179388" y="1008063"/>
            <a:ext cx="5400675" cy="3887787"/>
          </a:xfrm>
        </p:spPr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6735" y="93642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de-DE" dirty="0" err="1" smtClean="0"/>
          </a:p>
        </p:txBody>
      </p:sp>
      <p:pic>
        <p:nvPicPr>
          <p:cNvPr id="25605" name="Picture 5" descr="U:\Projektarbeit\Präsentation\präsentation_img\En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82" y="1224459"/>
            <a:ext cx="4355753" cy="29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770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77584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Unternehmen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</a:t>
            </a:fld>
            <a:endParaRPr lang="de-DE" noProof="0" dirty="0"/>
          </a:p>
        </p:txBody>
      </p:sp>
      <p:pic>
        <p:nvPicPr>
          <p:cNvPr id="8203" name="Picture 11" descr="U:\Projektarbeit\Präsentation\img\vorstellung_BankGebaeud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1" y="1008435"/>
            <a:ext cx="540059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016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3" y="2232158"/>
            <a:ext cx="4402306" cy="269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568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2889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Echtzeit Kommunikation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Integriert in die Intranet </a:t>
            </a:r>
            <a:r>
              <a:rPr lang="de-DE" dirty="0" smtClean="0">
                <a:solidFill>
                  <a:schemeClr val="tx2"/>
                </a:solidFill>
              </a:rPr>
              <a:t>Seite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Einfache Wartbarkeit durch Modularität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  <a:endParaRPr lang="de-DE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4</a:t>
            </a:fld>
            <a:endParaRPr lang="de-DE" noProof="0" dirty="0"/>
          </a:p>
        </p:txBody>
      </p:sp>
      <p:pic>
        <p:nvPicPr>
          <p:cNvPr id="11268" name="Picture 4" descr="U:\Projektarbeit\Präsentation\img\ChatBackgroun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359" y="2160563"/>
            <a:ext cx="3599340" cy="26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909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5</a:t>
            </a:fld>
            <a:endParaRPr lang="de-DE" noProof="0" dirty="0"/>
          </a:p>
        </p:txBody>
      </p:sp>
      <p:pic>
        <p:nvPicPr>
          <p:cNvPr id="10244" name="Picture 4" descr="U:\Projektarbeit\Präsentation\img\UserNeedH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26" y="948900"/>
            <a:ext cx="1349176" cy="13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U:\Projektarbeit\Präsentation\img\Brows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495" y="2448595"/>
            <a:ext cx="1406166" cy="14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:\Projektarbeit\Präsentation\img\ChatGu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67" y="3166295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61" y="948900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krümmte Verbindung 15"/>
          <p:cNvCxnSpPr>
            <a:endCxn id="10248" idx="2"/>
          </p:cNvCxnSpPr>
          <p:nvPr/>
        </p:nvCxnSpPr>
        <p:spPr>
          <a:xfrm rot="5400000" flipH="1" flipV="1">
            <a:off x="3124629" y="1981388"/>
            <a:ext cx="1538260" cy="802321"/>
          </a:xfrm>
          <a:prstGeom prst="curvedConnector3">
            <a:avLst>
              <a:gd name="adj1" fmla="val 5035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stCxn id="10248" idx="1"/>
          </p:cNvCxnSpPr>
          <p:nvPr/>
        </p:nvCxnSpPr>
        <p:spPr>
          <a:xfrm rot="10800000" flipV="1">
            <a:off x="3259579" y="1281159"/>
            <a:ext cx="703082" cy="1815508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7746338">
            <a:off x="2806279" y="1771355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cxnSp>
        <p:nvCxnSpPr>
          <p:cNvPr id="38" name="Gekrümmte Verbindung 37"/>
          <p:cNvCxnSpPr>
            <a:endCxn id="44" idx="3"/>
          </p:cNvCxnSpPr>
          <p:nvPr/>
        </p:nvCxnSpPr>
        <p:spPr>
          <a:xfrm rot="10800000" flipV="1">
            <a:off x="1387142" y="3456706"/>
            <a:ext cx="2129888" cy="98759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6" name="Picture 16" descr="U:\Projektarbeit\Präsentation\img\chat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36" y="3329572"/>
            <a:ext cx="254270" cy="2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/>
          <p:cNvSpPr txBox="1"/>
          <p:nvPr/>
        </p:nvSpPr>
        <p:spPr>
          <a:xfrm rot="20031196">
            <a:off x="1890796" y="4218787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Mitarbeiter Data</a:t>
            </a:r>
          </a:p>
        </p:txBody>
      </p:sp>
      <p:pic>
        <p:nvPicPr>
          <p:cNvPr id="44" name="Picture 8" descr="U:\Projektarbeit\Präsentation\img\Database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4" y="4112039"/>
            <a:ext cx="664518" cy="6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krümmte Verbindung 45"/>
          <p:cNvCxnSpPr>
            <a:stCxn id="44" idx="0"/>
            <a:endCxn id="10256" idx="1"/>
          </p:cNvCxnSpPr>
          <p:nvPr/>
        </p:nvCxnSpPr>
        <p:spPr>
          <a:xfrm rot="5400000" flipH="1" flipV="1">
            <a:off x="1949943" y="2561647"/>
            <a:ext cx="655332" cy="2445453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20661480">
            <a:off x="1091213" y="3422928"/>
            <a:ext cx="1010522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Chat Data</a:t>
            </a:r>
          </a:p>
        </p:txBody>
      </p:sp>
      <p:pic>
        <p:nvPicPr>
          <p:cNvPr id="10260" name="Picture 20" descr="U:\Projektarbeit\Präsentation\img\ChatBubbleIcon.png"/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CrisscrossEtching trans="72000" pressure="33"/>
                    </a14:imgEffect>
                    <a14:imgEffect>
                      <a14:colorTemperature colorTemp="4500"/>
                    </a14:imgEffect>
                    <a14:imgEffect>
                      <a14:saturation sat="22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088555"/>
            <a:ext cx="1625600" cy="1282700"/>
          </a:xfrm>
          <a:prstGeom prst="rect">
            <a:avLst/>
          </a:prstGeom>
          <a:noFill/>
          <a:ln>
            <a:noFill/>
            <a:prstDash val="solid"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3935925" y="2390371"/>
            <a:ext cx="1240724" cy="50783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de-DE" dirty="0" smtClean="0"/>
              <a:t>Hallo, ich habe eine</a:t>
            </a:r>
          </a:p>
          <a:p>
            <a:r>
              <a:rPr lang="de-DE" dirty="0" smtClean="0"/>
              <a:t> Frage zu einem </a:t>
            </a:r>
          </a:p>
          <a:p>
            <a:r>
              <a:rPr lang="de-DE" dirty="0" smtClean="0"/>
              <a:t>Thema…</a:t>
            </a:r>
          </a:p>
        </p:txBody>
      </p:sp>
      <p:cxnSp>
        <p:nvCxnSpPr>
          <p:cNvPr id="25" name="Gekrümmte Verbindung 24"/>
          <p:cNvCxnSpPr>
            <a:stCxn id="10256" idx="3"/>
            <a:endCxn id="10246" idx="1"/>
          </p:cNvCxnSpPr>
          <p:nvPr/>
        </p:nvCxnSpPr>
        <p:spPr>
          <a:xfrm>
            <a:off x="3754606" y="3456707"/>
            <a:ext cx="1250161" cy="52238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276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473E-6 -3.38498E-6 L 0.12305 -3.38498E-6 C 0.17828 -3.38498E-6 0.24674 0.06586 0.24674 0.11919 L 0.24674 0.23838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27" y="11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5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2929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Projektziele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ctr">
              <a:buFont typeface="Arial" pitchFamily="34" charset="0"/>
              <a:buChar char="•"/>
            </a:pPr>
            <a:endParaRPr lang="de-DE" sz="1400" dirty="0" smtClean="0">
              <a:solidFill>
                <a:schemeClr val="tx2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Schnellere Lösungsfindung</a:t>
            </a:r>
          </a:p>
          <a:p>
            <a:pPr algn="ctr"/>
            <a:r>
              <a:rPr lang="de-DE" sz="1400" dirty="0" smtClean="0">
                <a:solidFill>
                  <a:schemeClr val="tx2"/>
                </a:solidFill>
              </a:rPr>
              <a:t>Effizientes Support Kommunikationsmittel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Vorteile?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Keine externe Software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Individuell anpassbar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Hilfe „vor Ort“</a:t>
            </a:r>
          </a:p>
          <a:p>
            <a:pPr marL="171450" indent="-171450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algn="ctr"/>
            <a:r>
              <a:rPr lang="de-DE" u="sng" dirty="0" smtClean="0">
                <a:solidFill>
                  <a:schemeClr val="tx2"/>
                </a:solidFill>
              </a:rPr>
              <a:t>Zielgruppe?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IT als Support-Dienstleister </a:t>
            </a:r>
          </a:p>
          <a:p>
            <a:pPr marL="171450" indent="-171450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Fachbereich als Benutzer 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6</a:t>
            </a:fld>
            <a:endParaRPr lang="de-DE" noProof="0" dirty="0"/>
          </a:p>
        </p:txBody>
      </p:sp>
      <p:pic>
        <p:nvPicPr>
          <p:cNvPr id="13318" name="Picture 6" descr="U:\Projektarbeit\Präsentation\img\projektzie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31" y="1944539"/>
            <a:ext cx="1911851" cy="2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764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8537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Anwendungsfalldiagramm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7</a:t>
            </a:fld>
            <a:endParaRPr lang="de-DE" noProof="0" dirty="0"/>
          </a:p>
        </p:txBody>
      </p:sp>
      <p:pic>
        <p:nvPicPr>
          <p:cNvPr id="14416" name="Picture 80" descr="U:\Projektarbeit\Diagramme\Anwendungsfalldiagram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" y="1102487"/>
            <a:ext cx="5544616" cy="36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785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9949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Projektphasen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8</a:t>
            </a:fld>
            <a:endParaRPr lang="de-DE" noProof="0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535085"/>
              </p:ext>
            </p:extLst>
          </p:nvPr>
        </p:nvGraphicFramePr>
        <p:xfrm>
          <a:off x="180231" y="1008435"/>
          <a:ext cx="5400675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52827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88312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Vorstellung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Thematik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20.06.2017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LSC - Live Support Chat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9</a:t>
            </a:fld>
            <a:endParaRPr lang="de-DE" noProof="0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580974"/>
              </p:ext>
            </p:extLst>
          </p:nvPr>
        </p:nvGraphicFramePr>
        <p:xfrm>
          <a:off x="179388" y="1008435"/>
          <a:ext cx="5400676" cy="1538868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152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47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0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468">
                <a:tc>
                  <a:txBody>
                    <a:bodyPr/>
                    <a:lstStyle/>
                    <a:p>
                      <a:r>
                        <a:rPr lang="de-DE" dirty="0" smtClean="0"/>
                        <a:t>Vorgang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Mitarbeiter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Gesamtkosten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1x Auszubildender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2x Auszubildender</a:t>
                      </a:r>
                    </a:p>
                    <a:p>
                      <a:r>
                        <a:rPr lang="de-DE" dirty="0" smtClean="0"/>
                        <a:t>2x Entwickler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 728€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36549" rtl="0" eaLnBrk="1" latinLnBrk="0" hangingPunct="1"/>
                      <a:r>
                        <a:rPr lang="de-DE" sz="110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1.778€</a:t>
                      </a:r>
                      <a:endParaRPr lang="de-DE" sz="11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3551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Template_D_A5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BeGo_Template_D_A5</Template>
  <TotalTime>0</TotalTime>
  <Words>512</Words>
  <Application>Microsoft Office PowerPoint</Application>
  <PresentationFormat>Benutzerdefiniert</PresentationFormat>
  <Paragraphs>321</Paragraphs>
  <Slides>17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BeGo_Template_D_A5</vt:lpstr>
      <vt:lpstr>think-cell Folie</vt:lpstr>
      <vt:lpstr>LSC - Live Support Chat</vt:lpstr>
      <vt:lpstr>Das Unternehmen</vt:lpstr>
      <vt:lpstr>Wir – der interne IT Dienstleister</vt:lpstr>
      <vt:lpstr>Projektbeschreibung</vt:lpstr>
      <vt:lpstr>Projektbeschreibung</vt:lpstr>
      <vt:lpstr>Projektziele</vt:lpstr>
      <vt:lpstr>Anwendungsfalldiagramm</vt:lpstr>
      <vt:lpstr>Projektphasen</vt:lpstr>
      <vt:lpstr>Projektkosten</vt:lpstr>
      <vt:lpstr>Kosten IST- Beispiel</vt:lpstr>
      <vt:lpstr>Kosten SOLL - Beispiel</vt:lpstr>
      <vt:lpstr>Amortisation</vt:lpstr>
      <vt:lpstr>Nutzen</vt:lpstr>
      <vt:lpstr>Verwendete Sprachen</vt:lpstr>
      <vt:lpstr>Sicherheit</vt:lpstr>
      <vt:lpstr>Fazit</vt:lpstr>
      <vt:lpstr>Ende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 - Live Support Chat</dc:title>
  <dc:subject>[Untertitel der Präsentation]</dc:subject>
  <dc:creator>Grieger, Niklas</dc:creator>
  <dc:description>Optimiert für MS PowerPoint 2010.</dc:description>
  <cp:lastModifiedBy>Grieger, Niklas</cp:lastModifiedBy>
  <cp:revision>144</cp:revision>
  <cp:lastPrinted>2013-03-21T16:05:01Z</cp:lastPrinted>
  <dcterms:created xsi:type="dcterms:W3CDTF">2017-05-11T08:04:29Z</dcterms:created>
  <dcterms:modified xsi:type="dcterms:W3CDTF">2017-06-23T12:15:35Z</dcterms:modified>
</cp:coreProperties>
</file>