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75" r:id="rId12"/>
    <p:sldId id="281" r:id="rId13"/>
    <p:sldId id="280" r:id="rId14"/>
    <p:sldId id="277" r:id="rId15"/>
    <p:sldId id="279" r:id="rId16"/>
  </p:sldIdLst>
  <p:sldSz cx="7561263" cy="5329238"/>
  <p:notesSz cx="6797675" cy="9982200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68275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736549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104824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473098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1841373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209648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2577922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2946197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60202CD-DDE9-4953-B0B0-2F976D8B9F43}">
          <p14:sldIdLst>
            <p14:sldId id="256"/>
            <p14:sldId id="261"/>
            <p14:sldId id="262"/>
            <p14:sldId id="266"/>
            <p14:sldId id="264"/>
            <p14:sldId id="267"/>
            <p14:sldId id="268"/>
            <p14:sldId id="269"/>
          </p14:sldIdLst>
        </p14:section>
        <p14:section name="Abschnitt ohne Titel" id="{4C7D4957-512B-4564-9EE8-7E574BAB15DF}">
          <p14:sldIdLst>
            <p14:sldId id="270"/>
            <p14:sldId id="271"/>
            <p14:sldId id="275"/>
            <p14:sldId id="281"/>
            <p14:sldId id="280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635">
          <p15:clr>
            <a:srgbClr val="A4A3A4"/>
          </p15:clr>
        </p15:guide>
        <p15:guide id="2" orient="horz" pos="3084">
          <p15:clr>
            <a:srgbClr val="A4A3A4"/>
          </p15:clr>
        </p15:guide>
        <p15:guide id="3" pos="113">
          <p15:clr>
            <a:srgbClr val="A4A3A4"/>
          </p15:clr>
        </p15:guide>
        <p15:guide id="4" pos="3515">
          <p15:clr>
            <a:srgbClr val="A4A3A4"/>
          </p15:clr>
        </p15:guide>
        <p15:guide id="5" pos="3696">
          <p15:clr>
            <a:srgbClr val="A4A3A4"/>
          </p15:clr>
        </p15:guide>
        <p15:guide id="6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93">
          <p15:clr>
            <a:srgbClr val="A4A3A4"/>
          </p15:clr>
        </p15:guide>
        <p15:guide id="2" pos="343">
          <p15:clr>
            <a:srgbClr val="A4A3A4"/>
          </p15:clr>
        </p15:guide>
        <p15:guide id="3" pos="39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800"/>
    <a:srgbClr val="649B00"/>
    <a:srgbClr val="00FF00"/>
    <a:srgbClr val="2AD500"/>
    <a:srgbClr val="D52A00"/>
    <a:srgbClr val="55AA00"/>
    <a:srgbClr val="7F8000"/>
    <a:srgbClr val="AA5506"/>
    <a:srgbClr val="D42B00"/>
    <a:srgbClr val="C83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030" autoAdjust="0"/>
    <p:restoredTop sz="94660"/>
  </p:normalViewPr>
  <p:slideViewPr>
    <p:cSldViewPr showGuides="1">
      <p:cViewPr varScale="1">
        <p:scale>
          <a:sx n="176" d="100"/>
          <a:sy n="176" d="100"/>
        </p:scale>
        <p:origin x="-108" y="-150"/>
      </p:cViewPr>
      <p:guideLst>
        <p:guide orient="horz" pos="635"/>
        <p:guide orient="horz" pos="3084"/>
        <p:guide pos="113"/>
        <p:guide pos="3515"/>
        <p:guide pos="3696"/>
        <p:guide pos="46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888" y="-672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Tabelle1!$A$2:$A$7</c:f>
              <c:strCache>
                <c:ptCount val="6"/>
                <c:pt idx="0">
                  <c:v>1. Analyse</c:v>
                </c:pt>
                <c:pt idx="1">
                  <c:v>2. Entwurf</c:v>
                </c:pt>
                <c:pt idx="2">
                  <c:v>3. Realisierung</c:v>
                </c:pt>
                <c:pt idx="3">
                  <c:v>4. Test</c:v>
                </c:pt>
                <c:pt idx="4">
                  <c:v>5. Refactoring</c:v>
                </c:pt>
                <c:pt idx="5">
                  <c:v>6. Dokumentation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8.5699999999999998E-2</c:v>
                </c:pt>
                <c:pt idx="1">
                  <c:v>0.12859999999999999</c:v>
                </c:pt>
                <c:pt idx="2">
                  <c:v>0.5514</c:v>
                </c:pt>
                <c:pt idx="3">
                  <c:v>5.7099999999999998E-2</c:v>
                </c:pt>
                <c:pt idx="4">
                  <c:v>2.8570000000000002E-2</c:v>
                </c:pt>
                <c:pt idx="5">
                  <c:v>0.1429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85-4E07-824C-13191F94B7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847148736037625"/>
          <c:y val="0.14842145415888267"/>
          <c:w val="0.38741916519694297"/>
          <c:h val="0.8006174206560184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08.06.2017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36921" y="982663"/>
            <a:ext cx="5310188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08.06.2017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lnSpc>
        <a:spcPct val="110000"/>
      </a:lnSpc>
      <a:spcBef>
        <a:spcPts val="242"/>
      </a:spcBef>
      <a:spcAft>
        <a:spcPts val="242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4499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8998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34769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7996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9471798"/>
            <a:ext cx="472479" cy="49911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3956B8-8AE1-4D1A-BEAF-8A4D8F945B51}" type="slidenum">
              <a:rPr lang="de-DE" sz="1000"/>
              <a:pPr eaLnBrk="1" hangingPunct="1"/>
              <a:t>1</a:t>
            </a:fld>
            <a:endParaRPr lang="de-DE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6125" y="749300"/>
            <a:ext cx="53086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>
          <a:xfrm>
            <a:off x="472479" y="9471798"/>
            <a:ext cx="785121" cy="499110"/>
          </a:xfrm>
          <a:prstGeom prst="rect">
            <a:avLst/>
          </a:prstGeom>
        </p:spPr>
        <p:txBody>
          <a:bodyPr/>
          <a:lstStyle/>
          <a:p>
            <a:fld id="{90870B8E-6320-4E8A-929D-2C531AE59AF3}" type="datetime1">
              <a:rPr lang="de-DE" smtClean="0"/>
              <a:t>08.06.2017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257600" y="9471798"/>
            <a:ext cx="5540075" cy="4991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42325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79388" y="2160564"/>
            <a:ext cx="5400675" cy="936104"/>
          </a:xfrm>
        </p:spPr>
        <p:txBody>
          <a:bodyPr anchor="ctr"/>
          <a:lstStyle>
            <a:lvl1pPr>
              <a:defRPr sz="2400" b="0"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79388" y="3384699"/>
            <a:ext cx="5400675" cy="15111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271"/>
              </a:spcAft>
              <a:buNone/>
              <a:defRPr sz="1300">
                <a:solidFill>
                  <a:schemeClr val="tx1"/>
                </a:solidFill>
              </a:defRPr>
            </a:lvl1pPr>
            <a:lvl2pPr marL="0" indent="0" algn="l">
              <a:spcBef>
                <a:spcPts val="1530"/>
              </a:spcBef>
              <a:buNone/>
              <a:defRPr sz="1300">
                <a:solidFill>
                  <a:schemeClr val="tx1"/>
                </a:solidFill>
              </a:defRPr>
            </a:lvl2pPr>
            <a:lvl3pPr marL="0" indent="0" algn="l">
              <a:buNone/>
              <a:defRPr sz="1300">
                <a:solidFill>
                  <a:schemeClr val="tx1"/>
                </a:solidFill>
              </a:defRPr>
            </a:lvl3pPr>
            <a:lvl4pPr marL="0" indent="0" algn="l">
              <a:buNone/>
              <a:defRPr sz="1300">
                <a:solidFill>
                  <a:schemeClr val="tx1"/>
                </a:solidFill>
              </a:defRPr>
            </a:lvl4pPr>
            <a:lvl5pPr marL="0" indent="0" algn="l">
              <a:buNone/>
              <a:defRPr sz="1300">
                <a:solidFill>
                  <a:schemeClr val="tx1"/>
                </a:solidFill>
              </a:defRPr>
            </a:lvl5pPr>
            <a:lvl6pPr marL="0" indent="0" algn="l">
              <a:buNone/>
              <a:defRPr sz="1300">
                <a:solidFill>
                  <a:schemeClr val="tx1"/>
                </a:solidFill>
              </a:defRPr>
            </a:lvl6pPr>
            <a:lvl7pPr marL="0" indent="0" algn="l">
              <a:buNone/>
              <a:defRPr sz="1300">
                <a:solidFill>
                  <a:schemeClr val="tx1"/>
                </a:solidFill>
              </a:defRPr>
            </a:lvl7pPr>
            <a:lvl8pPr marL="0" indent="0" algn="l">
              <a:buNone/>
              <a:defRPr sz="1300">
                <a:solidFill>
                  <a:schemeClr val="tx1"/>
                </a:solidFill>
              </a:defRPr>
            </a:lvl8pPr>
            <a:lvl9pPr marL="0" indent="0" algn="l">
              <a:buNone/>
              <a:defRPr sz="13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Untertitel der Präsentation</a:t>
            </a:r>
          </a:p>
          <a:p>
            <a:pPr lvl="0"/>
            <a:r>
              <a:rPr lang="de-DE" dirty="0" smtClean="0"/>
              <a:t>Name des Referenten</a:t>
            </a:r>
          </a:p>
          <a:p>
            <a:pPr lvl="1"/>
            <a:r>
              <a:rPr lang="de-DE" dirty="0" smtClean="0"/>
              <a:t>Ort, Datum in der zweiten Ebene</a:t>
            </a:r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60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179388" y="2736627"/>
            <a:ext cx="5400675" cy="2159223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73988" tIns="173988" rIns="173988" bIns="173988" anchor="b" anchorCtr="0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40067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1998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38785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2855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55808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868863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74944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5867400" y="1008063"/>
            <a:ext cx="1512888" cy="38877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55799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86800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:\Infopool\Bereiche\Unternehmenskommunikation\Corporate Design\01_PowerPoint Vorlagen_Templates\03_Bilddatenbank_Picture database\Kapiteltrennseiten_Chapter divider\Berenberg_Praesentationshintergrund-01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6" y="0"/>
            <a:ext cx="7561263" cy="535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93751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144339"/>
            <a:ext cx="5400675" cy="50360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179388" y="1008063"/>
            <a:ext cx="5400675" cy="38877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Test1</a:t>
            </a:r>
          </a:p>
          <a:p>
            <a:pPr lvl="2"/>
            <a:r>
              <a:rPr lang="de-DE" noProof="0" dirty="0" smtClean="0"/>
              <a:t>Test2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96255" y="5126925"/>
            <a:ext cx="57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72318" y="5126925"/>
            <a:ext cx="4608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80231" y="5126925"/>
            <a:ext cx="21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</p:sldLayoutIdLst>
  <p:transition spd="med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736549" rtl="0" eaLnBrk="1" latinLnBrk="0" hangingPunct="1">
        <a:spcBef>
          <a:spcPct val="0"/>
        </a:spcBef>
        <a:buNone/>
        <a:defRPr sz="13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99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8998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34769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68275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736549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104824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47309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41373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20964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577922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946197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75763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LSC - Live Support Chat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Niklas Grieger</a:t>
            </a:r>
            <a:endParaRPr lang="de-DE" dirty="0"/>
          </a:p>
        </p:txBody>
      </p:sp>
      <p:pic>
        <p:nvPicPr>
          <p:cNvPr id="7178" name="Picture 10" descr="U:\Projektarbeit\Präsentation\img\ChatGu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31" y="319781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9726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10</a:t>
            </a:fld>
            <a:endParaRPr lang="de-DE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Zeitersparnis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Effizienteres Arbeiten für den Fachbereich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Lizenzkosten, da keine eingekaufte Lösung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7413" name="Picture 5" descr="U:\Projektarbeit\Präsentation\img\KostenNutz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91" y="2520603"/>
            <a:ext cx="3191425" cy="22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742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77761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Verwendete Sprachen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10" name="Raute 9"/>
          <p:cNvSpPr/>
          <p:nvPr/>
        </p:nvSpPr>
        <p:spPr>
          <a:xfrm>
            <a:off x="935832" y="1008063"/>
            <a:ext cx="3887787" cy="3887787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uppieren 15"/>
          <p:cNvGrpSpPr/>
          <p:nvPr/>
        </p:nvGrpSpPr>
        <p:grpSpPr>
          <a:xfrm>
            <a:off x="1305171" y="1377402"/>
            <a:ext cx="1516236" cy="3149107"/>
            <a:chOff x="1305171" y="1377402"/>
            <a:chExt cx="1516236" cy="3149107"/>
          </a:xfrm>
        </p:grpSpPr>
        <p:sp>
          <p:nvSpPr>
            <p:cNvPr id="11" name="Freihandform 10"/>
            <p:cNvSpPr/>
            <p:nvPr/>
          </p:nvSpPr>
          <p:spPr>
            <a:xfrm>
              <a:off x="1305171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  <a:effectLst>
              <a:reflection stA="45000" endPos="1000" dist="508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Serversprache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C#</a:t>
              </a:r>
              <a:endParaRPr lang="de-DE" sz="700" kern="1200" dirty="0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1305171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ASP.NET MVC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SignalR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err="1" smtClean="0"/>
                <a:t>Entity</a:t>
              </a:r>
              <a:r>
                <a:rPr lang="de-DE" sz="700" kern="1200" dirty="0" smtClean="0"/>
                <a:t> Framework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938042" y="1377402"/>
            <a:ext cx="1516236" cy="3149107"/>
            <a:chOff x="2938042" y="1377402"/>
            <a:chExt cx="1516236" cy="3149107"/>
          </a:xfrm>
        </p:grpSpPr>
        <p:sp>
          <p:nvSpPr>
            <p:cNvPr id="12" name="Freihandform 11"/>
            <p:cNvSpPr/>
            <p:nvPr/>
          </p:nvSpPr>
          <p:spPr>
            <a:xfrm>
              <a:off x="2938042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Client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HTML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CSS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JavaScript</a:t>
              </a:r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2938042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err="1" smtClean="0"/>
                <a:t>JQuery</a:t>
              </a:r>
              <a:endParaRPr lang="de-DE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smtClean="0"/>
                <a:t>KendoUI</a:t>
              </a:r>
              <a:endParaRPr lang="de-DE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6366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U:\Projektarbeit\img\Screenshots\Startse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4" y="864419"/>
            <a:ext cx="540060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69192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Implementierung</a:t>
            </a:r>
            <a:endParaRPr lang="de-DE" dirty="0" smtClean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360987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92971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Implementierung</a:t>
            </a:r>
            <a:endParaRPr lang="de-DE" dirty="0" smtClean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13</a:t>
            </a:fld>
            <a:endParaRPr lang="de-DE" noProof="0" dirty="0"/>
          </a:p>
        </p:txBody>
      </p:sp>
      <p:sp>
        <p:nvSpPr>
          <p:cNvPr id="19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Autentifizierung</a:t>
            </a:r>
            <a:r>
              <a:rPr lang="de-DE" dirty="0" smtClean="0">
                <a:solidFill>
                  <a:schemeClr val="tx2"/>
                </a:solidFill>
              </a:rPr>
              <a:t> durch NT-User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Verhinderung von Cross Site Scripting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ctr"/>
            <a:r>
              <a:rPr lang="de-DE" dirty="0" err="1" smtClean="0"/>
              <a:t>encodeURIComponent</a:t>
            </a:r>
            <a:r>
              <a:rPr lang="de-DE" dirty="0" smtClean="0"/>
              <a:t>(Message) 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	</a:t>
            </a:r>
            <a:r>
              <a:rPr lang="de-DE" u="sng" dirty="0" smtClean="0">
                <a:solidFill>
                  <a:schemeClr val="tx2"/>
                </a:solidFill>
              </a:rPr>
              <a:t>Message</a:t>
            </a:r>
            <a:r>
              <a:rPr lang="de-DE" dirty="0" smtClean="0">
                <a:solidFill>
                  <a:schemeClr val="tx2"/>
                </a:solidFill>
              </a:rPr>
              <a:t>				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	&lt;h1&gt;</a:t>
            </a:r>
            <a:r>
              <a:rPr lang="de-DE" dirty="0" err="1" smtClean="0">
                <a:solidFill>
                  <a:schemeClr val="tx2"/>
                </a:solidFill>
              </a:rPr>
              <a:t>test</a:t>
            </a:r>
            <a:r>
              <a:rPr lang="de-DE" dirty="0" smtClean="0">
                <a:solidFill>
                  <a:schemeClr val="tx2"/>
                </a:solidFill>
              </a:rPr>
              <a:t>&lt;/h1&gt;			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u="sng" dirty="0" smtClean="0">
                <a:solidFill>
                  <a:schemeClr val="tx2"/>
                </a:solidFill>
              </a:rPr>
              <a:t>Codiert</a:t>
            </a:r>
            <a:r>
              <a:rPr lang="de-DE" dirty="0" smtClean="0">
                <a:solidFill>
                  <a:schemeClr val="tx2"/>
                </a:solidFill>
              </a:rPr>
              <a:t>				%26amp%3Blt%3Bh1%26amp%3Bgt%3Btest%26amp%3Blt%3B%2Fh1%	26amp%3Bgt%3B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pPr algn="ctr"/>
            <a:r>
              <a:rPr lang="de-DE" u="sng" dirty="0" err="1" smtClean="0">
                <a:solidFill>
                  <a:schemeClr val="tx2"/>
                </a:solidFill>
              </a:rPr>
              <a:t>Validator</a:t>
            </a:r>
            <a:endParaRPr lang="de-DE" u="sng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Benutzerdefinierte Regeln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 bwMode="gray">
          <a:xfrm>
            <a:off x="1620391" y="2160563"/>
            <a:ext cx="2448272" cy="21602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764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04266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14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pPr algn="ctr"/>
            <a:r>
              <a:rPr lang="de-DE" sz="16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Wie wird es weitergehen?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Produktive Integration </a:t>
            </a: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Nutzeranalyse</a:t>
            </a: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23555" name="Picture 3" descr="U:\Projektarbeit\Präsentation\img\Faz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47" y="2088554"/>
            <a:ext cx="3333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339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19534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Ende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15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25605" name="Picture 5" descr="U:\Projektarbeit\Präsentation\präsentation_img\En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82" y="1224459"/>
            <a:ext cx="4355753" cy="291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770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77584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Unternehmen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</a:t>
            </a:fld>
            <a:endParaRPr lang="de-DE" noProof="0" dirty="0"/>
          </a:p>
        </p:txBody>
      </p:sp>
      <p:pic>
        <p:nvPicPr>
          <p:cNvPr id="8203" name="Picture 11" descr="U:\Projektarbeit\Präsentation\img\vorstellung_BankGebaeude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1" y="1008435"/>
            <a:ext cx="540059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0165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der interne IT Dienstleister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3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3" y="2232158"/>
            <a:ext cx="4402306" cy="269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568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28890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Echtzeit Kommunikation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Integriert in die Intranet </a:t>
            </a:r>
            <a:r>
              <a:rPr lang="de-DE" dirty="0" smtClean="0">
                <a:solidFill>
                  <a:schemeClr val="tx2"/>
                </a:solidFill>
              </a:rPr>
              <a:t>Seite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Einfache Wartbarkeit durch Modularität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  <a:endParaRPr lang="de-DE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4</a:t>
            </a:fld>
            <a:endParaRPr lang="de-DE" noProof="0" dirty="0"/>
          </a:p>
        </p:txBody>
      </p:sp>
      <p:pic>
        <p:nvPicPr>
          <p:cNvPr id="11268" name="Picture 4" descr="U:\Projektarbeit\Präsentation\img\ChatBackgroun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59" y="2160563"/>
            <a:ext cx="3599340" cy="26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5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909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5</a:t>
            </a:fld>
            <a:endParaRPr lang="de-DE" noProof="0" dirty="0"/>
          </a:p>
        </p:txBody>
      </p:sp>
      <p:pic>
        <p:nvPicPr>
          <p:cNvPr id="10244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6" y="948900"/>
            <a:ext cx="1349176" cy="13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U:\Projektarbeit\Präsentation\img\Brows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95" y="2448595"/>
            <a:ext cx="1406166" cy="14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:\Projektarbeit\Präsentation\img\ChatGu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67" y="3166295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1" y="948900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krümmte Verbindung 15"/>
          <p:cNvCxnSpPr>
            <a:endCxn id="10248" idx="2"/>
          </p:cNvCxnSpPr>
          <p:nvPr/>
        </p:nvCxnSpPr>
        <p:spPr>
          <a:xfrm rot="5400000" flipH="1" flipV="1">
            <a:off x="3124629" y="1981388"/>
            <a:ext cx="1538260" cy="802321"/>
          </a:xfrm>
          <a:prstGeom prst="curvedConnector3">
            <a:avLst>
              <a:gd name="adj1" fmla="val 5035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stCxn id="10248" idx="1"/>
          </p:cNvCxnSpPr>
          <p:nvPr/>
        </p:nvCxnSpPr>
        <p:spPr>
          <a:xfrm rot="10800000" flipV="1">
            <a:off x="3259579" y="1281159"/>
            <a:ext cx="703082" cy="1815508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7746338">
            <a:off x="2806279" y="1771355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cxnSp>
        <p:nvCxnSpPr>
          <p:cNvPr id="38" name="Gekrümmte Verbindung 37"/>
          <p:cNvCxnSpPr>
            <a:endCxn id="44" idx="3"/>
          </p:cNvCxnSpPr>
          <p:nvPr/>
        </p:nvCxnSpPr>
        <p:spPr>
          <a:xfrm rot="10800000" flipV="1">
            <a:off x="1387142" y="3456706"/>
            <a:ext cx="2129888" cy="98759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6" name="Picture 16" descr="U:\Projektarbeit\Präsentation\img\chat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36" y="3329572"/>
            <a:ext cx="254270" cy="2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feld 42"/>
          <p:cNvSpPr txBox="1"/>
          <p:nvPr/>
        </p:nvSpPr>
        <p:spPr>
          <a:xfrm rot="20031196">
            <a:off x="1890796" y="4218787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pic>
        <p:nvPicPr>
          <p:cNvPr id="44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4" y="4112039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Gekrümmte Verbindung 45"/>
          <p:cNvCxnSpPr>
            <a:stCxn id="44" idx="0"/>
            <a:endCxn id="10256" idx="1"/>
          </p:cNvCxnSpPr>
          <p:nvPr/>
        </p:nvCxnSpPr>
        <p:spPr>
          <a:xfrm rot="5400000" flipH="1" flipV="1">
            <a:off x="1949943" y="2561647"/>
            <a:ext cx="655332" cy="2445453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 rot="20661480">
            <a:off x="1091213" y="3422928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Chat Data</a:t>
            </a:r>
          </a:p>
        </p:txBody>
      </p:sp>
      <p:pic>
        <p:nvPicPr>
          <p:cNvPr id="10260" name="Picture 20" descr="U:\Projektarbeit\Präsentation\img\ChatBubbleIcon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risscrossEtching trans="72000" pressure="33"/>
                    </a14:imgEffect>
                    <a14:imgEffect>
                      <a14:colorTemperature colorTemp="4500"/>
                    </a14:imgEffect>
                    <a14:imgEffect>
                      <a14:saturation sat="22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088555"/>
            <a:ext cx="1625600" cy="1282700"/>
          </a:xfrm>
          <a:prstGeom prst="rect">
            <a:avLst/>
          </a:prstGeom>
          <a:noFill/>
          <a:ln>
            <a:noFill/>
            <a:prstDash val="solid"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3935925" y="2390371"/>
            <a:ext cx="1240724" cy="507831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de-DE" dirty="0" smtClean="0"/>
              <a:t>Hallo, ich habe eine</a:t>
            </a:r>
          </a:p>
          <a:p>
            <a:r>
              <a:rPr lang="de-DE" dirty="0" smtClean="0"/>
              <a:t> Frage zu einem </a:t>
            </a:r>
          </a:p>
          <a:p>
            <a:r>
              <a:rPr lang="de-DE" dirty="0" smtClean="0"/>
              <a:t>Thema…</a:t>
            </a:r>
          </a:p>
        </p:txBody>
      </p:sp>
      <p:cxnSp>
        <p:nvCxnSpPr>
          <p:cNvPr id="25" name="Gekrümmte Verbindung 24"/>
          <p:cNvCxnSpPr>
            <a:stCxn id="10256" idx="3"/>
            <a:endCxn id="10246" idx="1"/>
          </p:cNvCxnSpPr>
          <p:nvPr/>
        </p:nvCxnSpPr>
        <p:spPr>
          <a:xfrm>
            <a:off x="3754606" y="3456707"/>
            <a:ext cx="1250161" cy="52238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276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473E-6 -3.38498E-6 L 0.12305 -3.38498E-6 C 0.17828 -3.38498E-6 0.24674 0.06586 0.24674 0.11919 L 0.24674 0.23838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7" y="11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/>
      <p:bldP spid="5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2929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Projektziele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endParaRPr lang="de-DE" sz="1400" dirty="0" smtClean="0">
              <a:solidFill>
                <a:schemeClr val="tx2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Schnellere Lösungsfindung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Effizientes Support Kommunikationsmittel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Vorteile?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externe Software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Individuell anpassbar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Hilfe „vor Ort“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Zielgruppe?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IT als Support-Dienstleister 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Fachbereich als Benutzer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6</a:t>
            </a:fld>
            <a:endParaRPr lang="de-DE" noProof="0" dirty="0"/>
          </a:p>
        </p:txBody>
      </p:sp>
      <p:pic>
        <p:nvPicPr>
          <p:cNvPr id="13318" name="Picture 6" descr="U:\Projektarbeit\Präsentation\img\projektzie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31" y="1944539"/>
            <a:ext cx="1911851" cy="24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764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08537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Anwendungsfalldiagramm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7</a:t>
            </a:fld>
            <a:endParaRPr lang="de-DE" noProof="0" dirty="0"/>
          </a:p>
        </p:txBody>
      </p:sp>
      <p:pic>
        <p:nvPicPr>
          <p:cNvPr id="14416" name="Picture 80" descr="U:\Projektarbeit\Diagramme\Anwendungsfalldiagram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2" y="1102487"/>
            <a:ext cx="5544616" cy="360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785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9949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Projektphasen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8</a:t>
            </a:fld>
            <a:endParaRPr lang="de-DE" noProof="0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535085"/>
              </p:ext>
            </p:extLst>
          </p:nvPr>
        </p:nvGraphicFramePr>
        <p:xfrm>
          <a:off x="180231" y="1008435"/>
          <a:ext cx="5400675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5282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8312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08.06.2017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9</a:t>
            </a:fld>
            <a:endParaRPr lang="de-DE" noProof="0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580974"/>
              </p:ext>
            </p:extLst>
          </p:nvPr>
        </p:nvGraphicFramePr>
        <p:xfrm>
          <a:off x="179388" y="1008435"/>
          <a:ext cx="5400676" cy="1538868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52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7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01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01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468">
                <a:tc>
                  <a:txBody>
                    <a:bodyPr/>
                    <a:lstStyle/>
                    <a:p>
                      <a:r>
                        <a:rPr lang="de-DE" dirty="0" smtClean="0"/>
                        <a:t>Vorgang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1x Auszubildender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2x Auszubildender</a:t>
                      </a:r>
                    </a:p>
                    <a:p>
                      <a:r>
                        <a:rPr lang="de-DE" dirty="0" smtClean="0"/>
                        <a:t>2x Entwickler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728€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1.778€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551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Template_D_A5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BeGo_Template_D_A5</Template>
  <TotalTime>0</TotalTime>
  <Words>399</Words>
  <Application>Microsoft Office PowerPoint</Application>
  <PresentationFormat>Benutzerdefiniert</PresentationFormat>
  <Paragraphs>251</Paragraphs>
  <Slides>15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BeGo_Template_D_A5</vt:lpstr>
      <vt:lpstr>think-cell Folie</vt:lpstr>
      <vt:lpstr>LSC - Live Support Chat</vt:lpstr>
      <vt:lpstr>Das Unternehmen</vt:lpstr>
      <vt:lpstr>Wir – der interne IT Dienstleister</vt:lpstr>
      <vt:lpstr>Projektbeschreibung</vt:lpstr>
      <vt:lpstr>Projektbeschreibung</vt:lpstr>
      <vt:lpstr>Projektziele</vt:lpstr>
      <vt:lpstr>Anwendungsfalldiagramm</vt:lpstr>
      <vt:lpstr>Projektphasen</vt:lpstr>
      <vt:lpstr>Projektkosten</vt:lpstr>
      <vt:lpstr>Nutzen</vt:lpstr>
      <vt:lpstr>Verwendete Sprachen</vt:lpstr>
      <vt:lpstr>Screenshot</vt:lpstr>
      <vt:lpstr>Sicherheit</vt:lpstr>
      <vt:lpstr>Fazit</vt:lpstr>
      <vt:lpstr>Ende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- Live Support Chat</dc:title>
  <dc:subject>[Untertitel der Präsentation]</dc:subject>
  <dc:creator>Grieger, Niklas</dc:creator>
  <dc:description>Optimiert für MS PowerPoint 2010.</dc:description>
  <cp:lastModifiedBy>Grieger, Niklas</cp:lastModifiedBy>
  <cp:revision>112</cp:revision>
  <cp:lastPrinted>2013-03-21T16:05:01Z</cp:lastPrinted>
  <dcterms:created xsi:type="dcterms:W3CDTF">2017-05-11T08:04:29Z</dcterms:created>
  <dcterms:modified xsi:type="dcterms:W3CDTF">2017-06-08T14:54:13Z</dcterms:modified>
</cp:coreProperties>
</file>