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7561263" cy="5329238"/>
  <p:notesSz cx="6797675" cy="9982200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68275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36549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04824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473098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1841373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209648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2577922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2946197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60202CD-DDE9-4953-B0B0-2F976D8B9F43}">
          <p14:sldIdLst>
            <p14:sldId id="256"/>
            <p14:sldId id="257"/>
          </p14:sldIdLst>
        </p14:section>
        <p14:section name="Abschnitt ohne Titel" id="{4C7D4957-512B-4564-9EE8-7E574BAB15D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635">
          <p15:clr>
            <a:srgbClr val="A4A3A4"/>
          </p15:clr>
        </p15:guide>
        <p15:guide id="2" orient="horz" pos="3084">
          <p15:clr>
            <a:srgbClr val="A4A3A4"/>
          </p15:clr>
        </p15:guide>
        <p15:guide id="3" pos="113">
          <p15:clr>
            <a:srgbClr val="A4A3A4"/>
          </p15:clr>
        </p15:guide>
        <p15:guide id="4" pos="3515">
          <p15:clr>
            <a:srgbClr val="A4A3A4"/>
          </p15:clr>
        </p15:guide>
        <p15:guide id="5" pos="3696">
          <p15:clr>
            <a:srgbClr val="A4A3A4"/>
          </p15:clr>
        </p15:guide>
        <p15:guide id="6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00"/>
    <a:srgbClr val="37C800"/>
    <a:srgbClr val="649B00"/>
    <a:srgbClr val="00FF00"/>
    <a:srgbClr val="2AD500"/>
    <a:srgbClr val="55AA00"/>
    <a:srgbClr val="7F8000"/>
    <a:srgbClr val="AA5506"/>
    <a:srgbClr val="D42B00"/>
    <a:srgbClr val="C8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030" autoAdjust="0"/>
    <p:restoredTop sz="94660"/>
  </p:normalViewPr>
  <p:slideViewPr>
    <p:cSldViewPr showGuides="1">
      <p:cViewPr varScale="1">
        <p:scale>
          <a:sx n="172" d="100"/>
          <a:sy n="172" d="100"/>
        </p:scale>
        <p:origin x="-906" y="-96"/>
      </p:cViewPr>
      <p:guideLst>
        <p:guide orient="horz" pos="635"/>
        <p:guide orient="horz" pos="3084"/>
        <p:guide pos="113"/>
        <p:guide pos="3515"/>
        <p:guide pos="3696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158" y="-642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26.06.2017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36921" y="982663"/>
            <a:ext cx="5310188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26.06.2017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lnSpc>
        <a:spcPct val="110000"/>
      </a:lnSpc>
      <a:spcBef>
        <a:spcPts val="242"/>
      </a:spcBef>
      <a:spcAft>
        <a:spcPts val="242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4499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8998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34769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7996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42325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79388" y="2160564"/>
            <a:ext cx="5400675" cy="936104"/>
          </a:xfrm>
        </p:spPr>
        <p:txBody>
          <a:bodyPr anchor="ctr"/>
          <a:lstStyle>
            <a:lvl1pPr>
              <a:defRPr sz="2400" b="0"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79388" y="3384699"/>
            <a:ext cx="5400675" cy="15111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271"/>
              </a:spcAft>
              <a:buNone/>
              <a:defRPr sz="1300">
                <a:solidFill>
                  <a:schemeClr val="tx1"/>
                </a:solidFill>
              </a:defRPr>
            </a:lvl1pPr>
            <a:lvl2pPr marL="0" indent="0" algn="l">
              <a:spcBef>
                <a:spcPts val="1530"/>
              </a:spcBef>
              <a:buNone/>
              <a:defRPr sz="1300">
                <a:solidFill>
                  <a:schemeClr val="tx1"/>
                </a:solidFill>
              </a:defRPr>
            </a:lvl2pPr>
            <a:lvl3pPr marL="0" indent="0" algn="l">
              <a:buNone/>
              <a:defRPr sz="1300">
                <a:solidFill>
                  <a:schemeClr val="tx1"/>
                </a:solidFill>
              </a:defRPr>
            </a:lvl3pPr>
            <a:lvl4pPr marL="0" indent="0" algn="l">
              <a:buNone/>
              <a:defRPr sz="1300">
                <a:solidFill>
                  <a:schemeClr val="tx1"/>
                </a:solidFill>
              </a:defRPr>
            </a:lvl4pPr>
            <a:lvl5pPr marL="0" indent="0" algn="l">
              <a:buNone/>
              <a:defRPr sz="1300">
                <a:solidFill>
                  <a:schemeClr val="tx1"/>
                </a:solidFill>
              </a:defRPr>
            </a:lvl5pPr>
            <a:lvl6pPr marL="0" indent="0" algn="l">
              <a:buNone/>
              <a:defRPr sz="1300">
                <a:solidFill>
                  <a:schemeClr val="tx1"/>
                </a:solidFill>
              </a:defRPr>
            </a:lvl6pPr>
            <a:lvl7pPr marL="0" indent="0" algn="l">
              <a:buNone/>
              <a:defRPr sz="1300">
                <a:solidFill>
                  <a:schemeClr val="tx1"/>
                </a:solidFill>
              </a:defRPr>
            </a:lvl7pPr>
            <a:lvl8pPr marL="0" indent="0" algn="l">
              <a:buNone/>
              <a:defRPr sz="1300">
                <a:solidFill>
                  <a:schemeClr val="tx1"/>
                </a:solidFill>
              </a:defRPr>
            </a:lvl8pPr>
            <a:lvl9pPr marL="0" indent="0" algn="l">
              <a:buNone/>
              <a:defRPr sz="13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Untertitel der Präsentation</a:t>
            </a:r>
          </a:p>
          <a:p>
            <a:pPr lvl="0"/>
            <a:r>
              <a:rPr lang="de-DE" dirty="0" smtClean="0"/>
              <a:t>Name des Referenten</a:t>
            </a:r>
          </a:p>
          <a:p>
            <a:pPr lvl="1"/>
            <a:r>
              <a:rPr lang="de-DE" dirty="0" smtClean="0"/>
              <a:t>Ort, Datum in der zweiten Ebene</a:t>
            </a:r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60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179388" y="2736627"/>
            <a:ext cx="5400675" cy="2159223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73988" tIns="173988" rIns="173988" bIns="173988" anchor="b" anchorCtr="0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40067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998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38785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285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55808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868863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74944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86800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3751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think-cell Folie" r:id="rId10" imgW="270" imgH="270" progId="TCLayout.ActiveDocument.1">
                  <p:embed/>
                </p:oleObj>
              </mc:Choice>
              <mc:Fallback>
                <p:oleObj name="think-cell Foli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144339"/>
            <a:ext cx="5400675" cy="50360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179388" y="1008063"/>
            <a:ext cx="5400675" cy="38877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Test1</a:t>
            </a:r>
          </a:p>
          <a:p>
            <a:pPr lvl="2"/>
            <a:r>
              <a:rPr lang="de-DE" noProof="0" dirty="0" smtClean="0"/>
              <a:t>Test2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96255" y="5126925"/>
            <a:ext cx="57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72318" y="5126925"/>
            <a:ext cx="4608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80231" y="5126925"/>
            <a:ext cx="21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32" y="144338"/>
            <a:ext cx="1800000" cy="6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</p:sldLayoutIdLst>
  <p:transition spd="med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736549" rtl="0" eaLnBrk="1" latinLnBrk="0" hangingPunct="1">
        <a:spcBef>
          <a:spcPct val="0"/>
        </a:spcBef>
        <a:buNone/>
        <a:defRPr sz="13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99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8998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4769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736549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824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373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64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577922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197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52275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SignalR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</a:t>
            </a:fld>
            <a:endParaRPr lang="de-DE" noProof="0" dirty="0"/>
          </a:p>
        </p:txBody>
      </p:sp>
      <p:pic>
        <p:nvPicPr>
          <p:cNvPr id="22531" name="Picture 3" descr="U:\Projektarbeit\Präsentation\img\Signal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1" y="2448595"/>
            <a:ext cx="523802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40271" y="864419"/>
            <a:ext cx="4968552" cy="151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 HTTP Overhead</a:t>
            </a:r>
          </a:p>
          <a:p>
            <a:pPr algn="ctr"/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Einmal verbunden immer verbunden</a:t>
            </a:r>
          </a:p>
          <a:p>
            <a:pPr algn="ctr"/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Wenig Netzauslast durch „Pushen“</a:t>
            </a:r>
          </a:p>
          <a:p>
            <a:pPr algn="ctr"/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Hubs senden Daten an alle verbundenen Clients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err="1" smtClean="0">
              <a:solidFill>
                <a:schemeClr val="tx2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4294967295"/>
          </p:nvPr>
        </p:nvSpPr>
        <p:spPr>
          <a:xfrm>
            <a:off x="5867400" y="1008063"/>
            <a:ext cx="1512888" cy="38877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55882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72925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Laden des modularen Chats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Folgende Methode wird aufgerufen, sobald der Benutzer die Seite öffnet</a:t>
            </a:r>
          </a:p>
          <a:p>
            <a:r>
              <a:rPr lang="de-DE" dirty="0" err="1" smtClean="0"/>
              <a:t>public</a:t>
            </a:r>
            <a:r>
              <a:rPr lang="de-DE" dirty="0" smtClean="0"/>
              <a:t> </a:t>
            </a:r>
            <a:r>
              <a:rPr lang="de-DE" dirty="0" err="1" smtClean="0"/>
              <a:t>ActionResult</a:t>
            </a:r>
            <a:r>
              <a:rPr lang="de-DE" dirty="0" smtClean="0"/>
              <a:t> </a:t>
            </a:r>
            <a:r>
              <a:rPr lang="de-DE" dirty="0" err="1" smtClean="0"/>
              <a:t>GetChat</a:t>
            </a:r>
            <a:r>
              <a:rPr lang="de-DE" dirty="0" smtClean="0"/>
              <a:t>(</a:t>
            </a:r>
            <a:r>
              <a:rPr lang="de-DE" dirty="0" err="1" smtClean="0"/>
              <a:t>bool</a:t>
            </a:r>
            <a:r>
              <a:rPr lang="de-DE" dirty="0" smtClean="0"/>
              <a:t> partial, </a:t>
            </a:r>
            <a:r>
              <a:rPr lang="de-DE" dirty="0" err="1" smtClean="0"/>
              <a:t>int</a:t>
            </a:r>
            <a:r>
              <a:rPr lang="de-DE" dirty="0" smtClean="0"/>
              <a:t> </a:t>
            </a:r>
            <a:r>
              <a:rPr lang="de-DE" dirty="0" err="1" smtClean="0"/>
              <a:t>currentUserId</a:t>
            </a:r>
            <a:r>
              <a:rPr lang="de-DE" dirty="0" smtClean="0"/>
              <a:t>)         </a:t>
            </a:r>
          </a:p>
          <a:p>
            <a:r>
              <a:rPr lang="de-DE" dirty="0" smtClean="0"/>
              <a:t>{             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var</a:t>
            </a:r>
            <a:r>
              <a:rPr lang="de-DE" dirty="0" smtClean="0"/>
              <a:t> </a:t>
            </a:r>
            <a:r>
              <a:rPr lang="de-DE" dirty="0" err="1" smtClean="0"/>
              <a:t>request</a:t>
            </a:r>
            <a:r>
              <a:rPr lang="de-DE" dirty="0" smtClean="0"/>
              <a:t> = Request; 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ViewBag.Partial</a:t>
            </a:r>
            <a:r>
              <a:rPr lang="de-DE" dirty="0" smtClean="0"/>
              <a:t> = partial; 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ViewBag.CurrentUserId</a:t>
            </a:r>
            <a:r>
              <a:rPr lang="de-DE" dirty="0" smtClean="0"/>
              <a:t> = </a:t>
            </a:r>
            <a:r>
              <a:rPr lang="de-DE" dirty="0" err="1" smtClean="0"/>
              <a:t>currentUserId</a:t>
            </a:r>
            <a:r>
              <a:rPr lang="de-DE" dirty="0" smtClean="0"/>
              <a:t>; 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if</a:t>
            </a:r>
            <a:r>
              <a:rPr lang="de-DE" dirty="0" smtClean="0"/>
              <a:t> (partial == </a:t>
            </a:r>
            <a:r>
              <a:rPr lang="de-DE" dirty="0" err="1" smtClean="0"/>
              <a:t>true</a:t>
            </a:r>
            <a:r>
              <a:rPr lang="de-DE" dirty="0" smtClean="0"/>
              <a:t>)             </a:t>
            </a:r>
          </a:p>
          <a:p>
            <a:r>
              <a:rPr lang="de-DE" dirty="0"/>
              <a:t>	</a:t>
            </a:r>
            <a:r>
              <a:rPr lang="de-DE" dirty="0" smtClean="0"/>
              <a:t>{     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return</a:t>
            </a:r>
            <a:r>
              <a:rPr lang="de-DE" dirty="0" smtClean="0"/>
              <a:t> </a:t>
            </a:r>
            <a:r>
              <a:rPr lang="de-DE" dirty="0" err="1" smtClean="0"/>
              <a:t>PartialView</a:t>
            </a:r>
            <a:r>
              <a:rPr lang="de-DE" dirty="0" smtClean="0"/>
              <a:t>("~/Views/</a:t>
            </a:r>
            <a:r>
              <a:rPr lang="de-DE" dirty="0" err="1" smtClean="0"/>
              <a:t>Chatlogs</a:t>
            </a:r>
            <a:r>
              <a:rPr lang="de-DE" dirty="0" smtClean="0"/>
              <a:t>/</a:t>
            </a:r>
            <a:r>
              <a:rPr lang="de-DE" dirty="0" err="1" smtClean="0"/>
              <a:t>Index.cshtml</a:t>
            </a:r>
            <a:r>
              <a:rPr lang="de-DE" dirty="0" smtClean="0"/>
              <a:t>");             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r>
              <a:rPr lang="de-DE" dirty="0" smtClean="0"/>
              <a:t>             </a:t>
            </a:r>
            <a:r>
              <a:rPr lang="de-DE" dirty="0" err="1" smtClean="0"/>
              <a:t>else</a:t>
            </a:r>
            <a:endParaRPr lang="de-DE" dirty="0" smtClean="0"/>
          </a:p>
          <a:p>
            <a:r>
              <a:rPr lang="de-DE" dirty="0" smtClean="0"/>
              <a:t>             { </a:t>
            </a:r>
          </a:p>
          <a:p>
            <a:r>
              <a:rPr lang="de-DE" dirty="0" smtClean="0"/>
              <a:t>                </a:t>
            </a:r>
            <a:r>
              <a:rPr lang="de-DE" dirty="0" err="1" smtClean="0"/>
              <a:t>return</a:t>
            </a:r>
            <a:r>
              <a:rPr lang="de-DE" dirty="0" smtClean="0"/>
              <a:t> View("~/Views/</a:t>
            </a:r>
            <a:r>
              <a:rPr lang="de-DE" dirty="0" err="1" smtClean="0"/>
              <a:t>Chatlogs</a:t>
            </a:r>
            <a:r>
              <a:rPr lang="de-DE" dirty="0" smtClean="0"/>
              <a:t>/</a:t>
            </a:r>
            <a:r>
              <a:rPr lang="de-DE" dirty="0" err="1" smtClean="0"/>
              <a:t>Index.cshtml</a:t>
            </a:r>
            <a:r>
              <a:rPr lang="de-DE" dirty="0" smtClean="0"/>
              <a:t>");</a:t>
            </a:r>
          </a:p>
          <a:p>
            <a:r>
              <a:rPr lang="de-DE" dirty="0" smtClean="0"/>
              <a:t>             } </a:t>
            </a:r>
          </a:p>
          <a:p>
            <a:r>
              <a:rPr lang="de-DE" dirty="0" smtClean="0"/>
              <a:t>} </a:t>
            </a: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Pfeil nach unten 6"/>
          <p:cNvSpPr/>
          <p:nvPr/>
        </p:nvSpPr>
        <p:spPr bwMode="gray">
          <a:xfrm rot="7379537">
            <a:off x="3738409" y="1593098"/>
            <a:ext cx="216024" cy="36004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sp>
        <p:nvSpPr>
          <p:cNvPr id="15" name="Textfeld 14"/>
          <p:cNvSpPr txBox="1"/>
          <p:nvPr/>
        </p:nvSpPr>
        <p:spPr>
          <a:xfrm>
            <a:off x="4076518" y="1663895"/>
            <a:ext cx="847797" cy="373864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Später </a:t>
            </a:r>
            <a:r>
              <a:rPr lang="de-DE" dirty="0" err="1" smtClean="0">
                <a:solidFill>
                  <a:schemeClr val="bg1"/>
                </a:solidFill>
              </a:rPr>
              <a:t>MitarbeiterID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16" name="Pfeil nach unten 15"/>
          <p:cNvSpPr/>
          <p:nvPr/>
        </p:nvSpPr>
        <p:spPr bwMode="gray">
          <a:xfrm rot="6604812">
            <a:off x="3523612" y="2532692"/>
            <a:ext cx="216024" cy="34941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832796" y="2610613"/>
            <a:ext cx="1426418" cy="32403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Übergibt die ID an die View</a:t>
            </a:r>
          </a:p>
        </p:txBody>
      </p:sp>
      <p:sp>
        <p:nvSpPr>
          <p:cNvPr id="18" name="Pfeil nach unten 17"/>
          <p:cNvSpPr/>
          <p:nvPr/>
        </p:nvSpPr>
        <p:spPr bwMode="gray">
          <a:xfrm rot="7379537">
            <a:off x="4100616" y="3321291"/>
            <a:ext cx="216024" cy="36004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25821" y="3456707"/>
            <a:ext cx="1426418" cy="36004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Lädt die View als eine Partial View</a:t>
            </a:r>
          </a:p>
        </p:txBody>
      </p:sp>
    </p:spTree>
    <p:extLst>
      <p:ext uri="{BB962C8B-B14F-4D97-AF65-F5344CB8AC3E}">
        <p14:creationId xmlns:p14="http://schemas.microsoft.com/office/powerpoint/2010/main" val="36230132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Template_D_A5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Benutzerdefiniert</PresentationFormat>
  <Paragraphs>34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BeGo_Template_D_A5</vt:lpstr>
      <vt:lpstr>think-cell Folie</vt:lpstr>
      <vt:lpstr>SignalR</vt:lpstr>
      <vt:lpstr>Laden des modularen Chats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- Live Support Chat</dc:title>
  <dc:subject>[Untertitel der Präsentation]</dc:subject>
  <dc:creator>Grieger, Niklas</dc:creator>
  <dc:description>Optimiert für MS PowerPoint 2010.</dc:description>
  <cp:lastModifiedBy>Grieger, Niklas</cp:lastModifiedBy>
  <cp:revision>146</cp:revision>
  <cp:lastPrinted>2013-03-21T16:05:01Z</cp:lastPrinted>
  <dcterms:created xsi:type="dcterms:W3CDTF">2017-05-11T08:04:29Z</dcterms:created>
  <dcterms:modified xsi:type="dcterms:W3CDTF">2017-06-26T06:53:30Z</dcterms:modified>
</cp:coreProperties>
</file>