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1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2.xml" ContentType="application/vnd.openxmlformats-officedocument.drawingml.chart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62" r:id="rId4"/>
    <p:sldId id="266" r:id="rId5"/>
    <p:sldId id="264" r:id="rId6"/>
    <p:sldId id="267" r:id="rId7"/>
    <p:sldId id="268" r:id="rId8"/>
    <p:sldId id="269" r:id="rId9"/>
    <p:sldId id="270" r:id="rId10"/>
    <p:sldId id="285" r:id="rId11"/>
    <p:sldId id="286" r:id="rId12"/>
    <p:sldId id="289" r:id="rId13"/>
    <p:sldId id="271" r:id="rId14"/>
    <p:sldId id="275" r:id="rId15"/>
    <p:sldId id="280" r:id="rId16"/>
    <p:sldId id="277" r:id="rId17"/>
    <p:sldId id="279" r:id="rId18"/>
  </p:sldIdLst>
  <p:sldSz cx="7561263" cy="5329238"/>
  <p:notesSz cx="6797675" cy="9982200"/>
  <p:custDataLst>
    <p:tags r:id="rId2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368275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736549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104824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473098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1841373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6pPr>
    <a:lvl7pPr marL="2209648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7pPr>
    <a:lvl8pPr marL="2577922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8pPr>
    <a:lvl9pPr marL="2946197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60202CD-DDE9-4953-B0B0-2F976D8B9F43}">
          <p14:sldIdLst>
            <p14:sldId id="256"/>
            <p14:sldId id="261"/>
            <p14:sldId id="262"/>
            <p14:sldId id="266"/>
            <p14:sldId id="264"/>
            <p14:sldId id="267"/>
            <p14:sldId id="268"/>
            <p14:sldId id="269"/>
          </p14:sldIdLst>
        </p14:section>
        <p14:section name="Abschnitt ohne Titel" id="{4C7D4957-512B-4564-9EE8-7E574BAB15DF}">
          <p14:sldIdLst>
            <p14:sldId id="270"/>
            <p14:sldId id="285"/>
            <p14:sldId id="286"/>
            <p14:sldId id="289"/>
            <p14:sldId id="271"/>
            <p14:sldId id="275"/>
            <p14:sldId id="280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635">
          <p15:clr>
            <a:srgbClr val="A4A3A4"/>
          </p15:clr>
        </p15:guide>
        <p15:guide id="2" orient="horz" pos="3084">
          <p15:clr>
            <a:srgbClr val="A4A3A4"/>
          </p15:clr>
        </p15:guide>
        <p15:guide id="3" pos="113">
          <p15:clr>
            <a:srgbClr val="A4A3A4"/>
          </p15:clr>
        </p15:guide>
        <p15:guide id="4" pos="3515">
          <p15:clr>
            <a:srgbClr val="A4A3A4"/>
          </p15:clr>
        </p15:guide>
        <p15:guide id="5" pos="3696">
          <p15:clr>
            <a:srgbClr val="A4A3A4"/>
          </p15:clr>
        </p15:guide>
        <p15:guide id="6" pos="46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93">
          <p15:clr>
            <a:srgbClr val="A4A3A4"/>
          </p15:clr>
        </p15:guide>
        <p15:guide id="2" pos="343">
          <p15:clr>
            <a:srgbClr val="A4A3A4"/>
          </p15:clr>
        </p15:guide>
        <p15:guide id="3" pos="39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00"/>
    <a:srgbClr val="37C800"/>
    <a:srgbClr val="649B00"/>
    <a:srgbClr val="00FF00"/>
    <a:srgbClr val="2AD500"/>
    <a:srgbClr val="55AA00"/>
    <a:srgbClr val="7F8000"/>
    <a:srgbClr val="AA5506"/>
    <a:srgbClr val="D42B00"/>
    <a:srgbClr val="C83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D95DDBC-5C31-40A9-B56D-BDF15E579DC0}">
  <a:tblStyle styleId="{7D95DDBC-5C31-40A9-B56D-BDF15E579DC0}" styleName="BERENBERG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accent6"/>
              </a:solidFill>
              <a:prstDash val="dash"/>
            </a:ln>
          </a:top>
          <a:bottom>
            <a:ln w="6350" cmpd="sng">
              <a:solidFill>
                <a:schemeClr val="accent6"/>
              </a:solidFill>
              <a:prstDash val="dash"/>
            </a:ln>
          </a:bottom>
          <a:insideH>
            <a:ln w="6350" cmpd="sng">
              <a:solidFill>
                <a:schemeClr val="accent6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6350" cmpd="sng">
              <a:solidFill>
                <a:schemeClr val="dk2"/>
              </a:solidFill>
            </a:ln>
          </a:top>
          <a:bottom>
            <a:ln w="6350" cmpd="sng">
              <a:solidFill>
                <a:schemeClr val="dk2"/>
              </a:solidFill>
            </a:ln>
          </a:bottom>
        </a:tcBdr>
      </a:tcStyle>
    </a:lastRow>
    <a:firstRow>
      <a:tcTxStyle>
        <a:fontRef idx="minor">
          <a:prstClr val="white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030" autoAdjust="0"/>
    <p:restoredTop sz="94660"/>
  </p:normalViewPr>
  <p:slideViewPr>
    <p:cSldViewPr showGuides="1">
      <p:cViewPr varScale="1">
        <p:scale>
          <a:sx n="172" d="100"/>
          <a:sy n="172" d="100"/>
        </p:scale>
        <p:origin x="-864" y="-96"/>
      </p:cViewPr>
      <p:guideLst>
        <p:guide orient="horz" pos="635"/>
        <p:guide orient="horz" pos="3084"/>
        <p:guide pos="113"/>
        <p:guide pos="3515"/>
        <p:guide pos="3696"/>
        <p:guide pos="46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4158" y="-642"/>
      </p:cViewPr>
      <p:guideLst>
        <p:guide orient="horz" pos="3193"/>
        <p:guide pos="343"/>
        <p:guide pos="39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Tabelle1!$A$2:$A$7</c:f>
              <c:strCache>
                <c:ptCount val="6"/>
                <c:pt idx="0">
                  <c:v>1. Analyse</c:v>
                </c:pt>
                <c:pt idx="1">
                  <c:v>2. Entwurf</c:v>
                </c:pt>
                <c:pt idx="2">
                  <c:v>3. Realisierung</c:v>
                </c:pt>
                <c:pt idx="3">
                  <c:v>4. Test</c:v>
                </c:pt>
                <c:pt idx="4">
                  <c:v>5. Refactoring</c:v>
                </c:pt>
                <c:pt idx="5">
                  <c:v>6. Dokumentation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8.5699999999999998E-2</c:v>
                </c:pt>
                <c:pt idx="1">
                  <c:v>0.12859999999999999</c:v>
                </c:pt>
                <c:pt idx="2">
                  <c:v>0.5514</c:v>
                </c:pt>
                <c:pt idx="3">
                  <c:v>5.7099999999999998E-2</c:v>
                </c:pt>
                <c:pt idx="4">
                  <c:v>2.8570000000000002E-2</c:v>
                </c:pt>
                <c:pt idx="5">
                  <c:v>0.1429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85-4E07-824C-13191F94B7D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9847148736037625"/>
          <c:y val="0.14842145415888267"/>
          <c:w val="0.38741916519694297"/>
          <c:h val="0.8006174206560184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neu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Tabelle1!$A$2:$A$6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1778</c:v>
                </c:pt>
                <c:pt idx="1">
                  <c:v>3158</c:v>
                </c:pt>
                <c:pt idx="2">
                  <c:v>4538</c:v>
                </c:pt>
                <c:pt idx="3">
                  <c:v>5918</c:v>
                </c:pt>
                <c:pt idx="4">
                  <c:v>7298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alt</c:v>
                </c:pt>
              </c:strCache>
            </c:strRef>
          </c:tx>
          <c:spPr>
            <a:ln>
              <a:solidFill>
                <a:srgbClr val="D52A00"/>
              </a:solidFill>
            </a:ln>
          </c:spPr>
          <c:marker>
            <c:symbol val="none"/>
          </c:marker>
          <c:dPt>
            <c:idx val="4"/>
            <c:bubble3D val="0"/>
          </c:dPt>
          <c:cat>
            <c:numRef>
              <c:f>Tabelle1!$A$2:$A$6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0</c:v>
                </c:pt>
                <c:pt idx="1">
                  <c:v>2280</c:v>
                </c:pt>
                <c:pt idx="2">
                  <c:v>4560</c:v>
                </c:pt>
                <c:pt idx="3">
                  <c:v>6840</c:v>
                </c:pt>
                <c:pt idx="4">
                  <c:v>9120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199360"/>
        <c:axId val="217201280"/>
      </c:lineChart>
      <c:catAx>
        <c:axId val="217199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Vorgang</a:t>
                </a:r>
                <a:endParaRPr lang="de-DE" dirty="0"/>
              </a:p>
            </c:rich>
          </c:tx>
          <c:layout/>
          <c:overlay val="0"/>
        </c:title>
        <c:numFmt formatCode="@" sourceLinked="0"/>
        <c:majorTickMark val="out"/>
        <c:minorTickMark val="none"/>
        <c:tickLblPos val="nextTo"/>
        <c:crossAx val="217201280"/>
        <c:crosses val="autoZero"/>
        <c:auto val="1"/>
        <c:lblAlgn val="ctr"/>
        <c:lblOffset val="100"/>
        <c:noMultiLvlLbl val="0"/>
      </c:catAx>
      <c:valAx>
        <c:axId val="217201280"/>
        <c:scaling>
          <c:orientation val="minMax"/>
          <c:max val="10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Kosten (in</a:t>
                </a:r>
                <a:r>
                  <a:rPr lang="de-DE" baseline="0" dirty="0" smtClean="0"/>
                  <a:t> Euro)</a:t>
                </a:r>
                <a:endParaRPr lang="de-DE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</a:ln>
          <a:effectLst/>
        </c:spPr>
        <c:txPr>
          <a:bodyPr/>
          <a:lstStyle/>
          <a:p>
            <a: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7199360"/>
        <c:crosses val="autoZero"/>
        <c:crossBetween val="between"/>
        <c:majorUnit val="1000"/>
      </c:valAx>
      <c:dTable>
        <c:showHorzBorder val="1"/>
        <c:showVertBorder val="1"/>
        <c:showOutline val="1"/>
        <c:showKeys val="1"/>
        <c:spPr>
          <a:noFill/>
        </c:spPr>
      </c:dTable>
    </c:plotArea>
    <c:legend>
      <c:legendPos val="r"/>
      <c:layout>
        <c:manualLayout>
          <c:xMode val="edge"/>
          <c:yMode val="edge"/>
          <c:x val="0.84002351557907118"/>
          <c:y val="0.42516475311018836"/>
          <c:w val="0.14116402116402116"/>
          <c:h val="0.16927007575260683"/>
        </c:manualLayout>
      </c:layout>
      <c:overlay val="0"/>
      <c:spPr>
        <a:solidFill>
          <a:schemeClr val="bg1"/>
        </a:solidFill>
        <a:ln>
          <a:solidFill>
            <a:schemeClr val="bg1"/>
          </a:solidFill>
        </a:ln>
      </c:spPr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26.06.2017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3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21448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536921" y="982663"/>
            <a:ext cx="5310188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544443" y="5069086"/>
            <a:ext cx="5708789" cy="41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26.06.2017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4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5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6496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lnSpc>
        <a:spcPct val="110000"/>
      </a:lnSpc>
      <a:spcBef>
        <a:spcPts val="242"/>
      </a:spcBef>
      <a:spcAft>
        <a:spcPts val="242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4499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8998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34769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7996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9471798"/>
            <a:ext cx="472479" cy="49911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3956B8-8AE1-4D1A-BEAF-8A4D8F945B51}" type="slidenum">
              <a:rPr lang="de-DE" sz="1000"/>
              <a:pPr eaLnBrk="1" hangingPunct="1"/>
              <a:t>1</a:t>
            </a:fld>
            <a:endParaRPr lang="de-DE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6125" y="749300"/>
            <a:ext cx="5308600" cy="37433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888" y="4743279"/>
            <a:ext cx="5047903" cy="4490256"/>
          </a:xfrm>
          <a:noFill/>
        </p:spPr>
        <p:txBody>
          <a:bodyPr lIns="92045" tIns="46029" rIns="92045" bIns="46029"/>
          <a:lstStyle/>
          <a:p>
            <a:pPr eaLnBrk="1" hangingPunct="1"/>
            <a:endParaRPr lang="de-DE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>
          <a:xfrm>
            <a:off x="472479" y="9471798"/>
            <a:ext cx="785121" cy="499110"/>
          </a:xfrm>
          <a:prstGeom prst="rect">
            <a:avLst/>
          </a:prstGeom>
        </p:spPr>
        <p:txBody>
          <a:bodyPr/>
          <a:lstStyle/>
          <a:p>
            <a:fld id="{90870B8E-6320-4E8A-929D-2C531AE59AF3}" type="datetime1">
              <a:rPr lang="de-DE" smtClean="0"/>
              <a:t>26.06.2017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257600" y="9471798"/>
            <a:ext cx="5540075" cy="49911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&#10;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42325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79388" y="2160564"/>
            <a:ext cx="5400675" cy="936104"/>
          </a:xfrm>
        </p:spPr>
        <p:txBody>
          <a:bodyPr anchor="ctr"/>
          <a:lstStyle>
            <a:lvl1pPr>
              <a:defRPr sz="2400" b="0"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79388" y="3384699"/>
            <a:ext cx="5400675" cy="15111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271"/>
              </a:spcAft>
              <a:buNone/>
              <a:defRPr sz="1300">
                <a:solidFill>
                  <a:schemeClr val="tx1"/>
                </a:solidFill>
              </a:defRPr>
            </a:lvl1pPr>
            <a:lvl2pPr marL="0" indent="0" algn="l">
              <a:spcBef>
                <a:spcPts val="1530"/>
              </a:spcBef>
              <a:buNone/>
              <a:defRPr sz="1300">
                <a:solidFill>
                  <a:schemeClr val="tx1"/>
                </a:solidFill>
              </a:defRPr>
            </a:lvl2pPr>
            <a:lvl3pPr marL="0" indent="0" algn="l">
              <a:buNone/>
              <a:defRPr sz="1300">
                <a:solidFill>
                  <a:schemeClr val="tx1"/>
                </a:solidFill>
              </a:defRPr>
            </a:lvl3pPr>
            <a:lvl4pPr marL="0" indent="0" algn="l">
              <a:buNone/>
              <a:defRPr sz="1300">
                <a:solidFill>
                  <a:schemeClr val="tx1"/>
                </a:solidFill>
              </a:defRPr>
            </a:lvl4pPr>
            <a:lvl5pPr marL="0" indent="0" algn="l">
              <a:buNone/>
              <a:defRPr sz="1300">
                <a:solidFill>
                  <a:schemeClr val="tx1"/>
                </a:solidFill>
              </a:defRPr>
            </a:lvl5pPr>
            <a:lvl6pPr marL="0" indent="0" algn="l">
              <a:buNone/>
              <a:defRPr sz="1300">
                <a:solidFill>
                  <a:schemeClr val="tx1"/>
                </a:solidFill>
              </a:defRPr>
            </a:lvl6pPr>
            <a:lvl7pPr marL="0" indent="0" algn="l">
              <a:buNone/>
              <a:defRPr sz="1300">
                <a:solidFill>
                  <a:schemeClr val="tx1"/>
                </a:solidFill>
              </a:defRPr>
            </a:lvl7pPr>
            <a:lvl8pPr marL="0" indent="0" algn="l">
              <a:buNone/>
              <a:defRPr sz="1300">
                <a:solidFill>
                  <a:schemeClr val="tx1"/>
                </a:solidFill>
              </a:defRPr>
            </a:lvl8pPr>
            <a:lvl9pPr marL="0" indent="0" algn="l">
              <a:buNone/>
              <a:defRPr sz="13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Untertitel der Präsentation</a:t>
            </a:r>
          </a:p>
          <a:p>
            <a:pPr lvl="0"/>
            <a:r>
              <a:rPr lang="de-DE" dirty="0" smtClean="0"/>
              <a:t>Name des Referenten</a:t>
            </a:r>
          </a:p>
          <a:p>
            <a:pPr lvl="1"/>
            <a:r>
              <a:rPr lang="de-DE" dirty="0" smtClean="0"/>
              <a:t>Ort, Datum in der zweiten Ebene</a:t>
            </a:r>
          </a:p>
        </p:txBody>
      </p:sp>
    </p:spTree>
    <p:extLst>
      <p:ext uri="{BB962C8B-B14F-4D97-AF65-F5344CB8AC3E}">
        <p14:creationId xmlns:p14="http://schemas.microsoft.com/office/powerpoint/2010/main" val="22380857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86092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platzhalter 13"/>
          <p:cNvSpPr>
            <a:spLocks noGrp="1"/>
          </p:cNvSpPr>
          <p:nvPr>
            <p:ph type="body" sz="quarter" idx="13"/>
          </p:nvPr>
        </p:nvSpPr>
        <p:spPr bwMode="gray">
          <a:xfrm>
            <a:off x="179388" y="2736627"/>
            <a:ext cx="5400675" cy="2159223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73988" tIns="173988" rIns="173988" bIns="173988" anchor="b" anchorCtr="0"/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5121470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&#10;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9388" y="2736627"/>
            <a:ext cx="5400675" cy="2159224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173988" tIns="202986" rIns="173988" bIns="173988" rtlCol="0" anchor="b" anchorCtr="0">
            <a:noAutofit/>
          </a:bodyPr>
          <a:lstStyle>
            <a:lvl1pPr>
              <a:defRPr lang="de-DE" sz="11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736627"/>
            <a:ext cx="5400675" cy="935204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44000" tIns="202986" rIns="173988" bIns="115992" anchor="b" anchorCtr="0"/>
          <a:lstStyle>
            <a:lvl1pPr>
              <a:defRPr sz="19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324246" y="3663438"/>
            <a:ext cx="5040000" cy="8393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59538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II&#10;Section Heading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1998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9388" y="2736627"/>
            <a:ext cx="5400675" cy="2159224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173988" tIns="202986" rIns="173988" bIns="173988" rtlCol="0" anchor="b" anchorCtr="0">
            <a:noAutofit/>
          </a:bodyPr>
          <a:lstStyle>
            <a:lvl1pPr>
              <a:defRPr lang="de-DE" sz="11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736627"/>
            <a:ext cx="5387855" cy="935204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44000" tIns="202986" rIns="173988" bIns="115992" anchor="b" anchorCtr="0"/>
          <a:lstStyle>
            <a:lvl1pPr>
              <a:defRPr sz="19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324246" y="3663438"/>
            <a:ext cx="5040000" cy="8393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05149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&amp; Inhalt&#10;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82855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706151"/>
            <a:ext cx="556724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706151"/>
            <a:ext cx="556724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1802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55808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3801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8023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55799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3801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868863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5868863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60372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60372" y="4866693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7620825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7620825" y="4867504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367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&amp; Marg.&#10;Content &amp; Marg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74944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5867400" y="1008063"/>
            <a:ext cx="1512888" cy="38877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802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55799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801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18023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5799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3801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5868863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86800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60372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60372" y="4866693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7620825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7620825" y="4867504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4244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93751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think-cell Folie" r:id="rId10" imgW="270" imgH="270" progId="TCLayout.ActiveDocument.1">
                  <p:embed/>
                </p:oleObj>
              </mc:Choice>
              <mc:Fallback>
                <p:oleObj name="think-cell Foli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179388" y="144339"/>
            <a:ext cx="5400675" cy="50360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179388" y="1008063"/>
            <a:ext cx="5400675" cy="38877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Test1</a:t>
            </a:r>
          </a:p>
          <a:p>
            <a:pPr lvl="2"/>
            <a:r>
              <a:rPr lang="de-DE" noProof="0" dirty="0" smtClean="0"/>
              <a:t>Test2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96255" y="5126925"/>
            <a:ext cx="576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72318" y="5126925"/>
            <a:ext cx="4608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80231" y="5126925"/>
            <a:ext cx="216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32" y="144338"/>
            <a:ext cx="1800000" cy="6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69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31" r:id="rId4"/>
    <p:sldLayoutId id="2147483719" r:id="rId5"/>
    <p:sldLayoutId id="2147483720" r:id="rId6"/>
  </p:sldLayoutIdLst>
  <p:transition spd="med">
    <p:wipe/>
  </p:transition>
  <p:timing>
    <p:tnLst>
      <p:par>
        <p:cTn id="1" dur="indefinite" restart="never" nodeType="tmRoot"/>
      </p:par>
    </p:tnLst>
  </p:timing>
  <p:hf hdr="0"/>
  <p:txStyles>
    <p:titleStyle>
      <a:lvl1pPr algn="l" defTabSz="736549" rtl="0" eaLnBrk="1" latinLnBrk="0" hangingPunct="1">
        <a:spcBef>
          <a:spcPct val="0"/>
        </a:spcBef>
        <a:buNone/>
        <a:defRPr sz="13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99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8998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34769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368275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736549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104824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473098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41373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209648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577922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946197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4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chart" Target="../charts/chart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1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75763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LSC - Live Support Chat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de-DE" dirty="0" smtClean="0"/>
              <a:t>on Niklas Grieger</a:t>
            </a:r>
            <a:endParaRPr lang="de-DE" dirty="0"/>
          </a:p>
        </p:txBody>
      </p:sp>
      <p:pic>
        <p:nvPicPr>
          <p:cNvPr id="7178" name="Picture 10" descr="U:\Projektarbeit\Präsentation\img\ChatGu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31" y="3197811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6424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95616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IST- Beispiel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10</a:t>
            </a:fld>
            <a:endParaRPr lang="de-DE" noProof="0" dirty="0"/>
          </a:p>
        </p:txBody>
      </p:sp>
      <p:pic>
        <p:nvPicPr>
          <p:cNvPr id="10" name="Picture 4" descr="U:\Projektarbeit\Präsentation\img\UserNeedHe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6" y="1340737"/>
            <a:ext cx="806049" cy="8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Picture 3" descr="U:\Projektarbeit\Präsentation\präsentation_img\Hotli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826" y="1870476"/>
            <a:ext cx="707678" cy="70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krümmte Verbindung 13"/>
          <p:cNvCxnSpPr>
            <a:stCxn id="10" idx="3"/>
            <a:endCxn id="31747" idx="1"/>
          </p:cNvCxnSpPr>
          <p:nvPr/>
        </p:nvCxnSpPr>
        <p:spPr>
          <a:xfrm>
            <a:off x="1516465" y="1743762"/>
            <a:ext cx="826361" cy="48055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588473" y="2153336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15min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438797" y="1328185"/>
            <a:ext cx="1157788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        	19€</a:t>
            </a:r>
          </a:p>
        </p:txBody>
      </p:sp>
      <p:pic>
        <p:nvPicPr>
          <p:cNvPr id="31749" name="Picture 5" descr="U:\Projektarbeit\Präsentation\präsentation_img\Develop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20" y="3956556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 descr="U:\Projektarbeit\Präsentation\präsentation_img\Org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12" y="1340737"/>
            <a:ext cx="757907" cy="75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krümmte Verbindung 25"/>
          <p:cNvCxnSpPr>
            <a:stCxn id="31747" idx="3"/>
            <a:endCxn id="31750" idx="1"/>
          </p:cNvCxnSpPr>
          <p:nvPr/>
        </p:nvCxnSpPr>
        <p:spPr>
          <a:xfrm flipV="1">
            <a:off x="3050504" y="1719691"/>
            <a:ext cx="1077608" cy="50462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361965" y="2261348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15min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010414" y="1327853"/>
            <a:ext cx="1157788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        	19€</a:t>
            </a:r>
          </a:p>
        </p:txBody>
      </p:sp>
      <p:cxnSp>
        <p:nvCxnSpPr>
          <p:cNvPr id="34" name="Gekrümmte Verbindung 33"/>
          <p:cNvCxnSpPr>
            <a:stCxn id="31750" idx="2"/>
          </p:cNvCxnSpPr>
          <p:nvPr/>
        </p:nvCxnSpPr>
        <p:spPr>
          <a:xfrm rot="5400000">
            <a:off x="4172176" y="2433534"/>
            <a:ext cx="669780" cy="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51" name="Picture 7" descr="U:\Projektarbeit\Präsentation\präsentation_img\tas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395" y="2768425"/>
            <a:ext cx="577344" cy="57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feld 38"/>
          <p:cNvSpPr txBox="1"/>
          <p:nvPr/>
        </p:nvSpPr>
        <p:spPr>
          <a:xfrm>
            <a:off x="3750037" y="2930186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30min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795739" y="2919940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38€</a:t>
            </a:r>
          </a:p>
        </p:txBody>
      </p:sp>
      <p:cxnSp>
        <p:nvCxnSpPr>
          <p:cNvPr id="41" name="Gekrümmte Verbindung 40"/>
          <p:cNvCxnSpPr>
            <a:stCxn id="31751" idx="2"/>
            <a:endCxn id="31749" idx="0"/>
          </p:cNvCxnSpPr>
          <p:nvPr/>
        </p:nvCxnSpPr>
        <p:spPr>
          <a:xfrm rot="5400000">
            <a:off x="4201673" y="3651161"/>
            <a:ext cx="610787" cy="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43918" y="4347055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30min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5250423" y="4352600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38€</a:t>
            </a:r>
          </a:p>
        </p:txBody>
      </p:sp>
      <p:cxnSp>
        <p:nvCxnSpPr>
          <p:cNvPr id="51" name="Gekrümmte Verbindung 50"/>
          <p:cNvCxnSpPr>
            <a:stCxn id="31749" idx="3"/>
            <a:endCxn id="31750" idx="3"/>
          </p:cNvCxnSpPr>
          <p:nvPr/>
        </p:nvCxnSpPr>
        <p:spPr>
          <a:xfrm flipH="1" flipV="1">
            <a:off x="4886019" y="1719691"/>
            <a:ext cx="17089" cy="2632909"/>
          </a:xfrm>
          <a:prstGeom prst="curvedConnector3">
            <a:avLst>
              <a:gd name="adj1" fmla="val -2440295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5477765" y="3129745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1</a:t>
            </a:r>
            <a:r>
              <a:rPr lang="de-DE" dirty="0">
                <a:solidFill>
                  <a:schemeClr val="tx2"/>
                </a:solidFill>
              </a:rPr>
              <a:t>5</a:t>
            </a:r>
            <a:r>
              <a:rPr lang="de-DE" dirty="0" smtClean="0">
                <a:solidFill>
                  <a:schemeClr val="tx2"/>
                </a:solidFill>
              </a:rPr>
              <a:t>min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331705" y="2055909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  <p:cxnSp>
        <p:nvCxnSpPr>
          <p:cNvPr id="58" name="Gekrümmte Verbindung 57"/>
          <p:cNvCxnSpPr>
            <a:stCxn id="31750" idx="0"/>
            <a:endCxn id="10" idx="0"/>
          </p:cNvCxnSpPr>
          <p:nvPr/>
        </p:nvCxnSpPr>
        <p:spPr>
          <a:xfrm rot="16200000" flipV="1">
            <a:off x="2810254" y="-356076"/>
            <a:ext cx="12700" cy="3393625"/>
          </a:xfrm>
          <a:prstGeom prst="curvedConnector3">
            <a:avLst>
              <a:gd name="adj1" fmla="val 337091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685039" y="720403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1</a:t>
            </a:r>
            <a:r>
              <a:rPr lang="de-DE" dirty="0">
                <a:solidFill>
                  <a:schemeClr val="tx2"/>
                </a:solidFill>
              </a:rPr>
              <a:t>5</a:t>
            </a:r>
            <a:r>
              <a:rPr lang="de-DE" dirty="0" smtClean="0">
                <a:solidFill>
                  <a:schemeClr val="tx2"/>
                </a:solidFill>
              </a:rPr>
              <a:t>min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1702302" y="720403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36967"/>
              </p:ext>
            </p:extLst>
          </p:nvPr>
        </p:nvGraphicFramePr>
        <p:xfrm>
          <a:off x="586107" y="3350522"/>
          <a:ext cx="2232390" cy="540237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16195"/>
                <a:gridCol w="1116195"/>
              </a:tblGrid>
              <a:tr h="281157">
                <a:tc>
                  <a:txBody>
                    <a:bodyPr/>
                    <a:lstStyle/>
                    <a:p>
                      <a:r>
                        <a:rPr lang="de-DE" dirty="0" smtClean="0"/>
                        <a:t>Gesamtzeit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</a:tr>
              <a:tr h="170702">
                <a:tc>
                  <a:txBody>
                    <a:bodyPr/>
                    <a:lstStyle/>
                    <a:p>
                      <a:r>
                        <a:rPr lang="de-DE" dirty="0" smtClean="0"/>
                        <a:t>120min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228€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el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10149"/>
              </p:ext>
            </p:extLst>
          </p:nvPr>
        </p:nvGraphicFramePr>
        <p:xfrm>
          <a:off x="584214" y="4104779"/>
          <a:ext cx="2232390" cy="540237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16195"/>
                <a:gridCol w="1116195"/>
              </a:tblGrid>
              <a:tr h="281157"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</a:tr>
              <a:tr h="170702">
                <a:tc>
                  <a:txBody>
                    <a:bodyPr/>
                    <a:lstStyle/>
                    <a:p>
                      <a:r>
                        <a:rPr lang="de-DE" dirty="0" smtClean="0"/>
                        <a:t>1500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342.000€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feld 66"/>
          <p:cNvSpPr txBox="1"/>
          <p:nvPr/>
        </p:nvSpPr>
        <p:spPr>
          <a:xfrm>
            <a:off x="5365033" y="3740532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3816650" y="728682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</p:spTree>
    <p:extLst>
      <p:ext uri="{BB962C8B-B14F-4D97-AF65-F5344CB8AC3E}">
        <p14:creationId xmlns:p14="http://schemas.microsoft.com/office/powerpoint/2010/main" val="425164885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  <p:bldP spid="33" grpId="0"/>
      <p:bldP spid="39" grpId="0"/>
      <p:bldP spid="40" grpId="0"/>
      <p:bldP spid="44" grpId="0"/>
      <p:bldP spid="45" grpId="0"/>
      <p:bldP spid="56" grpId="0"/>
      <p:bldP spid="57" grpId="0"/>
      <p:bldP spid="62" grpId="0"/>
      <p:bldP spid="63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98602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SOLL - Beispiel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11</a:t>
            </a:fld>
            <a:endParaRPr lang="de-DE" noProof="0" dirty="0"/>
          </a:p>
        </p:txBody>
      </p:sp>
      <p:pic>
        <p:nvPicPr>
          <p:cNvPr id="10" name="Picture 4" descr="U:\Projektarbeit\Präsentation\img\UserNeedHe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6" y="1340737"/>
            <a:ext cx="806049" cy="8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krümmte Verbindung 13"/>
          <p:cNvCxnSpPr>
            <a:stCxn id="10" idx="3"/>
            <a:endCxn id="37" idx="1"/>
          </p:cNvCxnSpPr>
          <p:nvPr/>
        </p:nvCxnSpPr>
        <p:spPr>
          <a:xfrm flipV="1">
            <a:off x="1516465" y="1743761"/>
            <a:ext cx="921604" cy="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20391" y="1350445"/>
            <a:ext cx="26350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6€        	</a:t>
            </a:r>
          </a:p>
        </p:txBody>
      </p:sp>
      <p:cxnSp>
        <p:nvCxnSpPr>
          <p:cNvPr id="26" name="Gekrümmte Verbindung 25"/>
          <p:cNvCxnSpPr>
            <a:stCxn id="37" idx="3"/>
            <a:endCxn id="42" idx="1"/>
          </p:cNvCxnSpPr>
          <p:nvPr/>
        </p:nvCxnSpPr>
        <p:spPr>
          <a:xfrm flipV="1">
            <a:off x="3135684" y="1741257"/>
            <a:ext cx="1043778" cy="250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krümmte Verbindung 57"/>
          <p:cNvCxnSpPr>
            <a:stCxn id="42" idx="0"/>
            <a:endCxn id="10" idx="0"/>
          </p:cNvCxnSpPr>
          <p:nvPr/>
        </p:nvCxnSpPr>
        <p:spPr>
          <a:xfrm rot="16200000" flipV="1">
            <a:off x="2837004" y="-382826"/>
            <a:ext cx="9708" cy="3456833"/>
          </a:xfrm>
          <a:prstGeom prst="curvedConnector3">
            <a:avLst>
              <a:gd name="adj1" fmla="val 2454759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87229"/>
              </p:ext>
            </p:extLst>
          </p:nvPr>
        </p:nvGraphicFramePr>
        <p:xfrm>
          <a:off x="586107" y="3350522"/>
          <a:ext cx="2232390" cy="540237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16195"/>
                <a:gridCol w="1116195"/>
              </a:tblGrid>
              <a:tr h="281157">
                <a:tc>
                  <a:txBody>
                    <a:bodyPr/>
                    <a:lstStyle/>
                    <a:p>
                      <a:r>
                        <a:rPr lang="de-DE" dirty="0" smtClean="0"/>
                        <a:t>Gesamtzeit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</a:tr>
              <a:tr h="170702">
                <a:tc>
                  <a:txBody>
                    <a:bodyPr/>
                    <a:lstStyle/>
                    <a:p>
                      <a:r>
                        <a:rPr lang="de-DE" dirty="0" smtClean="0"/>
                        <a:t>90 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138€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el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12866"/>
              </p:ext>
            </p:extLst>
          </p:nvPr>
        </p:nvGraphicFramePr>
        <p:xfrm>
          <a:off x="584214" y="4104779"/>
          <a:ext cx="2232390" cy="540237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16195"/>
                <a:gridCol w="1116195"/>
              </a:tblGrid>
              <a:tr h="281157"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</a:tr>
              <a:tr h="170702">
                <a:tc>
                  <a:txBody>
                    <a:bodyPr/>
                    <a:lstStyle/>
                    <a:p>
                      <a:r>
                        <a:rPr lang="de-DE" dirty="0" smtClean="0"/>
                        <a:t>1500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207.000€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feld 35"/>
          <p:cNvSpPr txBox="1"/>
          <p:nvPr/>
        </p:nvSpPr>
        <p:spPr>
          <a:xfrm>
            <a:off x="1620391" y="2008291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5min</a:t>
            </a:r>
          </a:p>
        </p:txBody>
      </p:sp>
      <p:pic>
        <p:nvPicPr>
          <p:cNvPr id="37" name="Picture 5" descr="U:\Projektarbeit\Präsentation\img\Brows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69" y="1394953"/>
            <a:ext cx="697615" cy="6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U:\Projektarbeit\Präsentation\img\ChatGu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462" y="1350445"/>
            <a:ext cx="781623" cy="78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U:\Projektarbeit\Präsentation\präsentation_img\Develop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028" y="395101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U:\Projektarbeit\Präsentation\präsentation_img\tas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603" y="2768425"/>
            <a:ext cx="577344" cy="57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3750037" y="2930186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30min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4973116" y="2930186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38€</a:t>
            </a:r>
          </a:p>
        </p:txBody>
      </p:sp>
      <p:cxnSp>
        <p:nvCxnSpPr>
          <p:cNvPr id="59" name="Gekrümmte Verbindung 58"/>
          <p:cNvCxnSpPr>
            <a:stCxn id="52" idx="2"/>
            <a:endCxn id="50" idx="0"/>
          </p:cNvCxnSpPr>
          <p:nvPr/>
        </p:nvCxnSpPr>
        <p:spPr>
          <a:xfrm rot="16200000" flipH="1">
            <a:off x="4271052" y="3644991"/>
            <a:ext cx="605242" cy="6797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543918" y="4347055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30min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250423" y="4352600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38€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5477765" y="3129745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1</a:t>
            </a:r>
            <a:r>
              <a:rPr lang="de-DE" dirty="0">
                <a:solidFill>
                  <a:schemeClr val="tx2"/>
                </a:solidFill>
              </a:rPr>
              <a:t>5</a:t>
            </a:r>
            <a:r>
              <a:rPr lang="de-DE" dirty="0" smtClean="0">
                <a:solidFill>
                  <a:schemeClr val="tx2"/>
                </a:solidFill>
              </a:rPr>
              <a:t>min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365033" y="3740532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  <p:cxnSp>
        <p:nvCxnSpPr>
          <p:cNvPr id="69" name="Gekrümmte Verbindung 68"/>
          <p:cNvCxnSpPr>
            <a:stCxn id="42" idx="2"/>
            <a:endCxn id="52" idx="0"/>
          </p:cNvCxnSpPr>
          <p:nvPr/>
        </p:nvCxnSpPr>
        <p:spPr>
          <a:xfrm rot="16200000" flipH="1">
            <a:off x="4252096" y="2450245"/>
            <a:ext cx="636357" cy="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3657573" y="2052679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5min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735098" y="1350445"/>
            <a:ext cx="26350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6€        	</a:t>
            </a:r>
          </a:p>
        </p:txBody>
      </p:sp>
      <p:cxnSp>
        <p:nvCxnSpPr>
          <p:cNvPr id="72" name="Gekrümmte Verbindung 71"/>
          <p:cNvCxnSpPr>
            <a:stCxn id="50" idx="3"/>
            <a:endCxn id="42" idx="3"/>
          </p:cNvCxnSpPr>
          <p:nvPr/>
        </p:nvCxnSpPr>
        <p:spPr>
          <a:xfrm flipH="1" flipV="1">
            <a:off x="4961085" y="1741257"/>
            <a:ext cx="12031" cy="2605798"/>
          </a:xfrm>
          <a:prstGeom prst="curvedConnector3">
            <a:avLst>
              <a:gd name="adj1" fmla="val -3051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2685039" y="720403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5min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1702302" y="720403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6€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3816650" y="728682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6€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5427801" y="2463904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</p:spTree>
    <p:extLst>
      <p:ext uri="{BB962C8B-B14F-4D97-AF65-F5344CB8AC3E}">
        <p14:creationId xmlns:p14="http://schemas.microsoft.com/office/powerpoint/2010/main" val="12161812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6" grpId="0"/>
      <p:bldP spid="53" grpId="0"/>
      <p:bldP spid="55" grpId="0"/>
      <p:bldP spid="60" grpId="0"/>
      <p:bldP spid="61" grpId="0"/>
      <p:bldP spid="64" grpId="0"/>
      <p:bldP spid="65" grpId="0"/>
      <p:bldP spid="70" grpId="0"/>
      <p:bldP spid="71" grpId="0"/>
      <p:bldP spid="73" grpId="0"/>
      <p:bldP spid="74" grpId="0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6637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Amortisation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12</a:t>
            </a:fld>
            <a:endParaRPr lang="de-DE" noProof="0" dirty="0"/>
          </a:p>
        </p:txBody>
      </p:sp>
      <p:graphicFrame>
        <p:nvGraphicFramePr>
          <p:cNvPr id="17" name="Inhaltsplatzhalt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834813"/>
              </p:ext>
            </p:extLst>
          </p:nvPr>
        </p:nvGraphicFramePr>
        <p:xfrm>
          <a:off x="179388" y="1008063"/>
          <a:ext cx="5400675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052141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59726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Nutzen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13</a:t>
            </a:fld>
            <a:endParaRPr lang="de-DE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Zeitersparnis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Effizienteres Arbeiten für den </a:t>
            </a:r>
            <a:r>
              <a:rPr lang="de-DE" smtClean="0">
                <a:solidFill>
                  <a:schemeClr val="tx2"/>
                </a:solidFill>
              </a:rPr>
              <a:t>Fachbereich und der IT</a:t>
            </a: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Keine Lizenzkosten, da keine eingekaufte Lösung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7413" name="Picture 5" descr="U:\Projektarbeit\Präsentation\img\KostenNutz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91" y="2520603"/>
            <a:ext cx="3191425" cy="22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742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77761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Verwendete Sprachen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14</a:t>
            </a:fld>
            <a:endParaRPr lang="de-DE" noProof="0" dirty="0"/>
          </a:p>
        </p:txBody>
      </p:sp>
      <p:sp>
        <p:nvSpPr>
          <p:cNvPr id="10" name="Raute 9"/>
          <p:cNvSpPr/>
          <p:nvPr/>
        </p:nvSpPr>
        <p:spPr>
          <a:xfrm>
            <a:off x="935832" y="1008063"/>
            <a:ext cx="3887787" cy="3887787"/>
          </a:xfrm>
          <a:prstGeom prst="diamond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uppieren 15"/>
          <p:cNvGrpSpPr/>
          <p:nvPr/>
        </p:nvGrpSpPr>
        <p:grpSpPr>
          <a:xfrm>
            <a:off x="1305171" y="1377402"/>
            <a:ext cx="1516236" cy="3149107"/>
            <a:chOff x="1305171" y="1377402"/>
            <a:chExt cx="1516236" cy="3149107"/>
          </a:xfrm>
        </p:grpSpPr>
        <p:sp>
          <p:nvSpPr>
            <p:cNvPr id="11" name="Freihandform 10"/>
            <p:cNvSpPr/>
            <p:nvPr/>
          </p:nvSpPr>
          <p:spPr>
            <a:xfrm>
              <a:off x="1305171" y="1377402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  <a:effectLst>
              <a:reflection stA="45000" endPos="1000" dist="508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Serversprache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C#</a:t>
              </a:r>
              <a:endParaRPr lang="de-DE" sz="700" kern="1200" dirty="0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1305171" y="3010273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Frameworks/Bibliotheken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ASP.NET MVC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SignalR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err="1" smtClean="0"/>
                <a:t>Entity</a:t>
              </a:r>
              <a:r>
                <a:rPr lang="de-DE" sz="700" kern="1200" dirty="0" smtClean="0"/>
                <a:t> Framework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938042" y="1377402"/>
            <a:ext cx="1516236" cy="3149107"/>
            <a:chOff x="2938042" y="1377402"/>
            <a:chExt cx="1516236" cy="3149107"/>
          </a:xfrm>
        </p:grpSpPr>
        <p:sp>
          <p:nvSpPr>
            <p:cNvPr id="12" name="Freihandform 11"/>
            <p:cNvSpPr/>
            <p:nvPr/>
          </p:nvSpPr>
          <p:spPr>
            <a:xfrm>
              <a:off x="2938042" y="1377402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Client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HTML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CSS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JavaScript</a:t>
              </a:r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2938042" y="3010273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Frameworks/Bibliotheken</a:t>
              </a:r>
              <a:endParaRPr lang="de-DE" sz="9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err="1" smtClean="0"/>
                <a:t>JQuery</a:t>
              </a:r>
              <a:endParaRPr lang="de-DE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smtClean="0"/>
                <a:t>KendoUI</a:t>
              </a:r>
              <a:endParaRPr lang="de-DE" sz="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6366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92971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15</a:t>
            </a:fld>
            <a:endParaRPr lang="de-DE" noProof="0" dirty="0"/>
          </a:p>
        </p:txBody>
      </p:sp>
      <p:sp>
        <p:nvSpPr>
          <p:cNvPr id="19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endParaRPr lang="de-DE" dirty="0" smtClean="0"/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Autentifizierung</a:t>
            </a:r>
            <a:r>
              <a:rPr lang="de-DE" dirty="0" smtClean="0">
                <a:solidFill>
                  <a:schemeClr val="tx2"/>
                </a:solidFill>
              </a:rPr>
              <a:t> durch NT-User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Verhinderung von Cross Site Scripting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ctr"/>
            <a:r>
              <a:rPr lang="de-DE" dirty="0" err="1" smtClean="0"/>
              <a:t>encodeURIComponent</a:t>
            </a:r>
            <a:r>
              <a:rPr lang="de-DE" dirty="0" smtClean="0"/>
              <a:t>(Message) 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	</a:t>
            </a:r>
            <a:r>
              <a:rPr lang="de-DE" u="sng" dirty="0" smtClean="0">
                <a:solidFill>
                  <a:schemeClr val="tx2"/>
                </a:solidFill>
              </a:rPr>
              <a:t>Message</a:t>
            </a:r>
            <a:r>
              <a:rPr lang="de-DE" dirty="0" smtClean="0">
                <a:solidFill>
                  <a:schemeClr val="tx2"/>
                </a:solidFill>
              </a:rPr>
              <a:t>				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	&lt;h1&gt;</a:t>
            </a:r>
            <a:r>
              <a:rPr lang="de-DE" dirty="0" err="1" smtClean="0">
                <a:solidFill>
                  <a:schemeClr val="tx2"/>
                </a:solidFill>
              </a:rPr>
              <a:t>test</a:t>
            </a:r>
            <a:r>
              <a:rPr lang="de-DE" dirty="0" smtClean="0">
                <a:solidFill>
                  <a:schemeClr val="tx2"/>
                </a:solidFill>
              </a:rPr>
              <a:t>&lt;/h1&gt;			</a:t>
            </a:r>
          </a:p>
          <a:p>
            <a:r>
              <a:rPr lang="de-DE" dirty="0">
                <a:solidFill>
                  <a:schemeClr val="tx2"/>
                </a:solidFill>
              </a:rPr>
              <a:t>	</a:t>
            </a:r>
            <a:r>
              <a:rPr lang="de-DE" u="sng" dirty="0" smtClean="0">
                <a:solidFill>
                  <a:schemeClr val="tx2"/>
                </a:solidFill>
              </a:rPr>
              <a:t>Codiert</a:t>
            </a:r>
            <a:r>
              <a:rPr lang="de-DE" dirty="0" smtClean="0">
                <a:solidFill>
                  <a:schemeClr val="tx2"/>
                </a:solidFill>
              </a:rPr>
              <a:t>				%26amp%3Blt%3Bh1%26amp%3Bgt%3Btest%26amp%3Blt%3B%2Fh1%	26amp%3Bgt%3B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pPr algn="ctr"/>
            <a:r>
              <a:rPr lang="de-DE" u="sng" dirty="0" err="1" smtClean="0">
                <a:solidFill>
                  <a:schemeClr val="tx2"/>
                </a:solidFill>
              </a:rPr>
              <a:t>Validator</a:t>
            </a:r>
            <a:endParaRPr lang="de-DE" u="sng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Benutzerdefinierte Regeln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 bwMode="gray">
          <a:xfrm>
            <a:off x="1620391" y="2160563"/>
            <a:ext cx="2448272" cy="21602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764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04266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Fazit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16</a:t>
            </a:fld>
            <a:endParaRPr lang="de-DE" noProof="0" dirty="0"/>
          </a:p>
        </p:txBody>
      </p:sp>
      <p:sp>
        <p:nvSpPr>
          <p:cNvPr id="13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pPr algn="ctr"/>
            <a:r>
              <a:rPr lang="de-DE" sz="16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Wie wird es weitergehen?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Produktive Integration </a:t>
            </a: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Nutzeranalyse</a:t>
            </a: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6735" y="9364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dirty="0" err="1" smtClean="0"/>
          </a:p>
        </p:txBody>
      </p:sp>
      <p:pic>
        <p:nvPicPr>
          <p:cNvPr id="23555" name="Picture 3" descr="U:\Projektarbeit\Präsentation\img\Fazi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47" y="2088554"/>
            <a:ext cx="33337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4339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19534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Ende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Ende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17</a:t>
            </a:fld>
            <a:endParaRPr lang="de-DE" noProof="0" dirty="0"/>
          </a:p>
        </p:txBody>
      </p:sp>
      <p:sp>
        <p:nvSpPr>
          <p:cNvPr id="13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6735" y="9364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dirty="0" err="1" smtClean="0"/>
          </a:p>
        </p:txBody>
      </p:sp>
      <p:pic>
        <p:nvPicPr>
          <p:cNvPr id="25605" name="Picture 5" descr="U:\Projektarbeit\Präsentation\präsentation_img\En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82" y="1224459"/>
            <a:ext cx="4355753" cy="291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770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77584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Unternehmen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</a:t>
            </a:fld>
            <a:endParaRPr lang="de-DE" noProof="0" dirty="0"/>
          </a:p>
        </p:txBody>
      </p:sp>
      <p:pic>
        <p:nvPicPr>
          <p:cNvPr id="8203" name="Picture 11" descr="U:\Projektarbeit\Präsentation\img\vorstellung_BankGebaeude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1" y="1008435"/>
            <a:ext cx="540059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8203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01653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– der interne IT Dienstleister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Interner IT Dienstleister seit mehr als 15 Jahren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Der überwiegende Teil  der Applikationen ist selbst entwickelt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Über 250 Mitarbeiter im Bereich 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3</a:t>
            </a:fld>
            <a:endParaRPr lang="de-DE" noProof="0" dirty="0"/>
          </a:p>
        </p:txBody>
      </p:sp>
      <p:pic>
        <p:nvPicPr>
          <p:cNvPr id="9220" name="Picture 4" descr="U:\Projektarbeit\Präsentation\img\vorstellung_Lapt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3" y="2232158"/>
            <a:ext cx="4402306" cy="269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5689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28890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Echtzeit Kommunikation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Integriert in die Intranet </a:t>
            </a:r>
            <a:r>
              <a:rPr lang="de-DE" dirty="0" smtClean="0">
                <a:solidFill>
                  <a:schemeClr val="tx2"/>
                </a:solidFill>
              </a:rPr>
              <a:t>Seite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Einfache Wartbarkeit durch Modularität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Thematik</a:t>
            </a:r>
            <a:endParaRPr lang="de-DE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4</a:t>
            </a:fld>
            <a:endParaRPr lang="de-DE" noProof="0" dirty="0"/>
          </a:p>
        </p:txBody>
      </p:sp>
      <p:pic>
        <p:nvPicPr>
          <p:cNvPr id="11268" name="Picture 4" descr="U:\Projektarbeit\Präsentation\img\ChatBackgroun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59" y="2160563"/>
            <a:ext cx="3599340" cy="26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57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909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5</a:t>
            </a:fld>
            <a:endParaRPr lang="de-DE" noProof="0" dirty="0"/>
          </a:p>
        </p:txBody>
      </p:sp>
      <p:pic>
        <p:nvPicPr>
          <p:cNvPr id="10244" name="Picture 4" descr="U:\Projektarbeit\Präsentation\img\UserNeedHe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26" y="948900"/>
            <a:ext cx="1349176" cy="134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U:\Projektarbeit\Präsentation\img\Brows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495" y="2448595"/>
            <a:ext cx="1406166" cy="14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U:\Projektarbeit\Präsentation\img\ChatGu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67" y="3166295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U:\Projektarbeit\Präsentation\img\Database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61" y="948900"/>
            <a:ext cx="664518" cy="6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krümmte Verbindung 15"/>
          <p:cNvCxnSpPr>
            <a:endCxn id="10248" idx="2"/>
          </p:cNvCxnSpPr>
          <p:nvPr/>
        </p:nvCxnSpPr>
        <p:spPr>
          <a:xfrm rot="5400000" flipH="1" flipV="1">
            <a:off x="3124629" y="1981388"/>
            <a:ext cx="1538260" cy="802321"/>
          </a:xfrm>
          <a:prstGeom prst="curvedConnector3">
            <a:avLst>
              <a:gd name="adj1" fmla="val 5035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/>
          <p:cNvCxnSpPr>
            <a:stCxn id="10248" idx="1"/>
          </p:cNvCxnSpPr>
          <p:nvPr/>
        </p:nvCxnSpPr>
        <p:spPr>
          <a:xfrm rot="10800000" flipV="1">
            <a:off x="3259579" y="1281159"/>
            <a:ext cx="703082" cy="1815508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7746338">
            <a:off x="2806279" y="1771355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Mitarbeiter Data</a:t>
            </a:r>
          </a:p>
        </p:txBody>
      </p:sp>
      <p:cxnSp>
        <p:nvCxnSpPr>
          <p:cNvPr id="38" name="Gekrümmte Verbindung 37"/>
          <p:cNvCxnSpPr>
            <a:endCxn id="44" idx="3"/>
          </p:cNvCxnSpPr>
          <p:nvPr/>
        </p:nvCxnSpPr>
        <p:spPr>
          <a:xfrm rot="10800000" flipV="1">
            <a:off x="1387142" y="3456706"/>
            <a:ext cx="2129888" cy="98759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6" name="Picture 16" descr="U:\Projektarbeit\Präsentation\img\chat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36" y="3329572"/>
            <a:ext cx="254270" cy="2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feld 42"/>
          <p:cNvSpPr txBox="1"/>
          <p:nvPr/>
        </p:nvSpPr>
        <p:spPr>
          <a:xfrm rot="20031196">
            <a:off x="1890796" y="4218787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Mitarbeiter Data</a:t>
            </a:r>
          </a:p>
        </p:txBody>
      </p:sp>
      <p:pic>
        <p:nvPicPr>
          <p:cNvPr id="44" name="Picture 8" descr="U:\Projektarbeit\Präsentation\img\Database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24" y="4112039"/>
            <a:ext cx="664518" cy="6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Gekrümmte Verbindung 45"/>
          <p:cNvCxnSpPr>
            <a:stCxn id="44" idx="0"/>
            <a:endCxn id="10256" idx="1"/>
          </p:cNvCxnSpPr>
          <p:nvPr/>
        </p:nvCxnSpPr>
        <p:spPr>
          <a:xfrm rot="5400000" flipH="1" flipV="1">
            <a:off x="1949943" y="2561647"/>
            <a:ext cx="655332" cy="2445453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 rot="20661480">
            <a:off x="1091213" y="3422928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Chat Data</a:t>
            </a:r>
          </a:p>
        </p:txBody>
      </p:sp>
      <p:pic>
        <p:nvPicPr>
          <p:cNvPr id="10260" name="Picture 20" descr="U:\Projektarbeit\Präsentation\img\ChatBubbleIcon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CrisscrossEtching trans="72000" pressure="33"/>
                    </a14:imgEffect>
                    <a14:imgEffect>
                      <a14:colorTemperature colorTemp="4500"/>
                    </a14:imgEffect>
                    <a14:imgEffect>
                      <a14:saturation sat="22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2088555"/>
            <a:ext cx="1625600" cy="1282700"/>
          </a:xfrm>
          <a:prstGeom prst="rect">
            <a:avLst/>
          </a:prstGeom>
          <a:noFill/>
          <a:ln>
            <a:noFill/>
            <a:prstDash val="solid"/>
          </a:ln>
          <a:effectLst/>
        </p:spPr>
      </p:pic>
      <p:sp>
        <p:nvSpPr>
          <p:cNvPr id="7" name="Textfeld 6"/>
          <p:cNvSpPr txBox="1"/>
          <p:nvPr/>
        </p:nvSpPr>
        <p:spPr>
          <a:xfrm>
            <a:off x="3935925" y="2390371"/>
            <a:ext cx="1240724" cy="507831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de-DE" dirty="0" smtClean="0"/>
              <a:t>Hallo, ich habe eine</a:t>
            </a:r>
          </a:p>
          <a:p>
            <a:r>
              <a:rPr lang="de-DE" dirty="0" smtClean="0"/>
              <a:t> Frage zu einem </a:t>
            </a:r>
          </a:p>
          <a:p>
            <a:r>
              <a:rPr lang="de-DE" dirty="0" smtClean="0"/>
              <a:t>Thema…</a:t>
            </a:r>
          </a:p>
        </p:txBody>
      </p:sp>
      <p:cxnSp>
        <p:nvCxnSpPr>
          <p:cNvPr id="25" name="Gekrümmte Verbindung 24"/>
          <p:cNvCxnSpPr>
            <a:stCxn id="10256" idx="3"/>
            <a:endCxn id="10246" idx="1"/>
          </p:cNvCxnSpPr>
          <p:nvPr/>
        </p:nvCxnSpPr>
        <p:spPr>
          <a:xfrm>
            <a:off x="3754606" y="3456707"/>
            <a:ext cx="1250161" cy="522388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2764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473E-6 -3.38498E-6 L 0.12305 -3.38498E-6 C 0.17828 -3.38498E-6 0.24674 0.06586 0.24674 0.11919 L 0.24674 0.23838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27" y="11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/>
      <p:bldP spid="5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2929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Projektziele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endParaRPr lang="de-DE" sz="1400" dirty="0" smtClean="0">
              <a:solidFill>
                <a:schemeClr val="tx2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Schnellere Lösungsfindung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Effizientes Support Kommunikationsmittel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Vorteile?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Keine externe Software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Individuell anpassbar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Hilfe „vor Ort“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Zielgruppe?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IT als Support-Dienstleister 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Fachbereich als Benutzer 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6</a:t>
            </a:fld>
            <a:endParaRPr lang="de-DE" noProof="0" dirty="0"/>
          </a:p>
        </p:txBody>
      </p:sp>
      <p:pic>
        <p:nvPicPr>
          <p:cNvPr id="13318" name="Picture 6" descr="U:\Projektarbeit\Präsentation\img\projektzie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31" y="1944539"/>
            <a:ext cx="1911851" cy="248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5764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08537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Anwendungsfalldiagramm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7</a:t>
            </a:fld>
            <a:endParaRPr lang="de-DE" noProof="0" dirty="0"/>
          </a:p>
        </p:txBody>
      </p:sp>
      <p:pic>
        <p:nvPicPr>
          <p:cNvPr id="14416" name="Picture 80" descr="U:\Projektarbeit\Diagramme\Anwendungsfalldiagram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2" y="1102487"/>
            <a:ext cx="5544616" cy="360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785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99949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Projektphasen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8</a:t>
            </a:fld>
            <a:endParaRPr lang="de-DE" noProof="0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535085"/>
              </p:ext>
            </p:extLst>
          </p:nvPr>
        </p:nvGraphicFramePr>
        <p:xfrm>
          <a:off x="180231" y="1008435"/>
          <a:ext cx="5400675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52827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88312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Projektkosten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26.06.2017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9</a:t>
            </a:fld>
            <a:endParaRPr lang="de-DE" noProof="0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580974"/>
              </p:ext>
            </p:extLst>
          </p:nvPr>
        </p:nvGraphicFramePr>
        <p:xfrm>
          <a:off x="179388" y="1008435"/>
          <a:ext cx="5400676" cy="1538868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529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7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01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01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468">
                <a:tc>
                  <a:txBody>
                    <a:bodyPr/>
                    <a:lstStyle/>
                    <a:p>
                      <a:r>
                        <a:rPr lang="de-DE" dirty="0" smtClean="0"/>
                        <a:t>Vorgang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Entwicklung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1x Auszubildender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2x Auszubildender</a:t>
                      </a:r>
                    </a:p>
                    <a:p>
                      <a:r>
                        <a:rPr lang="de-DE" dirty="0" smtClean="0"/>
                        <a:t>2x Entwickler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728€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r>
                        <a:rPr lang="de-DE" sz="11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r>
                        <a:rPr lang="de-DE" sz="11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1.778€</a:t>
                      </a:r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3551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Go_Template_D_A5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Grau 100%">
      <a:srgbClr val="75726F"/>
    </a:custClr>
    <a:custClr name="Dunkelorange">
      <a:srgbClr val="893B1F"/>
    </a:custClr>
    <a:custClr name="Blau 100%">
      <a:srgbClr val="576A85"/>
    </a:custClr>
    <a:custClr name="Gelb">
      <a:srgbClr val="F8C019"/>
    </a:custClr>
    <a:custClr name="Grün">
      <a:srgbClr val="56917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80%">
      <a:srgbClr val="9D9A97"/>
    </a:custClr>
    <a:custClr name="Orange 100%">
      <a:srgbClr val="C6562C"/>
    </a:custClr>
    <a:custClr name="Blau 80%">
      <a:srgbClr val="778AA7"/>
    </a:custClr>
    <a:custClr name="Beige">
      <a:srgbClr val="F0E6C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60%">
      <a:srgbClr val="BAB7B4"/>
    </a:custClr>
    <a:custClr name="Orange 80%">
      <a:srgbClr val="DE8A6C"/>
    </a:custClr>
    <a:custClr name="Blau 60%">
      <a:srgbClr val="A9B5C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40%">
      <a:srgbClr val="DAD9D8"/>
    </a:custClr>
    <a:custClr name="Orange 60%">
      <a:srgbClr val="E7AA95"/>
    </a:custClr>
    <a:custClr name="Blau 40%">
      <a:srgbClr val="CCD3D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20%">
      <a:srgbClr val="EDECEB"/>
    </a:custClr>
    <a:custClr name="Orange 40%">
      <a:srgbClr val="F2D2C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2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BeGo_Template_D_A5</Template>
  <TotalTime>0</TotalTime>
  <Words>512</Words>
  <Application>Microsoft Office PowerPoint</Application>
  <PresentationFormat>Benutzerdefiniert</PresentationFormat>
  <Paragraphs>321</Paragraphs>
  <Slides>17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BeGo_Template_D_A5</vt:lpstr>
      <vt:lpstr>think-cell Folie</vt:lpstr>
      <vt:lpstr>LSC - Live Support Chat</vt:lpstr>
      <vt:lpstr>Das Unternehmen</vt:lpstr>
      <vt:lpstr>Wir – der interne IT Dienstleister</vt:lpstr>
      <vt:lpstr>Projektbeschreibung</vt:lpstr>
      <vt:lpstr>Projektbeschreibung</vt:lpstr>
      <vt:lpstr>Projektziele</vt:lpstr>
      <vt:lpstr>Anwendungsfalldiagramm</vt:lpstr>
      <vt:lpstr>Projektphasen</vt:lpstr>
      <vt:lpstr>Projektkosten</vt:lpstr>
      <vt:lpstr>Kosten IST- Beispiel</vt:lpstr>
      <vt:lpstr>Kosten SOLL - Beispiel</vt:lpstr>
      <vt:lpstr>Amortisation</vt:lpstr>
      <vt:lpstr>Nutzen</vt:lpstr>
      <vt:lpstr>Verwendete Sprachen</vt:lpstr>
      <vt:lpstr>Sicherheit</vt:lpstr>
      <vt:lpstr>Fazit</vt:lpstr>
      <vt:lpstr>Ende</vt:lpstr>
    </vt:vector>
  </TitlesOfParts>
  <Company>Berenberg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- Live Support Chat</dc:title>
  <dc:subject>[Untertitel der Präsentation]</dc:subject>
  <dc:creator>Grieger, Niklas</dc:creator>
  <dc:description>Optimiert für MS PowerPoint 2010.</dc:description>
  <cp:lastModifiedBy>Grieger, Niklas</cp:lastModifiedBy>
  <cp:revision>144</cp:revision>
  <cp:lastPrinted>2013-03-21T16:05:01Z</cp:lastPrinted>
  <dcterms:created xsi:type="dcterms:W3CDTF">2017-05-11T08:04:29Z</dcterms:created>
  <dcterms:modified xsi:type="dcterms:W3CDTF">2017-06-26T06:50:05Z</dcterms:modified>
</cp:coreProperties>
</file>