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rts/chart1.xml" ContentType="application/vnd.openxmlformats-officedocument.drawingml.char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1" r:id="rId3"/>
    <p:sldId id="262" r:id="rId4"/>
    <p:sldId id="266" r:id="rId5"/>
    <p:sldId id="264" r:id="rId6"/>
    <p:sldId id="267" r:id="rId7"/>
    <p:sldId id="268" r:id="rId8"/>
    <p:sldId id="269" r:id="rId9"/>
    <p:sldId id="270" r:id="rId10"/>
    <p:sldId id="271" r:id="rId11"/>
    <p:sldId id="275" r:id="rId12"/>
    <p:sldId id="276" r:id="rId13"/>
    <p:sldId id="273" r:id="rId14"/>
    <p:sldId id="274" r:id="rId15"/>
    <p:sldId id="277" r:id="rId16"/>
    <p:sldId id="278" r:id="rId17"/>
  </p:sldIdLst>
  <p:sldSz cx="7561263" cy="5329238"/>
  <p:notesSz cx="6797675" cy="9982200"/>
  <p:custDataLst>
    <p:tags r:id="rId20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368275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736549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104824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473098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1841373" algn="l" defTabSz="736549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6pPr>
    <a:lvl7pPr marL="2209648" algn="l" defTabSz="736549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7pPr>
    <a:lvl8pPr marL="2577922" algn="l" defTabSz="736549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8pPr>
    <a:lvl9pPr marL="2946197" algn="l" defTabSz="736549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60202CD-DDE9-4953-B0B0-2F976D8B9F43}">
          <p14:sldIdLst>
            <p14:sldId id="256"/>
            <p14:sldId id="261"/>
            <p14:sldId id="262"/>
            <p14:sldId id="266"/>
            <p14:sldId id="264"/>
            <p14:sldId id="267"/>
            <p14:sldId id="268"/>
            <p14:sldId id="269"/>
          </p14:sldIdLst>
        </p14:section>
        <p14:section name="Abschnitt ohne Titel" id="{4C7D4957-512B-4564-9EE8-7E574BAB15DF}">
          <p14:sldIdLst>
            <p14:sldId id="270"/>
            <p14:sldId id="271"/>
            <p14:sldId id="275"/>
            <p14:sldId id="276"/>
            <p14:sldId id="273"/>
            <p14:sldId id="274"/>
            <p14:sldId id="277"/>
            <p14:sldId id="27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635">
          <p15:clr>
            <a:srgbClr val="A4A3A4"/>
          </p15:clr>
        </p15:guide>
        <p15:guide id="2" orient="horz" pos="3084">
          <p15:clr>
            <a:srgbClr val="A4A3A4"/>
          </p15:clr>
        </p15:guide>
        <p15:guide id="3" pos="113">
          <p15:clr>
            <a:srgbClr val="A4A3A4"/>
          </p15:clr>
        </p15:guide>
        <p15:guide id="4" pos="3515">
          <p15:clr>
            <a:srgbClr val="A4A3A4"/>
          </p15:clr>
        </p15:guide>
        <p15:guide id="5" pos="3696">
          <p15:clr>
            <a:srgbClr val="A4A3A4"/>
          </p15:clr>
        </p15:guide>
        <p15:guide id="6" pos="464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93">
          <p15:clr>
            <a:srgbClr val="A4A3A4"/>
          </p15:clr>
        </p15:guide>
        <p15:guide id="2" pos="343">
          <p15:clr>
            <a:srgbClr val="A4A3A4"/>
          </p15:clr>
        </p15:guide>
        <p15:guide id="3" pos="39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C800"/>
    <a:srgbClr val="649B00"/>
    <a:srgbClr val="00FF00"/>
    <a:srgbClr val="2AD500"/>
    <a:srgbClr val="D52A00"/>
    <a:srgbClr val="55AA00"/>
    <a:srgbClr val="7F8000"/>
    <a:srgbClr val="AA5506"/>
    <a:srgbClr val="D42B00"/>
    <a:srgbClr val="C83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95DDBC-5C31-40A9-B56D-BDF15E579DC0}">
  <a:tblStyle styleId="{7D95DDBC-5C31-40A9-B56D-BDF15E579DC0}" styleName="BERENBERG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 cmpd="sng">
              <a:solidFill>
                <a:schemeClr val="accent6"/>
              </a:solidFill>
              <a:prstDash val="dash"/>
            </a:ln>
          </a:top>
          <a:bottom>
            <a:ln w="6350" cmpd="sng">
              <a:solidFill>
                <a:schemeClr val="accent6"/>
              </a:solidFill>
              <a:prstDash val="dash"/>
            </a:ln>
          </a:bottom>
          <a:insideH>
            <a:ln w="6350" cmpd="sng">
              <a:solidFill>
                <a:schemeClr val="accent6"/>
              </a:solidFill>
              <a:prstDash val="dash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>
        <a:fontRef idx="minor">
          <a:prstClr val="black"/>
        </a:fontRef>
        <a:schemeClr val="dk1"/>
      </a:tcTxStyle>
      <a:tcStyle>
        <a:tcBdr/>
        <a:fill>
          <a:solidFill>
            <a:srgbClr val="EDECEB"/>
          </a:solidFill>
        </a:fill>
      </a:tcStyle>
    </a:lastCol>
    <a:firstCol>
      <a:tcTxStyle>
        <a:fontRef idx="minor">
          <a:prstClr val="black"/>
        </a:fontRef>
        <a:schemeClr val="dk1"/>
      </a:tcTxStyle>
      <a:tcStyle>
        <a:tcBdr/>
        <a:fill>
          <a:solidFill>
            <a:srgbClr val="EDECEB"/>
          </a:solidFill>
        </a:fill>
      </a:tcStyle>
    </a:firstCol>
    <a:lastRow>
      <a:tcTxStyle b="on">
        <a:fontRef idx="minor">
          <a:prstClr val="black"/>
        </a:fontRef>
        <a:schemeClr val="dk2"/>
      </a:tcTxStyle>
      <a:tcStyle>
        <a:tcBdr>
          <a:top>
            <a:ln w="6350" cmpd="sng">
              <a:solidFill>
                <a:schemeClr val="dk2"/>
              </a:solidFill>
            </a:ln>
          </a:top>
          <a:bottom>
            <a:ln w="6350" cmpd="sng">
              <a:solidFill>
                <a:schemeClr val="dk2"/>
              </a:solidFill>
            </a:ln>
          </a:bottom>
        </a:tcBdr>
      </a:tcStyle>
    </a:lastRow>
    <a:firstRow>
      <a:tcTxStyle>
        <a:fontRef idx="minor">
          <a:prstClr val="white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3030" autoAdjust="0"/>
    <p:restoredTop sz="94660"/>
  </p:normalViewPr>
  <p:slideViewPr>
    <p:cSldViewPr showGuides="1">
      <p:cViewPr varScale="1">
        <p:scale>
          <a:sx n="95" d="100"/>
          <a:sy n="95" d="100"/>
        </p:scale>
        <p:origin x="-1032" y="-36"/>
      </p:cViewPr>
      <p:guideLst>
        <p:guide orient="horz" pos="635"/>
        <p:guide orient="horz" pos="3084"/>
        <p:guide pos="113"/>
        <p:guide pos="3515"/>
        <p:guide pos="3696"/>
        <p:guide pos="46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75" d="100"/>
          <a:sy n="75" d="100"/>
        </p:scale>
        <p:origin x="-3888" y="-672"/>
      </p:cViewPr>
      <p:guideLst>
        <p:guide orient="horz" pos="3193"/>
        <p:guide pos="343"/>
        <p:guide pos="39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rgbClr val="D42B00"/>
              </a:solidFill>
            </c:spPr>
          </c:dPt>
          <c:dPt>
            <c:idx val="1"/>
            <c:bubble3D val="0"/>
            <c:spPr>
              <a:solidFill>
                <a:srgbClr val="AA5506"/>
              </a:solidFill>
            </c:spPr>
          </c:dPt>
          <c:dPt>
            <c:idx val="2"/>
            <c:bubble3D val="0"/>
            <c:spPr>
              <a:solidFill>
                <a:srgbClr val="7F8000"/>
              </a:solidFill>
            </c:spPr>
          </c:dPt>
          <c:dPt>
            <c:idx val="3"/>
            <c:bubble3D val="0"/>
            <c:spPr>
              <a:solidFill>
                <a:srgbClr val="649B00"/>
              </a:solidFill>
            </c:spPr>
          </c:dPt>
          <c:dPt>
            <c:idx val="4"/>
            <c:bubble3D val="0"/>
            <c:spPr>
              <a:solidFill>
                <a:srgbClr val="37C800"/>
              </a:solidFill>
            </c:spPr>
          </c:dPt>
          <c:dPt>
            <c:idx val="5"/>
            <c:bubble3D val="0"/>
            <c:spPr>
              <a:solidFill>
                <a:srgbClr val="00FF00"/>
              </a:solidFill>
            </c:spPr>
          </c:dPt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Tabelle1!$A$2:$A$7</c:f>
              <c:strCache>
                <c:ptCount val="6"/>
                <c:pt idx="0">
                  <c:v>1. Analyse</c:v>
                </c:pt>
                <c:pt idx="1">
                  <c:v>2. Entwurf</c:v>
                </c:pt>
                <c:pt idx="2">
                  <c:v>3. Realisierung</c:v>
                </c:pt>
                <c:pt idx="3">
                  <c:v>4. Test</c:v>
                </c:pt>
                <c:pt idx="4">
                  <c:v>5. Refactoring</c:v>
                </c:pt>
                <c:pt idx="5">
                  <c:v>6. Dokumentation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8.5699999999999998E-2</c:v>
                </c:pt>
                <c:pt idx="1">
                  <c:v>0.12859999999999999</c:v>
                </c:pt>
                <c:pt idx="2">
                  <c:v>0.5514</c:v>
                </c:pt>
                <c:pt idx="3">
                  <c:v>5.7099999999999998E-2</c:v>
                </c:pt>
                <c:pt idx="4">
                  <c:v>2.8570000000000002E-2</c:v>
                </c:pt>
                <c:pt idx="5">
                  <c:v>0.1429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85-4E07-824C-13191F94B7D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9847148736037625"/>
          <c:y val="0.14842145415888267"/>
          <c:w val="0.38741916519694297"/>
          <c:h val="0.8006174206560184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1"/>
          </p:nvPr>
        </p:nvSpPr>
        <p:spPr bwMode="gray">
          <a:xfrm>
            <a:off x="900727" y="9550407"/>
            <a:ext cx="713746" cy="2413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C6CA75DE-53F2-4E32-A428-21861BFC6312}" type="datetimeFigureOut">
              <a:rPr lang="de-DE" smtClean="0"/>
              <a:pPr/>
              <a:t>29.05.2017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2"/>
          </p:nvPr>
        </p:nvSpPr>
        <p:spPr bwMode="gray">
          <a:xfrm>
            <a:off x="1614472" y="9550408"/>
            <a:ext cx="4638759" cy="2358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3"/>
          </p:nvPr>
        </p:nvSpPr>
        <p:spPr bwMode="gray">
          <a:xfrm>
            <a:off x="543854" y="9550407"/>
            <a:ext cx="356873" cy="2413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BBB7A6D9-B692-4CF8-B6FB-4109F611971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21448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gray">
          <a:xfrm>
            <a:off x="536921" y="982663"/>
            <a:ext cx="5310188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544443" y="5069086"/>
            <a:ext cx="5708789" cy="4164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"/>
          </p:nvPr>
        </p:nvSpPr>
        <p:spPr bwMode="gray">
          <a:xfrm>
            <a:off x="900727" y="9550407"/>
            <a:ext cx="713746" cy="2413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C6CA75DE-53F2-4E32-A428-21861BFC6312}" type="datetimeFigureOut">
              <a:rPr lang="de-DE" smtClean="0"/>
              <a:pPr/>
              <a:t>29.05.2017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4"/>
          </p:nvPr>
        </p:nvSpPr>
        <p:spPr bwMode="gray">
          <a:xfrm>
            <a:off x="1614472" y="9550408"/>
            <a:ext cx="4638759" cy="2358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5"/>
          </p:nvPr>
        </p:nvSpPr>
        <p:spPr bwMode="gray">
          <a:xfrm>
            <a:off x="543854" y="9550407"/>
            <a:ext cx="356873" cy="2413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BBB7A6D9-B692-4CF8-B6FB-4109F611971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26496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lnSpc>
        <a:spcPct val="110000"/>
      </a:lnSpc>
      <a:spcBef>
        <a:spcPts val="242"/>
      </a:spcBef>
      <a:spcAft>
        <a:spcPts val="242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144990" indent="-144990" algn="l" rtl="0" fontAlgn="base">
      <a:lnSpc>
        <a:spcPct val="110000"/>
      </a:lnSpc>
      <a:spcBef>
        <a:spcPts val="242"/>
      </a:spcBef>
      <a:spcAft>
        <a:spcPts val="242"/>
      </a:spcAft>
      <a:buFont typeface="Arial" pitchFamily="34" charset="0"/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89980" indent="-144990" algn="l" rtl="0" fontAlgn="base">
      <a:lnSpc>
        <a:spcPct val="110000"/>
      </a:lnSpc>
      <a:spcBef>
        <a:spcPts val="242"/>
      </a:spcBef>
      <a:spcAft>
        <a:spcPts val="242"/>
      </a:spcAft>
      <a:buFont typeface="Arial" pitchFamily="34" charset="0"/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34769" indent="-144990" algn="l" rtl="0" fontAlgn="base">
      <a:lnSpc>
        <a:spcPct val="110000"/>
      </a:lnSpc>
      <a:spcBef>
        <a:spcPts val="242"/>
      </a:spcBef>
      <a:spcAft>
        <a:spcPts val="242"/>
      </a:spcAft>
      <a:buFont typeface="Arial" pitchFamily="34" charset="0"/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79960" indent="-144990" algn="l" rtl="0" fontAlgn="base">
      <a:lnSpc>
        <a:spcPct val="110000"/>
      </a:lnSpc>
      <a:spcBef>
        <a:spcPts val="242"/>
      </a:spcBef>
      <a:spcAft>
        <a:spcPts val="242"/>
      </a:spcAft>
      <a:buFont typeface="Arial" pitchFamily="34" charset="0"/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579960" indent="-144990" algn="l" defTabSz="736549" rtl="0" eaLnBrk="1" latinLnBrk="0" hangingPunct="1">
      <a:lnSpc>
        <a:spcPct val="110000"/>
      </a:lnSpc>
      <a:spcBef>
        <a:spcPts val="242"/>
      </a:spcBef>
      <a:spcAft>
        <a:spcPts val="242"/>
      </a:spcAft>
      <a:buFont typeface="Arial" pitchFamily="34" charset="0"/>
      <a:buChar char="•"/>
      <a:defRPr sz="1000" kern="1200" baseline="0">
        <a:solidFill>
          <a:schemeClr val="tx1"/>
        </a:solidFill>
        <a:latin typeface="+mn-lt"/>
        <a:ea typeface="+mn-ea"/>
        <a:cs typeface="+mn-cs"/>
      </a:defRPr>
    </a:lvl6pPr>
    <a:lvl7pPr marL="579960" indent="-144990" algn="l" defTabSz="736549" rtl="0" eaLnBrk="1" latinLnBrk="0" hangingPunct="1">
      <a:lnSpc>
        <a:spcPct val="110000"/>
      </a:lnSpc>
      <a:spcBef>
        <a:spcPts val="242"/>
      </a:spcBef>
      <a:spcAft>
        <a:spcPts val="242"/>
      </a:spcAft>
      <a:buFont typeface="Arial" pitchFamily="34" charset="0"/>
      <a:buChar char="•"/>
      <a:defRPr sz="1000" kern="1200" baseline="0">
        <a:solidFill>
          <a:schemeClr val="tx1"/>
        </a:solidFill>
        <a:latin typeface="+mn-lt"/>
        <a:ea typeface="+mn-ea"/>
        <a:cs typeface="+mn-cs"/>
      </a:defRPr>
    </a:lvl7pPr>
    <a:lvl8pPr marL="579960" indent="-144990" algn="l" defTabSz="736549" rtl="0" eaLnBrk="1" latinLnBrk="0" hangingPunct="1">
      <a:lnSpc>
        <a:spcPct val="110000"/>
      </a:lnSpc>
      <a:spcBef>
        <a:spcPts val="242"/>
      </a:spcBef>
      <a:spcAft>
        <a:spcPts val="242"/>
      </a:spcAft>
      <a:buFont typeface="Arial" pitchFamily="34" charset="0"/>
      <a:buChar char="•"/>
      <a:defRPr sz="1000" kern="1200" baseline="0">
        <a:solidFill>
          <a:schemeClr val="tx1"/>
        </a:solidFill>
        <a:latin typeface="+mn-lt"/>
        <a:ea typeface="+mn-ea"/>
        <a:cs typeface="+mn-cs"/>
      </a:defRPr>
    </a:lvl8pPr>
    <a:lvl9pPr marL="579960" indent="-144990" algn="l" defTabSz="736549" rtl="0" eaLnBrk="1" latinLnBrk="0" hangingPunct="1">
      <a:lnSpc>
        <a:spcPct val="110000"/>
      </a:lnSpc>
      <a:spcBef>
        <a:spcPts val="242"/>
      </a:spcBef>
      <a:spcAft>
        <a:spcPts val="242"/>
      </a:spcAft>
      <a:buFont typeface="Arial" pitchFamily="34" charset="0"/>
      <a:buChar char="•"/>
      <a:defRPr sz="1000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0" y="9471798"/>
            <a:ext cx="472479" cy="49911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3956B8-8AE1-4D1A-BEAF-8A4D8F945B51}" type="slidenum">
              <a:rPr lang="de-DE" sz="1000"/>
              <a:pPr eaLnBrk="1" hangingPunct="1"/>
              <a:t>1</a:t>
            </a:fld>
            <a:endParaRPr lang="de-DE" sz="10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6125" y="749300"/>
            <a:ext cx="5308600" cy="3743325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4888" y="4743279"/>
            <a:ext cx="5047903" cy="4490256"/>
          </a:xfrm>
          <a:noFill/>
        </p:spPr>
        <p:txBody>
          <a:bodyPr lIns="92045" tIns="46029" rIns="92045" bIns="46029"/>
          <a:lstStyle/>
          <a:p>
            <a:pPr eaLnBrk="1" hangingPunct="1"/>
            <a:endParaRPr lang="de-DE" smtClean="0"/>
          </a:p>
        </p:txBody>
      </p:sp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>
          <a:xfrm>
            <a:off x="472479" y="9471798"/>
            <a:ext cx="785121" cy="499110"/>
          </a:xfrm>
          <a:prstGeom prst="rect">
            <a:avLst/>
          </a:prstGeom>
        </p:spPr>
        <p:txBody>
          <a:bodyPr/>
          <a:lstStyle/>
          <a:p>
            <a:fld id="{90870B8E-6320-4E8A-929D-2C531AE59AF3}" type="datetime1">
              <a:rPr lang="de-DE" smtClean="0"/>
              <a:t>29.05.2017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257600" y="9471798"/>
            <a:ext cx="5540075" cy="49911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&#10;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742325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179388" y="2160564"/>
            <a:ext cx="5400675" cy="936104"/>
          </a:xfrm>
        </p:spPr>
        <p:txBody>
          <a:bodyPr anchor="ctr"/>
          <a:lstStyle>
            <a:lvl1pPr>
              <a:defRPr sz="2400" b="0"/>
            </a:lvl1pPr>
          </a:lstStyle>
          <a:p>
            <a:r>
              <a:rPr lang="de-DE" dirty="0" smtClean="0"/>
              <a:t>Titel der 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79388" y="3384699"/>
            <a:ext cx="5400675" cy="1511151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271"/>
              </a:spcAft>
              <a:buNone/>
              <a:defRPr sz="1300">
                <a:solidFill>
                  <a:schemeClr val="tx1"/>
                </a:solidFill>
              </a:defRPr>
            </a:lvl1pPr>
            <a:lvl2pPr marL="0" indent="0" algn="l">
              <a:spcBef>
                <a:spcPts val="1530"/>
              </a:spcBef>
              <a:buNone/>
              <a:defRPr sz="1300">
                <a:solidFill>
                  <a:schemeClr val="tx1"/>
                </a:solidFill>
              </a:defRPr>
            </a:lvl2pPr>
            <a:lvl3pPr marL="0" indent="0" algn="l">
              <a:buNone/>
              <a:defRPr sz="1300">
                <a:solidFill>
                  <a:schemeClr val="tx1"/>
                </a:solidFill>
              </a:defRPr>
            </a:lvl3pPr>
            <a:lvl4pPr marL="0" indent="0" algn="l">
              <a:buNone/>
              <a:defRPr sz="1300">
                <a:solidFill>
                  <a:schemeClr val="tx1"/>
                </a:solidFill>
              </a:defRPr>
            </a:lvl4pPr>
            <a:lvl5pPr marL="0" indent="0" algn="l">
              <a:buNone/>
              <a:defRPr sz="1300">
                <a:solidFill>
                  <a:schemeClr val="tx1"/>
                </a:solidFill>
              </a:defRPr>
            </a:lvl5pPr>
            <a:lvl6pPr marL="0" indent="0" algn="l">
              <a:buNone/>
              <a:defRPr sz="1300">
                <a:solidFill>
                  <a:schemeClr val="tx1"/>
                </a:solidFill>
              </a:defRPr>
            </a:lvl6pPr>
            <a:lvl7pPr marL="0" indent="0" algn="l">
              <a:buNone/>
              <a:defRPr sz="1300">
                <a:solidFill>
                  <a:schemeClr val="tx1"/>
                </a:solidFill>
              </a:defRPr>
            </a:lvl7pPr>
            <a:lvl8pPr marL="0" indent="0" algn="l">
              <a:buNone/>
              <a:defRPr sz="1300">
                <a:solidFill>
                  <a:schemeClr val="tx1"/>
                </a:solidFill>
              </a:defRPr>
            </a:lvl8pPr>
            <a:lvl9pPr marL="0" indent="0" algn="l">
              <a:buNone/>
              <a:defRPr sz="13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Untertitel der Präsentation</a:t>
            </a:r>
          </a:p>
          <a:p>
            <a:pPr lvl="0"/>
            <a:r>
              <a:rPr lang="de-DE" dirty="0" smtClean="0"/>
              <a:t>Name des Referenten</a:t>
            </a:r>
          </a:p>
          <a:p>
            <a:pPr lvl="1"/>
            <a:r>
              <a:rPr lang="de-DE" dirty="0" smtClean="0"/>
              <a:t>Ort, Datum in der zweiten Ebene</a:t>
            </a:r>
          </a:p>
        </p:txBody>
      </p:sp>
    </p:spTree>
    <p:extLst>
      <p:ext uri="{BB962C8B-B14F-4D97-AF65-F5344CB8AC3E}">
        <p14:creationId xmlns:p14="http://schemas.microsoft.com/office/powerpoint/2010/main" val="2238085789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86092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platzhalter 13"/>
          <p:cNvSpPr>
            <a:spLocks noGrp="1"/>
          </p:cNvSpPr>
          <p:nvPr>
            <p:ph type="body" sz="quarter" idx="13"/>
          </p:nvPr>
        </p:nvSpPr>
        <p:spPr bwMode="gray">
          <a:xfrm>
            <a:off x="179388" y="2736627"/>
            <a:ext cx="5400675" cy="2159223"/>
          </a:xfrm>
          <a:solidFill>
            <a:schemeClr val="bg1">
              <a:alpha val="85000"/>
            </a:schemeClr>
          </a:solidFill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lIns="173988" tIns="173988" rIns="173988" bIns="173988" anchor="b" anchorCtr="0"/>
          <a:lstStyle>
            <a:lvl1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5pPr>
            <a:lvl6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6pPr>
            <a:lvl7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7pPr>
            <a:lvl8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8pPr>
            <a:lvl9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51214704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&#10;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79388" y="2736627"/>
            <a:ext cx="5400675" cy="2159224"/>
          </a:xfrm>
          <a:solidFill>
            <a:schemeClr val="bg1">
              <a:alpha val="85000"/>
            </a:schemeClr>
          </a:solidFill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vert="horz" lIns="173988" tIns="202986" rIns="173988" bIns="173988" rtlCol="0" anchor="b" anchorCtr="0">
            <a:noAutofit/>
          </a:bodyPr>
          <a:lstStyle>
            <a:lvl1pPr>
              <a:defRPr lang="de-DE" sz="1100" b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Beschreibender Text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736627"/>
            <a:ext cx="5400675" cy="935204"/>
          </a:xfrm>
          <a:noFill/>
          <a:ln>
            <a:noFill/>
          </a:ln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lIns="144000" tIns="202986" rIns="173988" bIns="115992" anchor="b" anchorCtr="0"/>
          <a:lstStyle>
            <a:lvl1pPr>
              <a:defRPr sz="1900" b="0" cap="all" baseline="0"/>
            </a:lvl1pPr>
          </a:lstStyle>
          <a:p>
            <a:r>
              <a:rPr lang="de-DE" dirty="0" smtClean="0"/>
              <a:t>Kapitelname</a:t>
            </a:r>
            <a:endParaRPr lang="de-DE" dirty="0"/>
          </a:p>
        </p:txBody>
      </p:sp>
      <p:sp>
        <p:nvSpPr>
          <p:cNvPr id="15" name="Inhaltsplatzhalter 3"/>
          <p:cNvSpPr>
            <a:spLocks noGrp="1"/>
          </p:cNvSpPr>
          <p:nvPr>
            <p:ph sz="quarter" idx="14"/>
          </p:nvPr>
        </p:nvSpPr>
        <p:spPr bwMode="gray">
          <a:xfrm>
            <a:off x="324246" y="3663438"/>
            <a:ext cx="5040000" cy="8393"/>
          </a:xfrm>
          <a:solidFill>
            <a:schemeClr val="tx2"/>
          </a:solidFill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15953814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II&#10;Section Heading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4199873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platzhalt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79388" y="2736627"/>
            <a:ext cx="5400675" cy="2159224"/>
          </a:xfrm>
          <a:solidFill>
            <a:schemeClr val="bg1">
              <a:alpha val="85000"/>
            </a:schemeClr>
          </a:solidFill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vert="horz" lIns="173988" tIns="202986" rIns="173988" bIns="173988" rtlCol="0" anchor="b" anchorCtr="0">
            <a:noAutofit/>
          </a:bodyPr>
          <a:lstStyle>
            <a:lvl1pPr>
              <a:defRPr lang="de-DE" sz="1100" b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Beschreibender Text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736627"/>
            <a:ext cx="5387855" cy="935204"/>
          </a:xfrm>
          <a:noFill/>
          <a:ln>
            <a:noFill/>
          </a:ln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lIns="144000" tIns="202986" rIns="173988" bIns="115992" anchor="b" anchorCtr="0"/>
          <a:lstStyle>
            <a:lvl1pPr>
              <a:defRPr sz="1900" b="0" cap="all" baseline="0"/>
            </a:lvl1pPr>
          </a:lstStyle>
          <a:p>
            <a:r>
              <a:rPr lang="de-DE" dirty="0" smtClean="0"/>
              <a:t>Kapitelname</a:t>
            </a:r>
            <a:endParaRPr lang="de-DE" dirty="0"/>
          </a:p>
        </p:txBody>
      </p:sp>
      <p:sp>
        <p:nvSpPr>
          <p:cNvPr id="15" name="Inhaltsplatzhalter 3"/>
          <p:cNvSpPr>
            <a:spLocks noGrp="1"/>
          </p:cNvSpPr>
          <p:nvPr>
            <p:ph sz="quarter" idx="14"/>
          </p:nvPr>
        </p:nvSpPr>
        <p:spPr bwMode="gray">
          <a:xfrm>
            <a:off x="324246" y="3663438"/>
            <a:ext cx="5040000" cy="8393"/>
          </a:xfrm>
          <a:solidFill>
            <a:schemeClr val="tx2"/>
          </a:solidFill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50514971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&amp; Inhalt&#10;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8828556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aseline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29.05.2017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cxnSp>
        <p:nvCxnSpPr>
          <p:cNvPr id="10" name="Gerade Verbindung 9"/>
          <p:cNvCxnSpPr/>
          <p:nvPr userDrawn="1"/>
        </p:nvCxnSpPr>
        <p:spPr bwMode="gray">
          <a:xfrm>
            <a:off x="0" y="706151"/>
            <a:ext cx="556724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 bwMode="gray">
          <a:xfrm>
            <a:off x="0" y="706151"/>
            <a:ext cx="556724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H="1">
            <a:off x="180231" y="-99435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H="1">
            <a:off x="5580831" y="-99435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7380169" y="-99435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180231" y="5406480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5579969" y="5406480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7380169" y="5406480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5868863" y="-99435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5868863" y="5406480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16200000" flipH="1">
            <a:off x="-60372" y="978261"/>
            <a:ext cx="810" cy="595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16200000" flipH="1">
            <a:off x="-60372" y="4866693"/>
            <a:ext cx="810" cy="595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16200000" flipH="1">
            <a:off x="7620825" y="978261"/>
            <a:ext cx="810" cy="595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rot="16200000" flipH="1">
            <a:off x="7620825" y="4867504"/>
            <a:ext cx="810" cy="595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436775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&amp; Marg.&#10;Content &amp; Marg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8749447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 bwMode="gray">
          <a:xfrm>
            <a:off x="5867400" y="1008063"/>
            <a:ext cx="1512888" cy="38877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smtClean="0"/>
              <a:t>Optionale Marginalie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29.05.2017</a:t>
            </a:fld>
            <a:endParaRPr lang="de-DE" noProof="0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180231" y="-99435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5579969" y="-99435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7380169" y="-99435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180231" y="5406480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5579969" y="5406480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7380169" y="5406480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5868863" y="-99435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5868001" y="5406480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16200000" flipH="1">
            <a:off x="-60372" y="978261"/>
            <a:ext cx="810" cy="595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rot="16200000" flipH="1">
            <a:off x="-60372" y="4866693"/>
            <a:ext cx="810" cy="595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rot="16200000" flipH="1">
            <a:off x="7620825" y="978261"/>
            <a:ext cx="810" cy="595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rot="16200000" flipH="1">
            <a:off x="7620825" y="4867504"/>
            <a:ext cx="810" cy="595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142442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W:\Infopool\Bereiche\Unternehmenskommunikation\Corporate Design\01_PowerPoint Vorlagen_Templates\03_Bilddatenbank_Picture database\Kapiteltrennseiten_Chapter divider\Berenberg_Praesentationshintergrund-01.pn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6" y="0"/>
            <a:ext cx="7561263" cy="535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937516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think-cell Folie" r:id="rId11" imgW="270" imgH="270" progId="TCLayout.ActiveDocument.1">
                  <p:embed/>
                </p:oleObj>
              </mc:Choice>
              <mc:Fallback>
                <p:oleObj name="think-cell Foli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179388" y="144339"/>
            <a:ext cx="5400675" cy="50360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179388" y="1008063"/>
            <a:ext cx="5400675" cy="38877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Test1</a:t>
            </a:r>
          </a:p>
          <a:p>
            <a:pPr lvl="2"/>
            <a:r>
              <a:rPr lang="de-DE" noProof="0" dirty="0" smtClean="0"/>
              <a:t>Test2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396255" y="5126925"/>
            <a:ext cx="576000" cy="1248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5A607C75-7E5E-49DD-BFE0-283F617009BA}" type="datetime1">
              <a:rPr lang="de-DE" noProof="0" smtClean="0"/>
              <a:t>29.05.2017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72318" y="5126925"/>
            <a:ext cx="4608000" cy="1248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180231" y="5126925"/>
            <a:ext cx="216000" cy="1248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4369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31" r:id="rId4"/>
    <p:sldLayoutId id="2147483719" r:id="rId5"/>
    <p:sldLayoutId id="2147483720" r:id="rId6"/>
  </p:sldLayoutIdLst>
  <p:transition spd="med">
    <p:wipe/>
  </p:transition>
  <p:timing>
    <p:tnLst>
      <p:par>
        <p:cTn id="1" dur="indefinite" restart="never" nodeType="tmRoot"/>
      </p:par>
    </p:tnLst>
  </p:timing>
  <p:hf hdr="0"/>
  <p:txStyles>
    <p:titleStyle>
      <a:lvl1pPr algn="l" defTabSz="736549" rtl="0" eaLnBrk="1" latinLnBrk="0" hangingPunct="1">
        <a:spcBef>
          <a:spcPct val="0"/>
        </a:spcBef>
        <a:buNone/>
        <a:defRPr sz="13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144990" indent="-14499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289980" indent="-14499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434769" indent="-14499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579960" indent="-14499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579960" indent="-14499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579960" indent="-14499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579960" indent="-14499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579960" indent="-14499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368275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736549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104824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473098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41373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2209648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577922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946197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1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8.png"/><Relationship Id="rId12" Type="http://schemas.microsoft.com/office/2007/relationships/hdphoto" Target="../media/hdphoto1.wdp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1.emf"/><Relationship Id="rId10" Type="http://schemas.openxmlformats.org/officeDocument/2006/relationships/image" Target="../media/image10.png"/><Relationship Id="rId4" Type="http://schemas.openxmlformats.org/officeDocument/2006/relationships/oleObject" Target="../embeddings/oleObject11.bin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chart" Target="../charts/chart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75763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9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LSC - Live Support Chat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</a:t>
            </a:r>
            <a:r>
              <a:rPr lang="de-DE" dirty="0" smtClean="0"/>
              <a:t>on Niklas Grieger</a:t>
            </a:r>
            <a:endParaRPr lang="de-DE" dirty="0"/>
          </a:p>
        </p:txBody>
      </p:sp>
      <p:pic>
        <p:nvPicPr>
          <p:cNvPr id="7178" name="Picture 10" descr="U:\Projektarbeit\Präsentation\img\ChatGuy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431" y="3197811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564243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1597269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7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Nutzen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Live Demo (evtl</a:t>
            </a:r>
            <a:r>
              <a:rPr lang="de-DE" dirty="0" smtClean="0">
                <a:solidFill>
                  <a:srgbClr val="A9B5C7"/>
                </a:solidFill>
              </a:rPr>
              <a:t>.)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29.05.2017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10</a:t>
            </a:fld>
            <a:endParaRPr lang="de-DE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Zeitersparnis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Effizienteres Arbeiten für den Fachbereich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Keine Lizenzkosten, da keine eingekaufte Lösung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17413" name="Picture 5" descr="U:\Projektarbeit\Präsentation\img\KostenNutz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391" y="2520603"/>
            <a:ext cx="3191425" cy="225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97423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6777615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Verwendete Sprachen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Live Demo (evtl</a:t>
            </a:r>
            <a:r>
              <a:rPr lang="de-DE" dirty="0" smtClean="0">
                <a:solidFill>
                  <a:srgbClr val="A9B5C7"/>
                </a:solidFill>
              </a:rPr>
              <a:t>.)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29.05.2017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11</a:t>
            </a:fld>
            <a:endParaRPr lang="de-DE" noProof="0" dirty="0"/>
          </a:p>
        </p:txBody>
      </p:sp>
      <p:sp>
        <p:nvSpPr>
          <p:cNvPr id="10" name="Raute 9"/>
          <p:cNvSpPr/>
          <p:nvPr/>
        </p:nvSpPr>
        <p:spPr>
          <a:xfrm>
            <a:off x="935832" y="1008063"/>
            <a:ext cx="3887787" cy="3887787"/>
          </a:xfrm>
          <a:prstGeom prst="diamond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6" name="Gruppieren 15"/>
          <p:cNvGrpSpPr/>
          <p:nvPr/>
        </p:nvGrpSpPr>
        <p:grpSpPr>
          <a:xfrm>
            <a:off x="1305171" y="1377402"/>
            <a:ext cx="1516236" cy="3149107"/>
            <a:chOff x="1305171" y="1377402"/>
            <a:chExt cx="1516236" cy="3149107"/>
          </a:xfrm>
        </p:grpSpPr>
        <p:sp>
          <p:nvSpPr>
            <p:cNvPr id="11" name="Freihandform 10"/>
            <p:cNvSpPr/>
            <p:nvPr/>
          </p:nvSpPr>
          <p:spPr>
            <a:xfrm>
              <a:off x="1305171" y="1377402"/>
              <a:ext cx="1516236" cy="1516236"/>
            </a:xfrm>
            <a:custGeom>
              <a:avLst/>
              <a:gdLst>
                <a:gd name="connsiteX0" fmla="*/ 0 w 1516236"/>
                <a:gd name="connsiteY0" fmla="*/ 252711 h 1516236"/>
                <a:gd name="connsiteX1" fmla="*/ 252711 w 1516236"/>
                <a:gd name="connsiteY1" fmla="*/ 0 h 1516236"/>
                <a:gd name="connsiteX2" fmla="*/ 1263525 w 1516236"/>
                <a:gd name="connsiteY2" fmla="*/ 0 h 1516236"/>
                <a:gd name="connsiteX3" fmla="*/ 1516236 w 1516236"/>
                <a:gd name="connsiteY3" fmla="*/ 252711 h 1516236"/>
                <a:gd name="connsiteX4" fmla="*/ 1516236 w 1516236"/>
                <a:gd name="connsiteY4" fmla="*/ 1263525 h 1516236"/>
                <a:gd name="connsiteX5" fmla="*/ 1263525 w 1516236"/>
                <a:gd name="connsiteY5" fmla="*/ 1516236 h 1516236"/>
                <a:gd name="connsiteX6" fmla="*/ 252711 w 1516236"/>
                <a:gd name="connsiteY6" fmla="*/ 1516236 h 1516236"/>
                <a:gd name="connsiteX7" fmla="*/ 0 w 1516236"/>
                <a:gd name="connsiteY7" fmla="*/ 1263525 h 1516236"/>
                <a:gd name="connsiteX8" fmla="*/ 0 w 1516236"/>
                <a:gd name="connsiteY8" fmla="*/ 252711 h 1516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6236" h="1516236">
                  <a:moveTo>
                    <a:pt x="0" y="252711"/>
                  </a:moveTo>
                  <a:cubicBezTo>
                    <a:pt x="0" y="113143"/>
                    <a:pt x="113143" y="0"/>
                    <a:pt x="252711" y="0"/>
                  </a:cubicBezTo>
                  <a:lnTo>
                    <a:pt x="1263525" y="0"/>
                  </a:lnTo>
                  <a:cubicBezTo>
                    <a:pt x="1403093" y="0"/>
                    <a:pt x="1516236" y="113143"/>
                    <a:pt x="1516236" y="252711"/>
                  </a:cubicBezTo>
                  <a:lnTo>
                    <a:pt x="1516236" y="1263525"/>
                  </a:lnTo>
                  <a:cubicBezTo>
                    <a:pt x="1516236" y="1403093"/>
                    <a:pt x="1403093" y="1516236"/>
                    <a:pt x="1263525" y="1516236"/>
                  </a:cubicBezTo>
                  <a:lnTo>
                    <a:pt x="252711" y="1516236"/>
                  </a:lnTo>
                  <a:cubicBezTo>
                    <a:pt x="113143" y="1516236"/>
                    <a:pt x="0" y="1403093"/>
                    <a:pt x="0" y="1263525"/>
                  </a:cubicBezTo>
                  <a:lnTo>
                    <a:pt x="0" y="252711"/>
                  </a:lnTo>
                  <a:close/>
                </a:path>
              </a:pathLst>
            </a:custGeom>
            <a:effectLst>
              <a:reflection stA="45000" endPos="1000" dist="50800" dir="5400000" sy="-100000" algn="bl" rotWithShape="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8307" tIns="108307" rIns="108307" bIns="108307" numCol="1" spcCol="1270" anchor="t" anchorCtr="0">
              <a:noAutofit/>
            </a:bodyPr>
            <a:lstStyle/>
            <a:p>
              <a:pPr lvl="0" algn="l" defTabSz="400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900" kern="1200" dirty="0" smtClean="0"/>
                <a:t>Serversprache</a:t>
              </a:r>
              <a:endParaRPr lang="de-DE" sz="900" kern="1200" dirty="0"/>
            </a:p>
            <a:p>
              <a:pPr marL="57150" lvl="1" indent="-57150" algn="l" defTabSz="3111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sz="700" kern="1200" dirty="0" smtClean="0"/>
                <a:t>C#</a:t>
              </a:r>
              <a:endParaRPr lang="de-DE" sz="700" kern="1200" dirty="0"/>
            </a:p>
          </p:txBody>
        </p:sp>
        <p:sp>
          <p:nvSpPr>
            <p:cNvPr id="13" name="Freihandform 12"/>
            <p:cNvSpPr/>
            <p:nvPr/>
          </p:nvSpPr>
          <p:spPr>
            <a:xfrm>
              <a:off x="1305171" y="3010273"/>
              <a:ext cx="1516236" cy="1516236"/>
            </a:xfrm>
            <a:custGeom>
              <a:avLst/>
              <a:gdLst>
                <a:gd name="connsiteX0" fmla="*/ 0 w 1516236"/>
                <a:gd name="connsiteY0" fmla="*/ 252711 h 1516236"/>
                <a:gd name="connsiteX1" fmla="*/ 252711 w 1516236"/>
                <a:gd name="connsiteY1" fmla="*/ 0 h 1516236"/>
                <a:gd name="connsiteX2" fmla="*/ 1263525 w 1516236"/>
                <a:gd name="connsiteY2" fmla="*/ 0 h 1516236"/>
                <a:gd name="connsiteX3" fmla="*/ 1516236 w 1516236"/>
                <a:gd name="connsiteY3" fmla="*/ 252711 h 1516236"/>
                <a:gd name="connsiteX4" fmla="*/ 1516236 w 1516236"/>
                <a:gd name="connsiteY4" fmla="*/ 1263525 h 1516236"/>
                <a:gd name="connsiteX5" fmla="*/ 1263525 w 1516236"/>
                <a:gd name="connsiteY5" fmla="*/ 1516236 h 1516236"/>
                <a:gd name="connsiteX6" fmla="*/ 252711 w 1516236"/>
                <a:gd name="connsiteY6" fmla="*/ 1516236 h 1516236"/>
                <a:gd name="connsiteX7" fmla="*/ 0 w 1516236"/>
                <a:gd name="connsiteY7" fmla="*/ 1263525 h 1516236"/>
                <a:gd name="connsiteX8" fmla="*/ 0 w 1516236"/>
                <a:gd name="connsiteY8" fmla="*/ 252711 h 1516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6236" h="1516236">
                  <a:moveTo>
                    <a:pt x="0" y="252711"/>
                  </a:moveTo>
                  <a:cubicBezTo>
                    <a:pt x="0" y="113143"/>
                    <a:pt x="113143" y="0"/>
                    <a:pt x="252711" y="0"/>
                  </a:cubicBezTo>
                  <a:lnTo>
                    <a:pt x="1263525" y="0"/>
                  </a:lnTo>
                  <a:cubicBezTo>
                    <a:pt x="1403093" y="0"/>
                    <a:pt x="1516236" y="113143"/>
                    <a:pt x="1516236" y="252711"/>
                  </a:cubicBezTo>
                  <a:lnTo>
                    <a:pt x="1516236" y="1263525"/>
                  </a:lnTo>
                  <a:cubicBezTo>
                    <a:pt x="1516236" y="1403093"/>
                    <a:pt x="1403093" y="1516236"/>
                    <a:pt x="1263525" y="1516236"/>
                  </a:cubicBezTo>
                  <a:lnTo>
                    <a:pt x="252711" y="1516236"/>
                  </a:lnTo>
                  <a:cubicBezTo>
                    <a:pt x="113143" y="1516236"/>
                    <a:pt x="0" y="1403093"/>
                    <a:pt x="0" y="1263525"/>
                  </a:cubicBezTo>
                  <a:lnTo>
                    <a:pt x="0" y="25271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307" tIns="108307" rIns="108307" bIns="108307" numCol="1" spcCol="1270" anchor="t" anchorCtr="0">
              <a:noAutofit/>
            </a:bodyPr>
            <a:lstStyle/>
            <a:p>
              <a:pPr lvl="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900" kern="1200" dirty="0" smtClean="0"/>
                <a:t>Frameworks/Bibliotheken</a:t>
              </a:r>
              <a:endParaRPr lang="de-DE" sz="900" kern="1200" dirty="0"/>
            </a:p>
            <a:p>
              <a:pPr marL="57150" lvl="1" indent="-57150" algn="l" defTabSz="3111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sz="700" kern="1200" dirty="0" smtClean="0"/>
                <a:t>ASP.NET MVC</a:t>
              </a:r>
              <a:endParaRPr lang="de-DE" sz="700" kern="1200" dirty="0"/>
            </a:p>
            <a:p>
              <a:pPr marL="57150" lvl="1" indent="-57150" algn="l" defTabSz="3111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sz="700" kern="1200" dirty="0" smtClean="0"/>
                <a:t>SignalR</a:t>
              </a:r>
              <a:endParaRPr lang="de-DE" sz="700" kern="1200" dirty="0"/>
            </a:p>
            <a:p>
              <a:pPr marL="57150" lvl="1" indent="-57150" algn="l" defTabSz="3111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sz="700" kern="1200" dirty="0" err="1" smtClean="0"/>
                <a:t>Entity</a:t>
              </a:r>
              <a:r>
                <a:rPr lang="de-DE" sz="700" kern="1200" dirty="0" smtClean="0"/>
                <a:t> Framework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938042" y="1377402"/>
            <a:ext cx="1516236" cy="3149107"/>
            <a:chOff x="2938042" y="1377402"/>
            <a:chExt cx="1516236" cy="3149107"/>
          </a:xfrm>
        </p:grpSpPr>
        <p:sp>
          <p:nvSpPr>
            <p:cNvPr id="12" name="Freihandform 11"/>
            <p:cNvSpPr/>
            <p:nvPr/>
          </p:nvSpPr>
          <p:spPr>
            <a:xfrm>
              <a:off x="2938042" y="1377402"/>
              <a:ext cx="1516236" cy="1516236"/>
            </a:xfrm>
            <a:custGeom>
              <a:avLst/>
              <a:gdLst>
                <a:gd name="connsiteX0" fmla="*/ 0 w 1516236"/>
                <a:gd name="connsiteY0" fmla="*/ 252711 h 1516236"/>
                <a:gd name="connsiteX1" fmla="*/ 252711 w 1516236"/>
                <a:gd name="connsiteY1" fmla="*/ 0 h 1516236"/>
                <a:gd name="connsiteX2" fmla="*/ 1263525 w 1516236"/>
                <a:gd name="connsiteY2" fmla="*/ 0 h 1516236"/>
                <a:gd name="connsiteX3" fmla="*/ 1516236 w 1516236"/>
                <a:gd name="connsiteY3" fmla="*/ 252711 h 1516236"/>
                <a:gd name="connsiteX4" fmla="*/ 1516236 w 1516236"/>
                <a:gd name="connsiteY4" fmla="*/ 1263525 h 1516236"/>
                <a:gd name="connsiteX5" fmla="*/ 1263525 w 1516236"/>
                <a:gd name="connsiteY5" fmla="*/ 1516236 h 1516236"/>
                <a:gd name="connsiteX6" fmla="*/ 252711 w 1516236"/>
                <a:gd name="connsiteY6" fmla="*/ 1516236 h 1516236"/>
                <a:gd name="connsiteX7" fmla="*/ 0 w 1516236"/>
                <a:gd name="connsiteY7" fmla="*/ 1263525 h 1516236"/>
                <a:gd name="connsiteX8" fmla="*/ 0 w 1516236"/>
                <a:gd name="connsiteY8" fmla="*/ 252711 h 1516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6236" h="1516236">
                  <a:moveTo>
                    <a:pt x="0" y="252711"/>
                  </a:moveTo>
                  <a:cubicBezTo>
                    <a:pt x="0" y="113143"/>
                    <a:pt x="113143" y="0"/>
                    <a:pt x="252711" y="0"/>
                  </a:cubicBezTo>
                  <a:lnTo>
                    <a:pt x="1263525" y="0"/>
                  </a:lnTo>
                  <a:cubicBezTo>
                    <a:pt x="1403093" y="0"/>
                    <a:pt x="1516236" y="113143"/>
                    <a:pt x="1516236" y="252711"/>
                  </a:cubicBezTo>
                  <a:lnTo>
                    <a:pt x="1516236" y="1263525"/>
                  </a:lnTo>
                  <a:cubicBezTo>
                    <a:pt x="1516236" y="1403093"/>
                    <a:pt x="1403093" y="1516236"/>
                    <a:pt x="1263525" y="1516236"/>
                  </a:cubicBezTo>
                  <a:lnTo>
                    <a:pt x="252711" y="1516236"/>
                  </a:lnTo>
                  <a:cubicBezTo>
                    <a:pt x="113143" y="1516236"/>
                    <a:pt x="0" y="1403093"/>
                    <a:pt x="0" y="1263525"/>
                  </a:cubicBezTo>
                  <a:lnTo>
                    <a:pt x="0" y="25271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307" tIns="108307" rIns="108307" bIns="108307" numCol="1" spcCol="1270" anchor="t" anchorCtr="0">
              <a:noAutofit/>
            </a:bodyPr>
            <a:lstStyle/>
            <a:p>
              <a:pPr lvl="0" algn="l" defTabSz="400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900" kern="1200" dirty="0" smtClean="0"/>
                <a:t>Client</a:t>
              </a:r>
              <a:endParaRPr lang="de-DE" sz="900" kern="1200" dirty="0"/>
            </a:p>
            <a:p>
              <a:pPr marL="57150" lvl="1" indent="-57150" algn="l" defTabSz="3111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sz="700" b="0" kern="1200" dirty="0" smtClean="0"/>
                <a:t>HTML</a:t>
              </a:r>
              <a:endParaRPr lang="de-DE" sz="700" kern="1200" dirty="0"/>
            </a:p>
            <a:p>
              <a:pPr marL="57150" lvl="1" indent="-57150" algn="l" defTabSz="3111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sz="700" b="0" kern="1200" dirty="0" smtClean="0"/>
                <a:t>CSS</a:t>
              </a:r>
              <a:endParaRPr lang="de-DE" sz="700" kern="1200" dirty="0"/>
            </a:p>
            <a:p>
              <a:pPr marL="57150" lvl="1" indent="-57150" algn="l" defTabSz="3111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sz="700" b="0" kern="1200" dirty="0" smtClean="0"/>
                <a:t>JavaScript</a:t>
              </a:r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2938042" y="3010273"/>
              <a:ext cx="1516236" cy="1516236"/>
            </a:xfrm>
            <a:custGeom>
              <a:avLst/>
              <a:gdLst>
                <a:gd name="connsiteX0" fmla="*/ 0 w 1516236"/>
                <a:gd name="connsiteY0" fmla="*/ 252711 h 1516236"/>
                <a:gd name="connsiteX1" fmla="*/ 252711 w 1516236"/>
                <a:gd name="connsiteY1" fmla="*/ 0 h 1516236"/>
                <a:gd name="connsiteX2" fmla="*/ 1263525 w 1516236"/>
                <a:gd name="connsiteY2" fmla="*/ 0 h 1516236"/>
                <a:gd name="connsiteX3" fmla="*/ 1516236 w 1516236"/>
                <a:gd name="connsiteY3" fmla="*/ 252711 h 1516236"/>
                <a:gd name="connsiteX4" fmla="*/ 1516236 w 1516236"/>
                <a:gd name="connsiteY4" fmla="*/ 1263525 h 1516236"/>
                <a:gd name="connsiteX5" fmla="*/ 1263525 w 1516236"/>
                <a:gd name="connsiteY5" fmla="*/ 1516236 h 1516236"/>
                <a:gd name="connsiteX6" fmla="*/ 252711 w 1516236"/>
                <a:gd name="connsiteY6" fmla="*/ 1516236 h 1516236"/>
                <a:gd name="connsiteX7" fmla="*/ 0 w 1516236"/>
                <a:gd name="connsiteY7" fmla="*/ 1263525 h 1516236"/>
                <a:gd name="connsiteX8" fmla="*/ 0 w 1516236"/>
                <a:gd name="connsiteY8" fmla="*/ 252711 h 1516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6236" h="1516236">
                  <a:moveTo>
                    <a:pt x="0" y="252711"/>
                  </a:moveTo>
                  <a:cubicBezTo>
                    <a:pt x="0" y="113143"/>
                    <a:pt x="113143" y="0"/>
                    <a:pt x="252711" y="0"/>
                  </a:cubicBezTo>
                  <a:lnTo>
                    <a:pt x="1263525" y="0"/>
                  </a:lnTo>
                  <a:cubicBezTo>
                    <a:pt x="1403093" y="0"/>
                    <a:pt x="1516236" y="113143"/>
                    <a:pt x="1516236" y="252711"/>
                  </a:cubicBezTo>
                  <a:lnTo>
                    <a:pt x="1516236" y="1263525"/>
                  </a:lnTo>
                  <a:cubicBezTo>
                    <a:pt x="1516236" y="1403093"/>
                    <a:pt x="1403093" y="1516236"/>
                    <a:pt x="1263525" y="1516236"/>
                  </a:cubicBezTo>
                  <a:lnTo>
                    <a:pt x="252711" y="1516236"/>
                  </a:lnTo>
                  <a:cubicBezTo>
                    <a:pt x="113143" y="1516236"/>
                    <a:pt x="0" y="1403093"/>
                    <a:pt x="0" y="1263525"/>
                  </a:cubicBezTo>
                  <a:lnTo>
                    <a:pt x="0" y="25271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307" tIns="108307" rIns="108307" bIns="108307" numCol="1" spcCol="1270" anchor="t" anchorCtr="0">
              <a:noAutofit/>
            </a:bodyPr>
            <a:lstStyle/>
            <a:p>
              <a:pPr lvl="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900" kern="1200" dirty="0" smtClean="0"/>
                <a:t>Frameworks/Bibliotheken</a:t>
              </a:r>
              <a:endParaRPr lang="de-DE" sz="900" kern="1200" dirty="0"/>
            </a:p>
            <a:p>
              <a:pPr marL="57150" lvl="1" indent="-57150" algn="l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sz="700" b="0" kern="1200" dirty="0" err="1" smtClean="0"/>
                <a:t>JQuery</a:t>
              </a:r>
              <a:endParaRPr lang="de-DE" sz="700" kern="1200" dirty="0"/>
            </a:p>
            <a:p>
              <a:pPr marL="57150" lvl="1" indent="-57150" algn="l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sz="700" b="0" kern="1200" smtClean="0"/>
                <a:t>KendoUI</a:t>
              </a:r>
              <a:endParaRPr lang="de-DE" sz="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063660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7296941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7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SignalR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Live Demo (evtl</a:t>
            </a:r>
            <a:r>
              <a:rPr lang="de-DE" dirty="0" smtClean="0">
                <a:solidFill>
                  <a:srgbClr val="A9B5C7"/>
                </a:solidFill>
              </a:rPr>
              <a:t>.)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29.05.2017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12</a:t>
            </a:fld>
            <a:endParaRPr lang="de-DE" noProof="0" dirty="0"/>
          </a:p>
        </p:txBody>
      </p:sp>
      <p:pic>
        <p:nvPicPr>
          <p:cNvPr id="22531" name="Picture 3" descr="U:\Projektarbeit\Präsentation\img\Signal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51" y="2448595"/>
            <a:ext cx="5238021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540271" y="864419"/>
            <a:ext cx="4968552" cy="15121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Kein HTTP Overhead</a:t>
            </a:r>
          </a:p>
          <a:p>
            <a:pPr algn="ctr"/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Einmal verbunden immer verbunden</a:t>
            </a:r>
          </a:p>
          <a:p>
            <a:pPr algn="ctr"/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Wenig Netzauslast durch „Pushen“</a:t>
            </a:r>
          </a:p>
          <a:p>
            <a:pPr algn="ctr"/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Hubs senden Daten an alle verbundenen Clients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endParaRPr lang="de-DE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69123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1784966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Aktivitätsdiagramm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Live Demo (evtl</a:t>
            </a:r>
            <a:r>
              <a:rPr lang="de-DE" dirty="0" smtClean="0">
                <a:solidFill>
                  <a:srgbClr val="A9B5C7"/>
                </a:solidFill>
              </a:rPr>
              <a:t>.)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29.05.2017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13</a:t>
            </a:fld>
            <a:endParaRPr lang="de-DE" noProof="0" dirty="0"/>
          </a:p>
        </p:txBody>
      </p:sp>
      <p:pic>
        <p:nvPicPr>
          <p:cNvPr id="11" name="Picture 2" descr="U:\Projektarbeit\Präsentation\img\AblaufFrontendPN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47" y="720403"/>
            <a:ext cx="5184576" cy="428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7370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1908563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Laden des modularen Chats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Live Demo (evtl.)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29.05.2017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14</a:t>
            </a:fld>
            <a:endParaRPr lang="de-DE" noProof="0" dirty="0"/>
          </a:p>
        </p:txBody>
      </p:sp>
      <p:sp>
        <p:nvSpPr>
          <p:cNvPr id="13" name="Inhaltsplatzhalter 4"/>
          <p:cNvSpPr>
            <a:spLocks noGrp="1"/>
          </p:cNvSpPr>
          <p:nvPr>
            <p:ph idx="1"/>
          </p:nvPr>
        </p:nvSpPr>
        <p:spPr>
          <a:xfrm>
            <a:off x="179388" y="1008063"/>
            <a:ext cx="5400675" cy="3887787"/>
          </a:xfrm>
        </p:spPr>
        <p:txBody>
          <a:bodyPr/>
          <a:lstStyle/>
          <a:p>
            <a:endParaRPr lang="de-DE" dirty="0" smtClean="0"/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Folgende Methode wird aufgerufen, sobald der Benutzer die Seite öffnet</a:t>
            </a:r>
          </a:p>
          <a:p>
            <a:r>
              <a:rPr lang="de-DE" dirty="0" err="1" smtClean="0"/>
              <a:t>public</a:t>
            </a:r>
            <a:r>
              <a:rPr lang="de-DE" dirty="0" smtClean="0"/>
              <a:t> </a:t>
            </a:r>
            <a:r>
              <a:rPr lang="de-DE" dirty="0" err="1" smtClean="0"/>
              <a:t>ActionResult</a:t>
            </a:r>
            <a:r>
              <a:rPr lang="de-DE" dirty="0" smtClean="0"/>
              <a:t> </a:t>
            </a:r>
            <a:r>
              <a:rPr lang="de-DE" dirty="0" err="1" smtClean="0"/>
              <a:t>GetChat</a:t>
            </a:r>
            <a:r>
              <a:rPr lang="de-DE" dirty="0" smtClean="0"/>
              <a:t>(</a:t>
            </a:r>
            <a:r>
              <a:rPr lang="de-DE" dirty="0" err="1" smtClean="0"/>
              <a:t>bool</a:t>
            </a:r>
            <a:r>
              <a:rPr lang="de-DE" dirty="0" smtClean="0"/>
              <a:t> partial, </a:t>
            </a:r>
            <a:r>
              <a:rPr lang="de-DE" dirty="0" err="1" smtClean="0"/>
              <a:t>int</a:t>
            </a:r>
            <a:r>
              <a:rPr lang="de-DE" dirty="0" smtClean="0"/>
              <a:t> </a:t>
            </a:r>
            <a:r>
              <a:rPr lang="de-DE" dirty="0" err="1" smtClean="0"/>
              <a:t>currentUserId</a:t>
            </a:r>
            <a:r>
              <a:rPr lang="de-DE" dirty="0" smtClean="0"/>
              <a:t>)         </a:t>
            </a:r>
          </a:p>
          <a:p>
            <a:r>
              <a:rPr lang="de-DE" dirty="0" smtClean="0"/>
              <a:t>{             </a:t>
            </a:r>
          </a:p>
          <a:p>
            <a:r>
              <a:rPr lang="de-DE" dirty="0" smtClean="0"/>
              <a:t>	</a:t>
            </a:r>
            <a:r>
              <a:rPr lang="de-DE" dirty="0" err="1" smtClean="0"/>
              <a:t>var</a:t>
            </a:r>
            <a:r>
              <a:rPr lang="de-DE" dirty="0" smtClean="0"/>
              <a:t> </a:t>
            </a:r>
            <a:r>
              <a:rPr lang="de-DE" dirty="0" err="1" smtClean="0"/>
              <a:t>request</a:t>
            </a:r>
            <a:r>
              <a:rPr lang="de-DE" dirty="0" smtClean="0"/>
              <a:t> = Request;             </a:t>
            </a:r>
          </a:p>
          <a:p>
            <a:r>
              <a:rPr lang="de-DE" dirty="0"/>
              <a:t>	</a:t>
            </a:r>
            <a:r>
              <a:rPr lang="de-DE" dirty="0" err="1" smtClean="0"/>
              <a:t>ViewBag.Partial</a:t>
            </a:r>
            <a:r>
              <a:rPr lang="de-DE" dirty="0" smtClean="0"/>
              <a:t> = partial;             </a:t>
            </a:r>
          </a:p>
          <a:p>
            <a:r>
              <a:rPr lang="de-DE" dirty="0"/>
              <a:t>	</a:t>
            </a:r>
            <a:r>
              <a:rPr lang="de-DE" dirty="0" err="1" smtClean="0"/>
              <a:t>ViewBag.CurrentUserId</a:t>
            </a:r>
            <a:r>
              <a:rPr lang="de-DE" dirty="0" smtClean="0"/>
              <a:t> = </a:t>
            </a:r>
            <a:r>
              <a:rPr lang="de-DE" dirty="0" err="1" smtClean="0"/>
              <a:t>currentUserId</a:t>
            </a:r>
            <a:r>
              <a:rPr lang="de-DE" dirty="0" smtClean="0"/>
              <a:t>;             </a:t>
            </a:r>
          </a:p>
          <a:p>
            <a:r>
              <a:rPr lang="de-DE" dirty="0"/>
              <a:t>	</a:t>
            </a:r>
            <a:r>
              <a:rPr lang="de-DE" dirty="0" err="1" smtClean="0"/>
              <a:t>if</a:t>
            </a:r>
            <a:r>
              <a:rPr lang="de-DE" dirty="0" smtClean="0"/>
              <a:t> (partial == </a:t>
            </a:r>
            <a:r>
              <a:rPr lang="de-DE" dirty="0" err="1" smtClean="0"/>
              <a:t>true</a:t>
            </a:r>
            <a:r>
              <a:rPr lang="de-DE" dirty="0" smtClean="0"/>
              <a:t>)             </a:t>
            </a:r>
          </a:p>
          <a:p>
            <a:r>
              <a:rPr lang="de-DE" dirty="0"/>
              <a:t>	</a:t>
            </a:r>
            <a:r>
              <a:rPr lang="de-DE" dirty="0" smtClean="0"/>
              <a:t>{                 </a:t>
            </a:r>
          </a:p>
          <a:p>
            <a:r>
              <a:rPr lang="de-DE" dirty="0"/>
              <a:t>	</a:t>
            </a:r>
            <a:r>
              <a:rPr lang="de-DE" dirty="0" err="1" smtClean="0"/>
              <a:t>return</a:t>
            </a:r>
            <a:r>
              <a:rPr lang="de-DE" dirty="0" smtClean="0"/>
              <a:t> </a:t>
            </a:r>
            <a:r>
              <a:rPr lang="de-DE" dirty="0" err="1" smtClean="0"/>
              <a:t>PartialView</a:t>
            </a:r>
            <a:r>
              <a:rPr lang="de-DE" dirty="0" smtClean="0"/>
              <a:t>("~/Views/</a:t>
            </a:r>
            <a:r>
              <a:rPr lang="de-DE" dirty="0" err="1" smtClean="0"/>
              <a:t>Chatlogs</a:t>
            </a:r>
            <a:r>
              <a:rPr lang="de-DE" dirty="0" smtClean="0"/>
              <a:t>/</a:t>
            </a:r>
            <a:r>
              <a:rPr lang="de-DE" dirty="0" err="1" smtClean="0"/>
              <a:t>Index.cshtml</a:t>
            </a:r>
            <a:r>
              <a:rPr lang="de-DE" dirty="0" smtClean="0"/>
              <a:t>");             </a:t>
            </a:r>
          </a:p>
          <a:p>
            <a:r>
              <a:rPr lang="de-DE" dirty="0"/>
              <a:t>	</a:t>
            </a:r>
            <a:r>
              <a:rPr lang="de-DE" dirty="0" smtClean="0"/>
              <a:t>}</a:t>
            </a:r>
          </a:p>
          <a:p>
            <a:r>
              <a:rPr lang="de-DE" dirty="0" smtClean="0"/>
              <a:t>             </a:t>
            </a:r>
            <a:r>
              <a:rPr lang="de-DE" dirty="0" err="1" smtClean="0"/>
              <a:t>else</a:t>
            </a:r>
            <a:endParaRPr lang="de-DE" dirty="0" smtClean="0"/>
          </a:p>
          <a:p>
            <a:r>
              <a:rPr lang="de-DE" dirty="0" smtClean="0"/>
              <a:t>             { </a:t>
            </a:r>
          </a:p>
          <a:p>
            <a:r>
              <a:rPr lang="de-DE" dirty="0" smtClean="0"/>
              <a:t>                </a:t>
            </a:r>
            <a:r>
              <a:rPr lang="de-DE" dirty="0" err="1" smtClean="0"/>
              <a:t>return</a:t>
            </a:r>
            <a:r>
              <a:rPr lang="de-DE" dirty="0" smtClean="0"/>
              <a:t> View("~/Views/</a:t>
            </a:r>
            <a:r>
              <a:rPr lang="de-DE" dirty="0" err="1" smtClean="0"/>
              <a:t>Chatlogs</a:t>
            </a:r>
            <a:r>
              <a:rPr lang="de-DE" dirty="0" smtClean="0"/>
              <a:t>/</a:t>
            </a:r>
            <a:r>
              <a:rPr lang="de-DE" dirty="0" err="1" smtClean="0"/>
              <a:t>Index.cshtml</a:t>
            </a:r>
            <a:r>
              <a:rPr lang="de-DE" dirty="0" smtClean="0"/>
              <a:t>");</a:t>
            </a:r>
          </a:p>
          <a:p>
            <a:r>
              <a:rPr lang="de-DE" dirty="0" smtClean="0"/>
              <a:t>             } </a:t>
            </a:r>
          </a:p>
          <a:p>
            <a:r>
              <a:rPr lang="de-DE" dirty="0" smtClean="0"/>
              <a:t>} </a:t>
            </a:r>
            <a:endParaRPr lang="de-DE" dirty="0" smtClean="0">
              <a:solidFill>
                <a:schemeClr val="tx2"/>
              </a:solidFill>
            </a:endParaRPr>
          </a:p>
        </p:txBody>
      </p:sp>
      <p:sp>
        <p:nvSpPr>
          <p:cNvPr id="7" name="Pfeil nach unten 6"/>
          <p:cNvSpPr/>
          <p:nvPr/>
        </p:nvSpPr>
        <p:spPr bwMode="gray">
          <a:xfrm rot="7379537">
            <a:off x="3738409" y="1593098"/>
            <a:ext cx="216024" cy="36004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716735" y="93642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de-DE" dirty="0" err="1" smtClean="0"/>
          </a:p>
        </p:txBody>
      </p:sp>
      <p:sp>
        <p:nvSpPr>
          <p:cNvPr id="15" name="Textfeld 14"/>
          <p:cNvSpPr txBox="1"/>
          <p:nvPr/>
        </p:nvSpPr>
        <p:spPr>
          <a:xfrm>
            <a:off x="4076518" y="1663895"/>
            <a:ext cx="847797" cy="373864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Später </a:t>
            </a:r>
            <a:r>
              <a:rPr lang="de-DE" dirty="0" err="1" smtClean="0">
                <a:solidFill>
                  <a:schemeClr val="bg1"/>
                </a:solidFill>
              </a:rPr>
              <a:t>MitarbeiterID</a:t>
            </a:r>
            <a:endParaRPr lang="de-DE" dirty="0" smtClean="0">
              <a:solidFill>
                <a:schemeClr val="bg1"/>
              </a:solidFill>
            </a:endParaRPr>
          </a:p>
        </p:txBody>
      </p:sp>
      <p:sp>
        <p:nvSpPr>
          <p:cNvPr id="16" name="Pfeil nach unten 15"/>
          <p:cNvSpPr/>
          <p:nvPr/>
        </p:nvSpPr>
        <p:spPr bwMode="gray">
          <a:xfrm rot="6604812">
            <a:off x="3523612" y="2532692"/>
            <a:ext cx="216024" cy="34941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832796" y="2610613"/>
            <a:ext cx="1426418" cy="324036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Übergibt die ID an die View</a:t>
            </a:r>
          </a:p>
        </p:txBody>
      </p:sp>
      <p:sp>
        <p:nvSpPr>
          <p:cNvPr id="18" name="Pfeil nach unten 17"/>
          <p:cNvSpPr/>
          <p:nvPr/>
        </p:nvSpPr>
        <p:spPr bwMode="gray">
          <a:xfrm rot="7379537">
            <a:off x="4100616" y="3321291"/>
            <a:ext cx="216024" cy="36004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4425821" y="3456707"/>
            <a:ext cx="1426418" cy="360040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Lädt die View als eine Partial View</a:t>
            </a:r>
          </a:p>
        </p:txBody>
      </p:sp>
    </p:spTree>
    <p:extLst>
      <p:ext uri="{BB962C8B-B14F-4D97-AF65-F5344CB8AC3E}">
        <p14:creationId xmlns:p14="http://schemas.microsoft.com/office/powerpoint/2010/main" val="263892549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0042663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Fazit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Live Demo (evtl.)</a:t>
            </a:r>
            <a:endParaRPr lang="de-DE" dirty="0">
              <a:solidFill>
                <a:schemeClr val="tx2"/>
              </a:solidFill>
            </a:endParaRPr>
          </a:p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29.05.2017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15</a:t>
            </a:fld>
            <a:endParaRPr lang="de-DE" noProof="0" dirty="0"/>
          </a:p>
        </p:txBody>
      </p:sp>
      <p:sp>
        <p:nvSpPr>
          <p:cNvPr id="13" name="Inhaltsplatzhalter 4"/>
          <p:cNvSpPr>
            <a:spLocks noGrp="1"/>
          </p:cNvSpPr>
          <p:nvPr>
            <p:ph idx="1"/>
          </p:nvPr>
        </p:nvSpPr>
        <p:spPr>
          <a:xfrm>
            <a:off x="179388" y="1008063"/>
            <a:ext cx="5400675" cy="3887787"/>
          </a:xfrm>
        </p:spPr>
        <p:txBody>
          <a:bodyPr/>
          <a:lstStyle/>
          <a:p>
            <a:pPr marL="171450" indent="-171450" algn="ctr">
              <a:buFont typeface="Arial" pitchFamily="34" charset="0"/>
              <a:buChar char="•"/>
            </a:pPr>
            <a:r>
              <a:rPr lang="de-DE" smtClean="0">
                <a:solidFill>
                  <a:schemeClr val="tx2"/>
                </a:solidFill>
              </a:rPr>
              <a:t>Noch überlegen !!!!!</a:t>
            </a: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Wie wird es weitergehen?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>
                <a:solidFill>
                  <a:schemeClr val="tx2"/>
                </a:solidFill>
              </a:rPr>
              <a:t>Produktive Integration </a:t>
            </a: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Nutzeranalyse</a:t>
            </a:r>
            <a:endParaRPr lang="de-DE" dirty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716735" y="93642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de-DE" dirty="0" err="1" smtClean="0"/>
          </a:p>
        </p:txBody>
      </p:sp>
      <p:pic>
        <p:nvPicPr>
          <p:cNvPr id="23555" name="Picture 3" descr="U:\Projektarbeit\Präsentation\img\Fazi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747" y="2088554"/>
            <a:ext cx="333375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43391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5265349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 (Evtl.)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Live Demo (Evtl.)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29.05.2017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16</a:t>
            </a:fld>
            <a:endParaRPr lang="de-DE" noProof="0" dirty="0"/>
          </a:p>
        </p:txBody>
      </p:sp>
      <p:sp>
        <p:nvSpPr>
          <p:cNvPr id="10" name="Textfeld 9"/>
          <p:cNvSpPr txBox="1"/>
          <p:nvPr/>
        </p:nvSpPr>
        <p:spPr>
          <a:xfrm>
            <a:off x="4716735" y="93642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de-DE" dirty="0" err="1" smtClean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60" y="1114993"/>
            <a:ext cx="5400675" cy="3076333"/>
          </a:xfrm>
        </p:spPr>
      </p:pic>
    </p:spTree>
    <p:extLst>
      <p:ext uri="{BB962C8B-B14F-4D97-AF65-F5344CB8AC3E}">
        <p14:creationId xmlns:p14="http://schemas.microsoft.com/office/powerpoint/2010/main" val="47728231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4775848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9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 Unternehmen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Live Demo (evtl</a:t>
            </a:r>
            <a:r>
              <a:rPr lang="de-DE" dirty="0" smtClean="0">
                <a:solidFill>
                  <a:srgbClr val="A9B5C7"/>
                </a:solidFill>
              </a:rPr>
              <a:t>.)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29.05.2017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2</a:t>
            </a:fld>
            <a:endParaRPr lang="de-DE" noProof="0" dirty="0"/>
          </a:p>
        </p:txBody>
      </p:sp>
      <p:pic>
        <p:nvPicPr>
          <p:cNvPr id="8203" name="Picture 11" descr="U:\Projektarbeit\Präsentation\img\vorstellung_BankGebaeude.jpe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31" y="1008435"/>
            <a:ext cx="5400599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68203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501653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 – </a:t>
            </a:r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 interne IT Dienstleister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Interner IT Dienstleister seit mehr als 15 Jahren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Der überwiegende Teil  der Applikationen ist selbst entwickelt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Über 250 Mitarbeiter im Bereich IT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Live Demo (evtl</a:t>
            </a:r>
            <a:r>
              <a:rPr lang="de-DE" dirty="0" smtClean="0">
                <a:solidFill>
                  <a:srgbClr val="A9B5C7"/>
                </a:solidFill>
              </a:rPr>
              <a:t>.)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29.05.2017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3</a:t>
            </a:fld>
            <a:endParaRPr lang="de-DE" noProof="0" dirty="0"/>
          </a:p>
        </p:txBody>
      </p:sp>
      <p:pic>
        <p:nvPicPr>
          <p:cNvPr id="9220" name="Picture 4" descr="U:\Projektarbeit\Präsentation\img\vorstellung_Laptop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03" y="2232158"/>
            <a:ext cx="4402306" cy="269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15689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2288909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Projektbeschreibung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Echtzeit </a:t>
            </a:r>
            <a:r>
              <a:rPr lang="de-DE" dirty="0" smtClean="0">
                <a:solidFill>
                  <a:schemeClr val="tx2"/>
                </a:solidFill>
              </a:rPr>
              <a:t>Kommunikation</a:t>
            </a: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>
                <a:solidFill>
                  <a:schemeClr val="tx2"/>
                </a:solidFill>
              </a:rPr>
              <a:t>Integriert in die Intranet </a:t>
            </a:r>
            <a:r>
              <a:rPr lang="de-DE" dirty="0" smtClean="0">
                <a:solidFill>
                  <a:schemeClr val="tx2"/>
                </a:solidFill>
              </a:rPr>
              <a:t>Seite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Einfache Wartbarkeit durch Modularität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Thematik</a:t>
            </a:r>
            <a:endParaRPr lang="de-DE" dirty="0">
              <a:solidFill>
                <a:schemeClr val="tx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Live Demo (evtl</a:t>
            </a:r>
            <a:r>
              <a:rPr lang="de-DE" dirty="0" smtClean="0">
                <a:solidFill>
                  <a:srgbClr val="A9B5C7"/>
                </a:solidFill>
              </a:rPr>
              <a:t>.)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29.05.2017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4</a:t>
            </a:fld>
            <a:endParaRPr lang="de-DE" noProof="0" dirty="0"/>
          </a:p>
        </p:txBody>
      </p:sp>
      <p:pic>
        <p:nvPicPr>
          <p:cNvPr id="11268" name="Picture 4" descr="U:\Projektarbeit\Präsentation\img\ChatBackgroun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359" y="2160563"/>
            <a:ext cx="3599340" cy="267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75730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59092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1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Projektbeschreibung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Live Demo (evtl</a:t>
            </a:r>
            <a:r>
              <a:rPr lang="de-DE" dirty="0" smtClean="0">
                <a:solidFill>
                  <a:srgbClr val="A9B5C7"/>
                </a:solidFill>
              </a:rPr>
              <a:t>.)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29.05.2017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5</a:t>
            </a:fld>
            <a:endParaRPr lang="de-DE" noProof="0" dirty="0"/>
          </a:p>
        </p:txBody>
      </p:sp>
      <p:pic>
        <p:nvPicPr>
          <p:cNvPr id="10244" name="Picture 4" descr="U:\Projektarbeit\Präsentation\img\UserNeedHel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26" y="948900"/>
            <a:ext cx="1349176" cy="134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U:\Projektarbeit\Präsentation\img\Browser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495" y="2448595"/>
            <a:ext cx="1406166" cy="140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U:\Projektarbeit\Präsentation\img\ChatGuy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767" y="3166295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U:\Projektarbeit\Präsentation\img\Database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661" y="948900"/>
            <a:ext cx="664518" cy="66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Gekrümmte Verbindung 15"/>
          <p:cNvCxnSpPr>
            <a:endCxn id="10248" idx="2"/>
          </p:cNvCxnSpPr>
          <p:nvPr/>
        </p:nvCxnSpPr>
        <p:spPr>
          <a:xfrm rot="5400000" flipH="1" flipV="1">
            <a:off x="3124629" y="1981388"/>
            <a:ext cx="1538260" cy="802321"/>
          </a:xfrm>
          <a:prstGeom prst="curvedConnector3">
            <a:avLst>
              <a:gd name="adj1" fmla="val 5035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krümmte Verbindung 25"/>
          <p:cNvCxnSpPr>
            <a:stCxn id="10248" idx="1"/>
          </p:cNvCxnSpPr>
          <p:nvPr/>
        </p:nvCxnSpPr>
        <p:spPr>
          <a:xfrm rot="10800000" flipV="1">
            <a:off x="3259579" y="1281159"/>
            <a:ext cx="703082" cy="1815508"/>
          </a:xfrm>
          <a:prstGeom prst="curved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 rot="17746338">
            <a:off x="2806279" y="1771355"/>
            <a:ext cx="1010522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Mitarbeiter Data</a:t>
            </a:r>
          </a:p>
        </p:txBody>
      </p:sp>
      <p:cxnSp>
        <p:nvCxnSpPr>
          <p:cNvPr id="38" name="Gekrümmte Verbindung 37"/>
          <p:cNvCxnSpPr>
            <a:endCxn id="44" idx="3"/>
          </p:cNvCxnSpPr>
          <p:nvPr/>
        </p:nvCxnSpPr>
        <p:spPr>
          <a:xfrm rot="10800000" flipV="1">
            <a:off x="1387142" y="3456706"/>
            <a:ext cx="2129888" cy="987591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6" name="Picture 16" descr="U:\Projektarbeit\Präsentation\img\chat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336" y="3329572"/>
            <a:ext cx="254270" cy="2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feld 42"/>
          <p:cNvSpPr txBox="1"/>
          <p:nvPr/>
        </p:nvSpPr>
        <p:spPr>
          <a:xfrm rot="20031196">
            <a:off x="1890796" y="4218787"/>
            <a:ext cx="1010522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Mitarbeiter Data</a:t>
            </a:r>
          </a:p>
        </p:txBody>
      </p:sp>
      <p:pic>
        <p:nvPicPr>
          <p:cNvPr id="44" name="Picture 8" descr="U:\Projektarbeit\Präsentation\img\Database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24" y="4112039"/>
            <a:ext cx="664518" cy="66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Gekrümmte Verbindung 45"/>
          <p:cNvCxnSpPr>
            <a:stCxn id="44" idx="0"/>
            <a:endCxn id="10256" idx="1"/>
          </p:cNvCxnSpPr>
          <p:nvPr/>
        </p:nvCxnSpPr>
        <p:spPr>
          <a:xfrm rot="5400000" flipH="1" flipV="1">
            <a:off x="1949943" y="2561647"/>
            <a:ext cx="655332" cy="2445453"/>
          </a:xfrm>
          <a:prstGeom prst="curved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 rot="20661480">
            <a:off x="1091213" y="3422928"/>
            <a:ext cx="1010522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Chat Data</a:t>
            </a:r>
          </a:p>
        </p:txBody>
      </p:sp>
      <p:pic>
        <p:nvPicPr>
          <p:cNvPr id="10260" name="Picture 20" descr="U:\Projektarbeit\Präsentation\img\ChatBubbleIcon.png"/>
          <p:cNvPicPr>
            <a:picLocks noChangeAspect="1" noChangeArrowheads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CrisscrossEtching trans="72000" pressure="33"/>
                    </a14:imgEffect>
                    <a14:imgEffect>
                      <a14:colorTemperature colorTemp="4500"/>
                    </a14:imgEffect>
                    <a14:imgEffect>
                      <a14:saturation sat="22000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745" y="2088555"/>
            <a:ext cx="1625600" cy="1282700"/>
          </a:xfrm>
          <a:prstGeom prst="rect">
            <a:avLst/>
          </a:prstGeom>
          <a:noFill/>
          <a:ln>
            <a:noFill/>
            <a:prstDash val="solid"/>
          </a:ln>
          <a:effectLst/>
        </p:spPr>
      </p:pic>
      <p:sp>
        <p:nvSpPr>
          <p:cNvPr id="7" name="Textfeld 6"/>
          <p:cNvSpPr txBox="1"/>
          <p:nvPr/>
        </p:nvSpPr>
        <p:spPr>
          <a:xfrm>
            <a:off x="3935925" y="2390371"/>
            <a:ext cx="1240724" cy="507831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spAutoFit/>
          </a:bodyPr>
          <a:lstStyle/>
          <a:p>
            <a:r>
              <a:rPr lang="de-DE" dirty="0" smtClean="0"/>
              <a:t>Hallo, ich habe eine</a:t>
            </a:r>
          </a:p>
          <a:p>
            <a:r>
              <a:rPr lang="de-DE" dirty="0" smtClean="0"/>
              <a:t> Frage zu einem </a:t>
            </a:r>
          </a:p>
          <a:p>
            <a:r>
              <a:rPr lang="de-DE" dirty="0" smtClean="0"/>
              <a:t>Thema…</a:t>
            </a:r>
          </a:p>
        </p:txBody>
      </p:sp>
      <p:cxnSp>
        <p:nvCxnSpPr>
          <p:cNvPr id="25" name="Gekrümmte Verbindung 24"/>
          <p:cNvCxnSpPr>
            <a:stCxn id="10256" idx="3"/>
            <a:endCxn id="10246" idx="1"/>
          </p:cNvCxnSpPr>
          <p:nvPr/>
        </p:nvCxnSpPr>
        <p:spPr>
          <a:xfrm>
            <a:off x="3754606" y="3456707"/>
            <a:ext cx="1250161" cy="522388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42764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473E-6 -3.38498E-6 L 0.12305 -3.38498E-6 C 0.17828 -3.38498E-6 0.24674 0.06586 0.24674 0.11919 L 0.24674 0.23838 " pathEditMode="relative" rAng="0" ptsTypes="FfFF">
                                      <p:cBhvr>
                                        <p:cTn id="17" dur="2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27" y="119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3" grpId="0"/>
      <p:bldP spid="50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8292987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5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Projektziel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 algn="ctr">
              <a:buFont typeface="Arial" pitchFamily="34" charset="0"/>
              <a:buChar char="•"/>
            </a:pPr>
            <a:r>
              <a:rPr lang="de-DE" u="sng" dirty="0" smtClean="0">
                <a:solidFill>
                  <a:schemeClr val="tx2"/>
                </a:solidFill>
              </a:rPr>
              <a:t>Warum ?</a:t>
            </a: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Schnellere Lösungsfindung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u="sng" dirty="0" smtClean="0">
                <a:solidFill>
                  <a:schemeClr val="tx2"/>
                </a:solidFill>
              </a:rPr>
              <a:t>Was?</a:t>
            </a: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Effizientes Support Kommunikationsmittel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u="sng" dirty="0" smtClean="0">
                <a:solidFill>
                  <a:schemeClr val="tx2"/>
                </a:solidFill>
              </a:rPr>
              <a:t>Wie gut?</a:t>
            </a: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Keine externe Software</a:t>
            </a: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Individuell anpassbar</a:t>
            </a: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Hilfe „vor Ort“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u="sng" dirty="0" smtClean="0">
                <a:solidFill>
                  <a:schemeClr val="tx2"/>
                </a:solidFill>
              </a:rPr>
              <a:t>Für wen?</a:t>
            </a: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IT als Support </a:t>
            </a: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Fachbereich 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Live Demo (evtl</a:t>
            </a:r>
            <a:r>
              <a:rPr lang="de-DE" dirty="0" smtClean="0">
                <a:solidFill>
                  <a:srgbClr val="A9B5C7"/>
                </a:solidFill>
              </a:rPr>
              <a:t>.)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29.05.2017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6</a:t>
            </a:fld>
            <a:endParaRPr lang="de-DE" noProof="0" dirty="0"/>
          </a:p>
        </p:txBody>
      </p:sp>
      <p:pic>
        <p:nvPicPr>
          <p:cNvPr id="13318" name="Picture 6" descr="U:\Projektarbeit\Präsentation\img\projektziel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631" y="1944539"/>
            <a:ext cx="1911851" cy="248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57645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608537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5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Anwendungsfalldiagramm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Live Demo (evtl</a:t>
            </a:r>
            <a:r>
              <a:rPr lang="de-DE" dirty="0" smtClean="0">
                <a:solidFill>
                  <a:srgbClr val="A9B5C7"/>
                </a:solidFill>
              </a:rPr>
              <a:t>.)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29.05.2017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7</a:t>
            </a:fld>
            <a:endParaRPr lang="de-DE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4359" name="Picture 23" descr="U:\Projektarbeit\Präsentation\img\UseCasePN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30" y="1020271"/>
            <a:ext cx="5802277" cy="351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97853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499949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7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Projektphasen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Live Demo (evtl</a:t>
            </a:r>
            <a:r>
              <a:rPr lang="de-DE" dirty="0" smtClean="0">
                <a:solidFill>
                  <a:srgbClr val="A9B5C7"/>
                </a:solidFill>
              </a:rPr>
              <a:t>.)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29.05.2017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8</a:t>
            </a:fld>
            <a:endParaRPr lang="de-DE" noProof="0" dirty="0"/>
          </a:p>
        </p:txBody>
      </p:sp>
      <p:graphicFrame>
        <p:nvGraphicFramePr>
          <p:cNvPr id="12" name="Inhaltsplatzhalt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9568021"/>
              </p:ext>
            </p:extLst>
          </p:nvPr>
        </p:nvGraphicFramePr>
        <p:xfrm>
          <a:off x="179388" y="1008063"/>
          <a:ext cx="5400675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55282730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4883128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Projektkosten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rgbClr val="A9B5C7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rgbClr val="A9B5C7"/>
                </a:solidFill>
              </a:rPr>
              <a:t>Live Demo (evtl</a:t>
            </a:r>
            <a:r>
              <a:rPr lang="de-DE" dirty="0" smtClean="0">
                <a:solidFill>
                  <a:srgbClr val="A9B5C7"/>
                </a:solidFill>
              </a:rPr>
              <a:t>.)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29.05.2017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9</a:t>
            </a:fld>
            <a:endParaRPr lang="de-DE" noProof="0" dirty="0"/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580974"/>
              </p:ext>
            </p:extLst>
          </p:nvPr>
        </p:nvGraphicFramePr>
        <p:xfrm>
          <a:off x="179388" y="1008435"/>
          <a:ext cx="5400676" cy="1538868"/>
        </p:xfrm>
        <a:graphic>
          <a:graphicData uri="http://schemas.openxmlformats.org/drawingml/2006/table">
            <a:tbl>
              <a:tblPr firstRow="1" bandRow="1">
                <a:tableStyleId>{7D95DDBC-5C31-40A9-B56D-BDF15E579DC0}</a:tableStyleId>
              </a:tblPr>
              <a:tblGrid>
                <a:gridCol w="11529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73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501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501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468">
                <a:tc>
                  <a:txBody>
                    <a:bodyPr/>
                    <a:lstStyle/>
                    <a:p>
                      <a:r>
                        <a:rPr lang="de-DE" dirty="0" smtClean="0"/>
                        <a:t>Vorgang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Mitarbeiter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Gesamtkosten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Entwicklung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1x Auszubildender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70h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1.050€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Test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2x Auszubildender</a:t>
                      </a:r>
                    </a:p>
                    <a:p>
                      <a:r>
                        <a:rPr lang="de-DE" dirty="0" smtClean="0"/>
                        <a:t>2x Entwickler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   728€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736549" rtl="0" eaLnBrk="1" latinLnBrk="0" hangingPunct="1"/>
                      <a:r>
                        <a:rPr lang="de-DE" sz="11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Gesamt</a:t>
                      </a:r>
                      <a:endParaRPr lang="de-DE" sz="11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36549" rtl="0" eaLnBrk="1" latinLnBrk="0" hangingPunct="1"/>
                      <a:endParaRPr lang="de-DE" sz="11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36549" rtl="0" eaLnBrk="1" latinLnBrk="0" hangingPunct="1"/>
                      <a:endParaRPr lang="de-DE" sz="11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36549" rtl="0" eaLnBrk="1" latinLnBrk="0" hangingPunct="1"/>
                      <a:r>
                        <a:rPr lang="de-DE" sz="11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1.778€</a:t>
                      </a:r>
                      <a:endParaRPr lang="de-DE" sz="11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35515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eGo_Template_D_A5">
  <a:themeElements>
    <a:clrScheme name="Berenberg Bank">
      <a:dk1>
        <a:sysClr val="windowText" lastClr="000000"/>
      </a:dk1>
      <a:lt1>
        <a:sysClr val="window" lastClr="FFFFFF"/>
      </a:lt1>
      <a:dk2>
        <a:srgbClr val="C6562C"/>
      </a:dk2>
      <a:lt2>
        <a:srgbClr val="893B1F"/>
      </a:lt2>
      <a:accent1>
        <a:srgbClr val="576A85"/>
      </a:accent1>
      <a:accent2>
        <a:srgbClr val="778AA7"/>
      </a:accent2>
      <a:accent3>
        <a:srgbClr val="A9B5C7"/>
      </a:accent3>
      <a:accent4>
        <a:srgbClr val="CCD3DE"/>
      </a:accent4>
      <a:accent5>
        <a:srgbClr val="75726F"/>
      </a:accent5>
      <a:accent6>
        <a:srgbClr val="9D9A97"/>
      </a:accent6>
      <a:hlink>
        <a:srgbClr val="75726F"/>
      </a:hlink>
      <a:folHlink>
        <a:srgbClr val="9D9A97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 err="1" smtClean="0"/>
        </a:defPPr>
      </a:lstStyle>
    </a:txDef>
  </a:objectDefaults>
  <a:extraClrSchemeLst/>
  <a:custClrLst>
    <a:custClr name="Grau 100%">
      <a:srgbClr val="75726F"/>
    </a:custClr>
    <a:custClr name="Dunkelorange">
      <a:srgbClr val="893B1F"/>
    </a:custClr>
    <a:custClr name="Blau 100%">
      <a:srgbClr val="576A85"/>
    </a:custClr>
    <a:custClr name="Gelb">
      <a:srgbClr val="F8C019"/>
    </a:custClr>
    <a:custClr name="Grün">
      <a:srgbClr val="569175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u 80%">
      <a:srgbClr val="9D9A97"/>
    </a:custClr>
    <a:custClr name="Orange 100%">
      <a:srgbClr val="C6562C"/>
    </a:custClr>
    <a:custClr name="Blau 80%">
      <a:srgbClr val="778AA7"/>
    </a:custClr>
    <a:custClr name="Beige">
      <a:srgbClr val="F0E6CD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u 60%">
      <a:srgbClr val="BAB7B4"/>
    </a:custClr>
    <a:custClr name="Orange 80%">
      <a:srgbClr val="DE8A6C"/>
    </a:custClr>
    <a:custClr name="Blau 60%">
      <a:srgbClr val="A9B5C7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u 40%">
      <a:srgbClr val="DAD9D8"/>
    </a:custClr>
    <a:custClr name="Orange 60%">
      <a:srgbClr val="E7AA95"/>
    </a:custClr>
    <a:custClr name="Blau 40%">
      <a:srgbClr val="CCD3DE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u 20%">
      <a:srgbClr val="EDECEB"/>
    </a:custClr>
    <a:custClr name="Orange 40%">
      <a:srgbClr val="F2D2C6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</a:theme>
</file>

<file path=ppt/theme/theme2.xml><?xml version="1.0" encoding="utf-8"?>
<a:theme xmlns:a="http://schemas.openxmlformats.org/drawingml/2006/main" name="Larissa">
  <a:themeElements>
    <a:clrScheme name="Berenberg Bank">
      <a:dk1>
        <a:sysClr val="windowText" lastClr="000000"/>
      </a:dk1>
      <a:lt1>
        <a:sysClr val="window" lastClr="FFFFFF"/>
      </a:lt1>
      <a:dk2>
        <a:srgbClr val="C6562C"/>
      </a:dk2>
      <a:lt2>
        <a:srgbClr val="893B1F"/>
      </a:lt2>
      <a:accent1>
        <a:srgbClr val="576A85"/>
      </a:accent1>
      <a:accent2>
        <a:srgbClr val="778AA7"/>
      </a:accent2>
      <a:accent3>
        <a:srgbClr val="A9B5C7"/>
      </a:accent3>
      <a:accent4>
        <a:srgbClr val="CCD3DE"/>
      </a:accent4>
      <a:accent5>
        <a:srgbClr val="75726F"/>
      </a:accent5>
      <a:accent6>
        <a:srgbClr val="9D9A97"/>
      </a:accent6>
      <a:hlink>
        <a:srgbClr val="75726F"/>
      </a:hlink>
      <a:folHlink>
        <a:srgbClr val="9D9A97"/>
      </a:folHlink>
    </a:clrScheme>
    <a:fontScheme name="Berenberg B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Larissa">
  <a:themeElements>
    <a:clrScheme name="Berenberg Bank">
      <a:dk1>
        <a:sysClr val="windowText" lastClr="000000"/>
      </a:dk1>
      <a:lt1>
        <a:sysClr val="window" lastClr="FFFFFF"/>
      </a:lt1>
      <a:dk2>
        <a:srgbClr val="C6562C"/>
      </a:dk2>
      <a:lt2>
        <a:srgbClr val="893B1F"/>
      </a:lt2>
      <a:accent1>
        <a:srgbClr val="576A85"/>
      </a:accent1>
      <a:accent2>
        <a:srgbClr val="778AA7"/>
      </a:accent2>
      <a:accent3>
        <a:srgbClr val="A9B5C7"/>
      </a:accent3>
      <a:accent4>
        <a:srgbClr val="CCD3DE"/>
      </a:accent4>
      <a:accent5>
        <a:srgbClr val="75726F"/>
      </a:accent5>
      <a:accent6>
        <a:srgbClr val="9D9A97"/>
      </a:accent6>
      <a:hlink>
        <a:srgbClr val="75726F"/>
      </a:hlink>
      <a:folHlink>
        <a:srgbClr val="9D9A97"/>
      </a:folHlink>
    </a:clrScheme>
    <a:fontScheme name="Berenberg B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BeGo_Template_D_A5</Template>
  <TotalTime>0</TotalTime>
  <Words>527</Words>
  <Application>Microsoft Office PowerPoint</Application>
  <PresentationFormat>Benutzerdefiniert</PresentationFormat>
  <Paragraphs>280</Paragraphs>
  <Slides>16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8" baseType="lpstr">
      <vt:lpstr>BeGo_Template_D_A5</vt:lpstr>
      <vt:lpstr>think-cell Folie</vt:lpstr>
      <vt:lpstr>LSC - Live Support Chat</vt:lpstr>
      <vt:lpstr>Das Unternehmen</vt:lpstr>
      <vt:lpstr>Wir – der interne IT Dienstleister</vt:lpstr>
      <vt:lpstr>Projektbeschreibung</vt:lpstr>
      <vt:lpstr>Projektbeschreibung</vt:lpstr>
      <vt:lpstr>Projektziel</vt:lpstr>
      <vt:lpstr>Anwendungsfalldiagramm</vt:lpstr>
      <vt:lpstr>Projektphasen</vt:lpstr>
      <vt:lpstr>Projektkosten</vt:lpstr>
      <vt:lpstr>Nutzen</vt:lpstr>
      <vt:lpstr>Verwendete Sprachen</vt:lpstr>
      <vt:lpstr>SignalR</vt:lpstr>
      <vt:lpstr>Aktivitätsdiagramm</vt:lpstr>
      <vt:lpstr>Laden des modularen Chats</vt:lpstr>
      <vt:lpstr>Fazit</vt:lpstr>
      <vt:lpstr>Live Demo (Evtl.)</vt:lpstr>
    </vt:vector>
  </TitlesOfParts>
  <Company>Berenberg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LSC - Live Support Chat</dc:title>
  <dc:subject>[Untertitel der Präsentation]</dc:subject>
  <dc:creator>Grieger, Niklas</dc:creator>
  <dc:description>Optimiert für MS PowerPoint 2010.</dc:description>
  <cp:lastModifiedBy>User</cp:lastModifiedBy>
  <cp:revision>83</cp:revision>
  <cp:lastPrinted>2013-03-21T16:05:01Z</cp:lastPrinted>
  <dcterms:created xsi:type="dcterms:W3CDTF">2017-05-11T08:04:29Z</dcterms:created>
  <dcterms:modified xsi:type="dcterms:W3CDTF">2017-05-29T15:32:43Z</dcterms:modified>
</cp:coreProperties>
</file>