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68" r:id="rId5"/>
    <p:sldId id="266" r:id="rId6"/>
    <p:sldId id="274" r:id="rId7"/>
    <p:sldId id="269" r:id="rId8"/>
    <p:sldId id="272" r:id="rId9"/>
    <p:sldId id="273" r:id="rId10"/>
    <p:sldId id="275" r:id="rId11"/>
    <p:sldId id="281" r:id="rId12"/>
    <p:sldId id="284" r:id="rId13"/>
    <p:sldId id="282" r:id="rId14"/>
    <p:sldId id="286" r:id="rId15"/>
    <p:sldId id="276" r:id="rId16"/>
    <p:sldId id="277" r:id="rId17"/>
    <p:sldId id="278" r:id="rId18"/>
    <p:sldId id="279" r:id="rId19"/>
    <p:sldId id="261" r:id="rId20"/>
    <p:sldId id="262" r:id="rId21"/>
  </p:sldIdLst>
  <p:sldSz cx="9144000" cy="6858000" type="screen4x3"/>
  <p:notesSz cx="6797675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588" autoAdjust="0"/>
    <p:restoredTop sz="94660"/>
  </p:normalViewPr>
  <p:slideViewPr>
    <p:cSldViewPr showGuides="1">
      <p:cViewPr varScale="1">
        <p:scale>
          <a:sx n="134" d="100"/>
          <a:sy n="134" d="100"/>
        </p:scale>
        <p:origin x="-300" y="-78"/>
      </p:cViewPr>
      <p:guideLst>
        <p:guide orient="horz" pos="799"/>
        <p:guide orient="horz" pos="3974"/>
        <p:guide pos="158"/>
        <p:guide pos="4241"/>
        <p:guide pos="446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306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 pro Tag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 Lösung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475</c:v>
                </c:pt>
                <c:pt idx="2">
                  <c:v>950</c:v>
                </c:pt>
                <c:pt idx="3">
                  <c:v>1425</c:v>
                </c:pt>
                <c:pt idx="4">
                  <c:v>1900</c:v>
                </c:pt>
                <c:pt idx="5">
                  <c:v>2375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116-4DB0-8310-B91F139BE2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neue Lösung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1506</c:v>
                </c:pt>
                <c:pt idx="1">
                  <c:v>1601</c:v>
                </c:pt>
                <c:pt idx="2">
                  <c:v>1696</c:v>
                </c:pt>
                <c:pt idx="3">
                  <c:v>1791</c:v>
                </c:pt>
                <c:pt idx="4">
                  <c:v>1886</c:v>
                </c:pt>
                <c:pt idx="5">
                  <c:v>1981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116-4DB0-8310-B91F139BE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04096"/>
        <c:axId val="214937984"/>
      </c:lineChart>
      <c:catAx>
        <c:axId val="208804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Mitarbeiter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937984"/>
        <c:crosses val="autoZero"/>
        <c:auto val="1"/>
        <c:lblAlgn val="ctr"/>
        <c:lblOffset val="100"/>
        <c:noMultiLvlLbl val="0"/>
      </c:catAx>
      <c:valAx>
        <c:axId val="214937984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2088040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0.51572</cdr:x>
      <cdr:y>0.71429</cdr:y>
    </cdr:from>
    <cdr:to>
      <cdr:x>0.68239</cdr:x>
      <cdr:y>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29464" y="29761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de-DE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18.12.2017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15913" y="982663"/>
            <a:ext cx="49895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18.12.2017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10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3975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2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911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250825" y="2781300"/>
            <a:ext cx="6481763" cy="1223963"/>
          </a:xfrm>
        </p:spPr>
        <p:txBody>
          <a:bodyPr anchor="ctr"/>
          <a:lstStyle>
            <a:lvl1pPr algn="l">
              <a:defRPr sz="30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50825" y="4365624"/>
            <a:ext cx="6481763" cy="194310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36"/>
              </a:spcAft>
              <a:buNone/>
              <a:defRPr lang="de-DE" sz="1100" smtClean="0">
                <a:effectLst/>
              </a:defRPr>
            </a:lvl1pPr>
            <a:lvl2pPr marL="0" indent="0" algn="l">
              <a:spcBef>
                <a:spcPts val="1900"/>
              </a:spcBef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&#10;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&#10;1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41036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42925" algn="l"/>
              </a:tabLst>
              <a:defRPr sz="1200" b="1" baseline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 b="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39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&#10;2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30241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59"/>
            <a:ext cx="3024684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15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&#10;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60"/>
            <a:ext cx="3024188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60"/>
            <a:ext cx="3024684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9750" y="4637707"/>
            <a:ext cx="3024188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07905" y="4637707"/>
            <a:ext cx="3024684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15821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cxnSp>
        <p:nvCxnSpPr>
          <p:cNvPr id="23" name="Gerade Verbindung 22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62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 Bild&#10;1 Contac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051721" y="3068959"/>
            <a:ext cx="259171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39750" y="3068638"/>
            <a:ext cx="1295946" cy="1800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39131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 Bild&#10;2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59"/>
            <a:ext cx="2160290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59"/>
            <a:ext cx="2160589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6822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 Bild&#10;4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60"/>
            <a:ext cx="2160290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60"/>
            <a:ext cx="2160589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25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6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03648" y="4653135"/>
            <a:ext cx="2160290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8" name="Textplatzhalter 10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1999" y="4653135"/>
            <a:ext cx="2160589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9" name="Bildplatzhalter 15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39750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30" name="Bildplatzhalter 15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707904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9458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3573463"/>
            <a:ext cx="6481763" cy="2735262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16000" rIns="216000" bIns="216000" anchor="b" anchorCtr="0"/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-14557" y="-4761"/>
            <a:ext cx="9175184" cy="6880580"/>
          </a:xfrm>
          <a:custGeom>
            <a:avLst/>
            <a:gdLst>
              <a:gd name="connsiteX0" fmla="*/ 10 w 9144000"/>
              <a:gd name="connsiteY0" fmla="*/ 2619516 h 6858000"/>
              <a:gd name="connsiteX1" fmla="*/ 4572000 w 9144000"/>
              <a:gd name="connsiteY1" fmla="*/ 0 h 6858000"/>
              <a:gd name="connsiteX2" fmla="*/ 9143990 w 9144000"/>
              <a:gd name="connsiteY2" fmla="*/ 2619516 h 6858000"/>
              <a:gd name="connsiteX3" fmla="*/ 7397645 w 9144000"/>
              <a:gd name="connsiteY3" fmla="*/ 6857983 h 6858000"/>
              <a:gd name="connsiteX4" fmla="*/ 1746355 w 9144000"/>
              <a:gd name="connsiteY4" fmla="*/ 6857983 h 6858000"/>
              <a:gd name="connsiteX5" fmla="*/ 10 w 9144000"/>
              <a:gd name="connsiteY5" fmla="*/ 2619516 h 6858000"/>
              <a:gd name="connsiteX0" fmla="*/ 0 w 9143980"/>
              <a:gd name="connsiteY0" fmla="*/ 141 h 6857983"/>
              <a:gd name="connsiteX1" fmla="*/ 4571990 w 9143980"/>
              <a:gd name="connsiteY1" fmla="*/ 0 h 6857983"/>
              <a:gd name="connsiteX2" fmla="*/ 9143980 w 9143980"/>
              <a:gd name="connsiteY2" fmla="*/ 2619516 h 6857983"/>
              <a:gd name="connsiteX3" fmla="*/ 7397635 w 9143980"/>
              <a:gd name="connsiteY3" fmla="*/ 6857983 h 6857983"/>
              <a:gd name="connsiteX4" fmla="*/ 1746345 w 9143980"/>
              <a:gd name="connsiteY4" fmla="*/ 6857983 h 6857983"/>
              <a:gd name="connsiteX5" fmla="*/ 0 w 9143980"/>
              <a:gd name="connsiteY5" fmla="*/ 141 h 6857983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403890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108615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08615 w 9150235"/>
              <a:gd name="connsiteY4" fmla="*/ 6857983 h 6867508"/>
              <a:gd name="connsiteX5" fmla="*/ 0 w 9150235"/>
              <a:gd name="connsiteY5" fmla="*/ 6867508 h 6867508"/>
              <a:gd name="connsiteX6" fmla="*/ 6255 w 9150235"/>
              <a:gd name="connsiteY6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307159 w 9150235"/>
              <a:gd name="connsiteY4" fmla="*/ 6448425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6532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26409 w 9150235"/>
              <a:gd name="connsiteY3" fmla="*/ 619125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85800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97846 w 9150235"/>
              <a:gd name="connsiteY3" fmla="*/ 5334000 h 6867508"/>
              <a:gd name="connsiteX4" fmla="*/ 8907359 w 9150235"/>
              <a:gd name="connsiteY4" fmla="*/ 6858000 h 6867508"/>
              <a:gd name="connsiteX5" fmla="*/ 8907359 w 9150235"/>
              <a:gd name="connsiteY5" fmla="*/ 6653213 h 6867508"/>
              <a:gd name="connsiteX6" fmla="*/ 7111896 w 9150235"/>
              <a:gd name="connsiteY6" fmla="*/ 6662737 h 6867508"/>
              <a:gd name="connsiteX7" fmla="*/ 7108615 w 9150235"/>
              <a:gd name="connsiteY7" fmla="*/ 6857983 h 6867508"/>
              <a:gd name="connsiteX8" fmla="*/ 0 w 9150235"/>
              <a:gd name="connsiteY8" fmla="*/ 6867508 h 6867508"/>
              <a:gd name="connsiteX9" fmla="*/ 6255 w 9150235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26195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0574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41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8993083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2642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35945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2522 h 6869889"/>
              <a:gd name="connsiteX1" fmla="*/ 4578245 w 9150246"/>
              <a:gd name="connsiteY1" fmla="*/ 2381 h 6869889"/>
              <a:gd name="connsiteX2" fmla="*/ 8969270 w 9150246"/>
              <a:gd name="connsiteY2" fmla="*/ 0 h 6869889"/>
              <a:gd name="connsiteX3" fmla="*/ 9045470 w 9150246"/>
              <a:gd name="connsiteY3" fmla="*/ 2381 h 6869889"/>
              <a:gd name="connsiteX4" fmla="*/ 9150235 w 9150246"/>
              <a:gd name="connsiteY4" fmla="*/ 2522 h 6869889"/>
              <a:gd name="connsiteX5" fmla="*/ 9150246 w 9150246"/>
              <a:gd name="connsiteY5" fmla="*/ 6865143 h 6869889"/>
              <a:gd name="connsiteX6" fmla="*/ 8907359 w 9150246"/>
              <a:gd name="connsiteY6" fmla="*/ 6860381 h 6869889"/>
              <a:gd name="connsiteX7" fmla="*/ 8907359 w 9150246"/>
              <a:gd name="connsiteY7" fmla="*/ 6655594 h 6869889"/>
              <a:gd name="connsiteX8" fmla="*/ 7111896 w 9150246"/>
              <a:gd name="connsiteY8" fmla="*/ 6665118 h 6869889"/>
              <a:gd name="connsiteX9" fmla="*/ 7108615 w 9150246"/>
              <a:gd name="connsiteY9" fmla="*/ 6860364 h 6869889"/>
              <a:gd name="connsiteX10" fmla="*/ 0 w 9150246"/>
              <a:gd name="connsiteY10" fmla="*/ 6869889 h 6869889"/>
              <a:gd name="connsiteX11" fmla="*/ 6255 w 9150246"/>
              <a:gd name="connsiteY11" fmla="*/ 2522 h 686988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0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2381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497658 w 9150246"/>
              <a:gd name="connsiteY2" fmla="*/ 690563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7589 w 9150246"/>
              <a:gd name="connsiteY2" fmla="*/ 1057276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542776 w 9150246"/>
              <a:gd name="connsiteY2" fmla="*/ 871538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9970 w 9150246"/>
              <a:gd name="connsiteY2" fmla="*/ 104775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754708 w 9150246"/>
              <a:gd name="connsiteY2" fmla="*/ 9286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2 w 9150246"/>
              <a:gd name="connsiteY2" fmla="*/ 11191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857226 w 9150246"/>
              <a:gd name="connsiteY2" fmla="*/ 785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04989 w 9150246"/>
              <a:gd name="connsiteY3" fmla="*/ 100013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8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8926407 w 9150246"/>
              <a:gd name="connsiteY3" fmla="*/ 64294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71664 w 9150246"/>
              <a:gd name="connsiteY6" fmla="*/ 1097756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204580"/>
              <a:gd name="connsiteY0" fmla="*/ 141 h 6867508"/>
              <a:gd name="connsiteX1" fmla="*/ 4578245 w 9204580"/>
              <a:gd name="connsiteY1" fmla="*/ 0 h 6867508"/>
              <a:gd name="connsiteX2" fmla="*/ 9045470 w 9204580"/>
              <a:gd name="connsiteY2" fmla="*/ 2381 h 6867508"/>
              <a:gd name="connsiteX3" fmla="*/ 9050232 w 9204580"/>
              <a:gd name="connsiteY3" fmla="*/ 109537 h 6867508"/>
              <a:gd name="connsiteX4" fmla="*/ 6949969 w 9204580"/>
              <a:gd name="connsiteY4" fmla="*/ 109537 h 6867508"/>
              <a:gd name="connsiteX5" fmla="*/ 6947588 w 9204580"/>
              <a:gd name="connsiteY5" fmla="*/ 1059657 h 6867508"/>
              <a:gd name="connsiteX6" fmla="*/ 9050233 w 9204580"/>
              <a:gd name="connsiteY6" fmla="*/ 1057275 h 6867508"/>
              <a:gd name="connsiteX7" fmla="*/ 9045470 w 9204580"/>
              <a:gd name="connsiteY7" fmla="*/ 2381 h 6867508"/>
              <a:gd name="connsiteX8" fmla="*/ 9150235 w 9204580"/>
              <a:gd name="connsiteY8" fmla="*/ 141 h 6867508"/>
              <a:gd name="connsiteX9" fmla="*/ 9150246 w 9204580"/>
              <a:gd name="connsiteY9" fmla="*/ 6862762 h 6867508"/>
              <a:gd name="connsiteX10" fmla="*/ 0 w 9204580"/>
              <a:gd name="connsiteY10" fmla="*/ 6867508 h 6867508"/>
              <a:gd name="connsiteX11" fmla="*/ 6255 w 9204580"/>
              <a:gd name="connsiteY11" fmla="*/ 141 h 6867508"/>
              <a:gd name="connsiteX0" fmla="*/ 6255 w 9206344"/>
              <a:gd name="connsiteY0" fmla="*/ 141 h 6867508"/>
              <a:gd name="connsiteX1" fmla="*/ 4578245 w 9206344"/>
              <a:gd name="connsiteY1" fmla="*/ 0 h 6867508"/>
              <a:gd name="connsiteX2" fmla="*/ 9045470 w 9206344"/>
              <a:gd name="connsiteY2" fmla="*/ 2381 h 6867508"/>
              <a:gd name="connsiteX3" fmla="*/ 9050232 w 9206344"/>
              <a:gd name="connsiteY3" fmla="*/ 109537 h 6867508"/>
              <a:gd name="connsiteX4" fmla="*/ 6949969 w 9206344"/>
              <a:gd name="connsiteY4" fmla="*/ 109537 h 6867508"/>
              <a:gd name="connsiteX5" fmla="*/ 6923775 w 9206344"/>
              <a:gd name="connsiteY5" fmla="*/ 1095375 h 6867508"/>
              <a:gd name="connsiteX6" fmla="*/ 9050233 w 9206344"/>
              <a:gd name="connsiteY6" fmla="*/ 1057275 h 6867508"/>
              <a:gd name="connsiteX7" fmla="*/ 9045470 w 9206344"/>
              <a:gd name="connsiteY7" fmla="*/ 2381 h 6867508"/>
              <a:gd name="connsiteX8" fmla="*/ 9150235 w 9206344"/>
              <a:gd name="connsiteY8" fmla="*/ 141 h 6867508"/>
              <a:gd name="connsiteX9" fmla="*/ 9150246 w 9206344"/>
              <a:gd name="connsiteY9" fmla="*/ 6862762 h 6867508"/>
              <a:gd name="connsiteX10" fmla="*/ 0 w 9206344"/>
              <a:gd name="connsiteY10" fmla="*/ 6867508 h 6867508"/>
              <a:gd name="connsiteX11" fmla="*/ 6255 w 920634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8995463 w 9204404"/>
              <a:gd name="connsiteY3" fmla="*/ 80962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5631"/>
              <a:gd name="connsiteY0" fmla="*/ 142 h 6867509"/>
              <a:gd name="connsiteX1" fmla="*/ 4578245 w 9205631"/>
              <a:gd name="connsiteY1" fmla="*/ 1 h 6867509"/>
              <a:gd name="connsiteX2" fmla="*/ 9045470 w 9205631"/>
              <a:gd name="connsiteY2" fmla="*/ 2382 h 6867509"/>
              <a:gd name="connsiteX3" fmla="*/ 8995463 w 9205631"/>
              <a:gd name="connsiteY3" fmla="*/ 80963 h 6867509"/>
              <a:gd name="connsiteX4" fmla="*/ 6949969 w 9205631"/>
              <a:gd name="connsiteY4" fmla="*/ 109538 h 6867509"/>
              <a:gd name="connsiteX5" fmla="*/ 6949969 w 9205631"/>
              <a:gd name="connsiteY5" fmla="*/ 1057276 h 6867509"/>
              <a:gd name="connsiteX6" fmla="*/ 9050233 w 9205631"/>
              <a:gd name="connsiteY6" fmla="*/ 1057276 h 6867509"/>
              <a:gd name="connsiteX7" fmla="*/ 9050232 w 9205631"/>
              <a:gd name="connsiteY7" fmla="*/ 0 h 6867509"/>
              <a:gd name="connsiteX8" fmla="*/ 9150235 w 9205631"/>
              <a:gd name="connsiteY8" fmla="*/ 142 h 6867509"/>
              <a:gd name="connsiteX9" fmla="*/ 9150246 w 9205631"/>
              <a:gd name="connsiteY9" fmla="*/ 6862763 h 6867509"/>
              <a:gd name="connsiteX10" fmla="*/ 0 w 9205631"/>
              <a:gd name="connsiteY10" fmla="*/ 6867509 h 6867509"/>
              <a:gd name="connsiteX11" fmla="*/ 6255 w 9205631"/>
              <a:gd name="connsiteY11" fmla="*/ 142 h 6867509"/>
              <a:gd name="connsiteX0" fmla="*/ 6255 w 9211483"/>
              <a:gd name="connsiteY0" fmla="*/ 142 h 6867509"/>
              <a:gd name="connsiteX1" fmla="*/ 4578245 w 9211483"/>
              <a:gd name="connsiteY1" fmla="*/ 1 h 6867509"/>
              <a:gd name="connsiteX2" fmla="*/ 9045470 w 9211483"/>
              <a:gd name="connsiteY2" fmla="*/ 2382 h 6867509"/>
              <a:gd name="connsiteX3" fmla="*/ 8995463 w 9211483"/>
              <a:gd name="connsiteY3" fmla="*/ 80963 h 6867509"/>
              <a:gd name="connsiteX4" fmla="*/ 6949969 w 9211483"/>
              <a:gd name="connsiteY4" fmla="*/ 109538 h 6867509"/>
              <a:gd name="connsiteX5" fmla="*/ 6949969 w 9211483"/>
              <a:gd name="connsiteY5" fmla="*/ 1057276 h 6867509"/>
              <a:gd name="connsiteX6" fmla="*/ 9050233 w 9211483"/>
              <a:gd name="connsiteY6" fmla="*/ 1057276 h 6867509"/>
              <a:gd name="connsiteX7" fmla="*/ 9066901 w 9211483"/>
              <a:gd name="connsiteY7" fmla="*/ 147640 h 6867509"/>
              <a:gd name="connsiteX8" fmla="*/ 9050232 w 9211483"/>
              <a:gd name="connsiteY8" fmla="*/ 0 h 6867509"/>
              <a:gd name="connsiteX9" fmla="*/ 9150235 w 9211483"/>
              <a:gd name="connsiteY9" fmla="*/ 142 h 6867509"/>
              <a:gd name="connsiteX10" fmla="*/ 9150246 w 9211483"/>
              <a:gd name="connsiteY10" fmla="*/ 6862763 h 6867509"/>
              <a:gd name="connsiteX11" fmla="*/ 0 w 9211483"/>
              <a:gd name="connsiteY11" fmla="*/ 6867509 h 6867509"/>
              <a:gd name="connsiteX12" fmla="*/ 6255 w 9211483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5207"/>
              <a:gd name="connsiteY0" fmla="*/ 142 h 6867509"/>
              <a:gd name="connsiteX1" fmla="*/ 4578245 w 9205207"/>
              <a:gd name="connsiteY1" fmla="*/ 1 h 6867509"/>
              <a:gd name="connsiteX2" fmla="*/ 9045470 w 9205207"/>
              <a:gd name="connsiteY2" fmla="*/ 2382 h 6867509"/>
              <a:gd name="connsiteX3" fmla="*/ 8995463 w 9205207"/>
              <a:gd name="connsiteY3" fmla="*/ 80963 h 6867509"/>
              <a:gd name="connsiteX4" fmla="*/ 6949969 w 9205207"/>
              <a:gd name="connsiteY4" fmla="*/ 109538 h 6867509"/>
              <a:gd name="connsiteX5" fmla="*/ 6949969 w 9205207"/>
              <a:gd name="connsiteY5" fmla="*/ 1057276 h 6867509"/>
              <a:gd name="connsiteX6" fmla="*/ 9050233 w 9205207"/>
              <a:gd name="connsiteY6" fmla="*/ 1057276 h 6867509"/>
              <a:gd name="connsiteX7" fmla="*/ 9050233 w 9205207"/>
              <a:gd name="connsiteY7" fmla="*/ 109540 h 6867509"/>
              <a:gd name="connsiteX8" fmla="*/ 9050232 w 9205207"/>
              <a:gd name="connsiteY8" fmla="*/ 0 h 6867509"/>
              <a:gd name="connsiteX9" fmla="*/ 9150235 w 9205207"/>
              <a:gd name="connsiteY9" fmla="*/ 142 h 6867509"/>
              <a:gd name="connsiteX10" fmla="*/ 9150246 w 9205207"/>
              <a:gd name="connsiteY10" fmla="*/ 6862763 h 6867509"/>
              <a:gd name="connsiteX11" fmla="*/ 0 w 9205207"/>
              <a:gd name="connsiteY11" fmla="*/ 6867509 h 6867509"/>
              <a:gd name="connsiteX12" fmla="*/ 6255 w 9205207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1 h 6867508"/>
              <a:gd name="connsiteX1" fmla="*/ 4578245 w 9225698"/>
              <a:gd name="connsiteY1" fmla="*/ 0 h 6867508"/>
              <a:gd name="connsiteX2" fmla="*/ 9045470 w 9225698"/>
              <a:gd name="connsiteY2" fmla="*/ 2381 h 6867508"/>
              <a:gd name="connsiteX3" fmla="*/ 8995463 w 9225698"/>
              <a:gd name="connsiteY3" fmla="*/ 80962 h 6867508"/>
              <a:gd name="connsiteX4" fmla="*/ 6949969 w 9225698"/>
              <a:gd name="connsiteY4" fmla="*/ 109537 h 6867508"/>
              <a:gd name="connsiteX5" fmla="*/ 6949969 w 9225698"/>
              <a:gd name="connsiteY5" fmla="*/ 1057275 h 6867508"/>
              <a:gd name="connsiteX6" fmla="*/ 9050233 w 9225698"/>
              <a:gd name="connsiteY6" fmla="*/ 1057275 h 6867508"/>
              <a:gd name="connsiteX7" fmla="*/ 9050233 w 9225698"/>
              <a:gd name="connsiteY7" fmla="*/ 109539 h 6867508"/>
              <a:gd name="connsiteX8" fmla="*/ 9088332 w 9225698"/>
              <a:gd name="connsiteY8" fmla="*/ 2380 h 6867508"/>
              <a:gd name="connsiteX9" fmla="*/ 9150235 w 9225698"/>
              <a:gd name="connsiteY9" fmla="*/ 141 h 6867508"/>
              <a:gd name="connsiteX10" fmla="*/ 9150246 w 9225698"/>
              <a:gd name="connsiteY10" fmla="*/ 6862762 h 6867508"/>
              <a:gd name="connsiteX11" fmla="*/ 0 w 9225698"/>
              <a:gd name="connsiteY11" fmla="*/ 6867508 h 6867508"/>
              <a:gd name="connsiteX12" fmla="*/ 6255 w 9225698"/>
              <a:gd name="connsiteY12" fmla="*/ 141 h 6867508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11922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06778"/>
              <a:gd name="connsiteY0" fmla="*/ 142 h 6867509"/>
              <a:gd name="connsiteX1" fmla="*/ 4578245 w 9206778"/>
              <a:gd name="connsiteY1" fmla="*/ 1 h 6867509"/>
              <a:gd name="connsiteX2" fmla="*/ 9045470 w 9206778"/>
              <a:gd name="connsiteY2" fmla="*/ 2382 h 6867509"/>
              <a:gd name="connsiteX3" fmla="*/ 8995463 w 9206778"/>
              <a:gd name="connsiteY3" fmla="*/ 80963 h 6867509"/>
              <a:gd name="connsiteX4" fmla="*/ 6949969 w 9206778"/>
              <a:gd name="connsiteY4" fmla="*/ 109538 h 6867509"/>
              <a:gd name="connsiteX5" fmla="*/ 6949969 w 9206778"/>
              <a:gd name="connsiteY5" fmla="*/ 1057276 h 6867509"/>
              <a:gd name="connsiteX6" fmla="*/ 9050233 w 9206778"/>
              <a:gd name="connsiteY6" fmla="*/ 1057276 h 6867509"/>
              <a:gd name="connsiteX7" fmla="*/ 9050233 w 9206778"/>
              <a:gd name="connsiteY7" fmla="*/ 111922 h 6867509"/>
              <a:gd name="connsiteX8" fmla="*/ 9050232 w 9206778"/>
              <a:gd name="connsiteY8" fmla="*/ 0 h 6867509"/>
              <a:gd name="connsiteX9" fmla="*/ 9150235 w 9206778"/>
              <a:gd name="connsiteY9" fmla="*/ 142 h 6867509"/>
              <a:gd name="connsiteX10" fmla="*/ 9150246 w 9206778"/>
              <a:gd name="connsiteY10" fmla="*/ 6862763 h 6867509"/>
              <a:gd name="connsiteX11" fmla="*/ 0 w 9206778"/>
              <a:gd name="connsiteY11" fmla="*/ 6867509 h 6867509"/>
              <a:gd name="connsiteX12" fmla="*/ 6255 w 9206778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50232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50233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8809"/>
              <a:gd name="connsiteY0" fmla="*/ 59531 h 6926898"/>
              <a:gd name="connsiteX1" fmla="*/ 4578245 w 9178809"/>
              <a:gd name="connsiteY1" fmla="*/ 59390 h 6926898"/>
              <a:gd name="connsiteX2" fmla="*/ 9147864 w 9178809"/>
              <a:gd name="connsiteY2" fmla="*/ 61771 h 6926898"/>
              <a:gd name="connsiteX3" fmla="*/ 9052613 w 9178809"/>
              <a:gd name="connsiteY3" fmla="*/ 168928 h 6926898"/>
              <a:gd name="connsiteX4" fmla="*/ 6949969 w 9178809"/>
              <a:gd name="connsiteY4" fmla="*/ 168927 h 6926898"/>
              <a:gd name="connsiteX5" fmla="*/ 6949969 w 9178809"/>
              <a:gd name="connsiteY5" fmla="*/ 1116665 h 6926898"/>
              <a:gd name="connsiteX6" fmla="*/ 9050233 w 9178809"/>
              <a:gd name="connsiteY6" fmla="*/ 1116665 h 6926898"/>
              <a:gd name="connsiteX7" fmla="*/ 9050233 w 9178809"/>
              <a:gd name="connsiteY7" fmla="*/ 171311 h 6926898"/>
              <a:gd name="connsiteX8" fmla="*/ 9050232 w 9178809"/>
              <a:gd name="connsiteY8" fmla="*/ 18908 h 6926898"/>
              <a:gd name="connsiteX9" fmla="*/ 9178809 w 9178809"/>
              <a:gd name="connsiteY9" fmla="*/ 0 h 6926898"/>
              <a:gd name="connsiteX10" fmla="*/ 9150246 w 9178809"/>
              <a:gd name="connsiteY10" fmla="*/ 6922152 h 6926898"/>
              <a:gd name="connsiteX11" fmla="*/ 0 w 9178809"/>
              <a:gd name="connsiteY11" fmla="*/ 6926898 h 6926898"/>
              <a:gd name="connsiteX12" fmla="*/ 6255 w 9178809"/>
              <a:gd name="connsiteY12" fmla="*/ 59531 h 6926898"/>
              <a:gd name="connsiteX0" fmla="*/ 6255 w 9152615"/>
              <a:gd name="connsiteY0" fmla="*/ 40623 h 6907990"/>
              <a:gd name="connsiteX1" fmla="*/ 4578245 w 9152615"/>
              <a:gd name="connsiteY1" fmla="*/ 40482 h 6907990"/>
              <a:gd name="connsiteX2" fmla="*/ 9147864 w 9152615"/>
              <a:gd name="connsiteY2" fmla="*/ 42863 h 6907990"/>
              <a:gd name="connsiteX3" fmla="*/ 9052613 w 9152615"/>
              <a:gd name="connsiteY3" fmla="*/ 150020 h 6907990"/>
              <a:gd name="connsiteX4" fmla="*/ 6949969 w 9152615"/>
              <a:gd name="connsiteY4" fmla="*/ 150019 h 6907990"/>
              <a:gd name="connsiteX5" fmla="*/ 6949969 w 9152615"/>
              <a:gd name="connsiteY5" fmla="*/ 1097757 h 6907990"/>
              <a:gd name="connsiteX6" fmla="*/ 9050233 w 9152615"/>
              <a:gd name="connsiteY6" fmla="*/ 1097757 h 6907990"/>
              <a:gd name="connsiteX7" fmla="*/ 9050233 w 9152615"/>
              <a:gd name="connsiteY7" fmla="*/ 152403 h 6907990"/>
              <a:gd name="connsiteX8" fmla="*/ 9050232 w 9152615"/>
              <a:gd name="connsiteY8" fmla="*/ 0 h 6907990"/>
              <a:gd name="connsiteX9" fmla="*/ 9152615 w 9152615"/>
              <a:gd name="connsiteY9" fmla="*/ 40623 h 6907990"/>
              <a:gd name="connsiteX10" fmla="*/ 9150246 w 9152615"/>
              <a:gd name="connsiteY10" fmla="*/ 6903244 h 6907990"/>
              <a:gd name="connsiteX11" fmla="*/ 0 w 9152615"/>
              <a:gd name="connsiteY11" fmla="*/ 6907990 h 6907990"/>
              <a:gd name="connsiteX12" fmla="*/ 6255 w 9152615"/>
              <a:gd name="connsiteY12" fmla="*/ 40623 h 6907990"/>
              <a:gd name="connsiteX0" fmla="*/ 6255 w 9174046"/>
              <a:gd name="connsiteY0" fmla="*/ 40623 h 6907990"/>
              <a:gd name="connsiteX1" fmla="*/ 4578245 w 9174046"/>
              <a:gd name="connsiteY1" fmla="*/ 40482 h 6907990"/>
              <a:gd name="connsiteX2" fmla="*/ 9147864 w 9174046"/>
              <a:gd name="connsiteY2" fmla="*/ 42863 h 6907990"/>
              <a:gd name="connsiteX3" fmla="*/ 9052613 w 9174046"/>
              <a:gd name="connsiteY3" fmla="*/ 150020 h 6907990"/>
              <a:gd name="connsiteX4" fmla="*/ 6949969 w 9174046"/>
              <a:gd name="connsiteY4" fmla="*/ 150019 h 6907990"/>
              <a:gd name="connsiteX5" fmla="*/ 6949969 w 9174046"/>
              <a:gd name="connsiteY5" fmla="*/ 1097757 h 6907990"/>
              <a:gd name="connsiteX6" fmla="*/ 9050233 w 9174046"/>
              <a:gd name="connsiteY6" fmla="*/ 1097757 h 6907990"/>
              <a:gd name="connsiteX7" fmla="*/ 9050233 w 9174046"/>
              <a:gd name="connsiteY7" fmla="*/ 152403 h 6907990"/>
              <a:gd name="connsiteX8" fmla="*/ 9050232 w 9174046"/>
              <a:gd name="connsiteY8" fmla="*/ 0 h 6907990"/>
              <a:gd name="connsiteX9" fmla="*/ 9174046 w 9174046"/>
              <a:gd name="connsiteY9" fmla="*/ 4904 h 6907990"/>
              <a:gd name="connsiteX10" fmla="*/ 9150246 w 9174046"/>
              <a:gd name="connsiteY10" fmla="*/ 6903244 h 6907990"/>
              <a:gd name="connsiteX11" fmla="*/ 0 w 9174046"/>
              <a:gd name="connsiteY11" fmla="*/ 6907990 h 6907990"/>
              <a:gd name="connsiteX12" fmla="*/ 6255 w 9174046"/>
              <a:gd name="connsiteY12" fmla="*/ 40623 h 6907990"/>
              <a:gd name="connsiteX0" fmla="*/ 6255 w 9152614"/>
              <a:gd name="connsiteY0" fmla="*/ 40623 h 6907990"/>
              <a:gd name="connsiteX1" fmla="*/ 4578245 w 9152614"/>
              <a:gd name="connsiteY1" fmla="*/ 40482 h 6907990"/>
              <a:gd name="connsiteX2" fmla="*/ 9147864 w 9152614"/>
              <a:gd name="connsiteY2" fmla="*/ 42863 h 6907990"/>
              <a:gd name="connsiteX3" fmla="*/ 9052613 w 9152614"/>
              <a:gd name="connsiteY3" fmla="*/ 150020 h 6907990"/>
              <a:gd name="connsiteX4" fmla="*/ 6949969 w 9152614"/>
              <a:gd name="connsiteY4" fmla="*/ 150019 h 6907990"/>
              <a:gd name="connsiteX5" fmla="*/ 6949969 w 9152614"/>
              <a:gd name="connsiteY5" fmla="*/ 1097757 h 6907990"/>
              <a:gd name="connsiteX6" fmla="*/ 9050233 w 9152614"/>
              <a:gd name="connsiteY6" fmla="*/ 1097757 h 6907990"/>
              <a:gd name="connsiteX7" fmla="*/ 9050233 w 9152614"/>
              <a:gd name="connsiteY7" fmla="*/ 152403 h 6907990"/>
              <a:gd name="connsiteX8" fmla="*/ 9050232 w 9152614"/>
              <a:gd name="connsiteY8" fmla="*/ 0 h 6907990"/>
              <a:gd name="connsiteX9" fmla="*/ 9152614 w 9152614"/>
              <a:gd name="connsiteY9" fmla="*/ 35860 h 6907990"/>
              <a:gd name="connsiteX10" fmla="*/ 9150246 w 9152614"/>
              <a:gd name="connsiteY10" fmla="*/ 6903244 h 6907990"/>
              <a:gd name="connsiteX11" fmla="*/ 0 w 9152614"/>
              <a:gd name="connsiteY11" fmla="*/ 6907990 h 6907990"/>
              <a:gd name="connsiteX12" fmla="*/ 6255 w 9152614"/>
              <a:gd name="connsiteY12" fmla="*/ 40623 h 690799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9152614 w 9152614"/>
              <a:gd name="connsiteY8" fmla="*/ 0 h 6872130"/>
              <a:gd name="connsiteX9" fmla="*/ 9150246 w 9152614"/>
              <a:gd name="connsiteY9" fmla="*/ 6867384 h 6872130"/>
              <a:gd name="connsiteX10" fmla="*/ 0 w 9152614"/>
              <a:gd name="connsiteY10" fmla="*/ 6872130 h 6872130"/>
              <a:gd name="connsiteX11" fmla="*/ 6255 w 9152614"/>
              <a:gd name="connsiteY11" fmla="*/ 4763 h 6872130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47864 w 9152614"/>
              <a:gd name="connsiteY2" fmla="*/ 2381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31195 w 9152614"/>
              <a:gd name="connsiteY7" fmla="*/ 20478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114527 w 9152614"/>
              <a:gd name="connsiteY6" fmla="*/ 1054894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07158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11780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0233 w 9152614"/>
              <a:gd name="connsiteY6" fmla="*/ 111780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76427 w 9152614"/>
              <a:gd name="connsiteY6" fmla="*/ 126067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2615 w 9152614"/>
              <a:gd name="connsiteY6" fmla="*/ 114161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93096 w 9152614"/>
              <a:gd name="connsiteY6" fmla="*/ 118924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47852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78809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07106 w 9152614"/>
              <a:gd name="connsiteY3" fmla="*/ 57010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7588 w 9152614"/>
              <a:gd name="connsiteY3" fmla="*/ 111778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8083444 w 9152614"/>
              <a:gd name="connsiteY3" fmla="*/ 57012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095475 w 9152614"/>
              <a:gd name="connsiteY8" fmla="*/ 35581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85950 w 9152614"/>
              <a:gd name="connsiteY3" fmla="*/ 73681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107386 w 9152614"/>
              <a:gd name="connsiteY8" fmla="*/ 1808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46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09763 w 9152614"/>
              <a:gd name="connsiteY9" fmla="*/ 59393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14525 w 9152614"/>
              <a:gd name="connsiteY9" fmla="*/ 107018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7587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49 w 9152614"/>
              <a:gd name="connsiteY3" fmla="*/ 11654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8645419 w 9152614"/>
              <a:gd name="connsiteY2" fmla="*/ 2243 h 6869749"/>
              <a:gd name="connsiteX3" fmla="*/ 9150245 w 9152614"/>
              <a:gd name="connsiteY3" fmla="*/ 2241 h 6869749"/>
              <a:gd name="connsiteX4" fmla="*/ 9047849 w 9152614"/>
              <a:gd name="connsiteY4" fmla="*/ 116544 h 6869749"/>
              <a:gd name="connsiteX5" fmla="*/ 6949969 w 9152614"/>
              <a:gd name="connsiteY5" fmla="*/ 114159 h 6869749"/>
              <a:gd name="connsiteX6" fmla="*/ 6952349 w 9152614"/>
              <a:gd name="connsiteY6" fmla="*/ 1059516 h 6869749"/>
              <a:gd name="connsiteX7" fmla="*/ 9047853 w 9152614"/>
              <a:gd name="connsiteY7" fmla="*/ 1059516 h 6869749"/>
              <a:gd name="connsiteX8" fmla="*/ 9047854 w 9152614"/>
              <a:gd name="connsiteY8" fmla="*/ 116544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4901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6255 w 9152614"/>
              <a:gd name="connsiteY12" fmla="*/ 4901 h 6872268"/>
              <a:gd name="connsiteX0" fmla="*/ 3874 w 9152614"/>
              <a:gd name="connsiteY0" fmla="*/ 2520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3874 w 9152614"/>
              <a:gd name="connsiteY12" fmla="*/ 2520 h 6872268"/>
              <a:gd name="connsiteX0" fmla="*/ 12187 w 9160927"/>
              <a:gd name="connsiteY0" fmla="*/ 2520 h 6880580"/>
              <a:gd name="connsiteX1" fmla="*/ 4586558 w 9160927"/>
              <a:gd name="connsiteY1" fmla="*/ 4760 h 6880580"/>
              <a:gd name="connsiteX2" fmla="*/ 9158557 w 9160927"/>
              <a:gd name="connsiteY2" fmla="*/ 0 h 6880580"/>
              <a:gd name="connsiteX3" fmla="*/ 9158558 w 9160927"/>
              <a:gd name="connsiteY3" fmla="*/ 4760 h 6880580"/>
              <a:gd name="connsiteX4" fmla="*/ 9056162 w 9160927"/>
              <a:gd name="connsiteY4" fmla="*/ 119063 h 6880580"/>
              <a:gd name="connsiteX5" fmla="*/ 6958282 w 9160927"/>
              <a:gd name="connsiteY5" fmla="*/ 116678 h 6880580"/>
              <a:gd name="connsiteX6" fmla="*/ 6960662 w 9160927"/>
              <a:gd name="connsiteY6" fmla="*/ 1062035 h 6880580"/>
              <a:gd name="connsiteX7" fmla="*/ 9056166 w 9160927"/>
              <a:gd name="connsiteY7" fmla="*/ 1062035 h 6880580"/>
              <a:gd name="connsiteX8" fmla="*/ 9056167 w 9160927"/>
              <a:gd name="connsiteY8" fmla="*/ 119063 h 6880580"/>
              <a:gd name="connsiteX9" fmla="*/ 9160927 w 9160927"/>
              <a:gd name="connsiteY9" fmla="*/ 2519 h 6880580"/>
              <a:gd name="connsiteX10" fmla="*/ 9158559 w 9160927"/>
              <a:gd name="connsiteY10" fmla="*/ 6867522 h 6880580"/>
              <a:gd name="connsiteX11" fmla="*/ 0 w 9160927"/>
              <a:gd name="connsiteY11" fmla="*/ 6880580 h 6880580"/>
              <a:gd name="connsiteX12" fmla="*/ 12187 w 9160927"/>
              <a:gd name="connsiteY12" fmla="*/ 2520 h 6880580"/>
              <a:gd name="connsiteX0" fmla="*/ 12187 w 9175212"/>
              <a:gd name="connsiteY0" fmla="*/ 2520 h 6880580"/>
              <a:gd name="connsiteX1" fmla="*/ 4586558 w 9175212"/>
              <a:gd name="connsiteY1" fmla="*/ 4760 h 6880580"/>
              <a:gd name="connsiteX2" fmla="*/ 9158557 w 9175212"/>
              <a:gd name="connsiteY2" fmla="*/ 0 h 6880580"/>
              <a:gd name="connsiteX3" fmla="*/ 9158558 w 9175212"/>
              <a:gd name="connsiteY3" fmla="*/ 4760 h 6880580"/>
              <a:gd name="connsiteX4" fmla="*/ 9056162 w 9175212"/>
              <a:gd name="connsiteY4" fmla="*/ 119063 h 6880580"/>
              <a:gd name="connsiteX5" fmla="*/ 6958282 w 9175212"/>
              <a:gd name="connsiteY5" fmla="*/ 116678 h 6880580"/>
              <a:gd name="connsiteX6" fmla="*/ 6960662 w 9175212"/>
              <a:gd name="connsiteY6" fmla="*/ 1062035 h 6880580"/>
              <a:gd name="connsiteX7" fmla="*/ 9056166 w 9175212"/>
              <a:gd name="connsiteY7" fmla="*/ 1062035 h 6880580"/>
              <a:gd name="connsiteX8" fmla="*/ 9056167 w 9175212"/>
              <a:gd name="connsiteY8" fmla="*/ 119063 h 6880580"/>
              <a:gd name="connsiteX9" fmla="*/ 9160927 w 9175212"/>
              <a:gd name="connsiteY9" fmla="*/ 2519 h 6880580"/>
              <a:gd name="connsiteX10" fmla="*/ 9175184 w 9175212"/>
              <a:gd name="connsiteY10" fmla="*/ 6875835 h 6880580"/>
              <a:gd name="connsiteX11" fmla="*/ 0 w 9175212"/>
              <a:gd name="connsiteY11" fmla="*/ 6880580 h 6880580"/>
              <a:gd name="connsiteX12" fmla="*/ 12187 w 9175212"/>
              <a:gd name="connsiteY12" fmla="*/ 2520 h 6880580"/>
              <a:gd name="connsiteX0" fmla="*/ 12187 w 9849834"/>
              <a:gd name="connsiteY0" fmla="*/ 343708 h 7221768"/>
              <a:gd name="connsiteX1" fmla="*/ 4586558 w 9849834"/>
              <a:gd name="connsiteY1" fmla="*/ 345948 h 7221768"/>
              <a:gd name="connsiteX2" fmla="*/ 9158557 w 9849834"/>
              <a:gd name="connsiteY2" fmla="*/ 341188 h 7221768"/>
              <a:gd name="connsiteX3" fmla="*/ 9158558 w 9849834"/>
              <a:gd name="connsiteY3" fmla="*/ 345948 h 7221768"/>
              <a:gd name="connsiteX4" fmla="*/ 9056162 w 9849834"/>
              <a:gd name="connsiteY4" fmla="*/ 460251 h 7221768"/>
              <a:gd name="connsiteX5" fmla="*/ 6958282 w 9849834"/>
              <a:gd name="connsiteY5" fmla="*/ 457866 h 7221768"/>
              <a:gd name="connsiteX6" fmla="*/ 6960662 w 9849834"/>
              <a:gd name="connsiteY6" fmla="*/ 1403223 h 7221768"/>
              <a:gd name="connsiteX7" fmla="*/ 9056166 w 9849834"/>
              <a:gd name="connsiteY7" fmla="*/ 1403223 h 7221768"/>
              <a:gd name="connsiteX8" fmla="*/ 9056167 w 9849834"/>
              <a:gd name="connsiteY8" fmla="*/ 460251 h 7221768"/>
              <a:gd name="connsiteX9" fmla="*/ 9160927 w 9849834"/>
              <a:gd name="connsiteY9" fmla="*/ 343707 h 7221768"/>
              <a:gd name="connsiteX10" fmla="*/ 9158557 w 9849834"/>
              <a:gd name="connsiteY10" fmla="*/ 570394 h 7221768"/>
              <a:gd name="connsiteX11" fmla="*/ 9175184 w 9849834"/>
              <a:gd name="connsiteY11" fmla="*/ 7217023 h 7221768"/>
              <a:gd name="connsiteX12" fmla="*/ 0 w 9849834"/>
              <a:gd name="connsiteY12" fmla="*/ 7221768 h 7221768"/>
              <a:gd name="connsiteX13" fmla="*/ 12187 w 9849834"/>
              <a:gd name="connsiteY13" fmla="*/ 343708 h 7221768"/>
              <a:gd name="connsiteX0" fmla="*/ 12187 w 9175184"/>
              <a:gd name="connsiteY0" fmla="*/ 343708 h 7221768"/>
              <a:gd name="connsiteX1" fmla="*/ 4586558 w 9175184"/>
              <a:gd name="connsiteY1" fmla="*/ 345948 h 7221768"/>
              <a:gd name="connsiteX2" fmla="*/ 9158557 w 9175184"/>
              <a:gd name="connsiteY2" fmla="*/ 341188 h 7221768"/>
              <a:gd name="connsiteX3" fmla="*/ 9158558 w 9175184"/>
              <a:gd name="connsiteY3" fmla="*/ 345948 h 7221768"/>
              <a:gd name="connsiteX4" fmla="*/ 9056162 w 9175184"/>
              <a:gd name="connsiteY4" fmla="*/ 460251 h 7221768"/>
              <a:gd name="connsiteX5" fmla="*/ 6958282 w 9175184"/>
              <a:gd name="connsiteY5" fmla="*/ 457866 h 7221768"/>
              <a:gd name="connsiteX6" fmla="*/ 6960662 w 9175184"/>
              <a:gd name="connsiteY6" fmla="*/ 1403223 h 7221768"/>
              <a:gd name="connsiteX7" fmla="*/ 9056166 w 9175184"/>
              <a:gd name="connsiteY7" fmla="*/ 1403223 h 7221768"/>
              <a:gd name="connsiteX8" fmla="*/ 9056167 w 9175184"/>
              <a:gd name="connsiteY8" fmla="*/ 460251 h 7221768"/>
              <a:gd name="connsiteX9" fmla="*/ 9160927 w 9175184"/>
              <a:gd name="connsiteY9" fmla="*/ 343707 h 7221768"/>
              <a:gd name="connsiteX10" fmla="*/ 9158557 w 9175184"/>
              <a:gd name="connsiteY10" fmla="*/ 570394 h 7221768"/>
              <a:gd name="connsiteX11" fmla="*/ 9175184 w 9175184"/>
              <a:gd name="connsiteY11" fmla="*/ 7217023 h 7221768"/>
              <a:gd name="connsiteX12" fmla="*/ 0 w 9175184"/>
              <a:gd name="connsiteY12" fmla="*/ 7221768 h 7221768"/>
              <a:gd name="connsiteX13" fmla="*/ 12187 w 9175184"/>
              <a:gd name="connsiteY13" fmla="*/ 343708 h 7221768"/>
              <a:gd name="connsiteX0" fmla="*/ 12187 w 9865171"/>
              <a:gd name="connsiteY0" fmla="*/ 99019 h 6977079"/>
              <a:gd name="connsiteX1" fmla="*/ 4586558 w 9865171"/>
              <a:gd name="connsiteY1" fmla="*/ 101259 h 6977079"/>
              <a:gd name="connsiteX2" fmla="*/ 9158557 w 9865171"/>
              <a:gd name="connsiteY2" fmla="*/ 96499 h 6977079"/>
              <a:gd name="connsiteX3" fmla="*/ 9158558 w 9865171"/>
              <a:gd name="connsiteY3" fmla="*/ 101259 h 6977079"/>
              <a:gd name="connsiteX4" fmla="*/ 9056162 w 9865171"/>
              <a:gd name="connsiteY4" fmla="*/ 215562 h 6977079"/>
              <a:gd name="connsiteX5" fmla="*/ 6958282 w 9865171"/>
              <a:gd name="connsiteY5" fmla="*/ 213177 h 6977079"/>
              <a:gd name="connsiteX6" fmla="*/ 6960662 w 9865171"/>
              <a:gd name="connsiteY6" fmla="*/ 1158534 h 6977079"/>
              <a:gd name="connsiteX7" fmla="*/ 9056166 w 9865171"/>
              <a:gd name="connsiteY7" fmla="*/ 1158534 h 6977079"/>
              <a:gd name="connsiteX8" fmla="*/ 9056167 w 9865171"/>
              <a:gd name="connsiteY8" fmla="*/ 215562 h 6977079"/>
              <a:gd name="connsiteX9" fmla="*/ 9160927 w 9865171"/>
              <a:gd name="connsiteY9" fmla="*/ 99018 h 6977079"/>
              <a:gd name="connsiteX10" fmla="*/ 9865139 w 9865171"/>
              <a:gd name="connsiteY10" fmla="*/ 749654 h 6977079"/>
              <a:gd name="connsiteX11" fmla="*/ 9175184 w 9865171"/>
              <a:gd name="connsiteY11" fmla="*/ 6972334 h 6977079"/>
              <a:gd name="connsiteX12" fmla="*/ 0 w 9865171"/>
              <a:gd name="connsiteY12" fmla="*/ 6977079 h 6977079"/>
              <a:gd name="connsiteX13" fmla="*/ 12187 w 9865171"/>
              <a:gd name="connsiteY13" fmla="*/ 99019 h 6977079"/>
              <a:gd name="connsiteX0" fmla="*/ 12187 w 9865171"/>
              <a:gd name="connsiteY0" fmla="*/ 2520 h 6880580"/>
              <a:gd name="connsiteX1" fmla="*/ 4586558 w 9865171"/>
              <a:gd name="connsiteY1" fmla="*/ 4760 h 6880580"/>
              <a:gd name="connsiteX2" fmla="*/ 9158557 w 9865171"/>
              <a:gd name="connsiteY2" fmla="*/ 0 h 6880580"/>
              <a:gd name="connsiteX3" fmla="*/ 9158558 w 9865171"/>
              <a:gd name="connsiteY3" fmla="*/ 4760 h 6880580"/>
              <a:gd name="connsiteX4" fmla="*/ 9056162 w 9865171"/>
              <a:gd name="connsiteY4" fmla="*/ 119063 h 6880580"/>
              <a:gd name="connsiteX5" fmla="*/ 6958282 w 9865171"/>
              <a:gd name="connsiteY5" fmla="*/ 116678 h 6880580"/>
              <a:gd name="connsiteX6" fmla="*/ 6960662 w 9865171"/>
              <a:gd name="connsiteY6" fmla="*/ 1062035 h 6880580"/>
              <a:gd name="connsiteX7" fmla="*/ 9056166 w 9865171"/>
              <a:gd name="connsiteY7" fmla="*/ 1062035 h 6880580"/>
              <a:gd name="connsiteX8" fmla="*/ 9056167 w 9865171"/>
              <a:gd name="connsiteY8" fmla="*/ 119063 h 6880580"/>
              <a:gd name="connsiteX9" fmla="*/ 9160927 w 9865171"/>
              <a:gd name="connsiteY9" fmla="*/ 2519 h 6880580"/>
              <a:gd name="connsiteX10" fmla="*/ 9865139 w 9865171"/>
              <a:gd name="connsiteY10" fmla="*/ 653155 h 6880580"/>
              <a:gd name="connsiteX11" fmla="*/ 9175184 w 9865171"/>
              <a:gd name="connsiteY11" fmla="*/ 6875835 h 6880580"/>
              <a:gd name="connsiteX12" fmla="*/ 0 w 9865171"/>
              <a:gd name="connsiteY12" fmla="*/ 6880580 h 6880580"/>
              <a:gd name="connsiteX13" fmla="*/ 12187 w 9865171"/>
              <a:gd name="connsiteY13" fmla="*/ 2520 h 6880580"/>
              <a:gd name="connsiteX0" fmla="*/ 12187 w 9865139"/>
              <a:gd name="connsiteY0" fmla="*/ 2520 h 6880580"/>
              <a:gd name="connsiteX1" fmla="*/ 4586558 w 9865139"/>
              <a:gd name="connsiteY1" fmla="*/ 4760 h 6880580"/>
              <a:gd name="connsiteX2" fmla="*/ 9158557 w 9865139"/>
              <a:gd name="connsiteY2" fmla="*/ 0 h 6880580"/>
              <a:gd name="connsiteX3" fmla="*/ 9158558 w 9865139"/>
              <a:gd name="connsiteY3" fmla="*/ 4760 h 6880580"/>
              <a:gd name="connsiteX4" fmla="*/ 9056162 w 9865139"/>
              <a:gd name="connsiteY4" fmla="*/ 119063 h 6880580"/>
              <a:gd name="connsiteX5" fmla="*/ 6958282 w 9865139"/>
              <a:gd name="connsiteY5" fmla="*/ 116678 h 6880580"/>
              <a:gd name="connsiteX6" fmla="*/ 6960662 w 9865139"/>
              <a:gd name="connsiteY6" fmla="*/ 1062035 h 6880580"/>
              <a:gd name="connsiteX7" fmla="*/ 9056166 w 9865139"/>
              <a:gd name="connsiteY7" fmla="*/ 1062035 h 6880580"/>
              <a:gd name="connsiteX8" fmla="*/ 9056167 w 9865139"/>
              <a:gd name="connsiteY8" fmla="*/ 119063 h 6880580"/>
              <a:gd name="connsiteX9" fmla="*/ 9160927 w 9865139"/>
              <a:gd name="connsiteY9" fmla="*/ 2519 h 6880580"/>
              <a:gd name="connsiteX10" fmla="*/ 9865139 w 9865139"/>
              <a:gd name="connsiteY10" fmla="*/ 653155 h 6880580"/>
              <a:gd name="connsiteX11" fmla="*/ 9175184 w 9865139"/>
              <a:gd name="connsiteY11" fmla="*/ 6875835 h 6880580"/>
              <a:gd name="connsiteX12" fmla="*/ 0 w 9865139"/>
              <a:gd name="connsiteY12" fmla="*/ 6880580 h 6880580"/>
              <a:gd name="connsiteX13" fmla="*/ 12187 w 9865139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75182 w 9175184"/>
              <a:gd name="connsiteY10" fmla="*/ 96202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  <a:gd name="connsiteX0" fmla="*/ 12187 w 9333124"/>
              <a:gd name="connsiteY0" fmla="*/ 2520 h 6880580"/>
              <a:gd name="connsiteX1" fmla="*/ 4586558 w 9333124"/>
              <a:gd name="connsiteY1" fmla="*/ 4760 h 6880580"/>
              <a:gd name="connsiteX2" fmla="*/ 9158557 w 9333124"/>
              <a:gd name="connsiteY2" fmla="*/ 0 h 6880580"/>
              <a:gd name="connsiteX3" fmla="*/ 9158558 w 9333124"/>
              <a:gd name="connsiteY3" fmla="*/ 4760 h 6880580"/>
              <a:gd name="connsiteX4" fmla="*/ 9056162 w 9333124"/>
              <a:gd name="connsiteY4" fmla="*/ 119063 h 6880580"/>
              <a:gd name="connsiteX5" fmla="*/ 6958282 w 9333124"/>
              <a:gd name="connsiteY5" fmla="*/ 116678 h 6880580"/>
              <a:gd name="connsiteX6" fmla="*/ 6960662 w 9333124"/>
              <a:gd name="connsiteY6" fmla="*/ 1062035 h 6880580"/>
              <a:gd name="connsiteX7" fmla="*/ 9056166 w 9333124"/>
              <a:gd name="connsiteY7" fmla="*/ 1062035 h 6880580"/>
              <a:gd name="connsiteX8" fmla="*/ 9056167 w 9333124"/>
              <a:gd name="connsiteY8" fmla="*/ 119063 h 6880580"/>
              <a:gd name="connsiteX9" fmla="*/ 9160927 w 9333124"/>
              <a:gd name="connsiteY9" fmla="*/ 2519 h 6880580"/>
              <a:gd name="connsiteX10" fmla="*/ 9333124 w 9333124"/>
              <a:gd name="connsiteY10" fmla="*/ 337271 h 6880580"/>
              <a:gd name="connsiteX11" fmla="*/ 9175184 w 9333124"/>
              <a:gd name="connsiteY11" fmla="*/ 6875835 h 6880580"/>
              <a:gd name="connsiteX12" fmla="*/ 0 w 9333124"/>
              <a:gd name="connsiteY12" fmla="*/ 6880580 h 6880580"/>
              <a:gd name="connsiteX13" fmla="*/ 12187 w 9333124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66869 w 9175184"/>
              <a:gd name="connsiteY10" fmla="*/ 129453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75184" h="6880580">
                <a:moveTo>
                  <a:pt x="12187" y="2520"/>
                </a:moveTo>
                <a:lnTo>
                  <a:pt x="4586558" y="4760"/>
                </a:lnTo>
                <a:lnTo>
                  <a:pt x="9158557" y="0"/>
                </a:lnTo>
                <a:cubicBezTo>
                  <a:pt x="9158557" y="1587"/>
                  <a:pt x="9158558" y="3173"/>
                  <a:pt x="9158558" y="4760"/>
                </a:cubicBezTo>
                <a:lnTo>
                  <a:pt x="9056162" y="119063"/>
                </a:lnTo>
                <a:lnTo>
                  <a:pt x="6958282" y="116678"/>
                </a:lnTo>
                <a:cubicBezTo>
                  <a:pt x="6959075" y="431797"/>
                  <a:pt x="6959869" y="746916"/>
                  <a:pt x="6960662" y="1062035"/>
                </a:cubicBezTo>
                <a:lnTo>
                  <a:pt x="9056166" y="1062035"/>
                </a:lnTo>
                <a:cubicBezTo>
                  <a:pt x="9056166" y="747711"/>
                  <a:pt x="9056167" y="433387"/>
                  <a:pt x="9056167" y="119063"/>
                </a:cubicBezTo>
                <a:lnTo>
                  <a:pt x="9160927" y="2519"/>
                </a:lnTo>
                <a:lnTo>
                  <a:pt x="9166869" y="129453"/>
                </a:lnTo>
                <a:cubicBezTo>
                  <a:pt x="9166870" y="2389331"/>
                  <a:pt x="9175183" y="4615957"/>
                  <a:pt x="9175184" y="6875835"/>
                </a:cubicBezTo>
                <a:lnTo>
                  <a:pt x="0" y="6880580"/>
                </a:lnTo>
                <a:cubicBezTo>
                  <a:pt x="1291" y="4590664"/>
                  <a:pt x="10896" y="2292436"/>
                  <a:pt x="12187" y="252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GB" noProof="0" smtClean="0"/>
              <a:t>Bildplatzhalter</a:t>
            </a:r>
            <a:endParaRPr lang="en-GB" noProof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Marginalie&#10;Marginal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&#10;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250825" y="1268413"/>
            <a:ext cx="3169048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3563541" y="1268413"/>
            <a:ext cx="3169047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&#10;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477" y="188640"/>
            <a:ext cx="6481763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0477" y="1268413"/>
            <a:ext cx="6481763" cy="5040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39750" y="6597651"/>
            <a:ext cx="719882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9632" y="6597651"/>
            <a:ext cx="5472956" cy="160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6597650"/>
            <a:ext cx="288925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69" name="Rechteck 1068"/>
          <p:cNvSpPr/>
          <p:nvPr/>
        </p:nvSpPr>
        <p:spPr bwMode="gray">
          <a:xfrm>
            <a:off x="7092950" y="6714000"/>
            <a:ext cx="1799530" cy="144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30041"/>
            <a:ext cx="1800000" cy="6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zentralisiertes Benachrichtigungssystem für das Intranet der Berenberg </a:t>
            </a:r>
            <a:r>
              <a:rPr lang="de-DE" dirty="0" smtClean="0"/>
              <a:t>Bank</a:t>
            </a:r>
          </a:p>
          <a:p>
            <a:endParaRPr lang="de-DE" dirty="0"/>
          </a:p>
          <a:p>
            <a:r>
              <a:rPr lang="de-DE" dirty="0" smtClean="0"/>
              <a:t>Entwickelt und Präsentiert von Niklas Grieger</a:t>
            </a:r>
          </a:p>
          <a:p>
            <a:endParaRPr lang="de-DE" dirty="0"/>
          </a:p>
          <a:p>
            <a:r>
              <a:rPr lang="de-DE" dirty="0" smtClean="0"/>
              <a:t>Ausbildungsbetrieb: Berenberg</a:t>
            </a:r>
            <a:endParaRPr lang="de-DE" dirty="0"/>
          </a:p>
        </p:txBody>
      </p:sp>
      <p:pic>
        <p:nvPicPr>
          <p:cNvPr id="1028" name="Picture 4" descr="Bildergebnis für rem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9" y="548680"/>
            <a:ext cx="3888432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Datenzugriff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Bildergebnis für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7" y="4077072"/>
            <a:ext cx="31263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U:\Abschlussprojekt v2\Dokumentation\Diagramme\Datenflussmodelldiagram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5746"/>
            <a:ext cx="3528392" cy="588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1268760"/>
            <a:ext cx="6624736" cy="5328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Abrufen verschiedener APIs (Beispiel Exchange)</a:t>
            </a:r>
          </a:p>
          <a:p>
            <a:pPr lvl="1"/>
            <a:endParaRPr lang="de-DE" dirty="0" smtClean="0"/>
          </a:p>
          <a:p>
            <a:pPr lvl="1"/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Bibliothek</a:t>
            </a:r>
            <a:endParaRPr lang="de-DE" sz="1000" dirty="0" smtClean="0"/>
          </a:p>
          <a:p>
            <a:pPr lvl="1"/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Microsoft.Exchange.WebServices.Data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lvl="1"/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//Dies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ist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die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Schnittstelle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zum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Email Account des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Anwenders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Dieser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wird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anhand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des NT-Users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authentifiziert</a:t>
            </a:r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(ExchangeVersion.Exchange2010)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Uri(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"https://bego-mail.dnsbego.de/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ews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/exchange.asmx"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UseDefaultCredentials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true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};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//Neue Instanz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einer View zur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Ansicht der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nächsten 5 Termine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innerhalb eines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Zeitraums</a:t>
            </a:r>
          </a:p>
          <a:p>
            <a:pPr lvl="1"/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Zugriff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auf die Attribute des Outlook-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Termins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</a:p>
          <a:p>
            <a:pPr lvl="1"/>
            <a:r>
              <a:rPr lang="de-DE" sz="1000" dirty="0" err="1"/>
              <a:t>cView.PropertySet</a:t>
            </a:r>
            <a:r>
              <a:rPr lang="de-DE" sz="1000" dirty="0"/>
              <a:t> =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 smtClean="0"/>
              <a:t>PropertySet</a:t>
            </a:r>
            <a:r>
              <a:rPr lang="de-DE" sz="1000" dirty="0" smtClean="0"/>
              <a:t>(</a:t>
            </a:r>
            <a:r>
              <a:rPr lang="de-DE" sz="1000" dirty="0" err="1" smtClean="0"/>
              <a:t>AppointmentSchema.Subject</a:t>
            </a:r>
            <a:r>
              <a:rPr lang="de-DE" sz="1000" dirty="0" smtClean="0"/>
              <a:t>, </a:t>
            </a:r>
            <a:r>
              <a:rPr lang="de-DE" sz="1000" dirty="0" err="1" smtClean="0"/>
              <a:t>AppointmentSchema.Start</a:t>
            </a:r>
            <a:r>
              <a:rPr lang="de-DE" sz="1000" dirty="0" smtClean="0"/>
              <a:t>, …);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//Repräsentiert das Ergebnis der View, welche die Termine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beinhaltet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FindItemsResults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calendar.FindAppointments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&gt;();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//Iterieren durch die View, zum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matchen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der Ergebnisse in das Schema der Reminder App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(Appointment a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appointments)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model.Text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a.Subject.ToString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51520" y="12687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Zusammenfassen </a:t>
            </a:r>
            <a:r>
              <a:rPr lang="de-DE" dirty="0"/>
              <a:t>der </a:t>
            </a:r>
            <a:r>
              <a:rPr lang="de-DE" dirty="0" smtClean="0"/>
              <a:t>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sz="1000" dirty="0" smtClean="0"/>
              <a:t>…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err="1"/>
              <a:t>sql</a:t>
            </a:r>
            <a:r>
              <a:rPr lang="de-DE" sz="1000" dirty="0"/>
              <a:t> = …;</a:t>
            </a:r>
          </a:p>
          <a:p>
            <a:endParaRPr lang="de-DE" sz="1000" dirty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= _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connection.Connection.Query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Nächsten 5 Termine aus 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GetExchangeAppointments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Konkateniert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das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mit den Terminen aus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resultOracle.Concat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7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268760"/>
            <a:ext cx="6480720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Abrufen des </a:t>
            </a:r>
            <a:r>
              <a:rPr lang="de-DE" dirty="0" smtClean="0"/>
              <a:t>Webservices (http Anfrage)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sz="1000" dirty="0">
                <a:solidFill>
                  <a:srgbClr val="008000"/>
                </a:solidFill>
                <a:latin typeface="Consolas"/>
              </a:rPr>
              <a:t>//Fragt die Reminder Arten, die der User innerhalb eines Zeitraums besitzt, ab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{…}</a:t>
            </a:r>
            <a:endParaRPr lang="de-DE" sz="1000" dirty="0" smtClean="0"/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de-DE" sz="1000" dirty="0">
                <a:solidFill>
                  <a:srgbClr val="008000"/>
                </a:solidFill>
                <a:latin typeface="Consolas"/>
              </a:rPr>
              <a:t>//Fragt die Reminder innerhalb eines Zeitraum und anhand einer bestimmten Art ab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GetLatestReminder?artId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 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}</a:t>
            </a:r>
            <a:endParaRPr lang="de-DE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268760"/>
            <a:ext cx="6480720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Gruppieren der 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51520" y="20193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8000"/>
                </a:solidFill>
                <a:latin typeface="Consolas"/>
              </a:rPr>
              <a:t>//Fragt die die Reminder Arten ab, die der User innerhalb des Zeitraums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besitzt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.reminderService.getReminderArten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Die Reminder Art repräsentiert den ‘Parent’ des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Reminders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.latestReminder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(item =&gt;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 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PanelBarItemModel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title: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item.title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item.id.toString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[]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Nun kommen die eigentlichen Reminder der jeweiligen Art als ‘Childs’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hinzu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.queryChildItems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(item.id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child.id,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child.artId.toString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};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});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73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Erweiterbarkeit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0242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48" y="4149080"/>
            <a:ext cx="151216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6336704" cy="5223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Beispiel: </a:t>
            </a:r>
            <a:endParaRPr lang="de-DE" b="1" dirty="0" smtClean="0">
              <a:solidFill>
                <a:schemeClr val="tx2"/>
              </a:solidFill>
            </a:endParaRPr>
          </a:p>
          <a:p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Auftrag: Erweiterung der Reminder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 Weiteres System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Anpassungen im Webservice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Analyse der Datenherkunft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Abfrage der Schnittstelle im Webservice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Matchen der Ergebnisse mit dem Reminder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err="1" smtClean="0"/>
              <a:t>Konkatenieren</a:t>
            </a:r>
            <a:r>
              <a:rPr lang="de-DE" dirty="0" smtClean="0"/>
              <a:t> / Zusammenführen mit anderen Reminder Daten </a:t>
            </a:r>
          </a:p>
          <a:p>
            <a:pPr lvl="1"/>
            <a:r>
              <a:rPr lang="de-DE" dirty="0" smtClean="0"/>
              <a:t>       C# Befehl: </a:t>
            </a:r>
            <a:r>
              <a:rPr lang="de-DE" dirty="0" err="1" smtClean="0"/>
              <a:t>Concat</a:t>
            </a:r>
            <a:r>
              <a:rPr lang="de-DE" dirty="0" smtClean="0"/>
              <a:t>()</a:t>
            </a:r>
          </a:p>
          <a:p>
            <a:pPr lvl="1"/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Weitere Reminder Art in die Oracle Datenbank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 in der Datenbank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Hinzufügen der Art </a:t>
            </a:r>
            <a:r>
              <a:rPr lang="de-DE" dirty="0" err="1" smtClean="0"/>
              <a:t>Id</a:t>
            </a:r>
            <a:r>
              <a:rPr lang="de-DE" dirty="0" smtClean="0"/>
              <a:t> zum Select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err="1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 bwMode="gray">
          <a:xfrm>
            <a:off x="7092280" y="980726"/>
            <a:ext cx="2016224" cy="4320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3086" name="Picture 14" descr="video, view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55946"/>
            <a:ext cx="681608" cy="68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2292" name="Picture 4" descr="Bildergebnis für präsentation männchen faz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97" y="3972101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1268760"/>
            <a:ext cx="6480720" cy="50405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Alle Anforderung sind vollständig implementiert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Wie wird es weitergehen?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Erweiterung: Echtzeitübertragung bei den ROM-</a:t>
            </a:r>
            <a:r>
              <a:rPr lang="de-DE" dirty="0" err="1" smtClean="0"/>
              <a:t>Remindern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Kann jederzeit um Systeme erweitert werden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Kundenreaktion analysieren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Mein </a:t>
            </a:r>
            <a:r>
              <a:rPr lang="de-DE" b="1" dirty="0" smtClean="0">
                <a:solidFill>
                  <a:schemeClr val="tx2"/>
                </a:solidFill>
              </a:rPr>
              <a:t>persönlicher </a:t>
            </a:r>
            <a:r>
              <a:rPr lang="de-DE" b="1" dirty="0">
                <a:solidFill>
                  <a:schemeClr val="tx2"/>
                </a:solidFill>
              </a:rPr>
              <a:t>Erfolg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Neues Wissen aufgebaut in folgenden Bereichen: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Angular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Typescript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.Net Core (C#)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Web Services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Git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Aktives mitwirken in dem neuen Intranet Webportal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004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 Dank </a:t>
            </a:r>
            <a:endParaRPr lang="de-DE" sz="4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ür </a:t>
            </a:r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Ihre 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Aufmerksamkeit!</a:t>
            </a:r>
            <a:endParaRPr lang="de-DE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U:\Abschlussprojekt v2\Präsentation\img\E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51917"/>
            <a:ext cx="1656184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Ausbildungsbetrieb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40768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U:\Projektarbeit\Präsentation\img\vorstellung_BankGebaeud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" y="1340768"/>
            <a:ext cx="6731801" cy="48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6408712" cy="50403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Einleitung</a:t>
            </a:r>
          </a:p>
          <a:p>
            <a:pPr marL="465750" lvl="1" indent="-285750"/>
            <a:r>
              <a:rPr lang="de-DE" dirty="0" smtClean="0"/>
              <a:t>Projektbeschreibung</a:t>
            </a:r>
          </a:p>
          <a:p>
            <a:pPr marL="465750" lvl="1" indent="-285750"/>
            <a:r>
              <a:rPr lang="de-DE" dirty="0" smtClean="0"/>
              <a:t>Projektbegründung</a:t>
            </a:r>
          </a:p>
          <a:p>
            <a:pPr marL="465750" lvl="1" indent="-285750"/>
            <a:r>
              <a:rPr lang="de-DE" dirty="0" smtClean="0"/>
              <a:t>Projektziel</a:t>
            </a:r>
          </a:p>
          <a:p>
            <a:pPr marL="285750" lvl="1" indent="-285750"/>
            <a:r>
              <a:rPr lang="de-DE" b="1" dirty="0" smtClean="0">
                <a:solidFill>
                  <a:schemeClr val="tx2"/>
                </a:solidFill>
              </a:rPr>
              <a:t>Analyse</a:t>
            </a:r>
          </a:p>
          <a:p>
            <a:pPr marL="465750" lvl="2" indent="-285750"/>
            <a:r>
              <a:rPr lang="de-DE" dirty="0" smtClean="0"/>
              <a:t>Projektkosten</a:t>
            </a:r>
            <a:endParaRPr lang="de-DE" b="1" dirty="0" smtClean="0">
              <a:solidFill>
                <a:schemeClr val="tx2"/>
              </a:solidFill>
            </a:endParaRPr>
          </a:p>
          <a:p>
            <a:pPr marL="465750" lvl="1" indent="-285750"/>
            <a:r>
              <a:rPr lang="de-DE" dirty="0"/>
              <a:t>Kosten </a:t>
            </a:r>
            <a:r>
              <a:rPr lang="de-DE" dirty="0" smtClean="0"/>
              <a:t>IST-Beispiel</a:t>
            </a:r>
          </a:p>
          <a:p>
            <a:pPr marL="465750" lvl="1" indent="-285750"/>
            <a:r>
              <a:rPr lang="de-DE" dirty="0" smtClean="0"/>
              <a:t>Kosten </a:t>
            </a:r>
            <a:r>
              <a:rPr lang="de-DE" dirty="0"/>
              <a:t>SOLL-Beispiel</a:t>
            </a:r>
          </a:p>
          <a:p>
            <a:pPr marL="465750" lvl="1" indent="-285750"/>
            <a:r>
              <a:rPr lang="de-DE" dirty="0" smtClean="0"/>
              <a:t>Amortisation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Entwurf</a:t>
            </a:r>
          </a:p>
          <a:p>
            <a:pPr marL="465750" lvl="1" indent="-285750"/>
            <a:r>
              <a:rPr lang="de-DE" dirty="0" smtClean="0"/>
              <a:t>Datenzugriff 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</a:p>
          <a:p>
            <a:pPr marL="465750" lvl="1" indent="-285750"/>
            <a:r>
              <a:rPr lang="de-DE" dirty="0"/>
              <a:t>Zusammenfassen der </a:t>
            </a:r>
            <a:r>
              <a:rPr lang="de-DE" dirty="0" smtClean="0"/>
              <a:t>Daten (Code)</a:t>
            </a:r>
            <a:endParaRPr lang="de-DE" dirty="0"/>
          </a:p>
          <a:p>
            <a:pPr marL="465750" lvl="1" indent="-285750"/>
            <a:r>
              <a:rPr lang="de-DE" dirty="0" smtClean="0"/>
              <a:t>Erweiterbarkeit</a:t>
            </a:r>
          </a:p>
          <a:p>
            <a:pPr marL="465750" lvl="1" indent="-285750"/>
            <a:r>
              <a:rPr lang="de-DE" dirty="0" smtClean="0"/>
              <a:t>Video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Fazit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114" name="Picture 18" descr="U:\Abschlussprojekt v2\Präsentation\img\3dman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276024"/>
              </p:ext>
            </p:extLst>
          </p:nvPr>
        </p:nvGraphicFramePr>
        <p:xfrm>
          <a:off x="1921" y="2044"/>
          <a:ext cx="1919" cy="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2044"/>
                        <a:ext cx="1919" cy="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18.12.2017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2872483"/>
            <a:ext cx="5323805" cy="34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34745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5124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4725144"/>
            <a:ext cx="2816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-1023112" y="2738600"/>
            <a:ext cx="6253922" cy="4099776"/>
            <a:chOff x="-1023112" y="2738600"/>
            <a:chExt cx="6253922" cy="4099776"/>
          </a:xfrm>
        </p:grpSpPr>
        <p:pic>
          <p:nvPicPr>
            <p:cNvPr id="3087" name="Picture 15" descr="U:\Abschlussprojekt v2\Präsentation\img\Projektbeschreibung_neuesIntra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3112" y="2738600"/>
              <a:ext cx="6192688" cy="409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hteck 26"/>
            <p:cNvSpPr/>
            <p:nvPr/>
          </p:nvSpPr>
          <p:spPr bwMode="gray">
            <a:xfrm>
              <a:off x="3059832" y="4509120"/>
              <a:ext cx="720080" cy="4320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89" name="Gekrümmte Verbindung 3088"/>
            <p:cNvCxnSpPr>
              <a:stCxn id="4098" idx="1"/>
              <a:endCxn id="27" idx="3"/>
            </p:cNvCxnSpPr>
            <p:nvPr/>
          </p:nvCxnSpPr>
          <p:spPr>
            <a:xfrm rot="10800000" flipV="1">
              <a:off x="3779913" y="3469146"/>
              <a:ext cx="1450897" cy="12559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0" name="Textfeld 3089"/>
          <p:cNvSpPr txBox="1"/>
          <p:nvPr/>
        </p:nvSpPr>
        <p:spPr>
          <a:xfrm>
            <a:off x="179512" y="1196752"/>
            <a:ext cx="4032448" cy="17281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Web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das Intranet Webportal implementiert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 den Anwender abgestimmt (Reminder, die dem Anwender zugeordnet sind -&gt; hängt am NT-User. Anwender kann die App konfigurieren: Ein- oder ausgeblendet, Zeitraum Konfigurieren, wird in Datenbank gespeichert 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Teilprojekt des gesamten Webprotal-Projekts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4962459" y="2605676"/>
            <a:ext cx="1365227" cy="1615411"/>
            <a:chOff x="5004048" y="2492896"/>
            <a:chExt cx="1872208" cy="2295592"/>
          </a:xfrm>
        </p:grpSpPr>
        <p:pic>
          <p:nvPicPr>
            <p:cNvPr id="4098" name="Picture 2" descr="U:\Abschlussprojekt v2\Präsentation\img\icon_webap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50" y="2907136"/>
              <a:ext cx="140885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 bwMode="gray">
            <a:xfrm>
              <a:off x="5004048" y="2492896"/>
              <a:ext cx="1872208" cy="2295592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15270" y="2564904"/>
              <a:ext cx="137295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de-DE" dirty="0" smtClean="0"/>
                <a:t>Mein Projekt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Projektbegründung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3074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584176" cy="17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8"/>
            <a:ext cx="6480720" cy="5112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ist es Bisher: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bis keine Übersicht über alle Benachrichtigungen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Performance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Zeitlicher Verlust in Bezug auf die Kenntnisnahme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Gefahr, dass der Anwender die Benachrichtigung nicht erhält oder übersieht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Umständliche und teilweise keine Möglichkeiten zur Statuspflege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17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098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524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7"/>
            <a:ext cx="6480720" cy="3226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soll es sein: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Kundenzufriedenheit schaffen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übersichtliche</a:t>
            </a:r>
            <a:r>
              <a:rPr lang="de-DE" dirty="0"/>
              <a:t>, kompakte und zentralisierte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Einheitliche Anzeige der Benachrichtigungen aus verschiedenen </a:t>
            </a:r>
            <a:r>
              <a:rPr lang="de-DE" dirty="0"/>
              <a:t>Systeme 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Statuspflege ist möglich und kann einfach erweitert werden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Sehr 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220" name="Picture 4" descr="Bildergebnis für präsentation männchen kos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23052"/>
            <a:ext cx="1800200" cy="1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3528" y="1340768"/>
            <a:ext cx="6408712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Auszubildende:	15 €/Stunde 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Mitarbeiter:		76€ / Stunde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Inklusive Lizenzkosten etc.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14279"/>
              </p:ext>
            </p:extLst>
          </p:nvPr>
        </p:nvGraphicFramePr>
        <p:xfrm>
          <a:off x="579579" y="3717032"/>
          <a:ext cx="5896610" cy="1066800"/>
        </p:xfrm>
        <a:graphic>
          <a:graphicData uri="http://schemas.openxmlformats.org/drawingml/2006/table">
            <a:tbl>
              <a:tblPr firstRow="1" firstCol="1" bandRow="1">
                <a:tableStyleId>{7D95DDBC-5C31-40A9-B56D-BDF15E579DC0}</a:tableStyleId>
              </a:tblPr>
              <a:tblGrid>
                <a:gridCol w="1928495"/>
                <a:gridCol w="1380490"/>
                <a:gridCol w="1222375"/>
                <a:gridCol w="136525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Vorgang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Mitarbeiter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Zeit (h)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Kosten (€)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Entwicklungskosten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1x Auszubildender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1050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</a:rPr>
                        <a:t>1506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7170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2304260" cy="17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3" y="148683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107843" y="3587880"/>
            <a:ext cx="863453" cy="991194"/>
            <a:chOff x="612203" y="3933056"/>
            <a:chExt cx="863453" cy="991194"/>
          </a:xfrm>
        </p:grpSpPr>
        <p:pic>
          <p:nvPicPr>
            <p:cNvPr id="7172" name="Picture 4" descr="U:\Abschlussprojekt v2\Präsentation\img\Exchan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03" y="4149080"/>
              <a:ext cx="775170" cy="77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628478" y="3933056"/>
              <a:ext cx="84717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Exchange</a:t>
              </a:r>
            </a:p>
          </p:txBody>
        </p:sp>
      </p:grpSp>
      <p:pic>
        <p:nvPicPr>
          <p:cNvPr id="7174" name="Picture 6" descr="http://servicebank/images/R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28" y="3627336"/>
            <a:ext cx="922784" cy="9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420211" y="4211595"/>
            <a:ext cx="2384694" cy="1240389"/>
            <a:chOff x="4499992" y="3861048"/>
            <a:chExt cx="2384694" cy="124038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159384"/>
              <a:ext cx="2384694" cy="942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4499992" y="3861048"/>
              <a:ext cx="2384694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Alte Intranet Seite 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15658" y="2226008"/>
            <a:ext cx="1792385" cy="1416966"/>
            <a:chOff x="1123431" y="1863914"/>
            <a:chExt cx="1792385" cy="1416966"/>
          </a:xfrm>
        </p:grpSpPr>
        <p:cxnSp>
          <p:nvCxnSpPr>
            <p:cNvPr id="18" name="Gekrümmte Verbindung 17"/>
            <p:cNvCxnSpPr>
              <a:stCxn id="8" idx="1"/>
              <a:endCxn id="13" idx="0"/>
            </p:cNvCxnSpPr>
            <p:nvPr/>
          </p:nvCxnSpPr>
          <p:spPr>
            <a:xfrm rot="10800000" flipV="1">
              <a:off x="1555480" y="1863914"/>
              <a:ext cx="1360336" cy="1416966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23431" y="1988840"/>
              <a:ext cx="864096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15 sec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2908043" y="2910084"/>
            <a:ext cx="684076" cy="772346"/>
            <a:chOff x="2915816" y="2547990"/>
            <a:chExt cx="684076" cy="772346"/>
          </a:xfrm>
        </p:grpSpPr>
        <p:cxnSp>
          <p:nvCxnSpPr>
            <p:cNvPr id="20" name="Gekrümmte Verbindung 19"/>
            <p:cNvCxnSpPr>
              <a:stCxn id="8" idx="2"/>
              <a:endCxn id="7174" idx="0"/>
            </p:cNvCxnSpPr>
            <p:nvPr/>
          </p:nvCxnSpPr>
          <p:spPr>
            <a:xfrm rot="16200000" flipH="1">
              <a:off x="3213719" y="2934162"/>
              <a:ext cx="772346" cy="1"/>
            </a:xfrm>
            <a:prstGeom prst="curvedConnector3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915816" y="2759600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276195" y="2226008"/>
            <a:ext cx="1800200" cy="2040681"/>
            <a:chOff x="4283968" y="1863914"/>
            <a:chExt cx="1800200" cy="2040681"/>
          </a:xfrm>
        </p:grpSpPr>
        <p:cxnSp>
          <p:nvCxnSpPr>
            <p:cNvPr id="22" name="Gekrümmte Verbindung 21"/>
            <p:cNvCxnSpPr>
              <a:stCxn id="8" idx="3"/>
              <a:endCxn id="15" idx="0"/>
            </p:cNvCxnSpPr>
            <p:nvPr/>
          </p:nvCxnSpPr>
          <p:spPr>
            <a:xfrm>
              <a:off x="4283968" y="1863914"/>
              <a:ext cx="1336363" cy="2040681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5508104" y="2433573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aphicFrame>
        <p:nvGraphicFramePr>
          <p:cNvPr id="7168" name="Tabelle 7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0175"/>
              </p:ext>
            </p:extLst>
          </p:nvPr>
        </p:nvGraphicFramePr>
        <p:xfrm>
          <a:off x="1259632" y="5733256"/>
          <a:ext cx="5059017" cy="843869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482789"/>
                <a:gridCol w="3576228"/>
              </a:tblGrid>
              <a:tr h="491856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</a:tr>
              <a:tr h="352013">
                <a:tc>
                  <a:txBody>
                    <a:bodyPr/>
                    <a:lstStyle/>
                    <a:p>
                      <a:r>
                        <a:rPr lang="de-DE" dirty="0" smtClean="0"/>
                        <a:t>1 min 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2.375€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8196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0" y="4437112"/>
            <a:ext cx="1933458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008684" y="3680523"/>
            <a:ext cx="1182415" cy="1322228"/>
            <a:chOff x="2957343" y="3680523"/>
            <a:chExt cx="1182415" cy="1322228"/>
          </a:xfrm>
        </p:grpSpPr>
        <p:pic>
          <p:nvPicPr>
            <p:cNvPr id="8195" name="Picture 3" descr="U:\Abschlussprojekt v2\Präsentation\img\if_reminder_32249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553" y="4006074"/>
              <a:ext cx="996677" cy="99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957343" y="3680523"/>
              <a:ext cx="1182415" cy="217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Reminder App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599892" y="2492896"/>
            <a:ext cx="756084" cy="1187627"/>
            <a:chOff x="3599892" y="2492896"/>
            <a:chExt cx="756084" cy="1187627"/>
          </a:xfrm>
        </p:grpSpPr>
        <p:cxnSp>
          <p:nvCxnSpPr>
            <p:cNvPr id="15" name="Gerade Verbindung mit Pfeil 14"/>
            <p:cNvCxnSpPr>
              <a:stCxn id="9" idx="2"/>
              <a:endCxn id="10" idx="0"/>
            </p:cNvCxnSpPr>
            <p:nvPr/>
          </p:nvCxnSpPr>
          <p:spPr>
            <a:xfrm>
              <a:off x="3599892" y="2492896"/>
              <a:ext cx="0" cy="11876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707904" y="2924944"/>
              <a:ext cx="648072" cy="21602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25 sec</a:t>
              </a:r>
            </a:p>
          </p:txBody>
        </p:sp>
      </p:grp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25734"/>
              </p:ext>
            </p:extLst>
          </p:nvPr>
        </p:nvGraphicFramePr>
        <p:xfrm>
          <a:off x="827584" y="5733256"/>
          <a:ext cx="5976664" cy="670745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807430"/>
                <a:gridCol w="4169234"/>
              </a:tblGrid>
              <a:tr h="365945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</a:tr>
              <a:tr h="261900">
                <a:tc>
                  <a:txBody>
                    <a:bodyPr/>
                    <a:lstStyle/>
                    <a:p>
                      <a:r>
                        <a:rPr lang="de-DE" dirty="0" smtClean="0"/>
                        <a:t>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478,8</a:t>
                      </a:r>
                      <a:r>
                        <a:rPr lang="de-DE" baseline="0" dirty="0" smtClean="0"/>
                        <a:t> + Einmalige Kosten – 1.506</a:t>
                      </a:r>
                      <a:r>
                        <a:rPr lang="de-DE" dirty="0" smtClean="0"/>
                        <a:t>€ = 1984,8 €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6148" name="Picture 4" descr="Bildergebnis für präsentation männch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6" y="4149080"/>
            <a:ext cx="2808312" cy="2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 10" title="Kosten pro Tag"/>
          <p:cNvGraphicFramePr/>
          <p:nvPr>
            <p:extLst>
              <p:ext uri="{D42A27DB-BD31-4B8C-83A1-F6EECF244321}">
                <p14:modId xmlns:p14="http://schemas.microsoft.com/office/powerpoint/2010/main" val="1908787648"/>
              </p:ext>
            </p:extLst>
          </p:nvPr>
        </p:nvGraphicFramePr>
        <p:xfrm>
          <a:off x="323528" y="1196752"/>
          <a:ext cx="593026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Vorlage_D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BeGo_Vorlage_D</Template>
  <TotalTime>0</TotalTime>
  <Words>925</Words>
  <Application>Microsoft Office PowerPoint</Application>
  <PresentationFormat>Bildschirmpräsentation (4:3)</PresentationFormat>
  <Paragraphs>382</Paragraphs>
  <Slides>20</Slides>
  <Notes>2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BeGo_Vorlage_D</vt:lpstr>
      <vt:lpstr>think-cell Folie</vt:lpstr>
      <vt:lpstr>Reminder App</vt:lpstr>
      <vt:lpstr>Agenda</vt:lpstr>
      <vt:lpstr>Projektbeschreibung</vt:lpstr>
      <vt:lpstr>Projektbegründung</vt:lpstr>
      <vt:lpstr>Projektziel</vt:lpstr>
      <vt:lpstr>Projektkosten</vt:lpstr>
      <vt:lpstr>Kosten IST-Beispiel</vt:lpstr>
      <vt:lpstr>Kosten SOLL-Beispiel</vt:lpstr>
      <vt:lpstr>Amortisation</vt:lpstr>
      <vt:lpstr>Datenzugriff</vt:lpstr>
      <vt:lpstr>Zusammenfassen der Daten</vt:lpstr>
      <vt:lpstr>Zusammenfassen der Daten</vt:lpstr>
      <vt:lpstr>Zusammenfassen der Daten</vt:lpstr>
      <vt:lpstr>Zusammenfassen der Daten</vt:lpstr>
      <vt:lpstr>Erweiterbarkeit</vt:lpstr>
      <vt:lpstr>Video </vt:lpstr>
      <vt:lpstr>Fazit</vt:lpstr>
      <vt:lpstr>PowerPoint-Präsentation</vt:lpstr>
      <vt:lpstr>Der Ausbildungsbetrieb</vt:lpstr>
      <vt:lpstr>Wir – der interne IT Dienstleister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Grieger, Niklas</dc:creator>
  <dc:description>Optimiert für MS PowerPoint 2010.</dc:description>
  <cp:lastModifiedBy>Grieger, Niklas</cp:lastModifiedBy>
  <cp:revision>107</cp:revision>
  <cp:lastPrinted>2013-03-21T16:05:01Z</cp:lastPrinted>
  <dcterms:created xsi:type="dcterms:W3CDTF">2017-11-30T08:55:34Z</dcterms:created>
  <dcterms:modified xsi:type="dcterms:W3CDTF">2017-12-18T15:41:07Z</dcterms:modified>
</cp:coreProperties>
</file>