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60" r:id="rId4"/>
    <p:sldId id="258" r:id="rId5"/>
    <p:sldId id="259" r:id="rId6"/>
    <p:sldId id="261" r:id="rId7"/>
    <p:sldId id="262" r:id="rId8"/>
    <p:sldId id="266" r:id="rId9"/>
    <p:sldId id="263" r:id="rId10"/>
    <p:sldId id="264" r:id="rId11"/>
    <p:sldId id="265" r:id="rId12"/>
    <p:sldId id="267" r:id="rId13"/>
    <p:sldId id="269" r:id="rId14"/>
    <p:sldId id="270" r:id="rId15"/>
    <p:sldId id="271" r:id="rId16"/>
    <p:sldId id="272" r:id="rId17"/>
    <p:sldId id="273" r:id="rId18"/>
    <p:sldId id="274" r:id="rId19"/>
    <p:sldId id="275" r:id="rId20"/>
    <p:sldId id="277" r:id="rId21"/>
    <p:sldId id="276" r:id="rId22"/>
    <p:sldId id="278" r:id="rId23"/>
    <p:sldId id="279" r:id="rId24"/>
    <p:sldId id="280" r:id="rId25"/>
    <p:sldId id="282" r:id="rId26"/>
    <p:sldId id="28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10DBA3-B15F-4E57-BA1D-767D923E8029}" v="2" dt="2023-11-01T14:40:59.6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on Kohler" userId="3ba8da6b-06e4-4260-9c50-e0278853f0e3" providerId="ADAL" clId="{3810DBA3-B15F-4E57-BA1D-767D923E8029}"/>
    <pc:docChg chg="custSel modSld">
      <pc:chgData name="Devon Kohler" userId="3ba8da6b-06e4-4260-9c50-e0278853f0e3" providerId="ADAL" clId="{3810DBA3-B15F-4E57-BA1D-767D923E8029}" dt="2023-11-01T14:47:10.959" v="79" actId="20577"/>
      <pc:docMkLst>
        <pc:docMk/>
      </pc:docMkLst>
      <pc:sldChg chg="delSp modSp mod">
        <pc:chgData name="Devon Kohler" userId="3ba8da6b-06e4-4260-9c50-e0278853f0e3" providerId="ADAL" clId="{3810DBA3-B15F-4E57-BA1D-767D923E8029}" dt="2023-11-01T14:47:10.959" v="79" actId="20577"/>
        <pc:sldMkLst>
          <pc:docMk/>
          <pc:sldMk cId="3870969147" sldId="256"/>
        </pc:sldMkLst>
        <pc:spChg chg="mod">
          <ac:chgData name="Devon Kohler" userId="3ba8da6b-06e4-4260-9c50-e0278853f0e3" providerId="ADAL" clId="{3810DBA3-B15F-4E57-BA1D-767D923E8029}" dt="2023-11-01T14:47:10.959" v="79" actId="20577"/>
          <ac:spMkLst>
            <pc:docMk/>
            <pc:sldMk cId="3870969147" sldId="256"/>
            <ac:spMk id="2" creationId="{8449519A-4BDA-EF6F-BA24-9341039C4C20}"/>
          </ac:spMkLst>
        </pc:spChg>
        <pc:spChg chg="del">
          <ac:chgData name="Devon Kohler" userId="3ba8da6b-06e4-4260-9c50-e0278853f0e3" providerId="ADAL" clId="{3810DBA3-B15F-4E57-BA1D-767D923E8029}" dt="2023-11-01T14:45:32.207" v="1" actId="478"/>
          <ac:spMkLst>
            <pc:docMk/>
            <pc:sldMk cId="3870969147" sldId="256"/>
            <ac:spMk id="3" creationId="{13E58B91-7E57-5790-5779-E6F1319364C5}"/>
          </ac:spMkLst>
        </pc:spChg>
      </pc:sldChg>
      <pc:sldChg chg="modSp">
        <pc:chgData name="Devon Kohler" userId="3ba8da6b-06e4-4260-9c50-e0278853f0e3" providerId="ADAL" clId="{3810DBA3-B15F-4E57-BA1D-767D923E8029}" dt="2023-11-01T14:40:57.996" v="0" actId="20578"/>
        <pc:sldMkLst>
          <pc:docMk/>
          <pc:sldMk cId="240652431" sldId="279"/>
        </pc:sldMkLst>
        <pc:spChg chg="mod">
          <ac:chgData name="Devon Kohler" userId="3ba8da6b-06e4-4260-9c50-e0278853f0e3" providerId="ADAL" clId="{3810DBA3-B15F-4E57-BA1D-767D923E8029}" dt="2023-11-01T14:40:57.996" v="0" actId="20578"/>
          <ac:spMkLst>
            <pc:docMk/>
            <pc:sldMk cId="240652431" sldId="279"/>
            <ac:spMk id="3" creationId="{BC79BB56-5955-FC39-E74C-7B34070454B0}"/>
          </ac:spMkLst>
        </pc:spChg>
      </pc:sldChg>
    </pc:docChg>
  </pc:docChgLst>
  <pc:docChgLst>
    <pc:chgData name="Devon Kohler" userId="3ba8da6b-06e4-4260-9c50-e0278853f0e3" providerId="ADAL" clId="{254DBC8F-4E77-604B-B5B6-F92368558F8D}"/>
    <pc:docChg chg="undo custSel modSld">
      <pc:chgData name="Devon Kohler" userId="3ba8da6b-06e4-4260-9c50-e0278853f0e3" providerId="ADAL" clId="{254DBC8F-4E77-604B-B5B6-F92368558F8D}" dt="2023-11-01T17:23:00.692" v="308" actId="20577"/>
      <pc:docMkLst>
        <pc:docMk/>
      </pc:docMkLst>
      <pc:sldChg chg="modSp mod">
        <pc:chgData name="Devon Kohler" userId="3ba8da6b-06e4-4260-9c50-e0278853f0e3" providerId="ADAL" clId="{254DBC8F-4E77-604B-B5B6-F92368558F8D}" dt="2023-11-01T15:07:44.167" v="5" actId="20577"/>
        <pc:sldMkLst>
          <pc:docMk/>
          <pc:sldMk cId="2433042425" sldId="257"/>
        </pc:sldMkLst>
        <pc:spChg chg="mod">
          <ac:chgData name="Devon Kohler" userId="3ba8da6b-06e4-4260-9c50-e0278853f0e3" providerId="ADAL" clId="{254DBC8F-4E77-604B-B5B6-F92368558F8D}" dt="2023-11-01T15:07:44.167" v="5" actId="20577"/>
          <ac:spMkLst>
            <pc:docMk/>
            <pc:sldMk cId="2433042425" sldId="257"/>
            <ac:spMk id="3" creationId="{5803008E-BEAC-1F25-A47D-6F2AEFF6D0A5}"/>
          </ac:spMkLst>
        </pc:spChg>
      </pc:sldChg>
      <pc:sldChg chg="addSp modSp mod">
        <pc:chgData name="Devon Kohler" userId="3ba8da6b-06e4-4260-9c50-e0278853f0e3" providerId="ADAL" clId="{254DBC8F-4E77-604B-B5B6-F92368558F8D}" dt="2023-11-01T17:09:50.389" v="169" actId="20577"/>
        <pc:sldMkLst>
          <pc:docMk/>
          <pc:sldMk cId="1830203979" sldId="258"/>
        </pc:sldMkLst>
        <pc:spChg chg="mod">
          <ac:chgData name="Devon Kohler" userId="3ba8da6b-06e4-4260-9c50-e0278853f0e3" providerId="ADAL" clId="{254DBC8F-4E77-604B-B5B6-F92368558F8D}" dt="2023-11-01T17:09:50.389" v="169" actId="20577"/>
          <ac:spMkLst>
            <pc:docMk/>
            <pc:sldMk cId="1830203979" sldId="258"/>
            <ac:spMk id="2" creationId="{CACDEB3D-68D7-4BB9-9CF1-134EAB98D884}"/>
          </ac:spMkLst>
        </pc:spChg>
        <pc:spChg chg="add mod">
          <ac:chgData name="Devon Kohler" userId="3ba8da6b-06e4-4260-9c50-e0278853f0e3" providerId="ADAL" clId="{254DBC8F-4E77-604B-B5B6-F92368558F8D}" dt="2023-11-01T15:10:13.945" v="78" actId="1076"/>
          <ac:spMkLst>
            <pc:docMk/>
            <pc:sldMk cId="1830203979" sldId="258"/>
            <ac:spMk id="3" creationId="{A7FDC5C3-AF13-BCF9-CE95-630CEC518985}"/>
          </ac:spMkLst>
        </pc:spChg>
      </pc:sldChg>
      <pc:sldChg chg="modSp mod">
        <pc:chgData name="Devon Kohler" userId="3ba8da6b-06e4-4260-9c50-e0278853f0e3" providerId="ADAL" clId="{254DBC8F-4E77-604B-B5B6-F92368558F8D}" dt="2023-11-01T17:09:35.415" v="143" actId="20577"/>
        <pc:sldMkLst>
          <pc:docMk/>
          <pc:sldMk cId="664634925" sldId="260"/>
        </pc:sldMkLst>
        <pc:spChg chg="mod">
          <ac:chgData name="Devon Kohler" userId="3ba8da6b-06e4-4260-9c50-e0278853f0e3" providerId="ADAL" clId="{254DBC8F-4E77-604B-B5B6-F92368558F8D}" dt="2023-11-01T17:09:35.415" v="143" actId="20577"/>
          <ac:spMkLst>
            <pc:docMk/>
            <pc:sldMk cId="664634925" sldId="260"/>
            <ac:spMk id="2" creationId="{A887A41F-454D-1ABF-C378-56F622D67214}"/>
          </ac:spMkLst>
        </pc:spChg>
      </pc:sldChg>
      <pc:sldChg chg="modSp mod">
        <pc:chgData name="Devon Kohler" userId="3ba8da6b-06e4-4260-9c50-e0278853f0e3" providerId="ADAL" clId="{254DBC8F-4E77-604B-B5B6-F92368558F8D}" dt="2023-11-01T17:15:18.148" v="289" actId="20577"/>
        <pc:sldMkLst>
          <pc:docMk/>
          <pc:sldMk cId="4232033129" sldId="267"/>
        </pc:sldMkLst>
        <pc:spChg chg="mod">
          <ac:chgData name="Devon Kohler" userId="3ba8da6b-06e4-4260-9c50-e0278853f0e3" providerId="ADAL" clId="{254DBC8F-4E77-604B-B5B6-F92368558F8D}" dt="2023-11-01T17:15:18.148" v="289" actId="20577"/>
          <ac:spMkLst>
            <pc:docMk/>
            <pc:sldMk cId="4232033129" sldId="267"/>
            <ac:spMk id="3" creationId="{2C248329-225B-3005-5335-4256278FFE36}"/>
          </ac:spMkLst>
        </pc:spChg>
      </pc:sldChg>
      <pc:sldChg chg="modSp mod">
        <pc:chgData name="Devon Kohler" userId="3ba8da6b-06e4-4260-9c50-e0278853f0e3" providerId="ADAL" clId="{254DBC8F-4E77-604B-B5B6-F92368558F8D}" dt="2023-11-01T17:23:00.692" v="308" actId="20577"/>
        <pc:sldMkLst>
          <pc:docMk/>
          <pc:sldMk cId="3469877240" sldId="269"/>
        </pc:sldMkLst>
        <pc:spChg chg="mod">
          <ac:chgData name="Devon Kohler" userId="3ba8da6b-06e4-4260-9c50-e0278853f0e3" providerId="ADAL" clId="{254DBC8F-4E77-604B-B5B6-F92368558F8D}" dt="2023-11-01T17:23:00.692" v="308" actId="20577"/>
          <ac:spMkLst>
            <pc:docMk/>
            <pc:sldMk cId="3469877240" sldId="269"/>
            <ac:spMk id="3" creationId="{2DB6E802-D082-C29E-04B5-E44590DDC8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09FD5-B81B-4715-B02A-E9694225A0CC}"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7B44A-11E4-4EDB-A41F-1F841F4D6AA7}" type="slidenum">
              <a:rPr lang="en-US" smtClean="0"/>
              <a:t>‹#›</a:t>
            </a:fld>
            <a:endParaRPr lang="en-US"/>
          </a:p>
        </p:txBody>
      </p:sp>
    </p:spTree>
    <p:extLst>
      <p:ext uri="{BB962C8B-B14F-4D97-AF65-F5344CB8AC3E}">
        <p14:creationId xmlns:p14="http://schemas.microsoft.com/office/powerpoint/2010/main" val="745898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a:solidFill>
                  <a:srgbClr val="FFFFFF"/>
                </a:solidFill>
                <a:effectLst/>
                <a:latin typeface="-apple-system"/>
              </a:rPr>
              <a:t>INDRA</a:t>
            </a:r>
          </a:p>
          <a:p>
            <a:pPr algn="l">
              <a:buFont typeface="Arial" panose="020B0604020202020204" pitchFamily="34" charset="0"/>
              <a:buChar char="•"/>
            </a:pPr>
            <a:r>
              <a:rPr lang="en-US" b="0" i="0">
                <a:solidFill>
                  <a:srgbClr val="FFFFFF"/>
                </a:solidFill>
                <a:effectLst/>
                <a:latin typeface="-apple-system"/>
              </a:rPr>
              <a:t>Cycles</a:t>
            </a:r>
          </a:p>
          <a:p>
            <a:pPr algn="l">
              <a:buFont typeface="Arial" panose="020B0604020202020204" pitchFamily="34" charset="0"/>
              <a:buChar char="•"/>
            </a:pPr>
            <a:r>
              <a:rPr lang="en-US" b="0" i="0">
                <a:solidFill>
                  <a:srgbClr val="FFFFFF"/>
                </a:solidFill>
                <a:effectLst/>
                <a:latin typeface="-apple-system"/>
              </a:rPr>
              <a:t>Confounders that are not real</a:t>
            </a:r>
          </a:p>
          <a:p>
            <a:pPr algn="l">
              <a:buFont typeface="Arial" panose="020B0604020202020204" pitchFamily="34" charset="0"/>
              <a:buChar char="•"/>
            </a:pPr>
            <a:r>
              <a:rPr lang="en-US" b="0" i="0">
                <a:solidFill>
                  <a:srgbClr val="FFFFFF"/>
                </a:solidFill>
                <a:effectLst/>
                <a:latin typeface="-apple-system"/>
              </a:rPr>
              <a:t>Edges that are not real</a:t>
            </a:r>
          </a:p>
          <a:p>
            <a:endParaRPr lang="en-US"/>
          </a:p>
          <a:p>
            <a:r>
              <a:rPr lang="en-US"/>
              <a:t>CD </a:t>
            </a:r>
            <a:r>
              <a:rPr lang="en-US" err="1"/>
              <a:t>Algs</a:t>
            </a:r>
            <a:endParaRPr lang="en-US"/>
          </a:p>
          <a:p>
            <a:pPr marL="171450" indent="-171450">
              <a:buFont typeface="Arial" panose="020B0604020202020204" pitchFamily="34" charset="0"/>
              <a:buChar char="•"/>
            </a:pPr>
            <a:r>
              <a:rPr lang="en-US"/>
              <a:t>Wrong</a:t>
            </a:r>
          </a:p>
          <a:p>
            <a:pPr marL="171450" indent="-171450">
              <a:buFont typeface="Arial" panose="020B0604020202020204" pitchFamily="34" charset="0"/>
              <a:buChar char="•"/>
            </a:pPr>
            <a:r>
              <a:rPr lang="en-US"/>
              <a:t>Slow</a:t>
            </a:r>
          </a:p>
          <a:p>
            <a:pPr marL="0" indent="0">
              <a:buFont typeface="Arial" panose="020B0604020202020204" pitchFamily="34" charset="0"/>
              <a:buNone/>
            </a:pPr>
            <a:endParaRPr lang="en-US"/>
          </a:p>
          <a:p>
            <a:pPr marL="0" indent="0">
              <a:buFont typeface="Arial" panose="020B0604020202020204" pitchFamily="34" charset="0"/>
              <a:buNone/>
            </a:pPr>
            <a:r>
              <a:rPr lang="en-US"/>
              <a:t>Data</a:t>
            </a:r>
          </a:p>
          <a:p>
            <a:pPr marL="171450" indent="-171450">
              <a:buFont typeface="Arial" panose="020B0604020202020204" pitchFamily="34" charset="0"/>
              <a:buChar char="•"/>
            </a:pPr>
            <a:r>
              <a:rPr lang="en-US"/>
              <a:t>No directionality</a:t>
            </a:r>
          </a:p>
        </p:txBody>
      </p:sp>
      <p:sp>
        <p:nvSpPr>
          <p:cNvPr id="4" name="Slide Number Placeholder 3"/>
          <p:cNvSpPr>
            <a:spLocks noGrp="1"/>
          </p:cNvSpPr>
          <p:nvPr>
            <p:ph type="sldNum" sz="quarter" idx="5"/>
          </p:nvPr>
        </p:nvSpPr>
        <p:spPr/>
        <p:txBody>
          <a:bodyPr/>
          <a:lstStyle/>
          <a:p>
            <a:fld id="{AEA7B44A-11E4-4EDB-A41F-1F841F4D6AA7}" type="slidenum">
              <a:rPr lang="en-US" smtClean="0"/>
              <a:t>2</a:t>
            </a:fld>
            <a:endParaRPr lang="en-US"/>
          </a:p>
        </p:txBody>
      </p:sp>
    </p:spTree>
    <p:extLst>
      <p:ext uri="{BB962C8B-B14F-4D97-AF65-F5344CB8AC3E}">
        <p14:creationId xmlns:p14="http://schemas.microsoft.com/office/powerpoint/2010/main" val="257443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A7B44A-11E4-4EDB-A41F-1F841F4D6AA7}" type="slidenum">
              <a:rPr lang="en-US" smtClean="0"/>
              <a:t>7</a:t>
            </a:fld>
            <a:endParaRPr lang="en-US"/>
          </a:p>
        </p:txBody>
      </p:sp>
    </p:spTree>
    <p:extLst>
      <p:ext uri="{BB962C8B-B14F-4D97-AF65-F5344CB8AC3E}">
        <p14:creationId xmlns:p14="http://schemas.microsoft.com/office/powerpoint/2010/main" val="2201810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B0A2-EFF6-5EAD-7E56-06E1D57088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83A4AD-7492-83F1-EF78-CC126CE9B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010F3A-6DBC-0D50-8C3A-5E91183388B0}"/>
              </a:ext>
            </a:extLst>
          </p:cNvPr>
          <p:cNvSpPr>
            <a:spLocks noGrp="1"/>
          </p:cNvSpPr>
          <p:nvPr>
            <p:ph type="dt" sz="half" idx="10"/>
          </p:nvPr>
        </p:nvSpPr>
        <p:spPr/>
        <p:txBody>
          <a:bodyPr/>
          <a:lstStyle/>
          <a:p>
            <a:fld id="{42742993-BB6B-421E-860B-6516807413D2}" type="datetimeFigureOut">
              <a:rPr lang="en-US" smtClean="0"/>
              <a:t>11/1/2023</a:t>
            </a:fld>
            <a:endParaRPr lang="en-US"/>
          </a:p>
        </p:txBody>
      </p:sp>
      <p:sp>
        <p:nvSpPr>
          <p:cNvPr id="5" name="Footer Placeholder 4">
            <a:extLst>
              <a:ext uri="{FF2B5EF4-FFF2-40B4-BE49-F238E27FC236}">
                <a16:creationId xmlns:a16="http://schemas.microsoft.com/office/drawing/2014/main" id="{95BD368A-E705-161D-FA1A-4804CD837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9EEB9-6F95-B653-872D-04BD9FF5E6DB}"/>
              </a:ext>
            </a:extLst>
          </p:cNvPr>
          <p:cNvSpPr>
            <a:spLocks noGrp="1"/>
          </p:cNvSpPr>
          <p:nvPr>
            <p:ph type="sldNum" sz="quarter" idx="12"/>
          </p:nvPr>
        </p:nvSpPr>
        <p:spPr/>
        <p:txBody>
          <a:bodyPr/>
          <a:lstStyle/>
          <a:p>
            <a:fld id="{2DD3C028-9429-4C7E-926F-CA13E9E9FE96}" type="slidenum">
              <a:rPr lang="en-US" smtClean="0"/>
              <a:t>‹#›</a:t>
            </a:fld>
            <a:endParaRPr lang="en-US"/>
          </a:p>
        </p:txBody>
      </p:sp>
    </p:spTree>
    <p:extLst>
      <p:ext uri="{BB962C8B-B14F-4D97-AF65-F5344CB8AC3E}">
        <p14:creationId xmlns:p14="http://schemas.microsoft.com/office/powerpoint/2010/main" val="256370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3DF1-A59C-E74D-7DF7-D2613B212D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B7E4E7-0616-B4AD-5298-3F950CA1F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16A7DF-14CF-460C-855A-FA246136C8E3}"/>
              </a:ext>
            </a:extLst>
          </p:cNvPr>
          <p:cNvSpPr>
            <a:spLocks noGrp="1"/>
          </p:cNvSpPr>
          <p:nvPr>
            <p:ph type="dt" sz="half" idx="10"/>
          </p:nvPr>
        </p:nvSpPr>
        <p:spPr/>
        <p:txBody>
          <a:bodyPr/>
          <a:lstStyle/>
          <a:p>
            <a:fld id="{42742993-BB6B-421E-860B-6516807413D2}" type="datetimeFigureOut">
              <a:rPr lang="en-US" smtClean="0"/>
              <a:t>11/1/2023</a:t>
            </a:fld>
            <a:endParaRPr lang="en-US"/>
          </a:p>
        </p:txBody>
      </p:sp>
      <p:sp>
        <p:nvSpPr>
          <p:cNvPr id="5" name="Footer Placeholder 4">
            <a:extLst>
              <a:ext uri="{FF2B5EF4-FFF2-40B4-BE49-F238E27FC236}">
                <a16:creationId xmlns:a16="http://schemas.microsoft.com/office/drawing/2014/main" id="{78791A41-40D4-486A-C31C-D45A5EA12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EEA83-EF50-5158-078F-CCE97CA3849F}"/>
              </a:ext>
            </a:extLst>
          </p:cNvPr>
          <p:cNvSpPr>
            <a:spLocks noGrp="1"/>
          </p:cNvSpPr>
          <p:nvPr>
            <p:ph type="sldNum" sz="quarter" idx="12"/>
          </p:nvPr>
        </p:nvSpPr>
        <p:spPr/>
        <p:txBody>
          <a:bodyPr/>
          <a:lstStyle/>
          <a:p>
            <a:fld id="{2DD3C028-9429-4C7E-926F-CA13E9E9FE96}" type="slidenum">
              <a:rPr lang="en-US" smtClean="0"/>
              <a:t>‹#›</a:t>
            </a:fld>
            <a:endParaRPr lang="en-US"/>
          </a:p>
        </p:txBody>
      </p:sp>
    </p:spTree>
    <p:extLst>
      <p:ext uri="{BB962C8B-B14F-4D97-AF65-F5344CB8AC3E}">
        <p14:creationId xmlns:p14="http://schemas.microsoft.com/office/powerpoint/2010/main" val="3755914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88952B-B6DF-4EF0-8A04-A3BD08DE11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9707CA-D400-BDD7-41CA-5FE40C33FF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4242F-E6CD-D7AF-7D46-4EEAED7FD48D}"/>
              </a:ext>
            </a:extLst>
          </p:cNvPr>
          <p:cNvSpPr>
            <a:spLocks noGrp="1"/>
          </p:cNvSpPr>
          <p:nvPr>
            <p:ph type="dt" sz="half" idx="10"/>
          </p:nvPr>
        </p:nvSpPr>
        <p:spPr/>
        <p:txBody>
          <a:bodyPr/>
          <a:lstStyle/>
          <a:p>
            <a:fld id="{42742993-BB6B-421E-860B-6516807413D2}" type="datetimeFigureOut">
              <a:rPr lang="en-US" smtClean="0"/>
              <a:t>11/1/2023</a:t>
            </a:fld>
            <a:endParaRPr lang="en-US"/>
          </a:p>
        </p:txBody>
      </p:sp>
      <p:sp>
        <p:nvSpPr>
          <p:cNvPr id="5" name="Footer Placeholder 4">
            <a:extLst>
              <a:ext uri="{FF2B5EF4-FFF2-40B4-BE49-F238E27FC236}">
                <a16:creationId xmlns:a16="http://schemas.microsoft.com/office/drawing/2014/main" id="{7CB484E5-DC23-487C-0CDF-E61CAD7580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727D8E-7D62-6A31-944A-28E99C7DF3BC}"/>
              </a:ext>
            </a:extLst>
          </p:cNvPr>
          <p:cNvSpPr>
            <a:spLocks noGrp="1"/>
          </p:cNvSpPr>
          <p:nvPr>
            <p:ph type="sldNum" sz="quarter" idx="12"/>
          </p:nvPr>
        </p:nvSpPr>
        <p:spPr/>
        <p:txBody>
          <a:bodyPr/>
          <a:lstStyle/>
          <a:p>
            <a:fld id="{2DD3C028-9429-4C7E-926F-CA13E9E9FE96}" type="slidenum">
              <a:rPr lang="en-US" smtClean="0"/>
              <a:t>‹#›</a:t>
            </a:fld>
            <a:endParaRPr lang="en-US"/>
          </a:p>
        </p:txBody>
      </p:sp>
    </p:spTree>
    <p:extLst>
      <p:ext uri="{BB962C8B-B14F-4D97-AF65-F5344CB8AC3E}">
        <p14:creationId xmlns:p14="http://schemas.microsoft.com/office/powerpoint/2010/main" val="1348141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FBF6A-FE10-BA6F-A2CD-0DCE1F6F3D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A076E-25C7-9C80-034D-E294BE341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A9C87-06C0-0891-EFCC-801717B2529F}"/>
              </a:ext>
            </a:extLst>
          </p:cNvPr>
          <p:cNvSpPr>
            <a:spLocks noGrp="1"/>
          </p:cNvSpPr>
          <p:nvPr>
            <p:ph type="dt" sz="half" idx="10"/>
          </p:nvPr>
        </p:nvSpPr>
        <p:spPr/>
        <p:txBody>
          <a:bodyPr/>
          <a:lstStyle/>
          <a:p>
            <a:fld id="{42742993-BB6B-421E-860B-6516807413D2}" type="datetimeFigureOut">
              <a:rPr lang="en-US" smtClean="0"/>
              <a:t>11/1/2023</a:t>
            </a:fld>
            <a:endParaRPr lang="en-US"/>
          </a:p>
        </p:txBody>
      </p:sp>
      <p:sp>
        <p:nvSpPr>
          <p:cNvPr id="5" name="Footer Placeholder 4">
            <a:extLst>
              <a:ext uri="{FF2B5EF4-FFF2-40B4-BE49-F238E27FC236}">
                <a16:creationId xmlns:a16="http://schemas.microsoft.com/office/drawing/2014/main" id="{1665520C-B5ED-B0AA-EE1F-7DD6A02EDD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885A8-D4F8-6CEE-3EC2-0484708F85AE}"/>
              </a:ext>
            </a:extLst>
          </p:cNvPr>
          <p:cNvSpPr>
            <a:spLocks noGrp="1"/>
          </p:cNvSpPr>
          <p:nvPr>
            <p:ph type="sldNum" sz="quarter" idx="12"/>
          </p:nvPr>
        </p:nvSpPr>
        <p:spPr/>
        <p:txBody>
          <a:bodyPr/>
          <a:lstStyle/>
          <a:p>
            <a:fld id="{2DD3C028-9429-4C7E-926F-CA13E9E9FE96}" type="slidenum">
              <a:rPr lang="en-US" smtClean="0"/>
              <a:t>‹#›</a:t>
            </a:fld>
            <a:endParaRPr lang="en-US"/>
          </a:p>
        </p:txBody>
      </p:sp>
    </p:spTree>
    <p:extLst>
      <p:ext uri="{BB962C8B-B14F-4D97-AF65-F5344CB8AC3E}">
        <p14:creationId xmlns:p14="http://schemas.microsoft.com/office/powerpoint/2010/main" val="96672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354D-AEE4-2F76-B6AF-227BABEB80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613DC8-BE28-2BFD-8745-123EB57BB8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0E1B14-00AF-5C23-5F42-93318FF80889}"/>
              </a:ext>
            </a:extLst>
          </p:cNvPr>
          <p:cNvSpPr>
            <a:spLocks noGrp="1"/>
          </p:cNvSpPr>
          <p:nvPr>
            <p:ph type="dt" sz="half" idx="10"/>
          </p:nvPr>
        </p:nvSpPr>
        <p:spPr/>
        <p:txBody>
          <a:bodyPr/>
          <a:lstStyle/>
          <a:p>
            <a:fld id="{42742993-BB6B-421E-860B-6516807413D2}" type="datetimeFigureOut">
              <a:rPr lang="en-US" smtClean="0"/>
              <a:t>11/1/2023</a:t>
            </a:fld>
            <a:endParaRPr lang="en-US"/>
          </a:p>
        </p:txBody>
      </p:sp>
      <p:sp>
        <p:nvSpPr>
          <p:cNvPr id="5" name="Footer Placeholder 4">
            <a:extLst>
              <a:ext uri="{FF2B5EF4-FFF2-40B4-BE49-F238E27FC236}">
                <a16:creationId xmlns:a16="http://schemas.microsoft.com/office/drawing/2014/main" id="{0E4BBABF-8810-FE40-0559-BFA0C78F8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E5FA3-E983-7DDB-BCA3-E904FE269C8D}"/>
              </a:ext>
            </a:extLst>
          </p:cNvPr>
          <p:cNvSpPr>
            <a:spLocks noGrp="1"/>
          </p:cNvSpPr>
          <p:nvPr>
            <p:ph type="sldNum" sz="quarter" idx="12"/>
          </p:nvPr>
        </p:nvSpPr>
        <p:spPr/>
        <p:txBody>
          <a:bodyPr/>
          <a:lstStyle/>
          <a:p>
            <a:fld id="{2DD3C028-9429-4C7E-926F-CA13E9E9FE96}" type="slidenum">
              <a:rPr lang="en-US" smtClean="0"/>
              <a:t>‹#›</a:t>
            </a:fld>
            <a:endParaRPr lang="en-US"/>
          </a:p>
        </p:txBody>
      </p:sp>
    </p:spTree>
    <p:extLst>
      <p:ext uri="{BB962C8B-B14F-4D97-AF65-F5344CB8AC3E}">
        <p14:creationId xmlns:p14="http://schemas.microsoft.com/office/powerpoint/2010/main" val="954484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44BFC-349D-EB77-9CD0-74FC305386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A41BF-6A54-4703-B57D-B2A75D67BD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C65F95-5B31-673E-0870-112EB97231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7EC201-36FE-F35D-7AD1-F98E479D0CE9}"/>
              </a:ext>
            </a:extLst>
          </p:cNvPr>
          <p:cNvSpPr>
            <a:spLocks noGrp="1"/>
          </p:cNvSpPr>
          <p:nvPr>
            <p:ph type="dt" sz="half" idx="10"/>
          </p:nvPr>
        </p:nvSpPr>
        <p:spPr/>
        <p:txBody>
          <a:bodyPr/>
          <a:lstStyle/>
          <a:p>
            <a:fld id="{42742993-BB6B-421E-860B-6516807413D2}" type="datetimeFigureOut">
              <a:rPr lang="en-US" smtClean="0"/>
              <a:t>11/1/2023</a:t>
            </a:fld>
            <a:endParaRPr lang="en-US"/>
          </a:p>
        </p:txBody>
      </p:sp>
      <p:sp>
        <p:nvSpPr>
          <p:cNvPr id="6" name="Footer Placeholder 5">
            <a:extLst>
              <a:ext uri="{FF2B5EF4-FFF2-40B4-BE49-F238E27FC236}">
                <a16:creationId xmlns:a16="http://schemas.microsoft.com/office/drawing/2014/main" id="{357908EB-3DF4-CDB5-DBA6-A79010F08A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2F08F8-5293-A053-1FDE-EADE044193EC}"/>
              </a:ext>
            </a:extLst>
          </p:cNvPr>
          <p:cNvSpPr>
            <a:spLocks noGrp="1"/>
          </p:cNvSpPr>
          <p:nvPr>
            <p:ph type="sldNum" sz="quarter" idx="12"/>
          </p:nvPr>
        </p:nvSpPr>
        <p:spPr/>
        <p:txBody>
          <a:bodyPr/>
          <a:lstStyle/>
          <a:p>
            <a:fld id="{2DD3C028-9429-4C7E-926F-CA13E9E9FE96}" type="slidenum">
              <a:rPr lang="en-US" smtClean="0"/>
              <a:t>‹#›</a:t>
            </a:fld>
            <a:endParaRPr lang="en-US"/>
          </a:p>
        </p:txBody>
      </p:sp>
    </p:spTree>
    <p:extLst>
      <p:ext uri="{BB962C8B-B14F-4D97-AF65-F5344CB8AC3E}">
        <p14:creationId xmlns:p14="http://schemas.microsoft.com/office/powerpoint/2010/main" val="3147484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4EBF-1AE7-E25D-D7DC-4E62200AF3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660381-8C3A-ECC4-2F5E-C3CC54A60D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6FEA10-8D1C-0BB9-4E2A-8C00492EAC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106E37-B2D8-2CF5-0B06-81547B1F23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1E021B-7293-8D60-CA40-B7A5BEAFDF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0D1F6-9655-44B3-2EEF-8855500BCD66}"/>
              </a:ext>
            </a:extLst>
          </p:cNvPr>
          <p:cNvSpPr>
            <a:spLocks noGrp="1"/>
          </p:cNvSpPr>
          <p:nvPr>
            <p:ph type="dt" sz="half" idx="10"/>
          </p:nvPr>
        </p:nvSpPr>
        <p:spPr/>
        <p:txBody>
          <a:bodyPr/>
          <a:lstStyle/>
          <a:p>
            <a:fld id="{42742993-BB6B-421E-860B-6516807413D2}" type="datetimeFigureOut">
              <a:rPr lang="en-US" smtClean="0"/>
              <a:t>11/1/2023</a:t>
            </a:fld>
            <a:endParaRPr lang="en-US"/>
          </a:p>
        </p:txBody>
      </p:sp>
      <p:sp>
        <p:nvSpPr>
          <p:cNvPr id="8" name="Footer Placeholder 7">
            <a:extLst>
              <a:ext uri="{FF2B5EF4-FFF2-40B4-BE49-F238E27FC236}">
                <a16:creationId xmlns:a16="http://schemas.microsoft.com/office/drawing/2014/main" id="{2154B53D-222B-C7F5-ED55-F2A9A8F70A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0176F7-6BF1-4140-07DF-C80390B5183E}"/>
              </a:ext>
            </a:extLst>
          </p:cNvPr>
          <p:cNvSpPr>
            <a:spLocks noGrp="1"/>
          </p:cNvSpPr>
          <p:nvPr>
            <p:ph type="sldNum" sz="quarter" idx="12"/>
          </p:nvPr>
        </p:nvSpPr>
        <p:spPr/>
        <p:txBody>
          <a:bodyPr/>
          <a:lstStyle/>
          <a:p>
            <a:fld id="{2DD3C028-9429-4C7E-926F-CA13E9E9FE96}" type="slidenum">
              <a:rPr lang="en-US" smtClean="0"/>
              <a:t>‹#›</a:t>
            </a:fld>
            <a:endParaRPr lang="en-US"/>
          </a:p>
        </p:txBody>
      </p:sp>
    </p:spTree>
    <p:extLst>
      <p:ext uri="{BB962C8B-B14F-4D97-AF65-F5344CB8AC3E}">
        <p14:creationId xmlns:p14="http://schemas.microsoft.com/office/powerpoint/2010/main" val="356317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566D-9BE3-D982-B897-1E1C6AC12A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F010F0-3CF7-56D9-65F0-AAFA2FF4C4C3}"/>
              </a:ext>
            </a:extLst>
          </p:cNvPr>
          <p:cNvSpPr>
            <a:spLocks noGrp="1"/>
          </p:cNvSpPr>
          <p:nvPr>
            <p:ph type="dt" sz="half" idx="10"/>
          </p:nvPr>
        </p:nvSpPr>
        <p:spPr/>
        <p:txBody>
          <a:bodyPr/>
          <a:lstStyle/>
          <a:p>
            <a:fld id="{42742993-BB6B-421E-860B-6516807413D2}" type="datetimeFigureOut">
              <a:rPr lang="en-US" smtClean="0"/>
              <a:t>11/1/2023</a:t>
            </a:fld>
            <a:endParaRPr lang="en-US"/>
          </a:p>
        </p:txBody>
      </p:sp>
      <p:sp>
        <p:nvSpPr>
          <p:cNvPr id="4" name="Footer Placeholder 3">
            <a:extLst>
              <a:ext uri="{FF2B5EF4-FFF2-40B4-BE49-F238E27FC236}">
                <a16:creationId xmlns:a16="http://schemas.microsoft.com/office/drawing/2014/main" id="{88AD4A97-69C3-0E9D-03CE-E1A090D868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1C550F-7B98-6398-1580-74511C1914DC}"/>
              </a:ext>
            </a:extLst>
          </p:cNvPr>
          <p:cNvSpPr>
            <a:spLocks noGrp="1"/>
          </p:cNvSpPr>
          <p:nvPr>
            <p:ph type="sldNum" sz="quarter" idx="12"/>
          </p:nvPr>
        </p:nvSpPr>
        <p:spPr/>
        <p:txBody>
          <a:bodyPr/>
          <a:lstStyle/>
          <a:p>
            <a:fld id="{2DD3C028-9429-4C7E-926F-CA13E9E9FE96}" type="slidenum">
              <a:rPr lang="en-US" smtClean="0"/>
              <a:t>‹#›</a:t>
            </a:fld>
            <a:endParaRPr lang="en-US"/>
          </a:p>
        </p:txBody>
      </p:sp>
    </p:spTree>
    <p:extLst>
      <p:ext uri="{BB962C8B-B14F-4D97-AF65-F5344CB8AC3E}">
        <p14:creationId xmlns:p14="http://schemas.microsoft.com/office/powerpoint/2010/main" val="1200211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82BF6D-08F5-0FBD-C586-59DB67BC0377}"/>
              </a:ext>
            </a:extLst>
          </p:cNvPr>
          <p:cNvSpPr>
            <a:spLocks noGrp="1"/>
          </p:cNvSpPr>
          <p:nvPr>
            <p:ph type="dt" sz="half" idx="10"/>
          </p:nvPr>
        </p:nvSpPr>
        <p:spPr/>
        <p:txBody>
          <a:bodyPr/>
          <a:lstStyle/>
          <a:p>
            <a:fld id="{42742993-BB6B-421E-860B-6516807413D2}" type="datetimeFigureOut">
              <a:rPr lang="en-US" smtClean="0"/>
              <a:t>11/1/2023</a:t>
            </a:fld>
            <a:endParaRPr lang="en-US"/>
          </a:p>
        </p:txBody>
      </p:sp>
      <p:sp>
        <p:nvSpPr>
          <p:cNvPr id="3" name="Footer Placeholder 2">
            <a:extLst>
              <a:ext uri="{FF2B5EF4-FFF2-40B4-BE49-F238E27FC236}">
                <a16:creationId xmlns:a16="http://schemas.microsoft.com/office/drawing/2014/main" id="{95E3B5C0-8AA7-DFEE-25DB-4ED449AFDF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321B00-FB04-EE64-42D0-9964675A388B}"/>
              </a:ext>
            </a:extLst>
          </p:cNvPr>
          <p:cNvSpPr>
            <a:spLocks noGrp="1"/>
          </p:cNvSpPr>
          <p:nvPr>
            <p:ph type="sldNum" sz="quarter" idx="12"/>
          </p:nvPr>
        </p:nvSpPr>
        <p:spPr/>
        <p:txBody>
          <a:bodyPr/>
          <a:lstStyle/>
          <a:p>
            <a:fld id="{2DD3C028-9429-4C7E-926F-CA13E9E9FE96}" type="slidenum">
              <a:rPr lang="en-US" smtClean="0"/>
              <a:t>‹#›</a:t>
            </a:fld>
            <a:endParaRPr lang="en-US"/>
          </a:p>
        </p:txBody>
      </p:sp>
    </p:spTree>
    <p:extLst>
      <p:ext uri="{BB962C8B-B14F-4D97-AF65-F5344CB8AC3E}">
        <p14:creationId xmlns:p14="http://schemas.microsoft.com/office/powerpoint/2010/main" val="8955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A536B-2C5C-F6E4-685E-1547D86478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5120A7-E709-A757-980E-4FA3E868AA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1E9A2B-7C0F-16F9-C145-63F6FC008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D4B9B4-1B35-CE97-8693-7EB1E3CE8F6B}"/>
              </a:ext>
            </a:extLst>
          </p:cNvPr>
          <p:cNvSpPr>
            <a:spLocks noGrp="1"/>
          </p:cNvSpPr>
          <p:nvPr>
            <p:ph type="dt" sz="half" idx="10"/>
          </p:nvPr>
        </p:nvSpPr>
        <p:spPr/>
        <p:txBody>
          <a:bodyPr/>
          <a:lstStyle/>
          <a:p>
            <a:fld id="{42742993-BB6B-421E-860B-6516807413D2}" type="datetimeFigureOut">
              <a:rPr lang="en-US" smtClean="0"/>
              <a:t>11/1/2023</a:t>
            </a:fld>
            <a:endParaRPr lang="en-US"/>
          </a:p>
        </p:txBody>
      </p:sp>
      <p:sp>
        <p:nvSpPr>
          <p:cNvPr id="6" name="Footer Placeholder 5">
            <a:extLst>
              <a:ext uri="{FF2B5EF4-FFF2-40B4-BE49-F238E27FC236}">
                <a16:creationId xmlns:a16="http://schemas.microsoft.com/office/drawing/2014/main" id="{706FA81D-AAC4-B93B-3896-DAE189BA74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12C8E-630B-9500-3F48-3B2889C15C3B}"/>
              </a:ext>
            </a:extLst>
          </p:cNvPr>
          <p:cNvSpPr>
            <a:spLocks noGrp="1"/>
          </p:cNvSpPr>
          <p:nvPr>
            <p:ph type="sldNum" sz="quarter" idx="12"/>
          </p:nvPr>
        </p:nvSpPr>
        <p:spPr/>
        <p:txBody>
          <a:bodyPr/>
          <a:lstStyle/>
          <a:p>
            <a:fld id="{2DD3C028-9429-4C7E-926F-CA13E9E9FE96}" type="slidenum">
              <a:rPr lang="en-US" smtClean="0"/>
              <a:t>‹#›</a:t>
            </a:fld>
            <a:endParaRPr lang="en-US"/>
          </a:p>
        </p:txBody>
      </p:sp>
    </p:spTree>
    <p:extLst>
      <p:ext uri="{BB962C8B-B14F-4D97-AF65-F5344CB8AC3E}">
        <p14:creationId xmlns:p14="http://schemas.microsoft.com/office/powerpoint/2010/main" val="1821708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7D48-D4E3-AC31-4A6E-1B9F8673F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090738-EC56-8CA2-E135-A03DD53F0A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8F6446-BB96-CBBD-7DAD-52F6CAE266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2EE03-F15D-5CA2-3787-B893AAAE4F6F}"/>
              </a:ext>
            </a:extLst>
          </p:cNvPr>
          <p:cNvSpPr>
            <a:spLocks noGrp="1"/>
          </p:cNvSpPr>
          <p:nvPr>
            <p:ph type="dt" sz="half" idx="10"/>
          </p:nvPr>
        </p:nvSpPr>
        <p:spPr/>
        <p:txBody>
          <a:bodyPr/>
          <a:lstStyle/>
          <a:p>
            <a:fld id="{42742993-BB6B-421E-860B-6516807413D2}" type="datetimeFigureOut">
              <a:rPr lang="en-US" smtClean="0"/>
              <a:t>11/1/2023</a:t>
            </a:fld>
            <a:endParaRPr lang="en-US"/>
          </a:p>
        </p:txBody>
      </p:sp>
      <p:sp>
        <p:nvSpPr>
          <p:cNvPr id="6" name="Footer Placeholder 5">
            <a:extLst>
              <a:ext uri="{FF2B5EF4-FFF2-40B4-BE49-F238E27FC236}">
                <a16:creationId xmlns:a16="http://schemas.microsoft.com/office/drawing/2014/main" id="{7325E8BA-FE4B-D7ED-CFEE-B19DEBAD78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B0E5F-AF7A-5514-F628-1FAEDADB033D}"/>
              </a:ext>
            </a:extLst>
          </p:cNvPr>
          <p:cNvSpPr>
            <a:spLocks noGrp="1"/>
          </p:cNvSpPr>
          <p:nvPr>
            <p:ph type="sldNum" sz="quarter" idx="12"/>
          </p:nvPr>
        </p:nvSpPr>
        <p:spPr/>
        <p:txBody>
          <a:bodyPr/>
          <a:lstStyle/>
          <a:p>
            <a:fld id="{2DD3C028-9429-4C7E-926F-CA13E9E9FE96}" type="slidenum">
              <a:rPr lang="en-US" smtClean="0"/>
              <a:t>‹#›</a:t>
            </a:fld>
            <a:endParaRPr lang="en-US"/>
          </a:p>
        </p:txBody>
      </p:sp>
    </p:spTree>
    <p:extLst>
      <p:ext uri="{BB962C8B-B14F-4D97-AF65-F5344CB8AC3E}">
        <p14:creationId xmlns:p14="http://schemas.microsoft.com/office/powerpoint/2010/main" val="1154969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C064AA-6C03-2989-979F-EFB4821436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3A11EC-1CC9-08C8-2B37-FD7A43C9A8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BA7D3-81B3-14FA-20AA-BF244ECC8F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742993-BB6B-421E-860B-6516807413D2}" type="datetimeFigureOut">
              <a:rPr lang="en-US" smtClean="0"/>
              <a:t>11/1/2023</a:t>
            </a:fld>
            <a:endParaRPr lang="en-US"/>
          </a:p>
        </p:txBody>
      </p:sp>
      <p:sp>
        <p:nvSpPr>
          <p:cNvPr id="5" name="Footer Placeholder 4">
            <a:extLst>
              <a:ext uri="{FF2B5EF4-FFF2-40B4-BE49-F238E27FC236}">
                <a16:creationId xmlns:a16="http://schemas.microsoft.com/office/drawing/2014/main" id="{F796B823-C1A2-88C0-BA35-E8518908B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3E18E1-03C3-D235-85DC-64D5B6C6B1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3C028-9429-4C7E-926F-CA13E9E9FE96}" type="slidenum">
              <a:rPr lang="en-US" smtClean="0"/>
              <a:t>‹#›</a:t>
            </a:fld>
            <a:endParaRPr lang="en-US"/>
          </a:p>
        </p:txBody>
      </p:sp>
    </p:spTree>
    <p:extLst>
      <p:ext uri="{BB962C8B-B14F-4D97-AF65-F5344CB8AC3E}">
        <p14:creationId xmlns:p14="http://schemas.microsoft.com/office/powerpoint/2010/main" val="2158542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519A-4BDA-EF6F-BA24-9341039C4C20}"/>
              </a:ext>
            </a:extLst>
          </p:cNvPr>
          <p:cNvSpPr>
            <a:spLocks noGrp="1"/>
          </p:cNvSpPr>
          <p:nvPr>
            <p:ph type="ctrTitle"/>
          </p:nvPr>
        </p:nvSpPr>
        <p:spPr>
          <a:xfrm>
            <a:off x="1524000" y="2365249"/>
            <a:ext cx="9144000" cy="1524000"/>
          </a:xfrm>
        </p:spPr>
        <p:txBody>
          <a:bodyPr>
            <a:normAutofit fontScale="90000"/>
          </a:bodyPr>
          <a:lstStyle/>
          <a:p>
            <a:r>
              <a:rPr lang="en-US"/>
              <a:t>Modeling INDRA networks for causal inference</a:t>
            </a:r>
          </a:p>
        </p:txBody>
      </p:sp>
    </p:spTree>
    <p:extLst>
      <p:ext uri="{BB962C8B-B14F-4D97-AF65-F5344CB8AC3E}">
        <p14:creationId xmlns:p14="http://schemas.microsoft.com/office/powerpoint/2010/main" val="387096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89EB8-FB0C-DD35-D086-3426643F89F8}"/>
              </a:ext>
            </a:extLst>
          </p:cNvPr>
          <p:cNvSpPr>
            <a:spLocks noGrp="1"/>
          </p:cNvSpPr>
          <p:nvPr>
            <p:ph type="title"/>
          </p:nvPr>
        </p:nvSpPr>
        <p:spPr/>
        <p:txBody>
          <a:bodyPr/>
          <a:lstStyle/>
          <a:p>
            <a:r>
              <a:rPr lang="en-US"/>
              <a:t>ROC curve</a:t>
            </a:r>
          </a:p>
        </p:txBody>
      </p:sp>
      <p:pic>
        <p:nvPicPr>
          <p:cNvPr id="5122" name="Picture 2">
            <a:extLst>
              <a:ext uri="{FF2B5EF4-FFF2-40B4-BE49-F238E27FC236}">
                <a16:creationId xmlns:a16="http://schemas.microsoft.com/office/drawing/2014/main" id="{51DE1793-0782-ED0D-EA93-4741CBAD0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1725" y="1690688"/>
            <a:ext cx="7448550" cy="4928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45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6C25-0448-2C34-7329-0C78CE520FCD}"/>
              </a:ext>
            </a:extLst>
          </p:cNvPr>
          <p:cNvSpPr>
            <a:spLocks noGrp="1"/>
          </p:cNvSpPr>
          <p:nvPr>
            <p:ph type="title"/>
          </p:nvPr>
        </p:nvSpPr>
        <p:spPr/>
        <p:txBody>
          <a:bodyPr/>
          <a:lstStyle/>
          <a:p>
            <a:r>
              <a:rPr lang="en-US"/>
              <a:t>Is the graph correct?</a:t>
            </a:r>
          </a:p>
        </p:txBody>
      </p:sp>
      <p:pic>
        <p:nvPicPr>
          <p:cNvPr id="6146" name="Picture 2">
            <a:extLst>
              <a:ext uri="{FF2B5EF4-FFF2-40B4-BE49-F238E27FC236}">
                <a16:creationId xmlns:a16="http://schemas.microsoft.com/office/drawing/2014/main" id="{FDBF1386-BEEC-52D6-A857-07860B2D4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813" y="1690688"/>
            <a:ext cx="6456073" cy="458041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ig. 4. - &#10;Case Study 1: the IGF signaling system. The insulin-like growth factor (IGF) and epidermal growth factor (EGF) are receptors of external stimuli, triggering downstream signaling pathways that include the MAPK pathway. All the relationships between abundances of activated proteins in this network are of the type increase, except for the relationship between $Akt$Akt and $Raf$Raf which is of the type decrease.&#10;">
            <a:extLst>
              <a:ext uri="{FF2B5EF4-FFF2-40B4-BE49-F238E27FC236}">
                <a16:creationId xmlns:a16="http://schemas.microsoft.com/office/drawing/2014/main" id="{C372E928-8AA5-8E0E-31F2-AE18FDDCF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2476" y="486905"/>
            <a:ext cx="4131196" cy="5948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882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0A7A-A57C-6163-2D09-F4797BA11A99}"/>
              </a:ext>
            </a:extLst>
          </p:cNvPr>
          <p:cNvSpPr>
            <a:spLocks noGrp="1"/>
          </p:cNvSpPr>
          <p:nvPr>
            <p:ph type="title"/>
          </p:nvPr>
        </p:nvSpPr>
        <p:spPr/>
        <p:txBody>
          <a:bodyPr/>
          <a:lstStyle/>
          <a:p>
            <a:r>
              <a:rPr lang="en-US"/>
              <a:t>Incorporate INDRA edges - </a:t>
            </a:r>
          </a:p>
        </p:txBody>
      </p:sp>
      <p:sp>
        <p:nvSpPr>
          <p:cNvPr id="3" name="Content Placeholder 2">
            <a:extLst>
              <a:ext uri="{FF2B5EF4-FFF2-40B4-BE49-F238E27FC236}">
                <a16:creationId xmlns:a16="http://schemas.microsoft.com/office/drawing/2014/main" id="{2C248329-225B-3005-5335-4256278FFE36}"/>
              </a:ext>
            </a:extLst>
          </p:cNvPr>
          <p:cNvSpPr>
            <a:spLocks noGrp="1"/>
          </p:cNvSpPr>
          <p:nvPr>
            <p:ph idx="1"/>
          </p:nvPr>
        </p:nvSpPr>
        <p:spPr/>
        <p:txBody>
          <a:bodyPr/>
          <a:lstStyle/>
          <a:p>
            <a:r>
              <a:rPr lang="en-US"/>
              <a:t>Advantages of INDRA</a:t>
            </a:r>
          </a:p>
          <a:p>
            <a:pPr lvl="1"/>
            <a:r>
              <a:rPr lang="en-US"/>
              <a:t>Constrain the edges we are looking at</a:t>
            </a:r>
          </a:p>
          <a:p>
            <a:pPr lvl="1"/>
            <a:r>
              <a:rPr lang="en-US"/>
              <a:t>Directionality</a:t>
            </a:r>
          </a:p>
          <a:p>
            <a:pPr lvl="1"/>
            <a:r>
              <a:rPr lang="en-US"/>
              <a:t>Incorporate latent nodes</a:t>
            </a:r>
          </a:p>
          <a:p>
            <a:r>
              <a:rPr lang="en-US"/>
              <a:t>Disadvantages</a:t>
            </a:r>
          </a:p>
          <a:p>
            <a:pPr lvl="1"/>
            <a:r>
              <a:rPr lang="en-US"/>
              <a:t>Potentially unreal edges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DF59C9E-0284-0181-CAA8-33207985ADF8}"/>
                  </a:ext>
                </a:extLst>
              </p:cNvPr>
              <p:cNvSpPr txBox="1"/>
              <p:nvPr/>
            </p:nvSpPr>
            <p:spPr>
              <a:xfrm>
                <a:off x="7059168" y="728625"/>
                <a:ext cx="2938240" cy="5985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𝑃</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𝜋</m:t>
                          </m:r>
                        </m:e>
                        <m:sub>
                          <m:r>
                            <a:rPr lang="en-US" sz="3600" b="0" i="1" smtClean="0">
                              <a:latin typeface="Cambria Math" panose="02040503050406030204" pitchFamily="18" charset="0"/>
                            </a:rPr>
                            <m:t>𝑖𝑗</m:t>
                          </m:r>
                        </m:sub>
                      </m:sSub>
                      <m:r>
                        <a:rPr lang="en-US" sz="3600" b="0" i="1" smtClean="0">
                          <a:latin typeface="Cambria Math" panose="02040503050406030204" pitchFamily="18" charset="0"/>
                        </a:rPr>
                        <m:t>|</m:t>
                      </m:r>
                      <m:r>
                        <a:rPr lang="en-US" sz="3600" b="0" i="1" smtClean="0">
                          <a:latin typeface="Cambria Math" panose="02040503050406030204" pitchFamily="18" charset="0"/>
                        </a:rPr>
                        <m:t>𝐼𝑁𝐷𝑅𝐴</m:t>
                      </m:r>
                      <m:r>
                        <a:rPr lang="en-US" sz="3600" b="0" i="1" smtClean="0">
                          <a:latin typeface="Cambria Math" panose="02040503050406030204" pitchFamily="18" charset="0"/>
                        </a:rPr>
                        <m:t>)</m:t>
                      </m:r>
                    </m:oMath>
                  </m:oMathPara>
                </a14:m>
                <a:endParaRPr lang="en-US" sz="3600"/>
              </a:p>
            </p:txBody>
          </p:sp>
        </mc:Choice>
        <mc:Fallback>
          <p:sp>
            <p:nvSpPr>
              <p:cNvPr id="4" name="TextBox 3">
                <a:extLst>
                  <a:ext uri="{FF2B5EF4-FFF2-40B4-BE49-F238E27FC236}">
                    <a16:creationId xmlns:a16="http://schemas.microsoft.com/office/drawing/2014/main" id="{EDF59C9E-0284-0181-CAA8-33207985ADF8}"/>
                  </a:ext>
                </a:extLst>
              </p:cNvPr>
              <p:cNvSpPr txBox="1">
                <a:spLocks noRot="1" noChangeAspect="1" noMove="1" noResize="1" noEditPoints="1" noAdjustHandles="1" noChangeArrowheads="1" noChangeShapeType="1" noTextEdit="1"/>
              </p:cNvSpPr>
              <p:nvPr/>
            </p:nvSpPr>
            <p:spPr>
              <a:xfrm>
                <a:off x="7059168" y="728625"/>
                <a:ext cx="2938240" cy="59856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2033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96A6-D971-8B72-9672-E7E6D3A1A3EB}"/>
              </a:ext>
            </a:extLst>
          </p:cNvPr>
          <p:cNvSpPr>
            <a:spLocks noGrp="1"/>
          </p:cNvSpPr>
          <p:nvPr>
            <p:ph type="title"/>
          </p:nvPr>
        </p:nvSpPr>
        <p:spPr/>
        <p:txBody>
          <a:bodyPr/>
          <a:lstStyle/>
          <a:p>
            <a:r>
              <a:rPr lang="en-US"/>
              <a:t>What does real INDRA data look like</a:t>
            </a:r>
          </a:p>
        </p:txBody>
      </p:sp>
      <p:sp>
        <p:nvSpPr>
          <p:cNvPr id="3" name="Content Placeholder 2">
            <a:extLst>
              <a:ext uri="{FF2B5EF4-FFF2-40B4-BE49-F238E27FC236}">
                <a16:creationId xmlns:a16="http://schemas.microsoft.com/office/drawing/2014/main" id="{2DB6E802-D082-C29E-04B5-E44590DDC8A6}"/>
              </a:ext>
            </a:extLst>
          </p:cNvPr>
          <p:cNvSpPr>
            <a:spLocks noGrp="1"/>
          </p:cNvSpPr>
          <p:nvPr>
            <p:ph idx="1"/>
          </p:nvPr>
        </p:nvSpPr>
        <p:spPr/>
        <p:txBody>
          <a:bodyPr/>
          <a:lstStyle/>
          <a:p>
            <a:r>
              <a:rPr lang="en-US"/>
              <a:t>Extract networks of gene sets</a:t>
            </a:r>
          </a:p>
          <a:p>
            <a:pPr lvl="1"/>
            <a:r>
              <a:rPr lang="en-US"/>
              <a:t>“Human” only</a:t>
            </a:r>
          </a:p>
          <a:p>
            <a:pPr lvl="1"/>
            <a:r>
              <a:rPr lang="en-US"/>
              <a:t>Increase/decrease events</a:t>
            </a:r>
          </a:p>
          <a:p>
            <a:pPr lvl="1"/>
            <a:r>
              <a:rPr lang="en-US"/>
              <a:t>Direct connections, 1-node mediated connections, and confounders</a:t>
            </a:r>
          </a:p>
          <a:p>
            <a:r>
              <a:rPr lang="en-US"/>
              <a:t>Model the “evidence” for an edge</a:t>
            </a:r>
          </a:p>
        </p:txBody>
      </p:sp>
    </p:spTree>
    <p:extLst>
      <p:ext uri="{BB962C8B-B14F-4D97-AF65-F5344CB8AC3E}">
        <p14:creationId xmlns:p14="http://schemas.microsoft.com/office/powerpoint/2010/main" val="3469877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D4353-23B3-B5E9-119C-6D321710DE6A}"/>
              </a:ext>
            </a:extLst>
          </p:cNvPr>
          <p:cNvSpPr>
            <a:spLocks noGrp="1"/>
          </p:cNvSpPr>
          <p:nvPr>
            <p:ph type="title"/>
          </p:nvPr>
        </p:nvSpPr>
        <p:spPr>
          <a:xfrm>
            <a:off x="443928" y="2154253"/>
            <a:ext cx="3197352" cy="2549494"/>
          </a:xfrm>
        </p:spPr>
        <p:txBody>
          <a:bodyPr>
            <a:normAutofit/>
          </a:bodyPr>
          <a:lstStyle/>
          <a:p>
            <a:r>
              <a:rPr lang="en-US"/>
              <a:t>Example distributions (filtered &lt;30)</a:t>
            </a:r>
          </a:p>
        </p:txBody>
      </p:sp>
      <p:pic>
        <p:nvPicPr>
          <p:cNvPr id="8194" name="Picture 2">
            <a:extLst>
              <a:ext uri="{FF2B5EF4-FFF2-40B4-BE49-F238E27FC236}">
                <a16:creationId xmlns:a16="http://schemas.microsoft.com/office/drawing/2014/main" id="{98B822B1-1335-A371-1921-58E1B5FD7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844" y="510107"/>
            <a:ext cx="8025604" cy="5837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927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9E140-5D53-68D0-2D97-D2A9426FCDA8}"/>
              </a:ext>
            </a:extLst>
          </p:cNvPr>
          <p:cNvSpPr>
            <a:spLocks noGrp="1"/>
          </p:cNvSpPr>
          <p:nvPr>
            <p:ph type="title"/>
          </p:nvPr>
        </p:nvSpPr>
        <p:spPr/>
        <p:txBody>
          <a:bodyPr/>
          <a:lstStyle/>
          <a:p>
            <a:r>
              <a:rPr lang="en-US"/>
              <a:t>Assume Negative Binomial / Gamma Poisson distributions</a:t>
            </a:r>
          </a:p>
        </p:txBody>
      </p:sp>
      <p:pic>
        <p:nvPicPr>
          <p:cNvPr id="9220" name="Picture 4">
            <a:extLst>
              <a:ext uri="{FF2B5EF4-FFF2-40B4-BE49-F238E27FC236}">
                <a16:creationId xmlns:a16="http://schemas.microsoft.com/office/drawing/2014/main" id="{4C97DDDD-5175-9BAA-A4E3-6FC837164D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241" y="1548383"/>
            <a:ext cx="9471518" cy="5203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15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2380-8E91-06A0-B7F3-62058C2D27B8}"/>
              </a:ext>
            </a:extLst>
          </p:cNvPr>
          <p:cNvSpPr>
            <a:spLocks noGrp="1"/>
          </p:cNvSpPr>
          <p:nvPr>
            <p:ph type="title"/>
          </p:nvPr>
        </p:nvSpPr>
        <p:spPr/>
        <p:txBody>
          <a:bodyPr/>
          <a:lstStyle/>
          <a:p>
            <a:r>
              <a:rPr lang="en-US"/>
              <a:t>Simulated data</a:t>
            </a:r>
          </a:p>
        </p:txBody>
      </p:sp>
      <p:pic>
        <p:nvPicPr>
          <p:cNvPr id="10246" name="Picture 6">
            <a:extLst>
              <a:ext uri="{FF2B5EF4-FFF2-40B4-BE49-F238E27FC236}">
                <a16:creationId xmlns:a16="http://schemas.microsoft.com/office/drawing/2014/main" id="{4BAD8198-09BA-2E91-E386-77FF5F79B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5" y="1438275"/>
            <a:ext cx="802005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399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E08B-459B-2B6E-F6FD-CAE955E73035}"/>
              </a:ext>
            </a:extLst>
          </p:cNvPr>
          <p:cNvSpPr>
            <a:spLocks noGrp="1"/>
          </p:cNvSpPr>
          <p:nvPr>
            <p:ph type="title"/>
          </p:nvPr>
        </p:nvSpPr>
        <p:spPr/>
        <p:txBody>
          <a:bodyPr/>
          <a:lstStyle/>
          <a:p>
            <a:r>
              <a:rPr lang="en-US"/>
              <a:t>Simulated INDRA network</a:t>
            </a:r>
          </a:p>
        </p:txBody>
      </p:sp>
      <p:pic>
        <p:nvPicPr>
          <p:cNvPr id="4" name="Picture 2" descr="Fig. 4. - &#10;Case Study 1: the IGF signaling system. The insulin-like growth factor (IGF) and epidermal growth factor (EGF) are receptors of external stimuli, triggering downstream signaling pathways that include the MAPK pathway. All the relationships between abundances of activated proteins in this network are of the type increase, except for the relationship between $Akt$Akt and $Raf$Raf which is of the type decrease.&#10;">
            <a:extLst>
              <a:ext uri="{FF2B5EF4-FFF2-40B4-BE49-F238E27FC236}">
                <a16:creationId xmlns:a16="http://schemas.microsoft.com/office/drawing/2014/main" id="{5E189945-0C91-E643-0162-EA68BA935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3164" y="508590"/>
            <a:ext cx="4131196" cy="594805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03B08DAF-F9F8-98EC-4931-180DF74EA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87" y="1592910"/>
            <a:ext cx="7121271" cy="4767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32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3" name="Rectangle 1434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32608-581F-42BD-2BDD-1505960B9E02}"/>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Train model</a:t>
            </a:r>
          </a:p>
        </p:txBody>
      </p:sp>
      <p:pic>
        <p:nvPicPr>
          <p:cNvPr id="14338" name="Picture 2">
            <a:extLst>
              <a:ext uri="{FF2B5EF4-FFF2-40B4-BE49-F238E27FC236}">
                <a16:creationId xmlns:a16="http://schemas.microsoft.com/office/drawing/2014/main" id="{318840EC-700B-69ED-1C66-A2AF78F518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078559" y="1291866"/>
            <a:ext cx="8031833" cy="5381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988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C617-1CA0-7AEF-B2C4-EF8D9005FDC5}"/>
              </a:ext>
            </a:extLst>
          </p:cNvPr>
          <p:cNvSpPr>
            <a:spLocks noGrp="1"/>
          </p:cNvSpPr>
          <p:nvPr>
            <p:ph type="title"/>
          </p:nvPr>
        </p:nvSpPr>
        <p:spPr/>
        <p:txBody>
          <a:bodyPr/>
          <a:lstStyle/>
          <a:p>
            <a:r>
              <a:rPr lang="en-US"/>
              <a:t>Model results</a:t>
            </a:r>
          </a:p>
        </p:txBody>
      </p:sp>
      <p:pic>
        <p:nvPicPr>
          <p:cNvPr id="12294" name="Picture 6">
            <a:extLst>
              <a:ext uri="{FF2B5EF4-FFF2-40B4-BE49-F238E27FC236}">
                <a16:creationId xmlns:a16="http://schemas.microsoft.com/office/drawing/2014/main" id="{438683C7-7A2D-107C-7105-FF73573F87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7051"/>
            <a:ext cx="6074979" cy="4105301"/>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E6752310-6D66-329D-0493-432E2D495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4979" y="1832978"/>
            <a:ext cx="6074978" cy="4019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305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8D14B-6219-D87E-2D81-AAA0BCCF4677}"/>
              </a:ext>
            </a:extLst>
          </p:cNvPr>
          <p:cNvSpPr>
            <a:spLocks noGrp="1"/>
          </p:cNvSpPr>
          <p:nvPr>
            <p:ph type="title"/>
          </p:nvPr>
        </p:nvSpPr>
        <p:spPr>
          <a:xfrm>
            <a:off x="838200" y="365125"/>
            <a:ext cx="10515600" cy="1732616"/>
          </a:xfrm>
        </p:spPr>
        <p:txBody>
          <a:bodyPr>
            <a:normAutofit/>
          </a:bodyPr>
          <a:lstStyle/>
          <a:p>
            <a:r>
              <a:rPr lang="en-US"/>
              <a:t>Problem</a:t>
            </a:r>
          </a:p>
        </p:txBody>
      </p:sp>
      <p:sp>
        <p:nvSpPr>
          <p:cNvPr id="3" name="Content Placeholder 2">
            <a:extLst>
              <a:ext uri="{FF2B5EF4-FFF2-40B4-BE49-F238E27FC236}">
                <a16:creationId xmlns:a16="http://schemas.microsoft.com/office/drawing/2014/main" id="{5803008E-BEAC-1F25-A47D-6F2AEFF6D0A5}"/>
              </a:ext>
            </a:extLst>
          </p:cNvPr>
          <p:cNvSpPr>
            <a:spLocks noGrp="1"/>
          </p:cNvSpPr>
          <p:nvPr>
            <p:ph idx="1"/>
          </p:nvPr>
        </p:nvSpPr>
        <p:spPr>
          <a:xfrm>
            <a:off x="838200" y="1718632"/>
            <a:ext cx="10515600" cy="4458332"/>
          </a:xfrm>
        </p:spPr>
        <p:txBody>
          <a:bodyPr/>
          <a:lstStyle/>
          <a:p>
            <a:r>
              <a:rPr lang="en-US"/>
              <a:t>Many resources for building causal networks</a:t>
            </a:r>
          </a:p>
          <a:p>
            <a:pPr lvl="1"/>
            <a:r>
              <a:rPr lang="en-US"/>
              <a:t>INDRA</a:t>
            </a:r>
          </a:p>
          <a:p>
            <a:pPr lvl="1"/>
            <a:r>
              <a:rPr lang="en-US"/>
              <a:t>Causal discovery algorithms</a:t>
            </a:r>
          </a:p>
          <a:p>
            <a:pPr lvl="1"/>
            <a:r>
              <a:rPr lang="en-US"/>
              <a:t>Data</a:t>
            </a:r>
          </a:p>
          <a:p>
            <a:r>
              <a:rPr lang="en-US"/>
              <a:t>All have some issues</a:t>
            </a:r>
          </a:p>
          <a:p>
            <a:r>
              <a:rPr lang="en-US"/>
              <a:t>Can we leverage all these options and use them together?</a:t>
            </a:r>
          </a:p>
        </p:txBody>
      </p:sp>
    </p:spTree>
    <p:extLst>
      <p:ext uri="{BB962C8B-B14F-4D97-AF65-F5344CB8AC3E}">
        <p14:creationId xmlns:p14="http://schemas.microsoft.com/office/powerpoint/2010/main" val="2433042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6C25-0448-2C34-7329-0C78CE520FCD}"/>
              </a:ext>
            </a:extLst>
          </p:cNvPr>
          <p:cNvSpPr>
            <a:spLocks noGrp="1"/>
          </p:cNvSpPr>
          <p:nvPr>
            <p:ph type="title"/>
          </p:nvPr>
        </p:nvSpPr>
        <p:spPr/>
        <p:txBody>
          <a:bodyPr/>
          <a:lstStyle/>
          <a:p>
            <a:r>
              <a:rPr lang="en-US"/>
              <a:t>Is the graph correct?</a:t>
            </a:r>
          </a:p>
        </p:txBody>
      </p:sp>
      <p:pic>
        <p:nvPicPr>
          <p:cNvPr id="4" name="Picture 2" descr="Fig. 4. - &#10;Case Study 1: the IGF signaling system. The insulin-like growth factor (IGF) and epidermal growth factor (EGF) are receptors of external stimuli, triggering downstream signaling pathways that include the MAPK pathway. All the relationships between abundances of activated proteins in this network are of the type increase, except for the relationship between $Akt$Akt and $Raf$Raf which is of the type decrease.&#10;">
            <a:extLst>
              <a:ext uri="{FF2B5EF4-FFF2-40B4-BE49-F238E27FC236}">
                <a16:creationId xmlns:a16="http://schemas.microsoft.com/office/drawing/2014/main" id="{C372E928-8AA5-8E0E-31F2-AE18FDDCF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2476" y="486905"/>
            <a:ext cx="4131196" cy="59480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a:extLst>
              <a:ext uri="{FF2B5EF4-FFF2-40B4-BE49-F238E27FC236}">
                <a16:creationId xmlns:a16="http://schemas.microsoft.com/office/drawing/2014/main" id="{F5F98185-DF31-4165-516C-5BBD59A3E6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415" y="1690688"/>
            <a:ext cx="6625189" cy="4700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201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0BC45-11DE-2043-7E9E-FF083FC5D35C}"/>
              </a:ext>
            </a:extLst>
          </p:cNvPr>
          <p:cNvSpPr>
            <a:spLocks noGrp="1"/>
          </p:cNvSpPr>
          <p:nvPr>
            <p:ph type="title"/>
          </p:nvPr>
        </p:nvSpPr>
        <p:spPr/>
        <p:txBody>
          <a:bodyPr/>
          <a:lstStyle/>
          <a:p>
            <a:r>
              <a:rPr lang="en-US"/>
              <a:t>Combine INDRA and data - </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4519ABA-1AC6-0896-67D7-A495A7511433}"/>
                  </a:ext>
                </a:extLst>
              </p:cNvPr>
              <p:cNvSpPr txBox="1"/>
              <p:nvPr/>
            </p:nvSpPr>
            <p:spPr>
              <a:xfrm>
                <a:off x="7059168" y="728625"/>
                <a:ext cx="3442289" cy="5985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𝑃</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𝜋</m:t>
                          </m:r>
                        </m:e>
                        <m:sub>
                          <m:r>
                            <a:rPr lang="en-US" sz="3600" b="0" i="1" smtClean="0">
                              <a:latin typeface="Cambria Math" panose="02040503050406030204" pitchFamily="18" charset="0"/>
                            </a:rPr>
                            <m:t>𝑖𝑗</m:t>
                          </m:r>
                        </m:sub>
                      </m:sSub>
                      <m:r>
                        <a:rPr lang="en-US" sz="3600" b="0" i="1" smtClean="0">
                          <a:latin typeface="Cambria Math" panose="02040503050406030204" pitchFamily="18" charset="0"/>
                        </a:rPr>
                        <m:t>|</m:t>
                      </m:r>
                      <m:r>
                        <a:rPr lang="en-US" sz="3600" b="0" i="1" smtClean="0">
                          <a:latin typeface="Cambria Math" panose="02040503050406030204" pitchFamily="18" charset="0"/>
                        </a:rPr>
                        <m:t>𝐼𝑁𝐷𝑅𝐴</m:t>
                      </m:r>
                      <m:r>
                        <a:rPr lang="en-US" sz="3600" b="0" i="1" smtClean="0">
                          <a:latin typeface="Cambria Math" panose="02040503050406030204" pitchFamily="18" charset="0"/>
                        </a:rPr>
                        <m:t>, </m:t>
                      </m:r>
                      <m:r>
                        <a:rPr lang="en-US" sz="3600" b="0" i="1" smtClean="0">
                          <a:latin typeface="Cambria Math" panose="02040503050406030204" pitchFamily="18" charset="0"/>
                        </a:rPr>
                        <m:t>𝐷</m:t>
                      </m:r>
                      <m:r>
                        <a:rPr lang="en-US" sz="3600" b="0" i="1" smtClean="0">
                          <a:latin typeface="Cambria Math" panose="02040503050406030204" pitchFamily="18" charset="0"/>
                        </a:rPr>
                        <m:t>)</m:t>
                      </m:r>
                    </m:oMath>
                  </m:oMathPara>
                </a14:m>
                <a:endParaRPr lang="en-US" sz="3600"/>
              </a:p>
            </p:txBody>
          </p:sp>
        </mc:Choice>
        <mc:Fallback>
          <p:sp>
            <p:nvSpPr>
              <p:cNvPr id="6" name="TextBox 5">
                <a:extLst>
                  <a:ext uri="{FF2B5EF4-FFF2-40B4-BE49-F238E27FC236}">
                    <a16:creationId xmlns:a16="http://schemas.microsoft.com/office/drawing/2014/main" id="{94519ABA-1AC6-0896-67D7-A495A7511433}"/>
                  </a:ext>
                </a:extLst>
              </p:cNvPr>
              <p:cNvSpPr txBox="1">
                <a:spLocks noRot="1" noChangeAspect="1" noMove="1" noResize="1" noEditPoints="1" noAdjustHandles="1" noChangeArrowheads="1" noChangeShapeType="1" noTextEdit="1"/>
              </p:cNvSpPr>
              <p:nvPr/>
            </p:nvSpPr>
            <p:spPr>
              <a:xfrm>
                <a:off x="7059168" y="728625"/>
                <a:ext cx="3442289" cy="598562"/>
              </a:xfrm>
              <a:prstGeom prst="rect">
                <a:avLst/>
              </a:prstGeom>
              <a:blipFill>
                <a:blip r:embed="rId2"/>
                <a:stretch>
                  <a:fillRect/>
                </a:stretch>
              </a:blipFill>
            </p:spPr>
            <p:txBody>
              <a:bodyPr/>
              <a:lstStyle/>
              <a:p>
                <a:r>
                  <a:rPr lang="en-US">
                    <a:noFill/>
                  </a:rPr>
                  <a:t> </a:t>
                </a:r>
              </a:p>
            </p:txBody>
          </p:sp>
        </mc:Fallback>
      </mc:AlternateContent>
      <p:pic>
        <p:nvPicPr>
          <p:cNvPr id="15368" name="Picture 8">
            <a:extLst>
              <a:ext uri="{FF2B5EF4-FFF2-40B4-BE49-F238E27FC236}">
                <a16:creationId xmlns:a16="http://schemas.microsoft.com/office/drawing/2014/main" id="{E12193A4-A44F-02D1-EECD-BAC8EF0F55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121" y="1718548"/>
            <a:ext cx="6039565" cy="4081369"/>
          </a:xfrm>
          <a:prstGeom prst="rect">
            <a:avLst/>
          </a:prstGeom>
          <a:noFill/>
          <a:extLst>
            <a:ext uri="{909E8E84-426E-40DD-AFC4-6F175D3DCCD1}">
              <a14:hiddenFill xmlns:a14="http://schemas.microsoft.com/office/drawing/2010/main">
                <a:solidFill>
                  <a:srgbClr val="FFFFFF"/>
                </a:solidFill>
              </a14:hiddenFill>
            </a:ext>
          </a:extLst>
        </p:spPr>
      </p:pic>
      <p:pic>
        <p:nvPicPr>
          <p:cNvPr id="15370" name="Picture 10">
            <a:extLst>
              <a:ext uri="{FF2B5EF4-FFF2-40B4-BE49-F238E27FC236}">
                <a16:creationId xmlns:a16="http://schemas.microsoft.com/office/drawing/2014/main" id="{49E6F03F-93CE-587D-FCE5-787C3ECE50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5563" y="1825891"/>
            <a:ext cx="6006437" cy="3974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472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6C25-0448-2C34-7329-0C78CE520FCD}"/>
              </a:ext>
            </a:extLst>
          </p:cNvPr>
          <p:cNvSpPr>
            <a:spLocks noGrp="1"/>
          </p:cNvSpPr>
          <p:nvPr>
            <p:ph type="title"/>
          </p:nvPr>
        </p:nvSpPr>
        <p:spPr/>
        <p:txBody>
          <a:bodyPr/>
          <a:lstStyle/>
          <a:p>
            <a:r>
              <a:rPr lang="en-US"/>
              <a:t>Is the graph correct?</a:t>
            </a:r>
          </a:p>
        </p:txBody>
      </p:sp>
      <p:pic>
        <p:nvPicPr>
          <p:cNvPr id="4" name="Picture 2" descr="Fig. 4. - &#10;Case Study 1: the IGF signaling system. The insulin-like growth factor (IGF) and epidermal growth factor (EGF) are receptors of external stimuli, triggering downstream signaling pathways that include the MAPK pathway. All the relationships between abundances of activated proteins in this network are of the type increase, except for the relationship between $Akt$Akt and $Raf$Raf which is of the type decrease.&#10;">
            <a:extLst>
              <a:ext uri="{FF2B5EF4-FFF2-40B4-BE49-F238E27FC236}">
                <a16:creationId xmlns:a16="http://schemas.microsoft.com/office/drawing/2014/main" id="{C372E928-8AA5-8E0E-31F2-AE18FDDCF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2476" y="486905"/>
            <a:ext cx="4131196" cy="5948058"/>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a:extLst>
              <a:ext uri="{FF2B5EF4-FFF2-40B4-BE49-F238E27FC236}">
                <a16:creationId xmlns:a16="http://schemas.microsoft.com/office/drawing/2014/main" id="{08570D7C-8EBE-DC64-74F9-7366A95A66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39" y="1338865"/>
            <a:ext cx="7170039" cy="5086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626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9DE6B-FB6C-5AFF-7AC7-A751BD24F8FC}"/>
              </a:ext>
            </a:extLst>
          </p:cNvPr>
          <p:cNvSpPr>
            <a:spLocks noGrp="1"/>
          </p:cNvSpPr>
          <p:nvPr>
            <p:ph type="title"/>
          </p:nvPr>
        </p:nvSpPr>
        <p:spPr/>
        <p:txBody>
          <a:bodyPr/>
          <a:lstStyle/>
          <a:p>
            <a:r>
              <a:rPr lang="en-US"/>
              <a:t>Directionality based weighting - </a:t>
            </a:r>
          </a:p>
        </p:txBody>
      </p:sp>
      <p:sp>
        <p:nvSpPr>
          <p:cNvPr id="3" name="Content Placeholder 2">
            <a:extLst>
              <a:ext uri="{FF2B5EF4-FFF2-40B4-BE49-F238E27FC236}">
                <a16:creationId xmlns:a16="http://schemas.microsoft.com/office/drawing/2014/main" id="{BC79BB56-5955-FC39-E74C-7B34070454B0}"/>
              </a:ext>
            </a:extLst>
          </p:cNvPr>
          <p:cNvSpPr>
            <a:spLocks noGrp="1"/>
          </p:cNvSpPr>
          <p:nvPr>
            <p:ph idx="1"/>
          </p:nvPr>
        </p:nvSpPr>
        <p:spPr/>
        <p:txBody>
          <a:bodyPr/>
          <a:lstStyle/>
          <a:p>
            <a:r>
              <a:rPr lang="en-US"/>
              <a:t>INDRA can show evidence for I =&gt; J and J =&gt; I</a:t>
            </a:r>
          </a:p>
          <a:p>
            <a:pPr lvl="1"/>
            <a:r>
              <a:rPr lang="en-US"/>
              <a:t>Data will confirm both edges are true</a:t>
            </a:r>
          </a:p>
          <a:p>
            <a:r>
              <a:rPr lang="en-US"/>
              <a:t>Generally, one of these edges will have more evidence</a:t>
            </a:r>
          </a:p>
          <a:p>
            <a:pPr lvl="1"/>
            <a:r>
              <a:rPr lang="en-US"/>
              <a:t>Weigh the edge with more evidence</a:t>
            </a:r>
          </a:p>
          <a:p>
            <a:r>
              <a:rPr lang="en-US"/>
              <a:t>Define weights as scaled differences between bi-directed edges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A500E3C7-2706-5FF2-15FB-BA03EEBD877F}"/>
                  </a:ext>
                </a:extLst>
              </p:cNvPr>
              <p:cNvSpPr txBox="1"/>
              <p:nvPr/>
            </p:nvSpPr>
            <p:spPr>
              <a:xfrm>
                <a:off x="8168640" y="728625"/>
                <a:ext cx="3705117" cy="5985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𝑃</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𝜋</m:t>
                          </m:r>
                        </m:e>
                        <m:sub>
                          <m:r>
                            <a:rPr lang="en-US" sz="3600" b="0" i="1" smtClean="0">
                              <a:latin typeface="Cambria Math" panose="02040503050406030204" pitchFamily="18" charset="0"/>
                            </a:rPr>
                            <m:t>𝑖𝑗</m:t>
                          </m:r>
                        </m:sub>
                      </m:sSub>
                      <m:r>
                        <a:rPr lang="en-US" sz="3600" b="0" i="1" smtClean="0">
                          <a:latin typeface="Cambria Math" panose="02040503050406030204" pitchFamily="18" charset="0"/>
                        </a:rPr>
                        <m:t>|</m:t>
                      </m:r>
                      <m:r>
                        <a:rPr lang="en-US" sz="3600" b="0" i="1" smtClean="0">
                          <a:latin typeface="Cambria Math" panose="02040503050406030204" pitchFamily="18" charset="0"/>
                        </a:rPr>
                        <m:t>𝐼𝑁𝐷𝑅𝐴</m:t>
                      </m:r>
                      <m:r>
                        <a:rPr lang="en-US" sz="3600" b="0" i="1" smtClean="0">
                          <a:latin typeface="Cambria Math" panose="02040503050406030204" pitchFamily="18" charset="0"/>
                        </a:rPr>
                        <m:t>, </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𝐷</m:t>
                          </m:r>
                        </m:e>
                        <m:sub>
                          <m:r>
                            <a:rPr lang="en-US" sz="3600" b="0" i="1" smtClean="0">
                              <a:latin typeface="Cambria Math" panose="02040503050406030204" pitchFamily="18" charset="0"/>
                            </a:rPr>
                            <m:t>𝑤</m:t>
                          </m:r>
                        </m:sub>
                      </m:sSub>
                      <m:r>
                        <a:rPr lang="en-US" sz="3600" b="0" i="1" smtClean="0">
                          <a:latin typeface="Cambria Math" panose="02040503050406030204" pitchFamily="18" charset="0"/>
                        </a:rPr>
                        <m:t>)</m:t>
                      </m:r>
                    </m:oMath>
                  </m:oMathPara>
                </a14:m>
                <a:endParaRPr lang="en-US" sz="3600"/>
              </a:p>
            </p:txBody>
          </p:sp>
        </mc:Choice>
        <mc:Fallback>
          <p:sp>
            <p:nvSpPr>
              <p:cNvPr id="4" name="TextBox 3">
                <a:extLst>
                  <a:ext uri="{FF2B5EF4-FFF2-40B4-BE49-F238E27FC236}">
                    <a16:creationId xmlns:a16="http://schemas.microsoft.com/office/drawing/2014/main" id="{A500E3C7-2706-5FF2-15FB-BA03EEBD877F}"/>
                  </a:ext>
                </a:extLst>
              </p:cNvPr>
              <p:cNvSpPr txBox="1">
                <a:spLocks noRot="1" noChangeAspect="1" noMove="1" noResize="1" noEditPoints="1" noAdjustHandles="1" noChangeArrowheads="1" noChangeShapeType="1" noTextEdit="1"/>
              </p:cNvSpPr>
              <p:nvPr/>
            </p:nvSpPr>
            <p:spPr>
              <a:xfrm>
                <a:off x="8168640" y="728625"/>
                <a:ext cx="3705117" cy="598562"/>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0652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6559A-89AD-5A8B-CD27-99A6E43919C8}"/>
              </a:ext>
            </a:extLst>
          </p:cNvPr>
          <p:cNvSpPr>
            <a:spLocks noGrp="1"/>
          </p:cNvSpPr>
          <p:nvPr>
            <p:ph type="title"/>
          </p:nvPr>
        </p:nvSpPr>
        <p:spPr/>
        <p:txBody>
          <a:bodyPr/>
          <a:lstStyle/>
          <a:p>
            <a:r>
              <a:rPr lang="en-US"/>
              <a:t>Model Results</a:t>
            </a:r>
          </a:p>
        </p:txBody>
      </p:sp>
      <p:pic>
        <p:nvPicPr>
          <p:cNvPr id="19458" name="Picture 2">
            <a:extLst>
              <a:ext uri="{FF2B5EF4-FFF2-40B4-BE49-F238E27FC236}">
                <a16:creationId xmlns:a16="http://schemas.microsoft.com/office/drawing/2014/main" id="{EF0533A4-C311-5876-6D6E-279BE6F11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 y="1891083"/>
            <a:ext cx="6071426" cy="4040516"/>
          </a:xfrm>
          <a:prstGeom prst="rect">
            <a:avLst/>
          </a:prstGeom>
          <a:noFill/>
          <a:extLst>
            <a:ext uri="{909E8E84-426E-40DD-AFC4-6F175D3DCCD1}">
              <a14:hiddenFill xmlns:a14="http://schemas.microsoft.com/office/drawing/2010/main">
                <a:solidFill>
                  <a:srgbClr val="FFFFFF"/>
                </a:solidFill>
              </a14:hiddenFill>
            </a:ext>
          </a:extLst>
        </p:spPr>
      </p:pic>
      <p:pic>
        <p:nvPicPr>
          <p:cNvPr id="19460" name="Picture 4">
            <a:extLst>
              <a:ext uri="{FF2B5EF4-FFF2-40B4-BE49-F238E27FC236}">
                <a16:creationId xmlns:a16="http://schemas.microsoft.com/office/drawing/2014/main" id="{F39E96B2-D26C-76B0-5047-44780CC0D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914574"/>
            <a:ext cx="6071426" cy="401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787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06C25-0448-2C34-7329-0C78CE520FCD}"/>
              </a:ext>
            </a:extLst>
          </p:cNvPr>
          <p:cNvSpPr>
            <a:spLocks noGrp="1"/>
          </p:cNvSpPr>
          <p:nvPr>
            <p:ph type="title"/>
          </p:nvPr>
        </p:nvSpPr>
        <p:spPr/>
        <p:txBody>
          <a:bodyPr/>
          <a:lstStyle/>
          <a:p>
            <a:r>
              <a:rPr lang="en-US"/>
              <a:t>Is the graph correct?</a:t>
            </a:r>
          </a:p>
        </p:txBody>
      </p:sp>
      <p:pic>
        <p:nvPicPr>
          <p:cNvPr id="4" name="Picture 2" descr="Fig. 4. - &#10;Case Study 1: the IGF signaling system. The insulin-like growth factor (IGF) and epidermal growth factor (EGF) are receptors of external stimuli, triggering downstream signaling pathways that include the MAPK pathway. All the relationships between abundances of activated proteins in this network are of the type increase, except for the relationship between $Akt$Akt and $Raf$Raf which is of the type decrease.&#10;">
            <a:extLst>
              <a:ext uri="{FF2B5EF4-FFF2-40B4-BE49-F238E27FC236}">
                <a16:creationId xmlns:a16="http://schemas.microsoft.com/office/drawing/2014/main" id="{C372E928-8AA5-8E0E-31F2-AE18FDDCF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2476" y="486905"/>
            <a:ext cx="4131196" cy="5948058"/>
          </a:xfrm>
          <a:prstGeom prst="rect">
            <a:avLst/>
          </a:prstGeom>
          <a:noFill/>
          <a:extLst>
            <a:ext uri="{909E8E84-426E-40DD-AFC4-6F175D3DCCD1}">
              <a14:hiddenFill xmlns:a14="http://schemas.microsoft.com/office/drawing/2010/main">
                <a:solidFill>
                  <a:srgbClr val="FFFFFF"/>
                </a:solidFill>
              </a14:hiddenFill>
            </a:ext>
          </a:extLst>
        </p:spPr>
      </p:pic>
      <p:pic>
        <p:nvPicPr>
          <p:cNvPr id="20482" name="Picture 2">
            <a:extLst>
              <a:ext uri="{FF2B5EF4-FFF2-40B4-BE49-F238E27FC236}">
                <a16:creationId xmlns:a16="http://schemas.microsoft.com/office/drawing/2014/main" id="{94B77F16-8454-D81D-B4AE-13717B43D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 y="1613519"/>
            <a:ext cx="6877431" cy="4879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4707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A1CD-C1F4-BC93-326C-FCE155C04CC2}"/>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F4E52382-F112-9C2F-C65A-1225FD8D102B}"/>
              </a:ext>
            </a:extLst>
          </p:cNvPr>
          <p:cNvSpPr>
            <a:spLocks noGrp="1"/>
          </p:cNvSpPr>
          <p:nvPr>
            <p:ph idx="1"/>
          </p:nvPr>
        </p:nvSpPr>
        <p:spPr/>
        <p:txBody>
          <a:bodyPr/>
          <a:lstStyle/>
          <a:p>
            <a:r>
              <a:rPr lang="en-US"/>
              <a:t>Include conditional independence information to help ID what confounders are there</a:t>
            </a:r>
          </a:p>
          <a:p>
            <a:r>
              <a:rPr lang="en-US"/>
              <a:t>Can we include the results of causal discovery? Reusing data a bunch</a:t>
            </a:r>
          </a:p>
          <a:p>
            <a:r>
              <a:rPr lang="en-US"/>
              <a:t>Further validation of low probability edges using interventional data</a:t>
            </a:r>
          </a:p>
        </p:txBody>
      </p:sp>
    </p:spTree>
    <p:extLst>
      <p:ext uri="{BB962C8B-B14F-4D97-AF65-F5344CB8AC3E}">
        <p14:creationId xmlns:p14="http://schemas.microsoft.com/office/powerpoint/2010/main" val="1510004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7A41F-454D-1ABF-C378-56F622D67214}"/>
              </a:ext>
            </a:extLst>
          </p:cNvPr>
          <p:cNvSpPr>
            <a:spLocks noGrp="1"/>
          </p:cNvSpPr>
          <p:nvPr>
            <p:ph type="title"/>
          </p:nvPr>
        </p:nvSpPr>
        <p:spPr>
          <a:xfrm>
            <a:off x="691896" y="2340229"/>
            <a:ext cx="6589850" cy="1325563"/>
          </a:xfrm>
        </p:spPr>
        <p:txBody>
          <a:bodyPr/>
          <a:lstStyle/>
          <a:p>
            <a:r>
              <a:rPr lang="en-US"/>
              <a:t>Can we reconstruct a IGF/EGF </a:t>
            </a:r>
            <a:r>
              <a:rPr lang="en-US" err="1"/>
              <a:t>signalling</a:t>
            </a:r>
            <a:r>
              <a:rPr lang="en-US"/>
              <a:t> DAG?</a:t>
            </a:r>
          </a:p>
        </p:txBody>
      </p:sp>
      <p:pic>
        <p:nvPicPr>
          <p:cNvPr id="4" name="Picture 2" descr="Fig. 4. - &#10;Case Study 1: the IGF signaling system. The insulin-like growth factor (IGF) and epidermal growth factor (EGF) are receptors of external stimuli, triggering downstream signaling pathways that include the MAPK pathway. All the relationships between abundances of activated proteins in this network are of the type increase, except for the relationship between $Akt$Akt and $Raf$Raf which is of the type decrease.&#10;">
            <a:extLst>
              <a:ext uri="{FF2B5EF4-FFF2-40B4-BE49-F238E27FC236}">
                <a16:creationId xmlns:a16="http://schemas.microsoft.com/office/drawing/2014/main" id="{4AD315E7-BF9C-E627-4251-03ECB4A57B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8636" y="454971"/>
            <a:ext cx="4131196" cy="5948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634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EB3D-68D7-4BB9-9CF1-134EAB98D884}"/>
              </a:ext>
            </a:extLst>
          </p:cNvPr>
          <p:cNvSpPr>
            <a:spLocks noGrp="1"/>
          </p:cNvSpPr>
          <p:nvPr>
            <p:ph type="title"/>
          </p:nvPr>
        </p:nvSpPr>
        <p:spPr/>
        <p:txBody>
          <a:bodyPr/>
          <a:lstStyle/>
          <a:p>
            <a:r>
              <a:rPr lang="en-US"/>
              <a:t>Modelling strategy – Differentiate between real and “fake” edges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CE2407E-5FB6-EB44-3B16-EF1B67AB9741}"/>
                  </a:ext>
                </a:extLst>
              </p:cNvPr>
              <p:cNvSpPr txBox="1"/>
              <p:nvPr/>
            </p:nvSpPr>
            <p:spPr>
              <a:xfrm>
                <a:off x="4251831" y="2967834"/>
                <a:ext cx="3735510" cy="5320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𝜋</m:t>
                          </m:r>
                        </m:e>
                        <m:sub>
                          <m:r>
                            <a:rPr lang="en-US" sz="3200" b="0" i="1" smtClean="0">
                              <a:latin typeface="Cambria Math" panose="02040503050406030204" pitchFamily="18" charset="0"/>
                            </a:rPr>
                            <m:t>𝑖𝑗</m:t>
                          </m:r>
                        </m:sub>
                      </m:sSub>
                      <m:r>
                        <a:rPr lang="en-US" sz="3200" b="0" i="1" smtClean="0">
                          <a:latin typeface="Cambria Math" panose="02040503050406030204" pitchFamily="18" charset="0"/>
                        </a:rPr>
                        <m:t>=</m:t>
                      </m:r>
                      <m:r>
                        <a:rPr lang="en-US" sz="3200" b="0" i="1" smtClean="0">
                          <a:latin typeface="Cambria Math" panose="02040503050406030204" pitchFamily="18" charset="0"/>
                        </a:rPr>
                        <m:t>𝐵𝑒𝑟𝑛𝑜𝑢𝑙𝑙𝑖</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𝑖𝑗</m:t>
                          </m:r>
                        </m:sub>
                      </m:sSub>
                      <m:r>
                        <a:rPr lang="en-US" sz="3200" b="0" i="1" smtClean="0">
                          <a:latin typeface="Cambria Math" panose="02040503050406030204" pitchFamily="18" charset="0"/>
                        </a:rPr>
                        <m:t>)</m:t>
                      </m:r>
                    </m:oMath>
                  </m:oMathPara>
                </a14:m>
                <a:endParaRPr lang="en-US" sz="3200"/>
              </a:p>
            </p:txBody>
          </p:sp>
        </mc:Choice>
        <mc:Fallback>
          <p:sp>
            <p:nvSpPr>
              <p:cNvPr id="7" name="TextBox 6">
                <a:extLst>
                  <a:ext uri="{FF2B5EF4-FFF2-40B4-BE49-F238E27FC236}">
                    <a16:creationId xmlns:a16="http://schemas.microsoft.com/office/drawing/2014/main" id="{0CE2407E-5FB6-EB44-3B16-EF1B67AB9741}"/>
                  </a:ext>
                </a:extLst>
              </p:cNvPr>
              <p:cNvSpPr txBox="1">
                <a:spLocks noRot="1" noChangeAspect="1" noMove="1" noResize="1" noEditPoints="1" noAdjustHandles="1" noChangeArrowheads="1" noChangeShapeType="1" noTextEdit="1"/>
              </p:cNvSpPr>
              <p:nvPr/>
            </p:nvSpPr>
            <p:spPr>
              <a:xfrm>
                <a:off x="4251831" y="2967834"/>
                <a:ext cx="3735510" cy="53200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208D1956-FBF2-81E3-488E-88B573F6F454}"/>
                  </a:ext>
                </a:extLst>
              </p:cNvPr>
              <p:cNvSpPr txBox="1"/>
              <p:nvPr/>
            </p:nvSpPr>
            <p:spPr>
              <a:xfrm>
                <a:off x="4660189" y="2127798"/>
                <a:ext cx="2871620" cy="5320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𝑖𝑗</m:t>
                          </m:r>
                        </m:sub>
                      </m:sSub>
                      <m:r>
                        <a:rPr lang="en-US" sz="3200" b="0" i="1" smtClean="0">
                          <a:latin typeface="Cambria Math" panose="02040503050406030204" pitchFamily="18" charset="0"/>
                        </a:rPr>
                        <m:t>=</m:t>
                      </m:r>
                      <m:r>
                        <a:rPr lang="en-US" sz="3200" b="0" i="1" smtClean="0">
                          <a:latin typeface="Cambria Math" panose="02040503050406030204" pitchFamily="18" charset="0"/>
                        </a:rPr>
                        <m:t>𝐵𝑒𝑡𝑎</m:t>
                      </m:r>
                      <m:r>
                        <a:rPr lang="en-US" sz="3200" b="0" i="1" smtClean="0">
                          <a:latin typeface="Cambria Math" panose="02040503050406030204" pitchFamily="18" charset="0"/>
                        </a:rPr>
                        <m:t>(1,1)</m:t>
                      </m:r>
                    </m:oMath>
                  </m:oMathPara>
                </a14:m>
                <a:endParaRPr lang="en-US" sz="3200"/>
              </a:p>
            </p:txBody>
          </p:sp>
        </mc:Choice>
        <mc:Fallback>
          <p:sp>
            <p:nvSpPr>
              <p:cNvPr id="8" name="TextBox 7">
                <a:extLst>
                  <a:ext uri="{FF2B5EF4-FFF2-40B4-BE49-F238E27FC236}">
                    <a16:creationId xmlns:a16="http://schemas.microsoft.com/office/drawing/2014/main" id="{208D1956-FBF2-81E3-488E-88B573F6F454}"/>
                  </a:ext>
                </a:extLst>
              </p:cNvPr>
              <p:cNvSpPr txBox="1">
                <a:spLocks noRot="1" noChangeAspect="1" noMove="1" noResize="1" noEditPoints="1" noAdjustHandles="1" noChangeArrowheads="1" noChangeShapeType="1" noTextEdit="1"/>
              </p:cNvSpPr>
              <p:nvPr/>
            </p:nvSpPr>
            <p:spPr>
              <a:xfrm>
                <a:off x="4660189" y="2127798"/>
                <a:ext cx="2871620" cy="53200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4077DC2-858A-16DE-C707-CB85DB28DBC4}"/>
                  </a:ext>
                </a:extLst>
              </p:cNvPr>
              <p:cNvSpPr txBox="1"/>
              <p:nvPr/>
            </p:nvSpPr>
            <p:spPr>
              <a:xfrm>
                <a:off x="5025899" y="3807870"/>
                <a:ext cx="2140201" cy="1279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eqArr>
                            <m:eqArrPr>
                              <m:ctrlPr>
                                <a:rPr lang="en-US" sz="3200" b="0" i="1" smtClean="0">
                                  <a:latin typeface="Cambria Math" panose="02040503050406030204" pitchFamily="18" charset="0"/>
                                </a:rPr>
                              </m:ctrlPr>
                            </m:eqArr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𝑑</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𝜋</m:t>
                                  </m:r>
                                </m:e>
                                <m:sub>
                                  <m:r>
                                    <a:rPr lang="en-US" sz="3200" b="0" i="1" smtClean="0">
                                      <a:latin typeface="Cambria Math" panose="02040503050406030204" pitchFamily="18" charset="0"/>
                                    </a:rPr>
                                    <m:t>𝑖𝑗</m:t>
                                  </m:r>
                                </m:sub>
                              </m:sSub>
                              <m:r>
                                <a:rPr lang="en-US" sz="3200" b="0" i="1" smtClean="0">
                                  <a:latin typeface="Cambria Math" panose="02040503050406030204" pitchFamily="18" charset="0"/>
                                </a:rPr>
                                <m:t>=0</m:t>
                              </m:r>
                            </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𝑑</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𝜋</m:t>
                                  </m:r>
                                </m:e>
                                <m:sub>
                                  <m:r>
                                    <a:rPr lang="en-US" sz="3200" b="0" i="1" smtClean="0">
                                      <a:latin typeface="Cambria Math" panose="02040503050406030204" pitchFamily="18" charset="0"/>
                                    </a:rPr>
                                    <m:t>𝑖𝑗</m:t>
                                  </m:r>
                                </m:sub>
                              </m:sSub>
                              <m:r>
                                <a:rPr lang="en-US" sz="3200" b="0" i="1" smtClean="0">
                                  <a:latin typeface="Cambria Math" panose="02040503050406030204" pitchFamily="18" charset="0"/>
                                </a:rPr>
                                <m:t>=1</m:t>
                              </m:r>
                            </m:e>
                          </m:eqArr>
                        </m:e>
                      </m:d>
                    </m:oMath>
                  </m:oMathPara>
                </a14:m>
                <a:endParaRPr lang="en-US" sz="3200"/>
              </a:p>
            </p:txBody>
          </p:sp>
        </mc:Choice>
        <mc:Fallback>
          <p:sp>
            <p:nvSpPr>
              <p:cNvPr id="10" name="TextBox 9">
                <a:extLst>
                  <a:ext uri="{FF2B5EF4-FFF2-40B4-BE49-F238E27FC236}">
                    <a16:creationId xmlns:a16="http://schemas.microsoft.com/office/drawing/2014/main" id="{C4077DC2-858A-16DE-C707-CB85DB28DBC4}"/>
                  </a:ext>
                </a:extLst>
              </p:cNvPr>
              <p:cNvSpPr txBox="1">
                <a:spLocks noRot="1" noChangeAspect="1" noMove="1" noResize="1" noEditPoints="1" noAdjustHandles="1" noChangeArrowheads="1" noChangeShapeType="1" noTextEdit="1"/>
              </p:cNvSpPr>
              <p:nvPr/>
            </p:nvSpPr>
            <p:spPr>
              <a:xfrm>
                <a:off x="5025899" y="3807870"/>
                <a:ext cx="2140201" cy="1279004"/>
              </a:xfrm>
              <a:prstGeom prst="rect">
                <a:avLst/>
              </a:prstGeom>
              <a:blipFill>
                <a:blip r:embed="rId4"/>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7FDC5C3-AF13-BCF9-CE95-630CEC518985}"/>
              </a:ext>
            </a:extLst>
          </p:cNvPr>
          <p:cNvSpPr txBox="1"/>
          <p:nvPr/>
        </p:nvSpPr>
        <p:spPr>
          <a:xfrm>
            <a:off x="7686907" y="5780782"/>
            <a:ext cx="4505093" cy="1077218"/>
          </a:xfrm>
          <a:prstGeom prst="rect">
            <a:avLst/>
          </a:prstGeom>
          <a:noFill/>
        </p:spPr>
        <p:txBody>
          <a:bodyPr wrap="square" rtlCol="0">
            <a:spAutoFit/>
          </a:bodyPr>
          <a:lstStyle/>
          <a:p>
            <a:r>
              <a:rPr lang="en-US" sz="3200"/>
              <a:t>There are def other ways to do this (clustering)</a:t>
            </a:r>
          </a:p>
        </p:txBody>
      </p:sp>
    </p:spTree>
    <p:extLst>
      <p:ext uri="{BB962C8B-B14F-4D97-AF65-F5344CB8AC3E}">
        <p14:creationId xmlns:p14="http://schemas.microsoft.com/office/powerpoint/2010/main" val="1830203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22C6-A455-C5B1-5C19-FB1683B087C8}"/>
              </a:ext>
            </a:extLst>
          </p:cNvPr>
          <p:cNvSpPr>
            <a:spLocks noGrp="1"/>
          </p:cNvSpPr>
          <p:nvPr>
            <p:ph type="title"/>
          </p:nvPr>
        </p:nvSpPr>
        <p:spPr/>
        <p:txBody>
          <a:bodyPr/>
          <a:lstStyle/>
          <a:p>
            <a:r>
              <a:rPr lang="en-US"/>
              <a:t>Start with some data -</a:t>
            </a:r>
          </a:p>
        </p:txBody>
      </p:sp>
      <p:sp>
        <p:nvSpPr>
          <p:cNvPr id="3" name="Content Placeholder 2">
            <a:extLst>
              <a:ext uri="{FF2B5EF4-FFF2-40B4-BE49-F238E27FC236}">
                <a16:creationId xmlns:a16="http://schemas.microsoft.com/office/drawing/2014/main" id="{FDB7863B-73D1-4D03-81D6-922E5C84FBBD}"/>
              </a:ext>
            </a:extLst>
          </p:cNvPr>
          <p:cNvSpPr>
            <a:spLocks noGrp="1"/>
          </p:cNvSpPr>
          <p:nvPr>
            <p:ph idx="1"/>
          </p:nvPr>
        </p:nvSpPr>
        <p:spPr>
          <a:xfrm>
            <a:off x="838201" y="1778037"/>
            <a:ext cx="5404104" cy="4351338"/>
          </a:xfrm>
        </p:spPr>
        <p:txBody>
          <a:bodyPr/>
          <a:lstStyle/>
          <a:p>
            <a:r>
              <a:rPr lang="en-US"/>
              <a:t>Simulate proteomics data with missing values and such given real network</a:t>
            </a:r>
          </a:p>
          <a:p>
            <a:r>
              <a:rPr lang="en-US"/>
              <a:t>Calculate correlations between nodes</a:t>
            </a:r>
          </a:p>
          <a:p>
            <a:r>
              <a:rPr lang="en-US"/>
              <a:t>No confounders</a:t>
            </a:r>
          </a:p>
          <a:p>
            <a:r>
              <a:rPr lang="en-US"/>
              <a:t>Going to be wrong but gives a good baseline of the model workflow</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5452F18A-B6B6-27D0-B107-20079D3E4BF3}"/>
                  </a:ext>
                </a:extLst>
              </p:cNvPr>
              <p:cNvSpPr txBox="1"/>
              <p:nvPr/>
            </p:nvSpPr>
            <p:spPr>
              <a:xfrm>
                <a:off x="6096000" y="728625"/>
                <a:ext cx="1847622" cy="5985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𝑃</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𝜋</m:t>
                          </m:r>
                        </m:e>
                        <m:sub>
                          <m:r>
                            <a:rPr lang="en-US" sz="3600" b="0" i="1" smtClean="0">
                              <a:latin typeface="Cambria Math" panose="02040503050406030204" pitchFamily="18" charset="0"/>
                            </a:rPr>
                            <m:t>𝑖𝑗</m:t>
                          </m:r>
                        </m:sub>
                      </m:sSub>
                      <m:r>
                        <a:rPr lang="en-US" sz="3600" b="0" i="1" smtClean="0">
                          <a:latin typeface="Cambria Math" panose="02040503050406030204" pitchFamily="18" charset="0"/>
                        </a:rPr>
                        <m:t>|</m:t>
                      </m:r>
                      <m:r>
                        <a:rPr lang="en-US" sz="3600" b="0" i="1" smtClean="0">
                          <a:latin typeface="Cambria Math" panose="02040503050406030204" pitchFamily="18" charset="0"/>
                        </a:rPr>
                        <m:t>𝐷</m:t>
                      </m:r>
                      <m:r>
                        <a:rPr lang="en-US" sz="3600" b="0" i="1" smtClean="0">
                          <a:latin typeface="Cambria Math" panose="02040503050406030204" pitchFamily="18" charset="0"/>
                        </a:rPr>
                        <m:t>)</m:t>
                      </m:r>
                    </m:oMath>
                  </m:oMathPara>
                </a14:m>
                <a:endParaRPr lang="en-US" sz="3600"/>
              </a:p>
            </p:txBody>
          </p:sp>
        </mc:Choice>
        <mc:Fallback>
          <p:sp>
            <p:nvSpPr>
              <p:cNvPr id="4" name="TextBox 3">
                <a:extLst>
                  <a:ext uri="{FF2B5EF4-FFF2-40B4-BE49-F238E27FC236}">
                    <a16:creationId xmlns:a16="http://schemas.microsoft.com/office/drawing/2014/main" id="{5452F18A-B6B6-27D0-B107-20079D3E4BF3}"/>
                  </a:ext>
                </a:extLst>
              </p:cNvPr>
              <p:cNvSpPr txBox="1">
                <a:spLocks noRot="1" noChangeAspect="1" noMove="1" noResize="1" noEditPoints="1" noAdjustHandles="1" noChangeArrowheads="1" noChangeShapeType="1" noTextEdit="1"/>
              </p:cNvSpPr>
              <p:nvPr/>
            </p:nvSpPr>
            <p:spPr>
              <a:xfrm>
                <a:off x="6096000" y="728625"/>
                <a:ext cx="1847622" cy="598562"/>
              </a:xfrm>
              <a:prstGeom prst="rect">
                <a:avLst/>
              </a:prstGeom>
              <a:blipFill>
                <a:blip r:embed="rId2"/>
                <a:stretch>
                  <a:fillRect/>
                </a:stretch>
              </a:blipFill>
            </p:spPr>
            <p:txBody>
              <a:bodyPr/>
              <a:lstStyle/>
              <a:p>
                <a:r>
                  <a:rPr lang="en-US">
                    <a:noFill/>
                  </a:rPr>
                  <a:t> </a:t>
                </a:r>
              </a:p>
            </p:txBody>
          </p:sp>
        </mc:Fallback>
      </mc:AlternateContent>
      <p:pic>
        <p:nvPicPr>
          <p:cNvPr id="1026" name="Picture 2">
            <a:extLst>
              <a:ext uri="{FF2B5EF4-FFF2-40B4-BE49-F238E27FC236}">
                <a16:creationId xmlns:a16="http://schemas.microsoft.com/office/drawing/2014/main" id="{0274598A-1D13-96D2-8787-DA2280867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2304" y="2054188"/>
            <a:ext cx="5788119" cy="387499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E90ABA6-3A96-7DC1-6278-81542E3966A1}"/>
              </a:ext>
            </a:extLst>
          </p:cNvPr>
          <p:cNvSpPr txBox="1"/>
          <p:nvPr/>
        </p:nvSpPr>
        <p:spPr>
          <a:xfrm>
            <a:off x="6332203" y="1561606"/>
            <a:ext cx="5608320" cy="584775"/>
          </a:xfrm>
          <a:prstGeom prst="rect">
            <a:avLst/>
          </a:prstGeom>
          <a:noFill/>
        </p:spPr>
        <p:txBody>
          <a:bodyPr wrap="square" rtlCol="0">
            <a:spAutoFit/>
          </a:bodyPr>
          <a:lstStyle/>
          <a:p>
            <a:pPr algn="ctr"/>
            <a:r>
              <a:rPr lang="en-US" sz="3200"/>
              <a:t>Potential edges</a:t>
            </a:r>
          </a:p>
        </p:txBody>
      </p:sp>
    </p:spTree>
    <p:extLst>
      <p:ext uri="{BB962C8B-B14F-4D97-AF65-F5344CB8AC3E}">
        <p14:creationId xmlns:p14="http://schemas.microsoft.com/office/powerpoint/2010/main" val="386006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DBCDA-5F6C-64AF-6624-875523E4833B}"/>
              </a:ext>
            </a:extLst>
          </p:cNvPr>
          <p:cNvSpPr>
            <a:spLocks noGrp="1"/>
          </p:cNvSpPr>
          <p:nvPr>
            <p:ph type="title"/>
          </p:nvPr>
        </p:nvSpPr>
        <p:spPr/>
        <p:txBody>
          <a:bodyPr/>
          <a:lstStyle/>
          <a:p>
            <a:r>
              <a:rPr lang="en-US"/>
              <a:t>Correlation between nodes</a:t>
            </a:r>
          </a:p>
        </p:txBody>
      </p:sp>
      <p:pic>
        <p:nvPicPr>
          <p:cNvPr id="4" name="Picture 2">
            <a:extLst>
              <a:ext uri="{FF2B5EF4-FFF2-40B4-BE49-F238E27FC236}">
                <a16:creationId xmlns:a16="http://schemas.microsoft.com/office/drawing/2014/main" id="{0F30EE0E-CAA0-E548-5FAB-7345DC5AD2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9" y="1690688"/>
            <a:ext cx="6091481" cy="4015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205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DBCDA-5F6C-64AF-6624-875523E4833B}"/>
              </a:ext>
            </a:extLst>
          </p:cNvPr>
          <p:cNvSpPr>
            <a:spLocks noGrp="1"/>
          </p:cNvSpPr>
          <p:nvPr>
            <p:ph type="title"/>
          </p:nvPr>
        </p:nvSpPr>
        <p:spPr/>
        <p:txBody>
          <a:bodyPr/>
          <a:lstStyle/>
          <a:p>
            <a:r>
              <a:rPr lang="en-US"/>
              <a:t>Correlation between nodes</a:t>
            </a:r>
          </a:p>
        </p:txBody>
      </p:sp>
      <p:pic>
        <p:nvPicPr>
          <p:cNvPr id="2050" name="Picture 2">
            <a:extLst>
              <a:ext uri="{FF2B5EF4-FFF2-40B4-BE49-F238E27FC236}">
                <a16:creationId xmlns:a16="http://schemas.microsoft.com/office/drawing/2014/main" id="{2AB6300F-84F7-760B-8E50-1FB20E5755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9" y="1690688"/>
            <a:ext cx="6091481" cy="40151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DC29E217-0565-E750-CA9F-876209A360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690688"/>
            <a:ext cx="6026370" cy="40151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CD94E7-31B8-DEC3-D083-F1D0D9A6C99D}"/>
              </a:ext>
            </a:extLst>
          </p:cNvPr>
          <p:cNvSpPr txBox="1"/>
          <p:nvPr/>
        </p:nvSpPr>
        <p:spPr>
          <a:xfrm>
            <a:off x="2243328" y="5803392"/>
            <a:ext cx="8570976" cy="584775"/>
          </a:xfrm>
          <a:prstGeom prst="rect">
            <a:avLst/>
          </a:prstGeom>
          <a:noFill/>
        </p:spPr>
        <p:txBody>
          <a:bodyPr wrap="square" rtlCol="0">
            <a:spAutoFit/>
          </a:bodyPr>
          <a:lstStyle/>
          <a:p>
            <a:r>
              <a:rPr lang="en-US" sz="3200"/>
              <a:t>Specify correlation distributions as Log Normals</a:t>
            </a:r>
          </a:p>
        </p:txBody>
      </p:sp>
    </p:spTree>
    <p:extLst>
      <p:ext uri="{BB962C8B-B14F-4D97-AF65-F5344CB8AC3E}">
        <p14:creationId xmlns:p14="http://schemas.microsoft.com/office/powerpoint/2010/main" val="73347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47D9-DCAB-7CFC-D017-775364F3B3A4}"/>
              </a:ext>
            </a:extLst>
          </p:cNvPr>
          <p:cNvSpPr>
            <a:spLocks noGrp="1"/>
          </p:cNvSpPr>
          <p:nvPr>
            <p:ph type="title"/>
          </p:nvPr>
        </p:nvSpPr>
        <p:spPr/>
        <p:txBody>
          <a:bodyPr/>
          <a:lstStyle/>
          <a:p>
            <a:r>
              <a:rPr lang="en-US"/>
              <a:t>Posterior correlation distributions</a:t>
            </a:r>
          </a:p>
        </p:txBody>
      </p:sp>
      <p:pic>
        <p:nvPicPr>
          <p:cNvPr id="7170" name="Picture 2">
            <a:extLst>
              <a:ext uri="{FF2B5EF4-FFF2-40B4-BE49-F238E27FC236}">
                <a16:creationId xmlns:a16="http://schemas.microsoft.com/office/drawing/2014/main" id="{E271C2B5-0749-EB70-6C96-4271388E0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140" y="1385083"/>
            <a:ext cx="8427719" cy="5314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190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61C99-7669-E742-2C23-E6706B36D442}"/>
              </a:ext>
            </a:extLst>
          </p:cNvPr>
          <p:cNvSpPr>
            <a:spLocks noGrp="1"/>
          </p:cNvSpPr>
          <p:nvPr>
            <p:ph type="title"/>
          </p:nvPr>
        </p:nvSpPr>
        <p:spPr/>
        <p:txBody>
          <a:bodyPr/>
          <a:lstStyle/>
          <a:p>
            <a:r>
              <a:rPr lang="en-US"/>
              <a:t>Edge probabilities in three groups</a:t>
            </a:r>
          </a:p>
        </p:txBody>
      </p:sp>
      <p:pic>
        <p:nvPicPr>
          <p:cNvPr id="4098" name="Picture 2">
            <a:extLst>
              <a:ext uri="{FF2B5EF4-FFF2-40B4-BE49-F238E27FC236}">
                <a16:creationId xmlns:a16="http://schemas.microsoft.com/office/drawing/2014/main" id="{9993C7DB-CA52-0ABB-8360-BFA14A407B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1072" y="1760475"/>
            <a:ext cx="7189856" cy="4858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266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Words>
  <Application>Microsoft Office PowerPoint</Application>
  <PresentationFormat>Widescreen</PresentationFormat>
  <Paragraphs>78</Paragraphs>
  <Slides>26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-apple-system</vt:lpstr>
      <vt:lpstr>Arial</vt:lpstr>
      <vt:lpstr>Calibri</vt:lpstr>
      <vt:lpstr>Calibri Light</vt:lpstr>
      <vt:lpstr>Cambria Math</vt:lpstr>
      <vt:lpstr>Office Theme</vt:lpstr>
      <vt:lpstr>Modeling INDRA networks for causal inference</vt:lpstr>
      <vt:lpstr>Problem</vt:lpstr>
      <vt:lpstr>Can we reconstruct a IGF/EGF signalling DAG?</vt:lpstr>
      <vt:lpstr>Modelling strategy – Differentiate between real and “fake” edges</vt:lpstr>
      <vt:lpstr>Start with some data -</vt:lpstr>
      <vt:lpstr>Correlation between nodes</vt:lpstr>
      <vt:lpstr>Correlation between nodes</vt:lpstr>
      <vt:lpstr>Posterior correlation distributions</vt:lpstr>
      <vt:lpstr>Edge probabilities in three groups</vt:lpstr>
      <vt:lpstr>ROC curve</vt:lpstr>
      <vt:lpstr>Is the graph correct?</vt:lpstr>
      <vt:lpstr>Incorporate INDRA edges - </vt:lpstr>
      <vt:lpstr>What does real INDRA data look like</vt:lpstr>
      <vt:lpstr>Example distributions (filtered &lt;30)</vt:lpstr>
      <vt:lpstr>Assume Negative Binomial / Gamma Poisson distributions</vt:lpstr>
      <vt:lpstr>Simulated data</vt:lpstr>
      <vt:lpstr>Simulated INDRA network</vt:lpstr>
      <vt:lpstr>Train model</vt:lpstr>
      <vt:lpstr>Model results</vt:lpstr>
      <vt:lpstr>Is the graph correct?</vt:lpstr>
      <vt:lpstr>Combine INDRA and data - </vt:lpstr>
      <vt:lpstr>Is the graph correct?</vt:lpstr>
      <vt:lpstr>Directionality based weighting - </vt:lpstr>
      <vt:lpstr>Model Results</vt:lpstr>
      <vt:lpstr>Is the graph correct?</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INDRA networks</dc:title>
  <dc:creator>Devon Kohler</dc:creator>
  <cp:lastModifiedBy>Devon Kohler</cp:lastModifiedBy>
  <cp:revision>1</cp:revision>
  <dcterms:created xsi:type="dcterms:W3CDTF">2023-11-01T12:54:14Z</dcterms:created>
  <dcterms:modified xsi:type="dcterms:W3CDTF">2023-11-01T20:51:31Z</dcterms:modified>
</cp:coreProperties>
</file>