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8763-9A17-312A-938A-D88B60CF6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F3BA6-87B1-D460-4EDB-C600297B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DB09-2E24-C175-E785-18F6FAB2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560D-4FDE-72AA-C536-2D98992F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E38D-0FB0-A815-1867-CA0F9A07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86F1-1A77-9AFD-6569-0064A9C0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65556-6EF3-0CC4-EA3E-9D18F242F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F2CD-50B4-836C-97D2-03552C5F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62AB-107E-9AE1-BA93-3FE65FD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9B3E-7432-CE27-B337-3CF059AB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EFDEF-EA06-856E-D193-C0D5C544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E03FE-A7E5-83C8-B5E8-9278213A0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8BCB-5D01-A038-9F6B-E4EA19DF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2FA4-ED61-DD69-C180-21FE5141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2E7F-A451-3245-07CF-F18F262D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C483-D5D9-7B51-F5C5-5FFF2B80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092D-AFF0-EDAD-30A8-40EA0684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EF260-1726-DFF4-DEAD-733C99AC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B825-4B8B-1655-80DD-A1EF974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3042-AF88-FB00-02EA-C6C004F6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BD0F-6C4F-2762-010D-A5D910CE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1548-20B2-B345-35B2-75F7B3AD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0539F-73EC-A4F2-019A-845DD645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10E1-06DA-EF19-9E37-B9D39619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672F-19D3-FB27-1D08-EDECE926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475F-0509-2CBA-A3C6-9C24022B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CD4F-525E-5176-392C-3719C4708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C2B2A-D0E7-AE24-D191-3C1F5FF9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EA783-6FEE-ACEC-4FAD-C4776184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9991-59DC-CA99-C260-62E651CE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14A44-7FAE-1A90-BE59-6C8580F3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1056-2041-2714-83A2-D556FB1E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D3E4-D57A-8D36-1F13-EAD99F31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8DE71-2A6E-AE94-30BD-58706249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5A118-DA7A-5109-0C34-B232BC5AC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C5344-060E-3327-41EB-0C135F23D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AA278-04E7-907A-7B75-DEC2E041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CD82E-85C9-E645-0426-EB85D8D7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36459-80B3-1805-E4A1-4806A01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582A-794E-BC55-49A1-765E7ABE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487B3-18D8-91B0-A4F3-17F03EB4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0205E-CE5A-C9C3-B1AB-ACCA0065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94BF-542D-B7DF-A050-5D477FB2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E179-5D33-D216-FB96-24FAD39C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90FF4-4128-A516-1FDA-1B8E923F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0F3-3846-14DB-4F09-D7BE539D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0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36F5-76EA-2F58-B803-CED7ED64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DD22-1270-A349-C5C4-70B3605A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65E2-6338-2E29-FFFD-3556F233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1EF2-9E30-CED9-2EFF-AC8D5FEB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628C5-3995-02D3-90C7-D2DA5740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3C5A5-31AC-1541-353F-93B2198D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FE94-AA5C-08E8-F36B-6F4325A5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68D85-D679-8D81-E471-EA9DBEAAB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46680-F2D9-5140-4136-084AA191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0F9F-0C3E-338F-114D-E1863D75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991C7-831B-E3AB-4CB2-BA41CC73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708C3-E3C6-A8FF-2053-6A7D8332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A4F01-6E35-81A0-B641-FB3BDC28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C401-4666-4FB2-1BCA-60EEE2DF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B7BA-701A-95E1-90B0-7A766E6E8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F247-38AD-4391-92F1-B357D063F15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2382-A063-BDE4-3AF0-F369AC990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4AAF0-E5A7-90FF-32A2-E03520B0D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7AAE-4AA4-4F04-BDCB-0C376B9A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2206-8D11-1EC0-666F-DD3C7C8A4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3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missing value imputation for mass spec proteomics (3-29)</a:t>
            </a:r>
          </a:p>
        </p:txBody>
      </p:sp>
    </p:spTree>
    <p:extLst>
      <p:ext uri="{BB962C8B-B14F-4D97-AF65-F5344CB8AC3E}">
        <p14:creationId xmlns:p14="http://schemas.microsoft.com/office/powerpoint/2010/main" val="175534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CC8-E707-9E76-3DFC-DAA866E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known information using Bayesian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0159-5F68-9B3A-6C63-1DA94998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16075"/>
            <a:ext cx="68770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3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CC8-E707-9E76-3DFC-DAA866E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known information using Bayesian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0159-5F68-9B3A-6C63-1DA94998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16075"/>
            <a:ext cx="6877050" cy="48768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B8185D0-2D72-A5CD-183F-385A6A4F4A20}"/>
              </a:ext>
            </a:extLst>
          </p:cNvPr>
          <p:cNvSpPr/>
          <p:nvPr/>
        </p:nvSpPr>
        <p:spPr>
          <a:xfrm>
            <a:off x="3226526" y="4193177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6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CC8-E707-9E76-3DFC-DAA866E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known information using Bayesian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0159-5F68-9B3A-6C63-1DA94998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16075"/>
            <a:ext cx="6877050" cy="48768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B8185D0-2D72-A5CD-183F-385A6A4F4A20}"/>
              </a:ext>
            </a:extLst>
          </p:cNvPr>
          <p:cNvSpPr/>
          <p:nvPr/>
        </p:nvSpPr>
        <p:spPr>
          <a:xfrm>
            <a:off x="3226526" y="4193177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3CC430-0106-70DF-77A5-FBB9941707D6}"/>
              </a:ext>
            </a:extLst>
          </p:cNvPr>
          <p:cNvSpPr/>
          <p:nvPr/>
        </p:nvSpPr>
        <p:spPr>
          <a:xfrm>
            <a:off x="3239589" y="2161879"/>
            <a:ext cx="300445" cy="4898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CC8-E707-9E76-3DFC-DAA866E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known information using Bayesian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0159-5F68-9B3A-6C63-1DA94998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16075"/>
            <a:ext cx="6877050" cy="4876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423D9-33BB-B4F3-BA01-557E93077F14}"/>
              </a:ext>
            </a:extLst>
          </p:cNvPr>
          <p:cNvCxnSpPr/>
          <p:nvPr/>
        </p:nvCxnSpPr>
        <p:spPr>
          <a:xfrm>
            <a:off x="3383280" y="2573383"/>
            <a:ext cx="0" cy="17242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B25145-33F0-305E-2C9E-8265E03E58A4}"/>
              </a:ext>
            </a:extLst>
          </p:cNvPr>
          <p:cNvCxnSpPr>
            <a:cxnSpLocks/>
          </p:cNvCxnSpPr>
          <p:nvPr/>
        </p:nvCxnSpPr>
        <p:spPr>
          <a:xfrm flipH="1">
            <a:off x="3204754" y="2573383"/>
            <a:ext cx="3570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BEF356-B651-595F-1521-B28D9F0FD104}"/>
              </a:ext>
            </a:extLst>
          </p:cNvPr>
          <p:cNvCxnSpPr>
            <a:cxnSpLocks/>
          </p:cNvCxnSpPr>
          <p:nvPr/>
        </p:nvCxnSpPr>
        <p:spPr>
          <a:xfrm flipH="1">
            <a:off x="3204754" y="4297680"/>
            <a:ext cx="3570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7841B9-26D9-EBA8-3626-48E943899640}"/>
              </a:ext>
            </a:extLst>
          </p:cNvPr>
          <p:cNvCxnSpPr/>
          <p:nvPr/>
        </p:nvCxnSpPr>
        <p:spPr>
          <a:xfrm>
            <a:off x="5312229" y="2960915"/>
            <a:ext cx="0" cy="17242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4BD9FC-62EC-A68F-6212-DE490C3F7AF9}"/>
              </a:ext>
            </a:extLst>
          </p:cNvPr>
          <p:cNvCxnSpPr>
            <a:cxnSpLocks/>
          </p:cNvCxnSpPr>
          <p:nvPr/>
        </p:nvCxnSpPr>
        <p:spPr>
          <a:xfrm flipH="1">
            <a:off x="5133703" y="2960915"/>
            <a:ext cx="3570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C7FF31-62DF-6B7F-185D-90C01A2BC0CA}"/>
              </a:ext>
            </a:extLst>
          </p:cNvPr>
          <p:cNvCxnSpPr>
            <a:cxnSpLocks/>
          </p:cNvCxnSpPr>
          <p:nvPr/>
        </p:nvCxnSpPr>
        <p:spPr>
          <a:xfrm flipH="1">
            <a:off x="5133703" y="4685212"/>
            <a:ext cx="3570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7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CC8-E707-9E76-3DFC-DAA866E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known information using Bayesian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0159-5F68-9B3A-6C63-1DA94998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16075"/>
            <a:ext cx="6877050" cy="4876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423D9-33BB-B4F3-BA01-557E93077F14}"/>
              </a:ext>
            </a:extLst>
          </p:cNvPr>
          <p:cNvCxnSpPr>
            <a:cxnSpLocks/>
          </p:cNvCxnSpPr>
          <p:nvPr/>
        </p:nvCxnSpPr>
        <p:spPr>
          <a:xfrm>
            <a:off x="3383280" y="2403566"/>
            <a:ext cx="0" cy="1894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B25145-33F0-305E-2C9E-8265E03E58A4}"/>
              </a:ext>
            </a:extLst>
          </p:cNvPr>
          <p:cNvCxnSpPr>
            <a:cxnSpLocks/>
          </p:cNvCxnSpPr>
          <p:nvPr/>
        </p:nvCxnSpPr>
        <p:spPr>
          <a:xfrm flipH="1">
            <a:off x="3204754" y="2377440"/>
            <a:ext cx="3570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BEF356-B651-595F-1521-B28D9F0FD104}"/>
              </a:ext>
            </a:extLst>
          </p:cNvPr>
          <p:cNvCxnSpPr>
            <a:cxnSpLocks/>
          </p:cNvCxnSpPr>
          <p:nvPr/>
        </p:nvCxnSpPr>
        <p:spPr>
          <a:xfrm flipH="1">
            <a:off x="3204754" y="4297680"/>
            <a:ext cx="3570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CF7D5F-A0FE-86BE-082A-A40F93CD8A8C}"/>
              </a:ext>
            </a:extLst>
          </p:cNvPr>
          <p:cNvCxnSpPr>
            <a:cxnSpLocks/>
          </p:cNvCxnSpPr>
          <p:nvPr/>
        </p:nvCxnSpPr>
        <p:spPr>
          <a:xfrm>
            <a:off x="5312229" y="3436167"/>
            <a:ext cx="0" cy="1894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A5F484-354A-0840-897C-64490630FCE9}"/>
              </a:ext>
            </a:extLst>
          </p:cNvPr>
          <p:cNvCxnSpPr>
            <a:cxnSpLocks/>
          </p:cNvCxnSpPr>
          <p:nvPr/>
        </p:nvCxnSpPr>
        <p:spPr>
          <a:xfrm flipH="1">
            <a:off x="5133703" y="3410041"/>
            <a:ext cx="3570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97B47-CA7F-C610-F20A-77E42B8A140E}"/>
              </a:ext>
            </a:extLst>
          </p:cNvPr>
          <p:cNvCxnSpPr>
            <a:cxnSpLocks/>
          </p:cNvCxnSpPr>
          <p:nvPr/>
        </p:nvCxnSpPr>
        <p:spPr>
          <a:xfrm flipH="1">
            <a:off x="5133703" y="5330281"/>
            <a:ext cx="3570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4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CC8-E707-9E76-3DFC-DAA866E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known information using Bayesian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0159-5F68-9B3A-6C63-1DA94998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16075"/>
            <a:ext cx="6877050" cy="48768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F549E7D-4329-B4C0-FA3A-A429239FC8FA}"/>
              </a:ext>
            </a:extLst>
          </p:cNvPr>
          <p:cNvSpPr/>
          <p:nvPr/>
        </p:nvSpPr>
        <p:spPr>
          <a:xfrm>
            <a:off x="5146765" y="4872447"/>
            <a:ext cx="300446" cy="287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CC8-E707-9E76-3DFC-DAA866E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known information using Bayesian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B58E6-03DA-413A-2793-26D209DF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63700"/>
            <a:ext cx="6877050" cy="48291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F549E7D-4329-B4C0-FA3A-A429239FC8FA}"/>
              </a:ext>
            </a:extLst>
          </p:cNvPr>
          <p:cNvSpPr/>
          <p:nvPr/>
        </p:nvSpPr>
        <p:spPr>
          <a:xfrm>
            <a:off x="5159828" y="4972230"/>
            <a:ext cx="300446" cy="287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47D2-C53A-5D48-B1DF-F524E838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MNAR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91EF4-F515-763F-EA32-82D32D98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25" y="1341983"/>
            <a:ext cx="7865950" cy="54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47D2-C53A-5D48-B1DF-F524E838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MNAR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91EF4-F515-763F-EA32-82D32D98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25" y="1341983"/>
            <a:ext cx="7865950" cy="548989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EE78EE-ADA5-5D8F-4AEC-9FA3A58B7307}"/>
              </a:ext>
            </a:extLst>
          </p:cNvPr>
          <p:cNvSpPr/>
          <p:nvPr/>
        </p:nvSpPr>
        <p:spPr>
          <a:xfrm>
            <a:off x="6792685" y="4606470"/>
            <a:ext cx="300446" cy="287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47D2-C53A-5D48-B1DF-F524E838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MNAR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91EF4-F515-763F-EA32-82D32D98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25" y="1341983"/>
            <a:ext cx="7865950" cy="548989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EE78EE-ADA5-5D8F-4AEC-9FA3A58B7307}"/>
              </a:ext>
            </a:extLst>
          </p:cNvPr>
          <p:cNvSpPr/>
          <p:nvPr/>
        </p:nvSpPr>
        <p:spPr>
          <a:xfrm>
            <a:off x="6531429" y="4266836"/>
            <a:ext cx="300446" cy="287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5236-38BB-11E5-88C2-9ADF59A9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C1DD-C130-83AD-29CA-52F81484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mass spectrometry, proteins are broken up into peptides and measured as individual peptide ions (features)</a:t>
            </a:r>
          </a:p>
          <a:p>
            <a:r>
              <a:rPr lang="en-US" dirty="0"/>
              <a:t>We can use these features to infer the underlying protein intensity in a sample</a:t>
            </a:r>
          </a:p>
          <a:p>
            <a:r>
              <a:rPr lang="en-US" dirty="0"/>
              <a:t>Any given feature can be missing due to MAR or MNAR reasons</a:t>
            </a:r>
          </a:p>
          <a:p>
            <a:r>
              <a:rPr lang="en-US" dirty="0"/>
              <a:t>With few measured features the inferred protein intensity can be biased towards those that were measured</a:t>
            </a:r>
          </a:p>
          <a:p>
            <a:r>
              <a:rPr lang="en-US" dirty="0"/>
              <a:t>Can we use these missing features to more accurately infer the underlying protein intensity</a:t>
            </a:r>
          </a:p>
        </p:txBody>
      </p:sp>
    </p:spTree>
    <p:extLst>
      <p:ext uri="{BB962C8B-B14F-4D97-AF65-F5344CB8AC3E}">
        <p14:creationId xmlns:p14="http://schemas.microsoft.com/office/powerpoint/2010/main" val="983334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47D2-C53A-5D48-B1DF-F524E838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MNAR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E834B-CF37-AE60-B276-3E7DFA17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73" y="1297508"/>
            <a:ext cx="7876453" cy="556049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EE78EE-ADA5-5D8F-4AEC-9FA3A58B7307}"/>
              </a:ext>
            </a:extLst>
          </p:cNvPr>
          <p:cNvSpPr/>
          <p:nvPr/>
        </p:nvSpPr>
        <p:spPr>
          <a:xfrm>
            <a:off x="6951730" y="4783796"/>
            <a:ext cx="245905" cy="2454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444FEC-04A1-8F0D-B3EB-10E091513E01}"/>
              </a:ext>
            </a:extLst>
          </p:cNvPr>
          <p:cNvSpPr/>
          <p:nvPr/>
        </p:nvSpPr>
        <p:spPr>
          <a:xfrm>
            <a:off x="6620805" y="4783796"/>
            <a:ext cx="245905" cy="2454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CEEB-5EAE-1FF3-F004-4890A5DE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413" y="-119957"/>
            <a:ext cx="4713514" cy="797824"/>
          </a:xfrm>
        </p:spPr>
        <p:txBody>
          <a:bodyPr/>
          <a:lstStyle/>
          <a:p>
            <a:r>
              <a:rPr lang="en-US" dirty="0"/>
              <a:t>Correlation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5C1C2-298A-3167-CEEB-86201213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9" y="805175"/>
            <a:ext cx="3555308" cy="178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66F15-586E-5D79-A650-00C32188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42" y="663153"/>
            <a:ext cx="3555308" cy="1781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5DCD1-6E25-9AFF-D5FA-77271033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09" y="4016829"/>
            <a:ext cx="3555308" cy="1781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4F8C6-9E3E-8AF4-D108-2E2002B4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79" y="4783183"/>
            <a:ext cx="3555308" cy="1781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31303-D8F5-7F09-7EE7-223BF15F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1" y="3892345"/>
            <a:ext cx="3555308" cy="1781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CEA301-EC08-9121-BD55-86BB6B96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257" y="2728874"/>
            <a:ext cx="3555308" cy="178167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9907C53-43AF-8FA5-DB05-28329AA8546C}"/>
              </a:ext>
            </a:extLst>
          </p:cNvPr>
          <p:cNvSpPr/>
          <p:nvPr/>
        </p:nvSpPr>
        <p:spPr>
          <a:xfrm>
            <a:off x="104503" y="535578"/>
            <a:ext cx="4317754" cy="602928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0DF8D2-5915-D663-D5E6-591B39BD1E30}"/>
              </a:ext>
            </a:extLst>
          </p:cNvPr>
          <p:cNvSpPr/>
          <p:nvPr/>
        </p:nvSpPr>
        <p:spPr>
          <a:xfrm>
            <a:off x="4422257" y="2553317"/>
            <a:ext cx="7665240" cy="4278558"/>
          </a:xfrm>
          <a:prstGeom prst="roundRect">
            <a:avLst>
              <a:gd name="adj" fmla="val 2254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127574-CD38-C95A-B1BF-8BD9CDC8807A}"/>
              </a:ext>
            </a:extLst>
          </p:cNvPr>
          <p:cNvSpPr/>
          <p:nvPr/>
        </p:nvSpPr>
        <p:spPr>
          <a:xfrm>
            <a:off x="523584" y="674565"/>
            <a:ext cx="8555101" cy="2042897"/>
          </a:xfrm>
          <a:prstGeom prst="roundRect">
            <a:avLst>
              <a:gd name="adj" fmla="val 2254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A5C3-103E-E6B1-3626-90A3DC17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735"/>
            <a:ext cx="12192000" cy="954224"/>
          </a:xfrm>
        </p:spPr>
        <p:txBody>
          <a:bodyPr/>
          <a:lstStyle/>
          <a:p>
            <a:pPr algn="ctr"/>
            <a:r>
              <a:rPr lang="en-US" dirty="0"/>
              <a:t>Causal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AC440-3840-A2F2-15B2-7B882A8A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9" y="680512"/>
            <a:ext cx="4208041" cy="2245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6296B-C7CC-5DF4-182C-F8BE596F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65" y="2782389"/>
            <a:ext cx="4208041" cy="2245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DC512-7F70-AE93-3F69-B178A140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48" y="4612432"/>
            <a:ext cx="4208041" cy="22455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7CA8D-F505-976A-A073-6EDC8334BE1C}"/>
              </a:ext>
            </a:extLst>
          </p:cNvPr>
          <p:cNvCxnSpPr>
            <a:cxnSpLocks/>
          </p:cNvCxnSpPr>
          <p:nvPr/>
        </p:nvCxnSpPr>
        <p:spPr>
          <a:xfrm>
            <a:off x="2227369" y="2782389"/>
            <a:ext cx="2344631" cy="239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3842B-3B91-F8B2-4830-CD605DB0E36D}"/>
              </a:ext>
            </a:extLst>
          </p:cNvPr>
          <p:cNvCxnSpPr>
            <a:cxnSpLocks/>
          </p:cNvCxnSpPr>
          <p:nvPr/>
        </p:nvCxnSpPr>
        <p:spPr>
          <a:xfrm>
            <a:off x="5682343" y="4728754"/>
            <a:ext cx="2664823" cy="117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A503EEA-BF1A-4625-CEBD-E3311BBB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4" y="4569819"/>
            <a:ext cx="4208041" cy="22455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3C481-72AC-0126-9C48-1EF7706DE4E6}"/>
              </a:ext>
            </a:extLst>
          </p:cNvPr>
          <p:cNvCxnSpPr>
            <a:cxnSpLocks/>
          </p:cNvCxnSpPr>
          <p:nvPr/>
        </p:nvCxnSpPr>
        <p:spPr>
          <a:xfrm>
            <a:off x="2154604" y="2782389"/>
            <a:ext cx="72765" cy="16916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9623F61-DFCD-0900-4095-9C44BD6310B0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6228555" y="1804719"/>
            <a:ext cx="1830043" cy="3785383"/>
          </a:xfrm>
          <a:prstGeom prst="curvedConnector3">
            <a:avLst>
              <a:gd name="adj1" fmla="val -36761"/>
            </a:avLst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6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147B-60F9-3E03-E7F2-9AECB86F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missingness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45B0-D42B-DF04-77D0-06DFD814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 can be MAR or MNAR (dependent on acquisition method)</a:t>
            </a:r>
          </a:p>
          <a:p>
            <a:r>
              <a:rPr lang="en-US" dirty="0"/>
              <a:t>MNAR =&gt; missing due to low abundance</a:t>
            </a:r>
          </a:p>
          <a:p>
            <a:r>
              <a:rPr lang="en-US" dirty="0"/>
              <a:t>MAR =&gt; some low probability a feature will be missed at any given time</a:t>
            </a:r>
          </a:p>
          <a:p>
            <a:r>
              <a:rPr lang="en-US" dirty="0"/>
              <a:t>We can encode these relationships in a graphical model</a:t>
            </a:r>
          </a:p>
        </p:txBody>
      </p:sp>
    </p:spTree>
    <p:extLst>
      <p:ext uri="{BB962C8B-B14F-4D97-AF65-F5344CB8AC3E}">
        <p14:creationId xmlns:p14="http://schemas.microsoft.com/office/powerpoint/2010/main" val="336037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DE3E-FAF9-BE8E-1FC7-162EB8E9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D3AB2-7AAB-2017-23BC-A638B758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503274"/>
            <a:ext cx="6088663" cy="4303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0E115-75A5-F8FF-FEAF-959DD682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63" y="1503274"/>
            <a:ext cx="6103340" cy="43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2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9B4-96C5-B5AA-1562-F7DB1395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401D-B365-35B9-4C5E-4E65E606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Protein-Independent model</a:t>
            </a:r>
          </a:p>
          <a:p>
            <a:pPr lvl="1"/>
            <a:r>
              <a:rPr lang="en-US" dirty="0"/>
              <a:t>Current main imputation strategy in proteomics</a:t>
            </a:r>
          </a:p>
          <a:p>
            <a:pPr lvl="1"/>
            <a:r>
              <a:rPr lang="en-US" dirty="0"/>
              <a:t>Each protein is conditionally independent of each other</a:t>
            </a:r>
          </a:p>
          <a:p>
            <a:pPr lvl="1"/>
            <a:r>
              <a:rPr lang="en-US" dirty="0"/>
              <a:t>Missing values are unrecoverable based on graphical topology</a:t>
            </a:r>
          </a:p>
          <a:p>
            <a:pPr lvl="1"/>
            <a:r>
              <a:rPr lang="en-US" dirty="0"/>
              <a:t>Build constraints into the model to overcome </a:t>
            </a:r>
            <a:r>
              <a:rPr lang="en-US" dirty="0" err="1"/>
              <a:t>unrecoverability</a:t>
            </a:r>
            <a:endParaRPr lang="en-US" dirty="0"/>
          </a:p>
          <a:p>
            <a:r>
              <a:rPr lang="en-US" dirty="0"/>
              <a:t>Correlation model</a:t>
            </a:r>
          </a:p>
          <a:p>
            <a:pPr lvl="1"/>
            <a:r>
              <a:rPr lang="en-US" dirty="0"/>
              <a:t>A common imputation method is KNN</a:t>
            </a:r>
          </a:p>
          <a:p>
            <a:pPr lvl="1"/>
            <a:r>
              <a:rPr lang="en-US" dirty="0"/>
              <a:t>Can we leverage correlated proteins, rather than a full causal graph</a:t>
            </a:r>
          </a:p>
          <a:p>
            <a:r>
              <a:rPr lang="en-US" dirty="0"/>
              <a:t>Causal model</a:t>
            </a:r>
          </a:p>
          <a:p>
            <a:pPr lvl="1"/>
            <a:r>
              <a:rPr lang="en-US" dirty="0"/>
              <a:t>Leverage a PKN and specify causal graph over observed proteins</a:t>
            </a:r>
          </a:p>
          <a:p>
            <a:pPr lvl="1"/>
            <a:r>
              <a:rPr lang="en-US" dirty="0"/>
              <a:t>Missing values can be recoverable based on topology</a:t>
            </a:r>
          </a:p>
        </p:txBody>
      </p:sp>
    </p:spTree>
    <p:extLst>
      <p:ext uri="{BB962C8B-B14F-4D97-AF65-F5344CB8AC3E}">
        <p14:creationId xmlns:p14="http://schemas.microsoft.com/office/powerpoint/2010/main" val="190604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87BB-79EC-A5DD-4F91-857693E9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41"/>
            <a:ext cx="10515600" cy="835757"/>
          </a:xfrm>
        </p:spPr>
        <p:txBody>
          <a:bodyPr/>
          <a:lstStyle/>
          <a:p>
            <a:r>
              <a:rPr lang="en-US" dirty="0"/>
              <a:t>Protein-Independent model – Single Protein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251E4-7F16-4ADE-8D54-24DF134FF45D}"/>
              </a:ext>
            </a:extLst>
          </p:cNvPr>
          <p:cNvSpPr/>
          <p:nvPr/>
        </p:nvSpPr>
        <p:spPr>
          <a:xfrm>
            <a:off x="4322310" y="2531558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D6900-22A1-715C-7B6F-D8320A1FE747}"/>
              </a:ext>
            </a:extLst>
          </p:cNvPr>
          <p:cNvSpPr/>
          <p:nvPr/>
        </p:nvSpPr>
        <p:spPr>
          <a:xfrm>
            <a:off x="4095379" y="2668037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056EB-8B0B-6148-4E9F-3C40482C9D81}"/>
              </a:ext>
            </a:extLst>
          </p:cNvPr>
          <p:cNvSpPr/>
          <p:nvPr/>
        </p:nvSpPr>
        <p:spPr>
          <a:xfrm>
            <a:off x="3861584" y="2813386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4CFA1-AE77-B6A0-6304-3653CC900BC1}"/>
              </a:ext>
            </a:extLst>
          </p:cNvPr>
          <p:cNvSpPr/>
          <p:nvPr/>
        </p:nvSpPr>
        <p:spPr>
          <a:xfrm>
            <a:off x="3614726" y="2958735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D4610-D0E2-FD32-D325-3125F2762E45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4054984" y="2121893"/>
            <a:ext cx="688954" cy="1160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609354-BC08-12DA-2255-AC3371D5C256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5327579" y="2133630"/>
            <a:ext cx="654269" cy="1148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BDF296-19BA-53A6-B189-F6DDFA26B93B}"/>
              </a:ext>
            </a:extLst>
          </p:cNvPr>
          <p:cNvSpPr/>
          <p:nvPr/>
        </p:nvSpPr>
        <p:spPr>
          <a:xfrm>
            <a:off x="457518" y="2243958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Feature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85E9AE-3819-3E6C-2CDB-2039AD8F3C2B}"/>
              </a:ext>
            </a:extLst>
          </p:cNvPr>
          <p:cNvSpPr/>
          <p:nvPr/>
        </p:nvSpPr>
        <p:spPr>
          <a:xfrm>
            <a:off x="397874" y="3082834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Run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1B66DE-5939-94BD-1DD8-293021786FEE}"/>
              </a:ext>
            </a:extLst>
          </p:cNvPr>
          <p:cNvSpPr/>
          <p:nvPr/>
        </p:nvSpPr>
        <p:spPr>
          <a:xfrm>
            <a:off x="4108442" y="3282456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3450F3-F470-DF07-7F82-E00C747636DF}"/>
              </a:ext>
            </a:extLst>
          </p:cNvPr>
          <p:cNvSpPr/>
          <p:nvPr/>
        </p:nvSpPr>
        <p:spPr>
          <a:xfrm>
            <a:off x="4786448" y="5441943"/>
            <a:ext cx="2336075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Intensity*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4B854A-137E-FF99-D935-E9A5CD0A5B35}"/>
              </a:ext>
            </a:extLst>
          </p:cNvPr>
          <p:cNvSpPr/>
          <p:nvPr/>
        </p:nvSpPr>
        <p:spPr>
          <a:xfrm>
            <a:off x="9856377" y="3526482"/>
            <a:ext cx="1455923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MNAR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D4E5EC-C7D7-F0F2-2C72-14A1328354B3}"/>
              </a:ext>
            </a:extLst>
          </p:cNvPr>
          <p:cNvSpPr/>
          <p:nvPr/>
        </p:nvSpPr>
        <p:spPr>
          <a:xfrm>
            <a:off x="9597265" y="4851001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MCAR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7BFCDE-FBF0-2E10-FD94-8F7D47FE987D}"/>
              </a:ext>
            </a:extLst>
          </p:cNvPr>
          <p:cNvCxnSpPr>
            <a:cxnSpLocks/>
            <a:stCxn id="15" idx="2"/>
            <a:endCxn id="26" idx="5"/>
          </p:cNvCxnSpPr>
          <p:nvPr/>
        </p:nvCxnSpPr>
        <p:spPr>
          <a:xfrm flipH="1" flipV="1">
            <a:off x="8005943" y="4703362"/>
            <a:ext cx="1591322" cy="4938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9F88FB-2EB9-A1FC-A9C6-0756491CD27F}"/>
              </a:ext>
            </a:extLst>
          </p:cNvPr>
          <p:cNvCxnSpPr>
            <a:cxnSpLocks/>
            <a:stCxn id="12" idx="6"/>
            <a:endCxn id="14" idx="1"/>
          </p:cNvCxnSpPr>
          <p:nvPr/>
        </p:nvCxnSpPr>
        <p:spPr>
          <a:xfrm flipV="1">
            <a:off x="6161487" y="3627872"/>
            <a:ext cx="3908105" cy="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54372C-9B40-196C-0F9D-2DC6670A6640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 flipH="1">
            <a:off x="5128558" y="3974788"/>
            <a:ext cx="6407" cy="1568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97CDA-E6F9-809D-A9FF-103E65A3A61E}"/>
              </a:ext>
            </a:extLst>
          </p:cNvPr>
          <p:cNvCxnSpPr>
            <a:cxnSpLocks/>
            <a:stCxn id="14" idx="3"/>
            <a:endCxn id="26" idx="7"/>
          </p:cNvCxnSpPr>
          <p:nvPr/>
        </p:nvCxnSpPr>
        <p:spPr>
          <a:xfrm flipH="1" flipV="1">
            <a:off x="8005943" y="4076731"/>
            <a:ext cx="2063649" cy="40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BBCDD6-AABF-7EEB-2087-838C06E28612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2705834" y="2590124"/>
            <a:ext cx="1703269" cy="793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B79E9-1E17-3DF7-E7C8-03C53952BAF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646190" y="3429000"/>
            <a:ext cx="1462252" cy="19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F6C6C4-4AAC-3F1D-B377-B74F5221084C}"/>
              </a:ext>
            </a:extLst>
          </p:cNvPr>
          <p:cNvSpPr txBox="1"/>
          <p:nvPr/>
        </p:nvSpPr>
        <p:spPr>
          <a:xfrm>
            <a:off x="6888619" y="6020668"/>
            <a:ext cx="157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21AB2-C837-A174-4000-FEAEA899096F}"/>
              </a:ext>
            </a:extLst>
          </p:cNvPr>
          <p:cNvSpPr txBox="1"/>
          <p:nvPr/>
        </p:nvSpPr>
        <p:spPr>
          <a:xfrm>
            <a:off x="8384856" y="5913376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2474B-5C92-0446-4DBC-BEE0E07F99C5}"/>
              </a:ext>
            </a:extLst>
          </p:cNvPr>
          <p:cNvSpPr txBox="1"/>
          <p:nvPr/>
        </p:nvSpPr>
        <p:spPr>
          <a:xfrm>
            <a:off x="8628697" y="5765328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58FD3E-12F4-67CE-B6D9-CC4C17EF4E5C}"/>
              </a:ext>
            </a:extLst>
          </p:cNvPr>
          <p:cNvSpPr txBox="1"/>
          <p:nvPr/>
        </p:nvSpPr>
        <p:spPr>
          <a:xfrm>
            <a:off x="8873681" y="5617280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ABC82A-55DE-2562-6A77-8CA429C6B1FA}"/>
              </a:ext>
            </a:extLst>
          </p:cNvPr>
          <p:cNvSpPr/>
          <p:nvPr/>
        </p:nvSpPr>
        <p:spPr>
          <a:xfrm>
            <a:off x="6534094" y="3946951"/>
            <a:ext cx="1724378" cy="886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C69ACE-405D-96CD-F050-853A6A93ABA5}"/>
              </a:ext>
            </a:extLst>
          </p:cNvPr>
          <p:cNvCxnSpPr>
            <a:cxnSpLocks/>
            <a:stCxn id="26" idx="3"/>
            <a:endCxn id="13" idx="7"/>
          </p:cNvCxnSpPr>
          <p:nvPr/>
        </p:nvCxnSpPr>
        <p:spPr>
          <a:xfrm flipH="1">
            <a:off x="6780413" y="4703362"/>
            <a:ext cx="6210" cy="83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FA63FFF-E1A1-7853-50C6-6AFC03680235}"/>
              </a:ext>
            </a:extLst>
          </p:cNvPr>
          <p:cNvSpPr/>
          <p:nvPr/>
        </p:nvSpPr>
        <p:spPr>
          <a:xfrm>
            <a:off x="3122024" y="921433"/>
            <a:ext cx="1865920" cy="12004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mean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F891D6-BFAD-B1CF-06F4-E442068B8B1A}"/>
              </a:ext>
            </a:extLst>
          </p:cNvPr>
          <p:cNvSpPr/>
          <p:nvPr/>
        </p:nvSpPr>
        <p:spPr>
          <a:xfrm>
            <a:off x="5075076" y="921432"/>
            <a:ext cx="1813543" cy="12121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Std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9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87BB-79EC-A5DD-4F91-857693E9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41"/>
            <a:ext cx="10853530" cy="835757"/>
          </a:xfrm>
        </p:spPr>
        <p:txBody>
          <a:bodyPr>
            <a:normAutofit/>
          </a:bodyPr>
          <a:lstStyle/>
          <a:p>
            <a:r>
              <a:rPr lang="en-US" dirty="0"/>
              <a:t>Protein-Independent model – Multiple Proteins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7706C-F6CE-2A03-C1EE-AD79F759FFD4}"/>
              </a:ext>
            </a:extLst>
          </p:cNvPr>
          <p:cNvSpPr/>
          <p:nvPr/>
        </p:nvSpPr>
        <p:spPr>
          <a:xfrm>
            <a:off x="627122" y="886999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E78A5-D90A-A35A-0F8D-F98F784E62DD}"/>
              </a:ext>
            </a:extLst>
          </p:cNvPr>
          <p:cNvSpPr/>
          <p:nvPr/>
        </p:nvSpPr>
        <p:spPr>
          <a:xfrm>
            <a:off x="400596" y="1042713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9A9DB4-9376-75BC-1443-3528B470F556}"/>
              </a:ext>
            </a:extLst>
          </p:cNvPr>
          <p:cNvSpPr/>
          <p:nvPr/>
        </p:nvSpPr>
        <p:spPr>
          <a:xfrm>
            <a:off x="156755" y="1203824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A7B5F-FF97-F236-8BEA-197AA3B6AAFB}"/>
              </a:ext>
            </a:extLst>
          </p:cNvPr>
          <p:cNvSpPr/>
          <p:nvPr/>
        </p:nvSpPr>
        <p:spPr>
          <a:xfrm>
            <a:off x="4256996" y="2837940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D7E85-AF50-DF41-6F56-338EAF0661FB}"/>
              </a:ext>
            </a:extLst>
          </p:cNvPr>
          <p:cNvSpPr/>
          <p:nvPr/>
        </p:nvSpPr>
        <p:spPr>
          <a:xfrm>
            <a:off x="4030065" y="2974419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1EF53F-34A2-5FD9-589E-2DA3C7DB4261}"/>
              </a:ext>
            </a:extLst>
          </p:cNvPr>
          <p:cNvSpPr/>
          <p:nvPr/>
        </p:nvSpPr>
        <p:spPr>
          <a:xfrm>
            <a:off x="3796270" y="3119768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CEFA97-1AA1-2DC0-1492-93DF78C32F1F}"/>
              </a:ext>
            </a:extLst>
          </p:cNvPr>
          <p:cNvSpPr/>
          <p:nvPr/>
        </p:nvSpPr>
        <p:spPr>
          <a:xfrm>
            <a:off x="3549412" y="3265117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55580C-DC90-C3B2-D141-1D972581F693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3989670" y="2428275"/>
            <a:ext cx="688954" cy="1160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B9A35C-7C08-E5BF-2731-1E863B540CD8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5262265" y="2440012"/>
            <a:ext cx="654269" cy="1148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014EA57-CE99-C89F-D751-B33BB99D7CE2}"/>
              </a:ext>
            </a:extLst>
          </p:cNvPr>
          <p:cNvSpPr/>
          <p:nvPr/>
        </p:nvSpPr>
        <p:spPr>
          <a:xfrm>
            <a:off x="392204" y="2550340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Feature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E1365E-9CDA-44E6-F1DD-4B1825415B87}"/>
              </a:ext>
            </a:extLst>
          </p:cNvPr>
          <p:cNvSpPr/>
          <p:nvPr/>
        </p:nvSpPr>
        <p:spPr>
          <a:xfrm>
            <a:off x="332560" y="3389216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Run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4776D9-3710-3608-071D-F790DA8660F2}"/>
              </a:ext>
            </a:extLst>
          </p:cNvPr>
          <p:cNvSpPr/>
          <p:nvPr/>
        </p:nvSpPr>
        <p:spPr>
          <a:xfrm>
            <a:off x="4043128" y="3588838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E8AF9F-3FA0-1743-26ED-9592A5008F05}"/>
              </a:ext>
            </a:extLst>
          </p:cNvPr>
          <p:cNvSpPr/>
          <p:nvPr/>
        </p:nvSpPr>
        <p:spPr>
          <a:xfrm>
            <a:off x="4721134" y="5748325"/>
            <a:ext cx="2336075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Intensity*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CD995B-8D01-BAB2-D524-D16241658801}"/>
              </a:ext>
            </a:extLst>
          </p:cNvPr>
          <p:cNvSpPr/>
          <p:nvPr/>
        </p:nvSpPr>
        <p:spPr>
          <a:xfrm>
            <a:off x="10235807" y="3588838"/>
            <a:ext cx="1455923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MNAR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ECE0ED-6B61-A8E1-D5DE-40C4C1BFCB96}"/>
              </a:ext>
            </a:extLst>
          </p:cNvPr>
          <p:cNvSpPr/>
          <p:nvPr/>
        </p:nvSpPr>
        <p:spPr>
          <a:xfrm>
            <a:off x="10012010" y="5149002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MCAR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BDFB82-F628-B774-7A0D-CB170BAF5932}"/>
              </a:ext>
            </a:extLst>
          </p:cNvPr>
          <p:cNvCxnSpPr>
            <a:cxnSpLocks/>
            <a:stCxn id="43" idx="2"/>
            <a:endCxn id="54" idx="5"/>
          </p:cNvCxnSpPr>
          <p:nvPr/>
        </p:nvCxnSpPr>
        <p:spPr>
          <a:xfrm flipH="1" flipV="1">
            <a:off x="7940629" y="5009744"/>
            <a:ext cx="2071381" cy="485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BAAFCB-023A-E726-9981-1E90ABE30C5D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 flipV="1">
            <a:off x="6096173" y="3690228"/>
            <a:ext cx="4352849" cy="244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15E358-523F-30B4-8BED-BF12F60FD756}"/>
              </a:ext>
            </a:extLst>
          </p:cNvPr>
          <p:cNvCxnSpPr>
            <a:cxnSpLocks/>
            <a:stCxn id="40" idx="4"/>
            <a:endCxn id="41" idx="1"/>
          </p:cNvCxnSpPr>
          <p:nvPr/>
        </p:nvCxnSpPr>
        <p:spPr>
          <a:xfrm flipH="1">
            <a:off x="5063244" y="4281170"/>
            <a:ext cx="6407" cy="1568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3D5F21-E8CF-B399-AA08-407A2A91664B}"/>
              </a:ext>
            </a:extLst>
          </p:cNvPr>
          <p:cNvCxnSpPr>
            <a:cxnSpLocks/>
            <a:stCxn id="42" idx="3"/>
            <a:endCxn id="54" idx="7"/>
          </p:cNvCxnSpPr>
          <p:nvPr/>
        </p:nvCxnSpPr>
        <p:spPr>
          <a:xfrm flipH="1">
            <a:off x="7940629" y="4179780"/>
            <a:ext cx="2508393" cy="203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1D814F-1721-DFC3-CDC8-49E1D20659ED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2640520" y="2896506"/>
            <a:ext cx="1703269" cy="793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B8C2AC-1372-00E7-7ACF-4DB7B91CC4F4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2580876" y="3735382"/>
            <a:ext cx="1462252" cy="19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9F1C6E-8484-627E-CA62-812F6029F079}"/>
              </a:ext>
            </a:extLst>
          </p:cNvPr>
          <p:cNvSpPr txBox="1"/>
          <p:nvPr/>
        </p:nvSpPr>
        <p:spPr>
          <a:xfrm>
            <a:off x="6823305" y="6327050"/>
            <a:ext cx="157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AEC6E1-20FE-7F6E-731F-EFBF1318537E}"/>
              </a:ext>
            </a:extLst>
          </p:cNvPr>
          <p:cNvSpPr txBox="1"/>
          <p:nvPr/>
        </p:nvSpPr>
        <p:spPr>
          <a:xfrm>
            <a:off x="8319542" y="6219758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BB6B59-5418-D024-C1CF-9262837971EA}"/>
              </a:ext>
            </a:extLst>
          </p:cNvPr>
          <p:cNvSpPr txBox="1"/>
          <p:nvPr/>
        </p:nvSpPr>
        <p:spPr>
          <a:xfrm>
            <a:off x="8563383" y="6071710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73379-AD4C-551F-1225-E6173479AEDA}"/>
              </a:ext>
            </a:extLst>
          </p:cNvPr>
          <p:cNvSpPr txBox="1"/>
          <p:nvPr/>
        </p:nvSpPr>
        <p:spPr>
          <a:xfrm>
            <a:off x="8808367" y="5923662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B97EDD-1DE4-91AC-B53C-E9DD6566A3E6}"/>
              </a:ext>
            </a:extLst>
          </p:cNvPr>
          <p:cNvSpPr/>
          <p:nvPr/>
        </p:nvSpPr>
        <p:spPr>
          <a:xfrm>
            <a:off x="6468780" y="4253333"/>
            <a:ext cx="1724378" cy="886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52DB75-B0BB-C084-76C8-564150E2C906}"/>
              </a:ext>
            </a:extLst>
          </p:cNvPr>
          <p:cNvCxnSpPr>
            <a:cxnSpLocks/>
            <a:stCxn id="54" idx="3"/>
            <a:endCxn id="41" idx="7"/>
          </p:cNvCxnSpPr>
          <p:nvPr/>
        </p:nvCxnSpPr>
        <p:spPr>
          <a:xfrm flipH="1">
            <a:off x="6715099" y="5009744"/>
            <a:ext cx="6210" cy="83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E485DB4-9C58-9616-F5FE-D75596556F3C}"/>
              </a:ext>
            </a:extLst>
          </p:cNvPr>
          <p:cNvSpPr/>
          <p:nvPr/>
        </p:nvSpPr>
        <p:spPr>
          <a:xfrm>
            <a:off x="3056710" y="1266967"/>
            <a:ext cx="1865920" cy="116130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mean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9384FB-7459-27DE-9A15-2A4B3E0D4DB0}"/>
              </a:ext>
            </a:extLst>
          </p:cNvPr>
          <p:cNvSpPr/>
          <p:nvPr/>
        </p:nvSpPr>
        <p:spPr>
          <a:xfrm>
            <a:off x="5009762" y="1266967"/>
            <a:ext cx="1813543" cy="117304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Std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0BAB70-DC89-0C00-6EB8-7D9D7EFE1CDD}"/>
              </a:ext>
            </a:extLst>
          </p:cNvPr>
          <p:cNvSpPr txBox="1"/>
          <p:nvPr/>
        </p:nvSpPr>
        <p:spPr>
          <a:xfrm>
            <a:off x="8242402" y="1195375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24717B-D52D-4C47-F884-302B79E1A7E6}"/>
              </a:ext>
            </a:extLst>
          </p:cNvPr>
          <p:cNvSpPr txBox="1"/>
          <p:nvPr/>
        </p:nvSpPr>
        <p:spPr>
          <a:xfrm>
            <a:off x="8917924" y="993104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0FD911-8328-1A16-9323-21CD651F7511}"/>
              </a:ext>
            </a:extLst>
          </p:cNvPr>
          <p:cNvSpPr txBox="1"/>
          <p:nvPr/>
        </p:nvSpPr>
        <p:spPr>
          <a:xfrm>
            <a:off x="9178046" y="846316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33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87BB-79EC-A5DD-4F91-857693E9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41"/>
            <a:ext cx="10853530" cy="835757"/>
          </a:xfrm>
        </p:spPr>
        <p:txBody>
          <a:bodyPr>
            <a:normAutofit/>
          </a:bodyPr>
          <a:lstStyle/>
          <a:p>
            <a:r>
              <a:rPr lang="en-US" dirty="0"/>
              <a:t>Protein-Independent model – Multiple Proteins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7706C-F6CE-2A03-C1EE-AD79F759FFD4}"/>
              </a:ext>
            </a:extLst>
          </p:cNvPr>
          <p:cNvSpPr/>
          <p:nvPr/>
        </p:nvSpPr>
        <p:spPr>
          <a:xfrm>
            <a:off x="627122" y="886999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E78A5-D90A-A35A-0F8D-F98F784E62DD}"/>
              </a:ext>
            </a:extLst>
          </p:cNvPr>
          <p:cNvSpPr/>
          <p:nvPr/>
        </p:nvSpPr>
        <p:spPr>
          <a:xfrm>
            <a:off x="400596" y="1042713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9A9DB4-9376-75BC-1443-3528B470F556}"/>
              </a:ext>
            </a:extLst>
          </p:cNvPr>
          <p:cNvSpPr/>
          <p:nvPr/>
        </p:nvSpPr>
        <p:spPr>
          <a:xfrm>
            <a:off x="156755" y="1203824"/>
            <a:ext cx="9264097" cy="55817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A7B5F-FF97-F236-8BEA-197AA3B6AAFB}"/>
              </a:ext>
            </a:extLst>
          </p:cNvPr>
          <p:cNvSpPr/>
          <p:nvPr/>
        </p:nvSpPr>
        <p:spPr>
          <a:xfrm>
            <a:off x="4256996" y="2837940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D7E85-AF50-DF41-6F56-338EAF0661FB}"/>
              </a:ext>
            </a:extLst>
          </p:cNvPr>
          <p:cNvSpPr/>
          <p:nvPr/>
        </p:nvSpPr>
        <p:spPr>
          <a:xfrm>
            <a:off x="4030065" y="2974419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1EF53F-34A2-5FD9-589E-2DA3C7DB4261}"/>
              </a:ext>
            </a:extLst>
          </p:cNvPr>
          <p:cNvSpPr/>
          <p:nvPr/>
        </p:nvSpPr>
        <p:spPr>
          <a:xfrm>
            <a:off x="3796270" y="3119768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CEFA97-1AA1-2DC0-1492-93DF78C32F1F}"/>
              </a:ext>
            </a:extLst>
          </p:cNvPr>
          <p:cNvSpPr/>
          <p:nvPr/>
        </p:nvSpPr>
        <p:spPr>
          <a:xfrm>
            <a:off x="3549412" y="3265117"/>
            <a:ext cx="4810817" cy="342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55580C-DC90-C3B2-D141-1D972581F693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3989670" y="2428275"/>
            <a:ext cx="688954" cy="1160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B9A35C-7C08-E5BF-2731-1E863B540CD8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5262265" y="2440012"/>
            <a:ext cx="654269" cy="1148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014EA57-CE99-C89F-D751-B33BB99D7CE2}"/>
              </a:ext>
            </a:extLst>
          </p:cNvPr>
          <p:cNvSpPr/>
          <p:nvPr/>
        </p:nvSpPr>
        <p:spPr>
          <a:xfrm>
            <a:off x="392204" y="2550340"/>
            <a:ext cx="2248316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Feature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E1365E-9CDA-44E6-F1DD-4B1825415B87}"/>
              </a:ext>
            </a:extLst>
          </p:cNvPr>
          <p:cNvSpPr/>
          <p:nvPr/>
        </p:nvSpPr>
        <p:spPr>
          <a:xfrm>
            <a:off x="332560" y="3389216"/>
            <a:ext cx="2248316" cy="69233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Run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4776D9-3710-3608-071D-F790DA8660F2}"/>
              </a:ext>
            </a:extLst>
          </p:cNvPr>
          <p:cNvSpPr/>
          <p:nvPr/>
        </p:nvSpPr>
        <p:spPr>
          <a:xfrm>
            <a:off x="4043128" y="3588838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E8AF9F-3FA0-1743-26ED-9592A5008F05}"/>
              </a:ext>
            </a:extLst>
          </p:cNvPr>
          <p:cNvSpPr/>
          <p:nvPr/>
        </p:nvSpPr>
        <p:spPr>
          <a:xfrm>
            <a:off x="4721134" y="5748325"/>
            <a:ext cx="2336075" cy="6923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Intensity*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CD995B-8D01-BAB2-D524-D16241658801}"/>
              </a:ext>
            </a:extLst>
          </p:cNvPr>
          <p:cNvSpPr/>
          <p:nvPr/>
        </p:nvSpPr>
        <p:spPr>
          <a:xfrm>
            <a:off x="10235807" y="3588838"/>
            <a:ext cx="1455923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MNAR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ECE0ED-6B61-A8E1-D5DE-40C4C1BFCB96}"/>
              </a:ext>
            </a:extLst>
          </p:cNvPr>
          <p:cNvSpPr/>
          <p:nvPr/>
        </p:nvSpPr>
        <p:spPr>
          <a:xfrm>
            <a:off x="10012010" y="5149002"/>
            <a:ext cx="2053045" cy="6923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MCAR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BDFB82-F628-B774-7A0D-CB170BAF5932}"/>
              </a:ext>
            </a:extLst>
          </p:cNvPr>
          <p:cNvCxnSpPr>
            <a:cxnSpLocks/>
            <a:stCxn id="43" idx="2"/>
            <a:endCxn id="54" idx="5"/>
          </p:cNvCxnSpPr>
          <p:nvPr/>
        </p:nvCxnSpPr>
        <p:spPr>
          <a:xfrm flipH="1" flipV="1">
            <a:off x="7940629" y="5009744"/>
            <a:ext cx="2071381" cy="485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BAAFCB-023A-E726-9981-1E90ABE30C5D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 flipV="1">
            <a:off x="6096173" y="3690228"/>
            <a:ext cx="4352849" cy="244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15E358-523F-30B4-8BED-BF12F60FD756}"/>
              </a:ext>
            </a:extLst>
          </p:cNvPr>
          <p:cNvCxnSpPr>
            <a:cxnSpLocks/>
            <a:stCxn id="40" idx="4"/>
            <a:endCxn id="41" idx="1"/>
          </p:cNvCxnSpPr>
          <p:nvPr/>
        </p:nvCxnSpPr>
        <p:spPr>
          <a:xfrm flipH="1">
            <a:off x="5063244" y="4281170"/>
            <a:ext cx="6407" cy="1568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3D5F21-E8CF-B399-AA08-407A2A91664B}"/>
              </a:ext>
            </a:extLst>
          </p:cNvPr>
          <p:cNvCxnSpPr>
            <a:cxnSpLocks/>
            <a:stCxn id="42" idx="3"/>
            <a:endCxn id="54" idx="7"/>
          </p:cNvCxnSpPr>
          <p:nvPr/>
        </p:nvCxnSpPr>
        <p:spPr>
          <a:xfrm flipH="1">
            <a:off x="7940629" y="4179780"/>
            <a:ext cx="2508393" cy="203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1D814F-1721-DFC3-CDC8-49E1D20659ED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2640520" y="2896506"/>
            <a:ext cx="1703269" cy="793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B8C2AC-1372-00E7-7ACF-4DB7B91CC4F4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2580876" y="3735382"/>
            <a:ext cx="1462252" cy="19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9F1C6E-8484-627E-CA62-812F6029F079}"/>
              </a:ext>
            </a:extLst>
          </p:cNvPr>
          <p:cNvSpPr txBox="1"/>
          <p:nvPr/>
        </p:nvSpPr>
        <p:spPr>
          <a:xfrm>
            <a:off x="6823305" y="6327050"/>
            <a:ext cx="157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Observation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AEC6E1-20FE-7F6E-731F-EFBF1318537E}"/>
              </a:ext>
            </a:extLst>
          </p:cNvPr>
          <p:cNvSpPr txBox="1"/>
          <p:nvPr/>
        </p:nvSpPr>
        <p:spPr>
          <a:xfrm>
            <a:off x="8319542" y="6219758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BB6B59-5418-D024-C1CF-9262837971EA}"/>
              </a:ext>
            </a:extLst>
          </p:cNvPr>
          <p:cNvSpPr txBox="1"/>
          <p:nvPr/>
        </p:nvSpPr>
        <p:spPr>
          <a:xfrm>
            <a:off x="8563383" y="6071710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773379-AD4C-551F-1225-E6173479AEDA}"/>
              </a:ext>
            </a:extLst>
          </p:cNvPr>
          <p:cNvSpPr txBox="1"/>
          <p:nvPr/>
        </p:nvSpPr>
        <p:spPr>
          <a:xfrm>
            <a:off x="8808367" y="5923662"/>
            <a:ext cx="29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B97EDD-1DE4-91AC-B53C-E9DD6566A3E6}"/>
              </a:ext>
            </a:extLst>
          </p:cNvPr>
          <p:cNvSpPr/>
          <p:nvPr/>
        </p:nvSpPr>
        <p:spPr>
          <a:xfrm>
            <a:off x="6468780" y="4253333"/>
            <a:ext cx="1724378" cy="8861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ysClr val="windowText" lastClr="000000"/>
                </a:solidFill>
              </a:rPr>
              <a:t>Is Missing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52DB75-B0BB-C084-76C8-564150E2C906}"/>
              </a:ext>
            </a:extLst>
          </p:cNvPr>
          <p:cNvCxnSpPr>
            <a:cxnSpLocks/>
            <a:stCxn id="54" idx="3"/>
            <a:endCxn id="41" idx="7"/>
          </p:cNvCxnSpPr>
          <p:nvPr/>
        </p:nvCxnSpPr>
        <p:spPr>
          <a:xfrm flipH="1">
            <a:off x="6715099" y="5009744"/>
            <a:ext cx="6210" cy="83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E485DB4-9C58-9616-F5FE-D75596556F3C}"/>
              </a:ext>
            </a:extLst>
          </p:cNvPr>
          <p:cNvSpPr/>
          <p:nvPr/>
        </p:nvSpPr>
        <p:spPr>
          <a:xfrm>
            <a:off x="3056710" y="1266967"/>
            <a:ext cx="1865920" cy="116130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mean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9384FB-7459-27DE-9A15-2A4B3E0D4DB0}"/>
              </a:ext>
            </a:extLst>
          </p:cNvPr>
          <p:cNvSpPr/>
          <p:nvPr/>
        </p:nvSpPr>
        <p:spPr>
          <a:xfrm>
            <a:off x="5009762" y="1266967"/>
            <a:ext cx="1813543" cy="117304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Protein Std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0BAB70-DC89-0C00-6EB8-7D9D7EFE1CDD}"/>
              </a:ext>
            </a:extLst>
          </p:cNvPr>
          <p:cNvSpPr txBox="1"/>
          <p:nvPr/>
        </p:nvSpPr>
        <p:spPr>
          <a:xfrm>
            <a:off x="8242402" y="1195375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24717B-D52D-4C47-F884-302B79E1A7E6}"/>
              </a:ext>
            </a:extLst>
          </p:cNvPr>
          <p:cNvSpPr txBox="1"/>
          <p:nvPr/>
        </p:nvSpPr>
        <p:spPr>
          <a:xfrm>
            <a:off x="8917924" y="993104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0FD911-8328-1A16-9323-21CD651F7511}"/>
              </a:ext>
            </a:extLst>
          </p:cNvPr>
          <p:cNvSpPr txBox="1"/>
          <p:nvPr/>
        </p:nvSpPr>
        <p:spPr>
          <a:xfrm>
            <a:off x="9178046" y="846316"/>
            <a:ext cx="121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187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D2BD-A3EE-4C43-0DF8-D37B2CB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91" y="1502229"/>
            <a:ext cx="10515600" cy="299697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How to model missing values when they are not recoverable?</a:t>
            </a:r>
          </a:p>
        </p:txBody>
      </p:sp>
    </p:spTree>
    <p:extLst>
      <p:ext uri="{BB962C8B-B14F-4D97-AF65-F5344CB8AC3E}">
        <p14:creationId xmlns:p14="http://schemas.microsoft.com/office/powerpoint/2010/main" val="397199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357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Bayesian missing value imputation for mass spec proteomics (3-29)</vt:lpstr>
      <vt:lpstr>Motivation</vt:lpstr>
      <vt:lpstr>Reasons for missingness</vt:lpstr>
      <vt:lpstr>Example</vt:lpstr>
      <vt:lpstr>Graphical setup</vt:lpstr>
      <vt:lpstr>Protein-Independent model – Single Protein</vt:lpstr>
      <vt:lpstr>Protein-Independent model – Multiple Proteins</vt:lpstr>
      <vt:lpstr>Protein-Independent model – Multiple Proteins</vt:lpstr>
      <vt:lpstr>How to model missing values when they are not recoverable?</vt:lpstr>
      <vt:lpstr>Leverage known information using Bayesian regression</vt:lpstr>
      <vt:lpstr>Leverage known information using Bayesian regression</vt:lpstr>
      <vt:lpstr>Leverage known information using Bayesian regression</vt:lpstr>
      <vt:lpstr>Leverage known information using Bayesian regression</vt:lpstr>
      <vt:lpstr>Leverage known information using Bayesian regression</vt:lpstr>
      <vt:lpstr>Leverage known information using Bayesian regression</vt:lpstr>
      <vt:lpstr>Leverage known information using Bayesian regression</vt:lpstr>
      <vt:lpstr>Leverage MNAR information</vt:lpstr>
      <vt:lpstr>Leverage MNAR information</vt:lpstr>
      <vt:lpstr>Leverage MNAR information</vt:lpstr>
      <vt:lpstr>Leverage MNAR information</vt:lpstr>
      <vt:lpstr>Correlation model</vt:lpstr>
      <vt:lpstr>Causal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missing value imputation for mass spec proteomics (3-29)</dc:title>
  <dc:creator>Devon Kohler</dc:creator>
  <cp:lastModifiedBy>Devon Kohler</cp:lastModifiedBy>
  <cp:revision>1</cp:revision>
  <dcterms:created xsi:type="dcterms:W3CDTF">2023-03-29T15:02:13Z</dcterms:created>
  <dcterms:modified xsi:type="dcterms:W3CDTF">2023-03-29T20:26:33Z</dcterms:modified>
</cp:coreProperties>
</file>