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5" r:id="rId9"/>
    <p:sldId id="270" r:id="rId10"/>
    <p:sldId id="262" r:id="rId11"/>
    <p:sldId id="264" r:id="rId12"/>
    <p:sldId id="263" r:id="rId13"/>
    <p:sldId id="266" r:id="rId14"/>
    <p:sldId id="272" r:id="rId15"/>
    <p:sldId id="267" r:id="rId16"/>
    <p:sldId id="268" r:id="rId17"/>
    <p:sldId id="273" r:id="rId18"/>
    <p:sldId id="269" r:id="rId19"/>
    <p:sldId id="274" r:id="rId20"/>
    <p:sldId id="271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7" autoAdjust="0"/>
    <p:restoredTop sz="94641" autoAdjust="0"/>
  </p:normalViewPr>
  <p:slideViewPr>
    <p:cSldViewPr snapToGrid="0" snapToObjects="1">
      <p:cViewPr>
        <p:scale>
          <a:sx n="155" d="100"/>
          <a:sy n="155" d="100"/>
        </p:scale>
        <p:origin x="-816" y="-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33251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</a:t>
                      </a:r>
                      <a:r>
                        <a:rPr lang="en-US" sz="6000" dirty="0" smtClean="0"/>
                        <a:t>Q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Q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Q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Q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12766" y="191208"/>
            <a:ext cx="69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38030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7739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4400" b="1" i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4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15472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sz="6000" b="1" i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60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3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411109" y="2303719"/>
            <a:ext cx="423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failing solution: </a:t>
            </a:r>
            <a:r>
              <a:rPr lang="en-US" sz="2400" b="1" u="sng" dirty="0" smtClean="0"/>
              <a:t>row conflict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92938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05247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97785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4400" b="1" i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44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60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92370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sz="6000" b="1" i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60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411109" y="2303719"/>
            <a:ext cx="423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failing solution: </a:t>
            </a:r>
            <a:r>
              <a:rPr lang="en-US" sz="2400" b="1" u="sng" dirty="0" smtClean="0"/>
              <a:t>row conflict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97533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19072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184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49926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59612" y="2303719"/>
            <a:ext cx="473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failing solution: </a:t>
            </a:r>
            <a:r>
              <a:rPr lang="en-US" sz="2400" b="1" u="sng" dirty="0" smtClean="0"/>
              <a:t>column conflict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701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6357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</a:t>
                      </a:r>
                      <a:r>
                        <a:rPr lang="en-US" sz="6000" baseline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</a:t>
                      </a:r>
                      <a:r>
                        <a:rPr lang="en-US" sz="600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982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01305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3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8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v1.1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049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61488"/>
              </p:ext>
            </p:extLst>
          </p:nvPr>
        </p:nvGraphicFramePr>
        <p:xfrm>
          <a:off x="3741530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857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06765" y="4903058"/>
            <a:ext cx="865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array index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36403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3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8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v1.1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8219" y="1734963"/>
            <a:ext cx="3304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abs( 2 – 3 )  ===  abs( 2 -1 )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abs( -1 )  </a:t>
            </a:r>
            <a:r>
              <a:rPr lang="en-US" sz="2000" dirty="0"/>
              <a:t>=== </a:t>
            </a:r>
            <a:r>
              <a:rPr lang="en-US" sz="2000" dirty="0" smtClean="0"/>
              <a:t> abs( 1 )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 === 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93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32704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</a:t>
                      </a:r>
                      <a:r>
                        <a:rPr lang="en-US" sz="600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78771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49843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8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v1.2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81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32611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</a:t>
                      </a:r>
                      <a:r>
                        <a:rPr lang="en-US" sz="600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72747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62094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sz="6000" b="0" i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9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v2.1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57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2767"/>
              </p:ext>
            </p:extLst>
          </p:nvPr>
        </p:nvGraphicFramePr>
        <p:xfrm>
          <a:off x="3741530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7957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06765" y="4903058"/>
            <a:ext cx="865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array index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57383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2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8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v1.1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586" y="1734963"/>
            <a:ext cx="33814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bs( 1 – 3 )  ===  abs( 3 – 1 )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abs( -2 )  =</a:t>
            </a:r>
            <a:r>
              <a:rPr lang="en-US" sz="2000" dirty="0"/>
              <a:t>== </a:t>
            </a:r>
            <a:r>
              <a:rPr lang="en-US" sz="2000" dirty="0" smtClean="0"/>
              <a:t> abs( 2 )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=== 2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53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07633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smtClean="0"/>
                        <a:t> </a:t>
                      </a:r>
                      <a:r>
                        <a:rPr lang="en-US" sz="600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7231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18424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9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v2.2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73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72246"/>
              </p:ext>
            </p:extLst>
          </p:nvPr>
        </p:nvGraphicFramePr>
        <p:xfrm>
          <a:off x="3741530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47835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4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06765" y="4903058"/>
            <a:ext cx="865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array index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93440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6000" b="0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6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6000" b="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134928" y="2334496"/>
            <a:ext cx="478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failing solution: </a:t>
            </a:r>
            <a:r>
              <a:rPr lang="en-US" sz="2000" b="1" u="sng" dirty="0" smtClean="0"/>
              <a:t>diagonal conflict </a:t>
            </a:r>
            <a:r>
              <a:rPr lang="en-US" sz="2000" b="1" dirty="0" smtClean="0"/>
              <a:t> v1.1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586" y="1734963"/>
            <a:ext cx="33814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bs( 0 – 3 )  ===  abs( 0 – 3 )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abs( -3 )  =</a:t>
            </a:r>
            <a:r>
              <a:rPr lang="en-US" sz="2000" dirty="0"/>
              <a:t>== </a:t>
            </a:r>
            <a:r>
              <a:rPr lang="en-US" sz="2000" dirty="0" smtClean="0"/>
              <a:t> abs( 3 )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 === 3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01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71648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12766" y="191208"/>
            <a:ext cx="69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5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 smtClean="0"/>
              <a:t>conflicts recap: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671"/>
            <a:ext cx="8229600" cy="3764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row numbers must be base 2, else </a:t>
            </a:r>
            <a:r>
              <a:rPr lang="en-US" sz="2400" b="1" i="1" dirty="0" smtClean="0"/>
              <a:t>row conflict</a:t>
            </a:r>
          </a:p>
          <a:p>
            <a:pPr marL="0" indent="0">
              <a:buNone/>
            </a:pPr>
            <a:r>
              <a:rPr lang="en-US" sz="2400" b="1" i="1" dirty="0" smtClean="0"/>
              <a:t>  </a:t>
            </a:r>
            <a:r>
              <a:rPr lang="en-US" sz="1200" dirty="0" smtClean="0"/>
              <a:t>can’t be 12 because in binary 12 is 1100 and contains more than one 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 identical numbers, else </a:t>
            </a:r>
            <a:r>
              <a:rPr lang="en-US" sz="2400" b="1" i="1" dirty="0" smtClean="0"/>
              <a:t>column conflict</a:t>
            </a:r>
          </a:p>
          <a:p>
            <a:pPr marL="0" indent="0">
              <a:buNone/>
            </a:pPr>
            <a:r>
              <a:rPr lang="en-US" sz="2400" b="1" i="1" dirty="0" smtClean="0"/>
              <a:t>  </a:t>
            </a:r>
            <a:r>
              <a:rPr lang="en-US" sz="1200" dirty="0" smtClean="0"/>
              <a:t>can’t have 8 and 8 because 1000 and 1000 stack 1s</a:t>
            </a:r>
            <a:endParaRPr lang="en-US" sz="1200" b="1" i="1" dirty="0" smtClean="0"/>
          </a:p>
          <a:p>
            <a:pPr marL="0" indent="0">
              <a:buNone/>
            </a:pPr>
            <a:r>
              <a:rPr lang="en-US" sz="2400" dirty="0" smtClean="0"/>
              <a:t>if the absolute value of the difference in array indices = the absolute value of the difference in base 2 exponents, there exists a </a:t>
            </a:r>
            <a:r>
              <a:rPr lang="en-US" sz="2400" b="1" i="1" dirty="0" smtClean="0"/>
              <a:t>diagonal conflict</a:t>
            </a:r>
          </a:p>
          <a:p>
            <a:pPr marL="0" indent="0">
              <a:buNone/>
            </a:pPr>
            <a:r>
              <a:rPr lang="en-US" sz="2400" b="1" i="1" dirty="0" smtClean="0"/>
              <a:t>  </a:t>
            </a:r>
            <a:r>
              <a:rPr lang="en-US" sz="1200" dirty="0" smtClean="0"/>
              <a:t>if n = 2 and board = [4, 2] = [2</a:t>
            </a:r>
            <a:r>
              <a:rPr lang="en-US" sz="1200" baseline="30000" dirty="0" smtClean="0"/>
              <a:t>2,  </a:t>
            </a:r>
            <a:r>
              <a:rPr lang="en-US" sz="1200" dirty="0" smtClean="0"/>
              <a:t>2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],  abs(base 2 diff) === abs(index diff)  </a:t>
            </a:r>
            <a:r>
              <a:rPr lang="en-US" sz="1200" dirty="0" smtClean="0">
                <a:sym typeface="Wingdings"/>
              </a:rPr>
              <a:t>  </a:t>
            </a:r>
            <a:r>
              <a:rPr lang="en-US" sz="1200" dirty="0" smtClean="0"/>
              <a:t>abs( 2 – 1 ) === abs( 0 – 1 )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0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671"/>
            <a:ext cx="8229600" cy="37649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“coding is not fast;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t’s 10% typing and 90% thinking.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</a:t>
            </a:r>
            <a:r>
              <a:rPr lang="en-US" sz="1600" dirty="0" smtClean="0"/>
              <a:t>getting a solution is a process, not a </a:t>
            </a:r>
            <a:r>
              <a:rPr lang="en-US" sz="1600" b="1" dirty="0" smtClean="0"/>
              <a:t>binary</a:t>
            </a:r>
            <a:r>
              <a:rPr lang="en-US" sz="1600" dirty="0" smtClean="0"/>
              <a:t> light switch.”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	</a:t>
            </a:r>
            <a:r>
              <a:rPr lang="en-US" sz="1400" dirty="0" smtClean="0"/>
              <a:t>-Marcus Phillips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2080377" y="2673055"/>
            <a:ext cx="344723" cy="223762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693"/>
            <a:ext cx="8229600" cy="857250"/>
          </a:xfrm>
        </p:spPr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8951"/>
            <a:ext cx="8229600" cy="142567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 smtClean="0"/>
              <a:t>let’s jump into the chrome console…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327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238"/>
            <a:ext cx="8229600" cy="46808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u="sng" dirty="0"/>
              <a:t>i</a:t>
            </a:r>
            <a:r>
              <a:rPr lang="en-US" sz="1600" b="1" u="sng" dirty="0" smtClean="0"/>
              <a:t>nput</a:t>
            </a:r>
            <a:r>
              <a:rPr lang="en-US" sz="1600" dirty="0" smtClean="0"/>
              <a:t>: n, a number, representing an </a:t>
            </a:r>
            <a:r>
              <a:rPr lang="en-US" sz="1600" i="1" dirty="0" smtClean="0"/>
              <a:t>n</a:t>
            </a:r>
            <a:r>
              <a:rPr lang="en-US" sz="1600" dirty="0" smtClean="0"/>
              <a:t> by </a:t>
            </a:r>
            <a:r>
              <a:rPr lang="en-US" sz="1600" i="1" dirty="0" smtClean="0"/>
              <a:t>n </a:t>
            </a:r>
            <a:r>
              <a:rPr lang="en-US" sz="1600" dirty="0" smtClean="0"/>
              <a:t>board with </a:t>
            </a:r>
            <a:r>
              <a:rPr lang="en-US" sz="1600" i="1" dirty="0" smtClean="0"/>
              <a:t>n</a:t>
            </a:r>
            <a:r>
              <a:rPr lang="en-US" sz="1600" dirty="0" smtClean="0"/>
              <a:t> non-conflicting queens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0. declare a solution counter variable equal to 0.</a:t>
            </a:r>
          </a:p>
          <a:p>
            <a:pPr marL="0" indent="0">
              <a:buNone/>
            </a:pPr>
            <a:r>
              <a:rPr lang="en-US" sz="1600" dirty="0" smtClean="0"/>
              <a:t>1. get an array of potential rows for an </a:t>
            </a:r>
            <a:r>
              <a:rPr lang="en-US" sz="1600" i="1" dirty="0" smtClean="0"/>
              <a:t>n</a:t>
            </a:r>
            <a:r>
              <a:rPr lang="en-US" sz="1600" dirty="0" smtClean="0"/>
              <a:t> x </a:t>
            </a:r>
            <a:r>
              <a:rPr lang="en-US" sz="1600" i="1" dirty="0" smtClean="0"/>
              <a:t>n</a:t>
            </a:r>
            <a:r>
              <a:rPr lang="en-US" sz="1600" dirty="0" smtClean="0"/>
              <a:t> board.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200" dirty="0" smtClean="0"/>
              <a:t>n = 5 </a:t>
            </a:r>
            <a:r>
              <a:rPr lang="en-US" sz="1200" dirty="0" smtClean="0">
                <a:sym typeface="Wingdings"/>
              </a:rPr>
              <a:t> [1, 2, 4, 8, 16]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2. declare recursive function expression that searches and potentially appends new rows.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2.0 </a:t>
            </a:r>
            <a:r>
              <a:rPr lang="en-US" sz="1600" u="sng" dirty="0" smtClean="0"/>
              <a:t>base case </a:t>
            </a:r>
            <a:r>
              <a:rPr lang="en-US" sz="1600" dirty="0" smtClean="0"/>
              <a:t>– if board length = n, add to </a:t>
            </a:r>
            <a:r>
              <a:rPr lang="en-US" sz="1600" dirty="0" err="1" smtClean="0"/>
              <a:t>solutionCounter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2.1 </a:t>
            </a:r>
            <a:r>
              <a:rPr lang="en-US" sz="1600" u="sng" dirty="0" smtClean="0"/>
              <a:t>initialization</a:t>
            </a:r>
            <a:r>
              <a:rPr lang="en-US" sz="1600" dirty="0" smtClean="0"/>
              <a:t> - iterate over the list and begin a board search using an array containing each.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search([1]), search([2]), search([4]) . . .</a:t>
            </a:r>
          </a:p>
          <a:p>
            <a:pPr marL="0" indent="0">
              <a:buNone/>
            </a:pPr>
            <a:r>
              <a:rPr lang="en-US" sz="1600" dirty="0" smtClean="0"/>
              <a:t>	2.2 </a:t>
            </a:r>
            <a:r>
              <a:rPr lang="en-US" sz="1600" u="sng" dirty="0" smtClean="0"/>
              <a:t>recursion</a:t>
            </a:r>
            <a:r>
              <a:rPr lang="en-US" sz="1600" dirty="0" smtClean="0"/>
              <a:t> -using our </a:t>
            </a:r>
            <a:r>
              <a:rPr lang="en-US" sz="1600" b="1" i="1" dirty="0" smtClean="0"/>
              <a:t>row</a:t>
            </a:r>
            <a:r>
              <a:rPr lang="en-US" sz="1600" dirty="0" smtClean="0"/>
              <a:t>, </a:t>
            </a:r>
            <a:r>
              <a:rPr lang="en-US" sz="1600" b="1" i="1" dirty="0" smtClean="0"/>
              <a:t>column</a:t>
            </a:r>
            <a:r>
              <a:rPr lang="en-US" sz="1600" dirty="0" smtClean="0"/>
              <a:t>, and </a:t>
            </a:r>
            <a:r>
              <a:rPr lang="en-US" sz="1600" b="1" i="1" dirty="0" smtClean="0"/>
              <a:t>diagonal</a:t>
            </a:r>
            <a:r>
              <a:rPr lang="en-US" sz="1600" dirty="0" smtClean="0"/>
              <a:t> conditions, check to see if we can append 	from our potential rows array. If all tests pass:</a:t>
            </a:r>
          </a:p>
          <a:p>
            <a:pPr marL="0" indent="0">
              <a:buNone/>
            </a:pPr>
            <a:r>
              <a:rPr lang="en-US" sz="1600" dirty="0" smtClean="0"/>
              <a:t>		2.2.0 append potential row to board and call recursive search on new board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3. invoke recursive search function on empty array</a:t>
            </a:r>
          </a:p>
          <a:p>
            <a:pPr marL="0" indent="0">
              <a:buNone/>
            </a:pPr>
            <a:r>
              <a:rPr lang="en-US" sz="1600" dirty="0" smtClean="0"/>
              <a:t>4. return </a:t>
            </a:r>
            <a:r>
              <a:rPr lang="en-US" sz="1600" dirty="0" err="1" smtClean="0"/>
              <a:t>solutionCounter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o</a:t>
            </a:r>
            <a:r>
              <a:rPr lang="en-US" sz="1600" b="1" u="sng" dirty="0" smtClean="0"/>
              <a:t>utput</a:t>
            </a:r>
            <a:r>
              <a:rPr lang="en-US" sz="1600" dirty="0" smtClean="0"/>
              <a:t>: number of solutions for </a:t>
            </a:r>
            <a:r>
              <a:rPr lang="en-US" sz="1600" i="1" dirty="0" smtClean="0"/>
              <a:t>n</a:t>
            </a:r>
            <a:r>
              <a:rPr lang="en-US" sz="1600" dirty="0" smtClean="0"/>
              <a:t> queens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  <a:p>
            <a:pPr marL="0" indent="0" algn="r">
              <a:buNone/>
            </a:pPr>
            <a:r>
              <a:rPr lang="en-US" sz="1050" i="1" dirty="0" smtClean="0"/>
              <a:t>let’s not worry about time/space complexity on this one ;)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47153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41393" y="831179"/>
            <a:ext cx="3402062" cy="447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0</a:t>
            </a:r>
            <a:r>
              <a:rPr lang="en-US" sz="1200" b="1" dirty="0"/>
              <a:t>)</a:t>
            </a:r>
            <a:r>
              <a:rPr lang="en-US" sz="1200" b="1" dirty="0" smtClean="0"/>
              <a:t> creating row of base 2 options</a:t>
            </a:r>
          </a:p>
          <a:p>
            <a:endParaRPr lang="en-US" sz="1300" b="1" dirty="0"/>
          </a:p>
          <a:p>
            <a:endParaRPr lang="en-US" sz="1300" b="1" dirty="0" smtClean="0"/>
          </a:p>
          <a:p>
            <a:endParaRPr lang="en-US" sz="1300" b="1" dirty="0"/>
          </a:p>
          <a:p>
            <a:endParaRPr lang="en-US" sz="1200" b="1" dirty="0" smtClean="0"/>
          </a:p>
          <a:p>
            <a:r>
              <a:rPr lang="en-US" sz="1200" b="1" dirty="0" smtClean="0"/>
              <a:t>1</a:t>
            </a:r>
            <a:r>
              <a:rPr lang="en-US" sz="1200" b="1" dirty="0"/>
              <a:t>)</a:t>
            </a:r>
            <a:r>
              <a:rPr lang="en-US" sz="1200" b="1" dirty="0" smtClean="0"/>
              <a:t>  declaring counter variable</a:t>
            </a:r>
          </a:p>
          <a:p>
            <a:endParaRPr lang="en-US" sz="1600" b="1" dirty="0"/>
          </a:p>
          <a:p>
            <a:r>
              <a:rPr lang="en-US" sz="1200" b="1" dirty="0" smtClean="0"/>
              <a:t>2</a:t>
            </a:r>
            <a:r>
              <a:rPr lang="en-US" sz="1200" b="1" dirty="0"/>
              <a:t>)</a:t>
            </a:r>
            <a:r>
              <a:rPr lang="en-US" sz="1200" b="1" dirty="0" smtClean="0"/>
              <a:t> recursive function expression</a:t>
            </a:r>
          </a:p>
          <a:p>
            <a:endParaRPr lang="en-US" sz="1200" b="1" dirty="0"/>
          </a:p>
          <a:p>
            <a:endParaRPr lang="en-US" sz="1400" b="1" dirty="0" smtClean="0"/>
          </a:p>
          <a:p>
            <a:pPr marL="228600" indent="-228600">
              <a:buAutoNum type="arabicParenR" startAt="3"/>
            </a:pPr>
            <a:r>
              <a:rPr lang="en-US" sz="1200" b="1" dirty="0" smtClean="0"/>
              <a:t>recursive function invocation</a:t>
            </a:r>
          </a:p>
          <a:p>
            <a:pPr marL="228600" indent="-228600">
              <a:buAutoNum type="arabicParenR" startAt="3"/>
            </a:pPr>
            <a:endParaRPr lang="en-US" sz="1200" b="1" dirty="0"/>
          </a:p>
          <a:p>
            <a:pPr marL="228600" indent="-228600">
              <a:buAutoNum type="arabicParenR" startAt="3"/>
            </a:pPr>
            <a:endParaRPr lang="en-US" sz="1200" b="1" dirty="0" smtClean="0"/>
          </a:p>
          <a:p>
            <a:pPr marL="228600" indent="-228600">
              <a:buAutoNum type="arabicParenR" startAt="3"/>
            </a:pPr>
            <a:endParaRPr lang="en-US" sz="1200" b="1" dirty="0" smtClean="0"/>
          </a:p>
          <a:p>
            <a:pPr marL="228600" indent="-228600">
              <a:buAutoNum type="arabicParenR" startAt="3"/>
            </a:pPr>
            <a:r>
              <a:rPr lang="en-US" sz="1200" b="1" dirty="0" smtClean="0"/>
              <a:t>return # of solutions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2642" y="367822"/>
            <a:ext cx="340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just an outline!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07831" y="4616901"/>
            <a:ext cx="3402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/>
              <a:t>l</a:t>
            </a:r>
            <a:r>
              <a:rPr lang="en-US" sz="1050" b="1" i="1" dirty="0" smtClean="0"/>
              <a:t>et’s jump into </a:t>
            </a:r>
            <a:r>
              <a:rPr lang="en-US" sz="1050" b="1" i="1" dirty="0" err="1" smtClean="0"/>
              <a:t>findSolutions</a:t>
            </a:r>
            <a:r>
              <a:rPr lang="en-US" sz="1050" b="1" i="1" dirty="0" smtClean="0"/>
              <a:t>() . . . </a:t>
            </a:r>
            <a:endParaRPr 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423651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46216" y="90823"/>
            <a:ext cx="3402062" cy="526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dirty="0" smtClean="0"/>
          </a:p>
          <a:p>
            <a:endParaRPr lang="en-US" sz="800" b="1" dirty="0"/>
          </a:p>
          <a:p>
            <a:r>
              <a:rPr lang="en-US" sz="800" b="1" dirty="0" smtClean="0"/>
              <a:t>2.0) base case</a:t>
            </a:r>
          </a:p>
          <a:p>
            <a:r>
              <a:rPr lang="en-US" sz="800" b="1" dirty="0" smtClean="0"/>
              <a:t>    updating </a:t>
            </a:r>
            <a:r>
              <a:rPr lang="en-US" sz="800" b="1" dirty="0" err="1" smtClean="0"/>
              <a:t>solutionCounter</a:t>
            </a:r>
            <a:r>
              <a:rPr lang="en-US" sz="800" b="1" dirty="0" smtClean="0"/>
              <a:t> if full board n x n board exists</a:t>
            </a:r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800" b="1" dirty="0"/>
          </a:p>
          <a:p>
            <a:endParaRPr lang="en-US" sz="800" b="1" dirty="0" smtClean="0"/>
          </a:p>
          <a:p>
            <a:r>
              <a:rPr lang="en-US" sz="800" b="1" dirty="0" smtClean="0"/>
              <a:t>2.1)  dealing with initial ‘[]’ argument</a:t>
            </a:r>
          </a:p>
          <a:p>
            <a:r>
              <a:rPr lang="en-US" sz="800" b="1" dirty="0" smtClean="0"/>
              <a:t>  </a:t>
            </a:r>
            <a:r>
              <a:rPr lang="en-US" sz="800" b="1" dirty="0" err="1" smtClean="0"/>
              <a:t>recurses</a:t>
            </a:r>
            <a:r>
              <a:rPr lang="en-US" sz="800" b="1" dirty="0" smtClean="0"/>
              <a:t> on singly populated array</a:t>
            </a:r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1000" b="1" dirty="0"/>
          </a:p>
          <a:p>
            <a:endParaRPr lang="en-US" sz="800" b="1" dirty="0"/>
          </a:p>
          <a:p>
            <a:r>
              <a:rPr lang="en-US" sz="800" b="1" dirty="0" smtClean="0"/>
              <a:t>2.2) iterating over potential next row options</a:t>
            </a:r>
          </a:p>
          <a:p>
            <a:endParaRPr lang="en-US" sz="1100" b="1" dirty="0"/>
          </a:p>
          <a:p>
            <a:r>
              <a:rPr lang="en-US" sz="800" b="1" dirty="0" smtClean="0"/>
              <a:t>2.3) keeping track of failures</a:t>
            </a:r>
          </a:p>
          <a:p>
            <a:endParaRPr lang="en-US" sz="1100" b="1" dirty="0"/>
          </a:p>
          <a:p>
            <a:r>
              <a:rPr lang="en-US" sz="800" b="1" dirty="0" smtClean="0"/>
              <a:t>2.4) checking: iterating over current board, backwards</a:t>
            </a:r>
          </a:p>
          <a:p>
            <a:r>
              <a:rPr lang="en-US" sz="800" b="1" dirty="0"/>
              <a:t>	</a:t>
            </a:r>
            <a:r>
              <a:rPr lang="en-US" sz="800" b="1" dirty="0" smtClean="0"/>
              <a:t>2.4.0) checking column conflicts</a:t>
            </a:r>
          </a:p>
          <a:p>
            <a:r>
              <a:rPr lang="en-US" sz="800" b="1" dirty="0"/>
              <a:t>	</a:t>
            </a:r>
            <a:endParaRPr lang="en-US" sz="800" b="1" dirty="0" smtClean="0"/>
          </a:p>
          <a:p>
            <a:r>
              <a:rPr lang="en-US" sz="800" b="1" dirty="0"/>
              <a:t>	</a:t>
            </a:r>
            <a:r>
              <a:rPr lang="en-US" sz="800" b="1" dirty="0" smtClean="0"/>
              <a:t>2.4.1) checking both diagonal conflicts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	  while accounting for absolute</a:t>
            </a:r>
          </a:p>
          <a:p>
            <a:r>
              <a:rPr lang="en-US" sz="800" b="1" dirty="0"/>
              <a:t>	</a:t>
            </a:r>
            <a:r>
              <a:rPr lang="en-US" sz="800" b="1" dirty="0" smtClean="0"/>
              <a:t>  changes in:</a:t>
            </a:r>
          </a:p>
          <a:p>
            <a:r>
              <a:rPr lang="en-US" sz="800" b="1" dirty="0"/>
              <a:t>	</a:t>
            </a:r>
            <a:r>
              <a:rPr lang="en-US" sz="800" b="1" dirty="0" smtClean="0"/>
              <a:t>   1) base 2 exponent</a:t>
            </a:r>
          </a:p>
          <a:p>
            <a:r>
              <a:rPr lang="en-US" sz="800" b="1" dirty="0"/>
              <a:t>	</a:t>
            </a:r>
            <a:r>
              <a:rPr lang="en-US" sz="800" b="1" dirty="0" smtClean="0"/>
              <a:t>   2) indices </a:t>
            </a:r>
          </a:p>
          <a:p>
            <a:endParaRPr lang="en-US" sz="800" b="1" dirty="0" smtClean="0"/>
          </a:p>
          <a:p>
            <a:r>
              <a:rPr lang="en-US" sz="800" b="1" dirty="0" smtClean="0"/>
              <a:t>2.5) if the potential row passed all the tests</a:t>
            </a:r>
          </a:p>
          <a:p>
            <a:r>
              <a:rPr lang="en-US" sz="800" b="1" dirty="0" smtClean="0"/>
              <a:t>  set </a:t>
            </a:r>
            <a:r>
              <a:rPr lang="en-US" sz="800" b="1" dirty="0" err="1" smtClean="0"/>
              <a:t>potentialRow</a:t>
            </a:r>
            <a:r>
              <a:rPr lang="en-US" sz="800" b="1" dirty="0" smtClean="0"/>
              <a:t> to </a:t>
            </a:r>
            <a:r>
              <a:rPr lang="en-US" sz="800" b="1" dirty="0" err="1" smtClean="0"/>
              <a:t>confirmedRow</a:t>
            </a:r>
            <a:r>
              <a:rPr lang="en-US" sz="800" b="1" dirty="0" smtClean="0"/>
              <a:t> for readability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slice our current board to avoid modification conflict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add our newly tested row to the board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test it!</a:t>
            </a:r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800" b="1" dirty="0"/>
          </a:p>
          <a:p>
            <a:endParaRPr lang="en-US" sz="800" b="1" dirty="0" smtClean="0"/>
          </a:p>
          <a:p>
            <a:endParaRPr 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5877" y="4526476"/>
            <a:ext cx="340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</a:t>
            </a:r>
            <a:r>
              <a:rPr lang="en-US" sz="1200" b="1" dirty="0" smtClean="0"/>
              <a:t>nderscore!</a:t>
            </a:r>
            <a:endParaRPr lang="en-US" sz="1200" b="1" dirty="0"/>
          </a:p>
        </p:txBody>
      </p:sp>
      <p:pic>
        <p:nvPicPr>
          <p:cNvPr id="2" name="Picture 1" descr="findSolutions([]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38" y="1015370"/>
            <a:ext cx="1274811" cy="26096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0425642">
            <a:off x="8629808" y="1276329"/>
            <a:ext cx="192422" cy="352713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1161741">
            <a:off x="6276576" y="4871028"/>
            <a:ext cx="2441831" cy="1194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0745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7306" y="2263019"/>
            <a:ext cx="363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BINARY ??!??!!!!!!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079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1597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94649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9087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00536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17514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70361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2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3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648227" y="2326290"/>
            <a:ext cx="3785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/>
              <a:t>Working solution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03860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05850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9357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2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3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648227" y="2326290"/>
            <a:ext cx="3785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/>
              <a:t>Working solution</a:t>
            </a:r>
            <a:endParaRPr lang="en-US" sz="3600" i="1" dirty="0"/>
          </a:p>
        </p:txBody>
      </p:sp>
      <p:sp>
        <p:nvSpPr>
          <p:cNvPr id="11" name="Rectangle 10"/>
          <p:cNvSpPr/>
          <p:nvPr/>
        </p:nvSpPr>
        <p:spPr>
          <a:xfrm>
            <a:off x="139670" y="105474"/>
            <a:ext cx="3300566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orget about the 1s and 0s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rowPossibilities</a:t>
            </a:r>
            <a:r>
              <a:rPr lang="en-US" dirty="0" smtClean="0"/>
              <a:t>  </a:t>
            </a:r>
            <a:r>
              <a:rPr lang="en-US" dirty="0"/>
              <a:t>= [4</a:t>
            </a:r>
            <a:r>
              <a:rPr lang="en-US" dirty="0" smtClean="0"/>
              <a:t>, 1, 8, 2</a:t>
            </a:r>
            <a:r>
              <a:rPr lang="en-US" dirty="0"/>
              <a:t>]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08767"/>
              </p:ext>
            </p:extLst>
          </p:nvPr>
        </p:nvGraphicFramePr>
        <p:xfrm>
          <a:off x="3809064" y="201677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0" i="0" dirty="0" smtClean="0"/>
                        <a:t> 0</a:t>
                      </a:r>
                      <a:r>
                        <a:rPr lang="en-US" sz="6000" b="0" i="0" baseline="0" dirty="0" smtClean="0"/>
                        <a:t> 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0" i="0" dirty="0" smtClean="0"/>
                        <a:t> </a:t>
                      </a:r>
                      <a:r>
                        <a:rPr lang="en-US" sz="6000" b="0" i="0" baseline="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0" i="0" dirty="0" smtClean="0"/>
                        <a:t> 2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0" i="0" dirty="0" smtClean="0"/>
                        <a:t> 3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69655" y="4889584"/>
            <a:ext cx="865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</a:t>
            </a:r>
            <a:r>
              <a:rPr lang="en-US" sz="1050" dirty="0" smtClean="0"/>
              <a:t>rray index</a:t>
            </a:r>
            <a:endParaRPr lang="en-US" sz="105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77707"/>
              </p:ext>
            </p:extLst>
          </p:nvPr>
        </p:nvGraphicFramePr>
        <p:xfrm>
          <a:off x="2151320" y="1764453"/>
          <a:ext cx="1054228" cy="5336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5695"/>
                <a:gridCol w="260091"/>
                <a:gridCol w="288462"/>
                <a:gridCol w="259980"/>
              </a:tblGrid>
              <a:tr h="53364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 2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2533" y="1533621"/>
            <a:ext cx="847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dirty="0" smtClean="0"/>
              <a:t>rray indices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5420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57307" y="2276630"/>
            <a:ext cx="2129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Failing solutions?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382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48436"/>
              </p:ext>
            </p:extLst>
          </p:nvPr>
        </p:nvGraphicFramePr>
        <p:xfrm>
          <a:off x="239958" y="198981"/>
          <a:ext cx="4740628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  <a:gridCol w="1185157"/>
                <a:gridCol w="1185157"/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6000" baseline="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baseline="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</a:t>
                      </a:r>
                      <a:r>
                        <a:rPr lang="en-US" sz="60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6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72175"/>
              </p:ext>
            </p:extLst>
          </p:nvPr>
        </p:nvGraphicFramePr>
        <p:xfrm>
          <a:off x="5242549" y="198981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4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baseline="0" dirty="0" smtClean="0"/>
                        <a:t>1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8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endParaRPr lang="en-US" sz="6000" b="1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337" y="4889584"/>
            <a:ext cx="56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binary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540826" y="4895632"/>
            <a:ext cx="660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decimal</a:t>
            </a:r>
            <a:endParaRPr lang="en-US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58834"/>
              </p:ext>
            </p:extLst>
          </p:nvPr>
        </p:nvGraphicFramePr>
        <p:xfrm>
          <a:off x="6679823" y="196778"/>
          <a:ext cx="1185157" cy="474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157"/>
              </a:tblGrid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2</a:t>
                      </a:r>
                      <a:r>
                        <a:rPr lang="en-US" sz="6000" b="0" i="0" baseline="30000" dirty="0" smtClean="0"/>
                        <a:t>2</a:t>
                      </a:r>
                      <a:r>
                        <a:rPr lang="en-US" sz="6000" b="1" i="0" baseline="0" dirty="0" smtClean="0"/>
                        <a:t> </a:t>
                      </a:r>
                      <a:endParaRPr lang="en-US" sz="6000" b="1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0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3</a:t>
                      </a:r>
                      <a:endParaRPr lang="en-US" sz="6000" b="0" i="0" dirty="0"/>
                    </a:p>
                  </a:txBody>
                  <a:tcPr/>
                </a:tc>
              </a:tr>
              <a:tr h="1185105">
                <a:tc>
                  <a:txBody>
                    <a:bodyPr/>
                    <a:lstStyle/>
                    <a:p>
                      <a:r>
                        <a:rPr lang="en-US" sz="6000" b="1" i="0" dirty="0" smtClean="0"/>
                        <a:t> </a:t>
                      </a:r>
                      <a:r>
                        <a:rPr lang="en-US" sz="6000" b="1" i="0" dirty="0" smtClean="0"/>
                        <a:t>2</a:t>
                      </a:r>
                      <a:r>
                        <a:rPr lang="en-US" sz="6000" b="0" i="0" baseline="30000" dirty="0" smtClean="0"/>
                        <a:t>1</a:t>
                      </a:r>
                      <a:endParaRPr lang="en-US" sz="60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5083" y="4899950"/>
            <a:ext cx="569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r>
              <a:rPr lang="en-US" sz="1050" dirty="0" smtClean="0"/>
              <a:t>ase 2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648227" y="2326290"/>
            <a:ext cx="3785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/>
              <a:t>Working solution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905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red </a:t>
            </a:r>
            <a:r>
              <a:rPr lang="en-US" sz="6000" dirty="0" smtClean="0">
                <a:solidFill>
                  <a:srgbClr val="FFFFFF"/>
                </a:solidFill>
              </a:rPr>
              <a:t>= primary concept</a:t>
            </a:r>
          </a:p>
          <a:p>
            <a:pPr marL="0" indent="0"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FF00"/>
                </a:solidFill>
              </a:rPr>
              <a:t>y</a:t>
            </a:r>
            <a:r>
              <a:rPr lang="en-US" sz="2000" dirty="0" smtClean="0">
                <a:solidFill>
                  <a:srgbClr val="FFFF00"/>
                </a:solidFill>
              </a:rPr>
              <a:t>ellow</a:t>
            </a:r>
            <a:r>
              <a:rPr lang="en-US" sz="2000" dirty="0" smtClean="0">
                <a:solidFill>
                  <a:srgbClr val="FFFFFF"/>
                </a:solidFill>
              </a:rPr>
              <a:t> = secondary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4876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147</TotalTime>
  <Words>1180</Words>
  <Application>Microsoft Macintosh PowerPoint</Application>
  <PresentationFormat>On-screen Show (16:9)</PresentationFormat>
  <Paragraphs>499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 recap:</vt:lpstr>
      <vt:lpstr>PowerPoint Presentation</vt:lpstr>
      <vt:lpstr>Bitwise Operators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Devon</dc:creator>
  <cp:lastModifiedBy>Devon</cp:lastModifiedBy>
  <cp:revision>16</cp:revision>
  <dcterms:created xsi:type="dcterms:W3CDTF">2015-07-16T06:24:36Z</dcterms:created>
  <dcterms:modified xsi:type="dcterms:W3CDTF">2015-07-16T08:51:58Z</dcterms:modified>
</cp:coreProperties>
</file>