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6" r:id="rId4"/>
    <p:sldId id="259" r:id="rId5"/>
    <p:sldId id="264" r:id="rId6"/>
    <p:sldId id="258" r:id="rId7"/>
    <p:sldId id="267" r:id="rId8"/>
    <p:sldId id="268" r:id="rId9"/>
    <p:sldId id="265" r:id="rId10"/>
    <p:sldId id="261" r:id="rId11"/>
    <p:sldId id="269" r:id="rId12"/>
    <p:sldId id="263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3AFC7-5F90-BC4C-ABFE-792AC2DE7539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FED6B-7DDA-A247-8CC4-486AF573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01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ECF261-571D-574B-8B10-CD29463CFD13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504F-B401-1C4F-A5C9-173659283CD5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399CD2-B338-0F43-AFC7-7F21911E5D2B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37C1-7673-5E4E-B2C3-9BE593E0A170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FCF189-9ED5-1949-85D7-F37294D9682B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3C73-D0E3-2846-AEBE-95AA6C31DDA8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3A8E-A209-B74B-98CB-6B6A862041C6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907-E2FF-6443-8145-97485A0C8A90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47EA-A7E4-134D-820D-DC560ED82AA7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48561F9-B655-C14D-9CE9-3185A109951B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5763-DE10-7D43-9CD8-86C649843F70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586FBF4-ED83-964F-B1B7-6081624F1101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C24B-3A14-894A-B135-76D4EBEAAF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Beer Consumption in Brazil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57D48-BD30-1149-8527-B697D4F817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General Assembly Data Science final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FB0D0-B06C-5647-A79E-A19F891B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48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5C7C-7F89-194C-A114-D0C3A0BE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13101-F077-DF4F-94A4-9A8247565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regression:  0.724</a:t>
            </a:r>
          </a:p>
          <a:p>
            <a:r>
              <a:rPr lang="en-US" dirty="0"/>
              <a:t>Decision tree: 0.553</a:t>
            </a:r>
          </a:p>
          <a:p>
            <a:r>
              <a:rPr lang="en-US" dirty="0"/>
              <a:t>Random forest: 0.700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70ED0-811F-A342-9052-1B497C6B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0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5C7C-7F89-194C-A114-D0C3A0BE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13101-F077-DF4F-94A4-9A8247565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performs the best with linear regression.</a:t>
            </a:r>
          </a:p>
          <a:p>
            <a:r>
              <a:rPr lang="en-US" dirty="0"/>
              <a:t>Feature engineering helped a little but not much. </a:t>
            </a:r>
          </a:p>
          <a:p>
            <a:r>
              <a:rPr lang="en-US" dirty="0"/>
              <a:t>More data is needed for a better score.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70ED0-811F-A342-9052-1B497C6B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50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9978-631D-C94B-BA12-B7D813D0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19C26-8945-1047-871A-DBEB30645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model can help the Brazilian government predict beer consumption with an accuracy of 72.4%.</a:t>
            </a:r>
          </a:p>
          <a:p>
            <a:r>
              <a:rPr lang="en-US" dirty="0"/>
              <a:t>This model can be used to forecast the economic trends based on the time of year and the weather.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B6EF8-D680-8E49-A315-A08C66DD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00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1505-BAAB-7D4B-AE57-24A63ABE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BA40D-D203-A241-81C9-2BF7C760A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  <a:p>
            <a:pPr lvl="1"/>
            <a:r>
              <a:rPr lang="en-US" dirty="0"/>
              <a:t>This model can be incorporated but with warning.</a:t>
            </a:r>
          </a:p>
          <a:p>
            <a:pPr lvl="1"/>
            <a:r>
              <a:rPr lang="en-US" dirty="0"/>
              <a:t>More data should be researched and added to the dataset for better results.</a:t>
            </a:r>
          </a:p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Incorporate time of day into the dataset.</a:t>
            </a:r>
          </a:p>
          <a:p>
            <a:pPr lvl="1"/>
            <a:r>
              <a:rPr lang="en-US" dirty="0"/>
              <a:t>Expand to more areas in the metropolitan area and eventually to other cities in the country.</a:t>
            </a:r>
          </a:p>
          <a:p>
            <a:pPr lvl="1"/>
            <a:r>
              <a:rPr lang="en-US" dirty="0"/>
              <a:t>Look at data from other years- how does weather change and how (if at all) does this affect beer consumption?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38674-A543-4D40-A348-60E55A95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80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505A-5E0F-DC4D-908E-E78C1EF4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8B060-91B8-084D-8E1C-0545700DE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Beer is the most consumed alcoholic beverage in Brazil.</a:t>
            </a:r>
          </a:p>
          <a:p>
            <a:r>
              <a:rPr lang="en-US" dirty="0"/>
              <a:t>Brazil is also the third largest consumer of beer in the world, after China and the United States.</a:t>
            </a:r>
          </a:p>
          <a:p>
            <a:r>
              <a:rPr lang="en-US" dirty="0"/>
              <a:t>Brazil entered a recession in 2014. The country started to recover in 2017, but corruption, the lack of public policies, and the economic crisis have led to an increase in poverty.</a:t>
            </a:r>
          </a:p>
          <a:p>
            <a:r>
              <a:rPr lang="en-US" dirty="0"/>
              <a:t>Beer sales may help to drive the economy.  On the other end, the lack of sales may hurt the economy.</a:t>
            </a:r>
          </a:p>
          <a:p>
            <a:r>
              <a:rPr lang="en-US" dirty="0"/>
              <a:t>The main goal of this exercise is to predict the consumption of beer in one of the country's most populous cities, Sao Paulo.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868A4-BDF0-3644-8A6A-AFFE2BDE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79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2BBF-7AB0-E04C-8A56-152D59CF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B556D-C943-E746-83EE-F75E2695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Beer consumption can be affected by many factors: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Precipitation</a:t>
            </a:r>
          </a:p>
          <a:p>
            <a:pPr lvl="1"/>
            <a:r>
              <a:rPr lang="en-US" dirty="0"/>
              <a:t>Day of the week</a:t>
            </a:r>
          </a:p>
          <a:p>
            <a:pPr lvl="1"/>
            <a:r>
              <a:rPr lang="en-US" dirty="0"/>
              <a:t>Month</a:t>
            </a:r>
          </a:p>
          <a:p>
            <a:pPr lvl="1"/>
            <a:r>
              <a:rPr lang="en-US" dirty="0"/>
              <a:t>Season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A2E3C-7E0F-D648-9FD3-AB175FB6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9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C123-1BE4-B247-8CC3-C94FEBDD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2521-142B-5643-9AE7-865A3338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447286"/>
          </a:xfrm>
        </p:spPr>
        <p:txBody>
          <a:bodyPr/>
          <a:lstStyle/>
          <a:p>
            <a:r>
              <a:rPr lang="en-US" dirty="0"/>
              <a:t>The data contains conditions for each day in a calendar year.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A754F-ED56-274F-BAC6-EF4927387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99" y="4092324"/>
            <a:ext cx="7797800" cy="22098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76AE1-2879-0545-9817-F06E1115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3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1CD90-BAF0-B040-A855-1002CCE8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4ED5CE-3FED-7C4B-98C1-9FE6C1EB9C92}"/>
              </a:ext>
            </a:extLst>
          </p:cNvPr>
          <p:cNvSpPr txBox="1">
            <a:spLocks/>
          </p:cNvSpPr>
          <p:nvPr/>
        </p:nvSpPr>
        <p:spPr>
          <a:xfrm>
            <a:off x="581192" y="2180497"/>
            <a:ext cx="11029615" cy="1447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columns can be created by parsing the “Date” column.</a:t>
            </a:r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14C6602-EF65-A349-8250-65F951F7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C06E38-CA87-4340-A61D-64ABBF613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49" y="4092324"/>
            <a:ext cx="91313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7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FC14-A537-D641-9F58-B81CCFC0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BFBEF-D012-D74B-AE7D-7C27337F8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success metric is limited to the ability to predict the amount of beer consumed in Sao Paulo and whether there is a trend in the data based on the feature columns.</a:t>
            </a:r>
          </a:p>
          <a:p>
            <a:r>
              <a:rPr lang="en-US" dirty="0"/>
              <a:t>The data is only based on one year (2015). </a:t>
            </a:r>
          </a:p>
          <a:p>
            <a:r>
              <a:rPr lang="en-US" dirty="0"/>
              <a:t>The dataset focuses on an area in the city, rather than the whole city.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55AB3-42A0-1D46-98D8-8CEFA372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8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84BE-834C-814B-9200-54FCFE87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CF974-1668-AE46-A99B-5ED435B5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A84379-7D21-F44F-9E13-EA800847400D}"/>
              </a:ext>
            </a:extLst>
          </p:cNvPr>
          <p:cNvSpPr txBox="1">
            <a:spLocks/>
          </p:cNvSpPr>
          <p:nvPr/>
        </p:nvSpPr>
        <p:spPr>
          <a:xfrm>
            <a:off x="581192" y="2180497"/>
            <a:ext cx="11029615" cy="1447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Investigate relationship between beer consumption and feature columns. </a:t>
            </a:r>
          </a:p>
          <a:p>
            <a:r>
              <a:rPr lang="en-US" dirty="0"/>
              <a:t>Beer consumption increases with temperature.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2A30B3-1E7D-E349-A046-17F46EF90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988" y="3429000"/>
            <a:ext cx="4844021" cy="298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7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84BE-834C-814B-9200-54FCFE87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CF974-1668-AE46-A99B-5ED435B5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A84379-7D21-F44F-9E13-EA800847400D}"/>
              </a:ext>
            </a:extLst>
          </p:cNvPr>
          <p:cNvSpPr txBox="1">
            <a:spLocks/>
          </p:cNvSpPr>
          <p:nvPr/>
        </p:nvSpPr>
        <p:spPr>
          <a:xfrm>
            <a:off x="581192" y="2180497"/>
            <a:ext cx="11029615" cy="1447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Average beer consumption is higher on weekend days than on week days.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4C287A-3AF5-0D46-AA15-ACF4AE72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49" y="3429000"/>
            <a:ext cx="53467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8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70B1-4D9C-A34F-9A91-B5C0A3E4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477DF-E830-8740-A14D-8B22DD719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tried out three different models to see which would best work with my dataset: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Decision Tree Regressor</a:t>
            </a:r>
          </a:p>
          <a:p>
            <a:pPr lvl="1"/>
            <a:r>
              <a:rPr lang="en-US" dirty="0"/>
              <a:t>Random Forest Regressor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92E34-9504-CC44-8503-D016DEA1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3056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1052</TotalTime>
  <Words>461</Words>
  <Application>Microsoft Macintosh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Gill Sans MT</vt:lpstr>
      <vt:lpstr>Wingdings 2</vt:lpstr>
      <vt:lpstr>Dividend</vt:lpstr>
      <vt:lpstr>Beer Consumption in Brazil</vt:lpstr>
      <vt:lpstr>Problem Statement</vt:lpstr>
      <vt:lpstr>hypothesis</vt:lpstr>
      <vt:lpstr>The data</vt:lpstr>
      <vt:lpstr>The data</vt:lpstr>
      <vt:lpstr>Metrics and Limitations</vt:lpstr>
      <vt:lpstr>Data Exploration</vt:lpstr>
      <vt:lpstr>Data Exploration</vt:lpstr>
      <vt:lpstr>Approach</vt:lpstr>
      <vt:lpstr>Model evaluation</vt:lpstr>
      <vt:lpstr>Model evaluation</vt:lpstr>
      <vt:lpstr>Impact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Consumption in Brazil</dc:title>
  <dc:creator>Devon O'Regan</dc:creator>
  <cp:lastModifiedBy>Devon O'Regan</cp:lastModifiedBy>
  <cp:revision>24</cp:revision>
  <cp:lastPrinted>2019-08-27T22:57:08Z</cp:lastPrinted>
  <dcterms:created xsi:type="dcterms:W3CDTF">2019-08-27T03:30:58Z</dcterms:created>
  <dcterms:modified xsi:type="dcterms:W3CDTF">2019-08-27T23:10:30Z</dcterms:modified>
</cp:coreProperties>
</file>