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D1D6"/>
    <a:srgbClr val="E4E4E4"/>
    <a:srgbClr val="FAE2E5"/>
    <a:srgbClr val="F9DBDF"/>
    <a:srgbClr val="A619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868" autoAdjust="0"/>
    <p:restoredTop sz="93896" autoAdjust="0"/>
  </p:normalViewPr>
  <p:slideViewPr>
    <p:cSldViewPr>
      <p:cViewPr>
        <p:scale>
          <a:sx n="50" d="100"/>
          <a:sy n="50" d="100"/>
        </p:scale>
        <p:origin x="-6282" y="-6252"/>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EAA80C-455C-4F23-9C38-98D98D9525A2}" type="datetimeFigureOut">
              <a:rPr lang="en-US" smtClean="0"/>
              <a:t>10/19/2016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065B60-2E36-4BE8-B482-00CC11E630EC}" type="slidenum">
              <a:rPr lang="en-US" smtClean="0"/>
              <a:t>‹#›</a:t>
            </a:fld>
            <a:endParaRPr lang="en-US"/>
          </a:p>
        </p:txBody>
      </p:sp>
    </p:spTree>
    <p:extLst>
      <p:ext uri="{BB962C8B-B14F-4D97-AF65-F5344CB8AC3E}">
        <p14:creationId xmlns:p14="http://schemas.microsoft.com/office/powerpoint/2010/main" val="3104012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065B60-2E36-4BE8-B482-00CC11E630EC}" type="slidenum">
              <a:rPr lang="en-US" smtClean="0"/>
              <a:t>1</a:t>
            </a:fld>
            <a:endParaRPr lang="en-US"/>
          </a:p>
        </p:txBody>
      </p:sp>
    </p:spTree>
    <p:extLst>
      <p:ext uri="{BB962C8B-B14F-4D97-AF65-F5344CB8AC3E}">
        <p14:creationId xmlns:p14="http://schemas.microsoft.com/office/powerpoint/2010/main" val="3650776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99124D1-0BE2-470A-9AB9-B914D4E12A44}" type="datetimeFigureOut">
              <a:rPr lang="en-US" smtClean="0"/>
              <a:t>10/19/2016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013050-A66C-456E-9CD1-AAB736988D91}" type="slidenum">
              <a:rPr lang="en-US" smtClean="0"/>
              <a:t>‹#›</a:t>
            </a:fld>
            <a:endParaRPr lang="en-US"/>
          </a:p>
        </p:txBody>
      </p:sp>
    </p:spTree>
    <p:extLst>
      <p:ext uri="{BB962C8B-B14F-4D97-AF65-F5344CB8AC3E}">
        <p14:creationId xmlns:p14="http://schemas.microsoft.com/office/powerpoint/2010/main" val="2291968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9124D1-0BE2-470A-9AB9-B914D4E12A44}" type="datetimeFigureOut">
              <a:rPr lang="en-US" smtClean="0"/>
              <a:t>10/19/2016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013050-A66C-456E-9CD1-AAB736988D91}" type="slidenum">
              <a:rPr lang="en-US" smtClean="0"/>
              <a:t>‹#›</a:t>
            </a:fld>
            <a:endParaRPr lang="en-US"/>
          </a:p>
        </p:txBody>
      </p:sp>
    </p:spTree>
    <p:extLst>
      <p:ext uri="{BB962C8B-B14F-4D97-AF65-F5344CB8AC3E}">
        <p14:creationId xmlns:p14="http://schemas.microsoft.com/office/powerpoint/2010/main" val="2185189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9124D1-0BE2-470A-9AB9-B914D4E12A44}" type="datetimeFigureOut">
              <a:rPr lang="en-US" smtClean="0"/>
              <a:t>10/19/2016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013050-A66C-456E-9CD1-AAB736988D91}" type="slidenum">
              <a:rPr lang="en-US" smtClean="0"/>
              <a:t>‹#›</a:t>
            </a:fld>
            <a:endParaRPr lang="en-US"/>
          </a:p>
        </p:txBody>
      </p:sp>
    </p:spTree>
    <p:extLst>
      <p:ext uri="{BB962C8B-B14F-4D97-AF65-F5344CB8AC3E}">
        <p14:creationId xmlns:p14="http://schemas.microsoft.com/office/powerpoint/2010/main" val="1434770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9124D1-0BE2-470A-9AB9-B914D4E12A44}" type="datetimeFigureOut">
              <a:rPr lang="en-US" smtClean="0"/>
              <a:t>10/19/2016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013050-A66C-456E-9CD1-AAB736988D91}" type="slidenum">
              <a:rPr lang="en-US" smtClean="0"/>
              <a:t>‹#›</a:t>
            </a:fld>
            <a:endParaRPr lang="en-US"/>
          </a:p>
        </p:txBody>
      </p:sp>
    </p:spTree>
    <p:extLst>
      <p:ext uri="{BB962C8B-B14F-4D97-AF65-F5344CB8AC3E}">
        <p14:creationId xmlns:p14="http://schemas.microsoft.com/office/powerpoint/2010/main" val="3569204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9124D1-0BE2-470A-9AB9-B914D4E12A44}" type="datetimeFigureOut">
              <a:rPr lang="en-US" smtClean="0"/>
              <a:t>10/19/2016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013050-A66C-456E-9CD1-AAB736988D91}" type="slidenum">
              <a:rPr lang="en-US" smtClean="0"/>
              <a:t>‹#›</a:t>
            </a:fld>
            <a:endParaRPr lang="en-US"/>
          </a:p>
        </p:txBody>
      </p:sp>
    </p:spTree>
    <p:extLst>
      <p:ext uri="{BB962C8B-B14F-4D97-AF65-F5344CB8AC3E}">
        <p14:creationId xmlns:p14="http://schemas.microsoft.com/office/powerpoint/2010/main" val="3404873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99124D1-0BE2-470A-9AB9-B914D4E12A44}" type="datetimeFigureOut">
              <a:rPr lang="en-US" smtClean="0"/>
              <a:t>10/19/2016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013050-A66C-456E-9CD1-AAB736988D91}" type="slidenum">
              <a:rPr lang="en-US" smtClean="0"/>
              <a:t>‹#›</a:t>
            </a:fld>
            <a:endParaRPr lang="en-US"/>
          </a:p>
        </p:txBody>
      </p:sp>
    </p:spTree>
    <p:extLst>
      <p:ext uri="{BB962C8B-B14F-4D97-AF65-F5344CB8AC3E}">
        <p14:creationId xmlns:p14="http://schemas.microsoft.com/office/powerpoint/2010/main" val="1356129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99124D1-0BE2-470A-9AB9-B914D4E12A44}" type="datetimeFigureOut">
              <a:rPr lang="en-US" smtClean="0"/>
              <a:t>10/19/2016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013050-A66C-456E-9CD1-AAB736988D91}" type="slidenum">
              <a:rPr lang="en-US" smtClean="0"/>
              <a:t>‹#›</a:t>
            </a:fld>
            <a:endParaRPr lang="en-US"/>
          </a:p>
        </p:txBody>
      </p:sp>
    </p:spTree>
    <p:extLst>
      <p:ext uri="{BB962C8B-B14F-4D97-AF65-F5344CB8AC3E}">
        <p14:creationId xmlns:p14="http://schemas.microsoft.com/office/powerpoint/2010/main" val="3034957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9124D1-0BE2-470A-9AB9-B914D4E12A44}" type="datetimeFigureOut">
              <a:rPr lang="en-US" smtClean="0"/>
              <a:t>10/19/2016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013050-A66C-456E-9CD1-AAB736988D91}" type="slidenum">
              <a:rPr lang="en-US" smtClean="0"/>
              <a:t>‹#›</a:t>
            </a:fld>
            <a:endParaRPr lang="en-US"/>
          </a:p>
        </p:txBody>
      </p:sp>
    </p:spTree>
    <p:extLst>
      <p:ext uri="{BB962C8B-B14F-4D97-AF65-F5344CB8AC3E}">
        <p14:creationId xmlns:p14="http://schemas.microsoft.com/office/powerpoint/2010/main" val="1173887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9124D1-0BE2-470A-9AB9-B914D4E12A44}" type="datetimeFigureOut">
              <a:rPr lang="en-US" smtClean="0"/>
              <a:t>10/19/2016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013050-A66C-456E-9CD1-AAB736988D91}" type="slidenum">
              <a:rPr lang="en-US" smtClean="0"/>
              <a:t>‹#›</a:t>
            </a:fld>
            <a:endParaRPr lang="en-US"/>
          </a:p>
        </p:txBody>
      </p:sp>
    </p:spTree>
    <p:extLst>
      <p:ext uri="{BB962C8B-B14F-4D97-AF65-F5344CB8AC3E}">
        <p14:creationId xmlns:p14="http://schemas.microsoft.com/office/powerpoint/2010/main" val="1883692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9124D1-0BE2-470A-9AB9-B914D4E12A44}" type="datetimeFigureOut">
              <a:rPr lang="en-US" smtClean="0"/>
              <a:t>10/19/2016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013050-A66C-456E-9CD1-AAB736988D91}" type="slidenum">
              <a:rPr lang="en-US" smtClean="0"/>
              <a:t>‹#›</a:t>
            </a:fld>
            <a:endParaRPr lang="en-US"/>
          </a:p>
        </p:txBody>
      </p:sp>
    </p:spTree>
    <p:extLst>
      <p:ext uri="{BB962C8B-B14F-4D97-AF65-F5344CB8AC3E}">
        <p14:creationId xmlns:p14="http://schemas.microsoft.com/office/powerpoint/2010/main" val="2929685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9124D1-0BE2-470A-9AB9-B914D4E12A44}" type="datetimeFigureOut">
              <a:rPr lang="en-US" smtClean="0"/>
              <a:t>10/19/2016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013050-A66C-456E-9CD1-AAB736988D91}" type="slidenum">
              <a:rPr lang="en-US" smtClean="0"/>
              <a:t>‹#›</a:t>
            </a:fld>
            <a:endParaRPr lang="en-US"/>
          </a:p>
        </p:txBody>
      </p:sp>
    </p:spTree>
    <p:extLst>
      <p:ext uri="{BB962C8B-B14F-4D97-AF65-F5344CB8AC3E}">
        <p14:creationId xmlns:p14="http://schemas.microsoft.com/office/powerpoint/2010/main" val="3684877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D99124D1-0BE2-470A-9AB9-B914D4E12A44}" type="datetimeFigureOut">
              <a:rPr lang="en-US" smtClean="0"/>
              <a:t>10/19/2016</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4E013050-A66C-456E-9CD1-AAB736988D91}" type="slidenum">
              <a:rPr lang="en-US" smtClean="0"/>
              <a:t>‹#›</a:t>
            </a:fld>
            <a:endParaRPr lang="en-US"/>
          </a:p>
        </p:txBody>
      </p:sp>
    </p:spTree>
    <p:extLst>
      <p:ext uri="{BB962C8B-B14F-4D97-AF65-F5344CB8AC3E}">
        <p14:creationId xmlns:p14="http://schemas.microsoft.com/office/powerpoint/2010/main" val="21616610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anose="020B0604020202020204"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anose="020B0604020202020204"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anose="020B0604020202020204"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jpe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jpe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a:off x="15316200" y="19276686"/>
            <a:ext cx="13258800" cy="9333388"/>
          </a:xfrm>
          <a:prstGeom prst="rect">
            <a:avLst/>
          </a:prstGeom>
          <a:solidFill>
            <a:srgbClr val="E4E4E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Rectangle 5"/>
          <p:cNvSpPr/>
          <p:nvPr/>
        </p:nvSpPr>
        <p:spPr>
          <a:xfrm>
            <a:off x="0" y="-46894"/>
            <a:ext cx="43891200" cy="5471321"/>
          </a:xfrm>
          <a:prstGeom prst="rect">
            <a:avLst/>
          </a:prstGeom>
          <a:solidFill>
            <a:srgbClr val="A619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3316679" y="317602"/>
            <a:ext cx="37307520" cy="2727958"/>
          </a:xfrm>
        </p:spPr>
        <p:txBody>
          <a:bodyPr>
            <a:noAutofit/>
          </a:bodyPr>
          <a:lstStyle/>
          <a:p>
            <a:r>
              <a:rPr lang="en-US" sz="11000" b="1" dirty="0" smtClean="0">
                <a:solidFill>
                  <a:schemeClr val="bg1"/>
                </a:solidFill>
                <a:latin typeface="Times New Roman" panose="02020603050405020304" pitchFamily="18" charset="0"/>
                <a:cs typeface="Times New Roman" panose="02020603050405020304" pitchFamily="18" charset="0"/>
              </a:rPr>
              <a:t>Minimum energy search over </a:t>
            </a:r>
            <a:r>
              <a:rPr lang="en-US" sz="11000" b="1" dirty="0">
                <a:solidFill>
                  <a:schemeClr val="bg1"/>
                </a:solidFill>
                <a:latin typeface="Times New Roman" panose="02020603050405020304" pitchFamily="18" charset="0"/>
                <a:cs typeface="Times New Roman" panose="02020603050405020304" pitchFamily="18" charset="0"/>
              </a:rPr>
              <a:t>g</a:t>
            </a:r>
            <a:r>
              <a:rPr lang="en-US" sz="11000" b="1" dirty="0" smtClean="0">
                <a:solidFill>
                  <a:schemeClr val="bg1"/>
                </a:solidFill>
                <a:latin typeface="Times New Roman" panose="02020603050405020304" pitchFamily="18" charset="0"/>
                <a:cs typeface="Times New Roman" panose="02020603050405020304" pitchFamily="18" charset="0"/>
              </a:rPr>
              <a:t>raphene defect</a:t>
            </a:r>
            <a:br>
              <a:rPr lang="en-US" sz="11000" b="1" dirty="0" smtClean="0">
                <a:solidFill>
                  <a:schemeClr val="bg1"/>
                </a:solidFill>
                <a:latin typeface="Times New Roman" panose="02020603050405020304" pitchFamily="18" charset="0"/>
                <a:cs typeface="Times New Roman" panose="02020603050405020304" pitchFamily="18" charset="0"/>
              </a:rPr>
            </a:br>
            <a:r>
              <a:rPr lang="en-US" sz="11000" b="1" dirty="0" smtClean="0">
                <a:solidFill>
                  <a:schemeClr val="bg1"/>
                </a:solidFill>
                <a:latin typeface="Times New Roman" panose="02020603050405020304" pitchFamily="18" charset="0"/>
                <a:cs typeface="Times New Roman" panose="02020603050405020304" pitchFamily="18" charset="0"/>
              </a:rPr>
              <a:t>structures using a neural network potential</a:t>
            </a:r>
            <a:endParaRPr lang="en-US" sz="11000" b="1" dirty="0">
              <a:solidFill>
                <a:schemeClr val="bg1"/>
              </a:solidFill>
              <a:latin typeface="Times New Roman" panose="02020603050405020304" pitchFamily="18" charset="0"/>
              <a:cs typeface="Times New Roman" panose="02020603050405020304" pitchFamily="18" charset="0"/>
            </a:endParaRPr>
          </a:p>
        </p:txBody>
      </p:sp>
      <p:sp>
        <p:nvSpPr>
          <p:cNvPr id="8" name="Rectangle 7"/>
          <p:cNvSpPr/>
          <p:nvPr/>
        </p:nvSpPr>
        <p:spPr>
          <a:xfrm>
            <a:off x="12249150" y="3576786"/>
            <a:ext cx="19392900" cy="1323439"/>
          </a:xfrm>
          <a:prstGeom prst="rect">
            <a:avLst/>
          </a:prstGeom>
        </p:spPr>
        <p:txBody>
          <a:bodyPr wrap="square">
            <a:spAutoFit/>
          </a:bodyPr>
          <a:lstStyle/>
          <a:p>
            <a:pPr algn="ctr"/>
            <a:r>
              <a:rPr lang="en-US" sz="8000" dirty="0" smtClean="0">
                <a:solidFill>
                  <a:schemeClr val="bg1"/>
                </a:solidFill>
                <a:latin typeface="Times New Roman" panose="02020603050405020304" pitchFamily="18" charset="0"/>
                <a:cs typeface="Times New Roman" panose="02020603050405020304" pitchFamily="18" charset="0"/>
              </a:rPr>
              <a:t>Devon Walker* and John </a:t>
            </a:r>
            <a:r>
              <a:rPr lang="en-US" sz="8000" dirty="0" err="1" smtClean="0">
                <a:solidFill>
                  <a:schemeClr val="bg1"/>
                </a:solidFill>
                <a:latin typeface="Times New Roman" panose="02020603050405020304" pitchFamily="18" charset="0"/>
                <a:cs typeface="Times New Roman" panose="02020603050405020304" pitchFamily="18" charset="0"/>
              </a:rPr>
              <a:t>Kitchin</a:t>
            </a:r>
            <a:endParaRPr lang="en-US" sz="8000" dirty="0">
              <a:solidFill>
                <a:schemeClr val="bg1"/>
              </a:solidFill>
              <a:latin typeface="Times New Roman" panose="02020603050405020304" pitchFamily="18" charset="0"/>
              <a:cs typeface="Times New Roman" panose="02020603050405020304" pitchFamily="18" charset="0"/>
            </a:endParaRPr>
          </a:p>
        </p:txBody>
      </p:sp>
      <p:pic>
        <p:nvPicPr>
          <p:cNvPr id="1028" name="Picture 4" descr="https://upload.wikimedia.org/wikipedia/en/thumb/b/bb/Carnegie_Mellon_University_seal.svg/1024px-Carnegie_Mellon_University_seal.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8029" y="478967"/>
            <a:ext cx="4419596" cy="4419598"/>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Connector 15"/>
          <p:cNvCxnSpPr/>
          <p:nvPr/>
        </p:nvCxnSpPr>
        <p:spPr>
          <a:xfrm>
            <a:off x="918029" y="29413200"/>
            <a:ext cx="42062400" cy="0"/>
          </a:xfrm>
          <a:prstGeom prst="line">
            <a:avLst/>
          </a:prstGeom>
          <a:ln w="254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pic>
        <p:nvPicPr>
          <p:cNvPr id="18" name="Picture 3" descr="C:\Users\devon\Dropbox\cmu\poster - Teaching and Learning Summit\img\cit.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8029" y="29665613"/>
            <a:ext cx="6608762" cy="238601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as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99000" y="29729940"/>
            <a:ext cx="2331209" cy="2331209"/>
          </a:xfrm>
          <a:prstGeom prst="rect">
            <a:avLst/>
          </a:prstGeom>
          <a:noFill/>
          <a:extLst>
            <a:ext uri="{909E8E84-426E-40DD-AFC4-6F175D3DCCD1}">
              <a14:hiddenFill xmlns:a14="http://schemas.microsoft.com/office/drawing/2010/main">
                <a:solidFill>
                  <a:srgbClr val="FFFFFF"/>
                </a:solidFill>
              </a14:hiddenFill>
            </a:ext>
          </a:extLst>
        </p:spPr>
      </p:pic>
      <p:pic>
        <p:nvPicPr>
          <p:cNvPr id="1041" name="Picture 17" descr="C:\Users\devon\Dropbox\cmu\poster - 2016 ChEGSA Symposium\img\amp-log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797683" y="29729941"/>
            <a:ext cx="5182746" cy="2257356"/>
          </a:xfrm>
          <a:prstGeom prst="rect">
            <a:avLst/>
          </a:prstGeom>
          <a:noFill/>
          <a:extLst>
            <a:ext uri="{909E8E84-426E-40DD-AFC4-6F175D3DCCD1}">
              <a14:hiddenFill xmlns:a14="http://schemas.microsoft.com/office/drawing/2010/main">
                <a:solidFill>
                  <a:srgbClr val="FFFFFF"/>
                </a:solidFill>
              </a14:hiddenFill>
            </a:ext>
          </a:extLst>
        </p:spPr>
      </p:pic>
      <p:pic>
        <p:nvPicPr>
          <p:cNvPr id="1043" name="Picture 19" descr="Image resul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994600" y="29729941"/>
            <a:ext cx="4240094" cy="2331209"/>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p:cNvSpPr/>
          <p:nvPr/>
        </p:nvSpPr>
        <p:spPr>
          <a:xfrm>
            <a:off x="15316200" y="6248400"/>
            <a:ext cx="13258800" cy="12504084"/>
          </a:xfrm>
          <a:prstGeom prst="rect">
            <a:avLst/>
          </a:prstGeom>
          <a:solidFill>
            <a:srgbClr val="E4E4E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6" name="Rectangle 35"/>
          <p:cNvSpPr/>
          <p:nvPr/>
        </p:nvSpPr>
        <p:spPr>
          <a:xfrm>
            <a:off x="29721629" y="6248400"/>
            <a:ext cx="13258800" cy="10391071"/>
          </a:xfrm>
          <a:prstGeom prst="rect">
            <a:avLst/>
          </a:prstGeom>
          <a:solidFill>
            <a:srgbClr val="E4E4E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Rectangle 36"/>
          <p:cNvSpPr/>
          <p:nvPr/>
        </p:nvSpPr>
        <p:spPr>
          <a:xfrm>
            <a:off x="918029" y="6248400"/>
            <a:ext cx="13258800" cy="7733072"/>
          </a:xfrm>
          <a:prstGeom prst="rect">
            <a:avLst/>
          </a:prstGeom>
          <a:solidFill>
            <a:srgbClr val="E4E4E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Rectangle 24"/>
          <p:cNvSpPr/>
          <p:nvPr/>
        </p:nvSpPr>
        <p:spPr>
          <a:xfrm>
            <a:off x="1389888" y="6702552"/>
            <a:ext cx="11677650" cy="830997"/>
          </a:xfrm>
          <a:prstGeom prst="rect">
            <a:avLst/>
          </a:prstGeom>
        </p:spPr>
        <p:txBody>
          <a:bodyPr wrap="square">
            <a:spAutoFit/>
          </a:bodyPr>
          <a:lstStyle/>
          <a:p>
            <a:r>
              <a:rPr lang="en-US" sz="4800" b="1" dirty="0" smtClean="0">
                <a:latin typeface="Arial" panose="020B0604020202020204" pitchFamily="34" charset="0"/>
                <a:cs typeface="Arial" panose="020B0604020202020204" pitchFamily="34" charset="0"/>
              </a:rPr>
              <a:t>Motivation</a:t>
            </a:r>
          </a:p>
        </p:txBody>
      </p:sp>
      <p:sp>
        <p:nvSpPr>
          <p:cNvPr id="42" name="Rectangle 41"/>
          <p:cNvSpPr/>
          <p:nvPr/>
        </p:nvSpPr>
        <p:spPr>
          <a:xfrm>
            <a:off x="15745967" y="6702552"/>
            <a:ext cx="7896225" cy="830997"/>
          </a:xfrm>
          <a:prstGeom prst="rect">
            <a:avLst/>
          </a:prstGeom>
        </p:spPr>
        <p:txBody>
          <a:bodyPr wrap="square">
            <a:spAutoFit/>
          </a:bodyPr>
          <a:lstStyle/>
          <a:p>
            <a:r>
              <a:rPr lang="en-US" sz="4800" b="1" dirty="0" smtClean="0">
                <a:latin typeface="Arial" panose="020B0604020202020204" pitchFamily="34" charset="0"/>
                <a:cs typeface="Arial" panose="020B0604020202020204" pitchFamily="34" charset="0"/>
              </a:rPr>
              <a:t>Neural network training</a:t>
            </a:r>
            <a:endParaRPr lang="en-US" sz="4800" b="1" dirty="0">
              <a:latin typeface="Arial" panose="020B0604020202020204" pitchFamily="34" charset="0"/>
              <a:cs typeface="Arial" panose="020B0604020202020204" pitchFamily="34" charset="0"/>
            </a:endParaRPr>
          </a:p>
        </p:txBody>
      </p:sp>
      <p:sp>
        <p:nvSpPr>
          <p:cNvPr id="43" name="Rectangle 42"/>
          <p:cNvSpPr/>
          <p:nvPr/>
        </p:nvSpPr>
        <p:spPr>
          <a:xfrm>
            <a:off x="30175200" y="6702552"/>
            <a:ext cx="9140371" cy="830997"/>
          </a:xfrm>
          <a:prstGeom prst="rect">
            <a:avLst/>
          </a:prstGeom>
        </p:spPr>
        <p:txBody>
          <a:bodyPr wrap="square">
            <a:spAutoFit/>
          </a:bodyPr>
          <a:lstStyle/>
          <a:p>
            <a:r>
              <a:rPr lang="en-US" sz="4800" b="1" dirty="0" smtClean="0">
                <a:latin typeface="Arial" panose="020B0604020202020204" pitchFamily="34" charset="0"/>
                <a:cs typeface="Arial" panose="020B0604020202020204" pitchFamily="34" charset="0"/>
              </a:rPr>
              <a:t>Structure size extrapolation</a:t>
            </a:r>
            <a:endParaRPr lang="en-US" sz="4800" b="1" dirty="0">
              <a:latin typeface="Arial" panose="020B0604020202020204" pitchFamily="34" charset="0"/>
              <a:cs typeface="Arial" panose="020B0604020202020204" pitchFamily="34" charset="0"/>
            </a:endParaRPr>
          </a:p>
        </p:txBody>
      </p:sp>
      <p:sp>
        <p:nvSpPr>
          <p:cNvPr id="49" name="Rectangle 48"/>
          <p:cNvSpPr/>
          <p:nvPr/>
        </p:nvSpPr>
        <p:spPr>
          <a:xfrm>
            <a:off x="15745967" y="19769328"/>
            <a:ext cx="7896225" cy="830997"/>
          </a:xfrm>
          <a:prstGeom prst="rect">
            <a:avLst/>
          </a:prstGeom>
        </p:spPr>
        <p:txBody>
          <a:bodyPr wrap="square">
            <a:spAutoFit/>
          </a:bodyPr>
          <a:lstStyle/>
          <a:p>
            <a:r>
              <a:rPr lang="en-US" sz="4800" b="1" dirty="0" smtClean="0">
                <a:latin typeface="Arial" panose="020B0604020202020204" pitchFamily="34" charset="0"/>
                <a:cs typeface="Arial" panose="020B0604020202020204" pitchFamily="34" charset="0"/>
              </a:rPr>
              <a:t>Equation of state</a:t>
            </a:r>
            <a:endParaRPr lang="en-US" sz="4800" b="1"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879699" y="13402648"/>
            <a:ext cx="7315215" cy="5029210"/>
          </a:xfrm>
          <a:prstGeom prst="rect">
            <a:avLst/>
          </a:prstGeom>
        </p:spPr>
      </p:pic>
      <p:pic>
        <p:nvPicPr>
          <p:cNvPr id="7" name="Picture 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745967" y="7880222"/>
            <a:ext cx="7315215" cy="5029210"/>
          </a:xfrm>
          <a:prstGeom prst="rect">
            <a:avLst/>
          </a:prstGeom>
        </p:spPr>
      </p:pic>
      <p:sp>
        <p:nvSpPr>
          <p:cNvPr id="31" name="Rectangle 30"/>
          <p:cNvSpPr/>
          <p:nvPr/>
        </p:nvSpPr>
        <p:spPr>
          <a:xfrm>
            <a:off x="1538514" y="25679400"/>
            <a:ext cx="9027109" cy="830997"/>
          </a:xfrm>
          <a:prstGeom prst="rect">
            <a:avLst/>
          </a:prstGeom>
        </p:spPr>
        <p:txBody>
          <a:bodyPr wrap="square">
            <a:spAutoFit/>
          </a:bodyPr>
          <a:lstStyle/>
          <a:p>
            <a:r>
              <a:rPr lang="en-US" sz="4800" b="1" dirty="0" smtClean="0">
                <a:latin typeface="Arial" panose="020B0604020202020204" pitchFamily="34" charset="0"/>
                <a:cs typeface="Arial" panose="020B0604020202020204" pitchFamily="34" charset="0"/>
              </a:rPr>
              <a:t>Energy-unique pore search</a:t>
            </a:r>
            <a:endParaRPr lang="en-US" sz="4800" b="1" dirty="0">
              <a:latin typeface="Arial" panose="020B0604020202020204" pitchFamily="34" charset="0"/>
              <a:cs typeface="Arial" panose="020B0604020202020204" pitchFamily="34" charset="0"/>
            </a:endParaRPr>
          </a:p>
        </p:txBody>
      </p:sp>
      <p:pic>
        <p:nvPicPr>
          <p:cNvPr id="10" name="Picture 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673254" y="14268110"/>
            <a:ext cx="9748349" cy="11430991"/>
          </a:xfrm>
          <a:prstGeom prst="rect">
            <a:avLst/>
          </a:prstGeom>
        </p:spPr>
      </p:pic>
      <p:sp>
        <p:nvSpPr>
          <p:cNvPr id="34" name="Rectangle 33"/>
          <p:cNvSpPr/>
          <p:nvPr/>
        </p:nvSpPr>
        <p:spPr>
          <a:xfrm>
            <a:off x="1538514" y="26584572"/>
            <a:ext cx="12025086" cy="2062103"/>
          </a:xfrm>
          <a:prstGeom prst="rect">
            <a:avLst/>
          </a:prstGeom>
        </p:spPr>
        <p:txBody>
          <a:bodyPr wrap="square">
            <a:spAutoFit/>
          </a:bodyPr>
          <a:lstStyle/>
          <a:p>
            <a:r>
              <a:rPr lang="en-US" sz="3200" dirty="0" smtClean="0">
                <a:latin typeface="Arial" panose="020B0604020202020204" pitchFamily="34" charset="0"/>
                <a:cs typeface="Arial" panose="020B0604020202020204" pitchFamily="34" charset="0"/>
              </a:rPr>
              <a:t>In order to train the neural network, a set of energy-unique pore structures was needed for calculating DFT energies for the training and test sets. The image above represents approximately 1.3% of the total structure set.</a:t>
            </a:r>
            <a:endParaRPr lang="en-US" sz="3200" dirty="0">
              <a:latin typeface="Arial" panose="020B0604020202020204" pitchFamily="34" charset="0"/>
              <a:cs typeface="Arial" panose="020B0604020202020204" pitchFamily="34" charset="0"/>
            </a:endParaRPr>
          </a:p>
        </p:txBody>
      </p:sp>
      <p:sp>
        <p:nvSpPr>
          <p:cNvPr id="38" name="Rectangle 37"/>
          <p:cNvSpPr/>
          <p:nvPr/>
        </p:nvSpPr>
        <p:spPr>
          <a:xfrm>
            <a:off x="30099000" y="7834685"/>
            <a:ext cx="12268200" cy="3046988"/>
          </a:xfrm>
          <a:prstGeom prst="rect">
            <a:avLst/>
          </a:prstGeom>
        </p:spPr>
        <p:txBody>
          <a:bodyPr wrap="square">
            <a:spAutoFit/>
          </a:bodyPr>
          <a:lstStyle/>
          <a:p>
            <a:r>
              <a:rPr lang="en-US" sz="3200" dirty="0" smtClean="0">
                <a:latin typeface="Arial" panose="020B0604020202020204" pitchFamily="34" charset="0"/>
                <a:cs typeface="Arial" panose="020B0604020202020204" pitchFamily="34" charset="0"/>
              </a:rPr>
              <a:t>DFT quickly reaches computational limits as the number of atoms in the system increases beyond approximately 100 atoms. We would like the NNP to be useful for systems that are larger than those used to train it. Here we see a comparison between DFT and the NNP for system sizes approaching the upper limit of practical DFT calculation times.</a:t>
            </a:r>
            <a:endParaRPr lang="en-US" sz="3200" dirty="0">
              <a:latin typeface="Arial" panose="020B0604020202020204" pitchFamily="34" charset="0"/>
              <a:cs typeface="Arial" panose="020B0604020202020204" pitchFamily="34" charset="0"/>
            </a:endParaRPr>
          </a:p>
        </p:txBody>
      </p:sp>
      <p:pic>
        <p:nvPicPr>
          <p:cNvPr id="12" name="Picture 1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2680649" y="11353800"/>
            <a:ext cx="7104902" cy="4818898"/>
          </a:xfrm>
          <a:prstGeom prst="rect">
            <a:avLst/>
          </a:prstGeom>
        </p:spPr>
      </p:pic>
      <p:sp>
        <p:nvSpPr>
          <p:cNvPr id="40" name="Rectangle 39"/>
          <p:cNvSpPr/>
          <p:nvPr/>
        </p:nvSpPr>
        <p:spPr>
          <a:xfrm>
            <a:off x="1389888" y="7836408"/>
            <a:ext cx="12173712" cy="6001643"/>
          </a:xfrm>
          <a:prstGeom prst="rect">
            <a:avLst/>
          </a:prstGeom>
        </p:spPr>
        <p:txBody>
          <a:bodyPr wrap="square">
            <a:spAutoFit/>
          </a:bodyPr>
          <a:lstStyle/>
          <a:p>
            <a:pPr marL="457200" indent="-457200">
              <a:buFont typeface="Arial" panose="020B0604020202020204" pitchFamily="34" charset="0"/>
              <a:buChar char="•"/>
            </a:pPr>
            <a:r>
              <a:rPr lang="en-US" sz="3200" dirty="0" smtClean="0">
                <a:latin typeface="Arial" panose="020B0604020202020204" pitchFamily="34" charset="0"/>
                <a:cs typeface="Arial" panose="020B0604020202020204" pitchFamily="34" charset="0"/>
              </a:rPr>
              <a:t>Graphene is a 2D carbon material that is impermeable to all gases </a:t>
            </a:r>
            <a:r>
              <a:rPr lang="en-US" sz="3200" baseline="30000" dirty="0" smtClean="0">
                <a:latin typeface="Arial" panose="020B0604020202020204" pitchFamily="34" charset="0"/>
                <a:cs typeface="Arial" panose="020B0604020202020204" pitchFamily="34" charset="0"/>
              </a:rPr>
              <a:t>[1]</a:t>
            </a:r>
            <a:r>
              <a:rPr lang="en-US" sz="3200" dirty="0" smtClean="0">
                <a:latin typeface="Arial" panose="020B0604020202020204" pitchFamily="34" charset="0"/>
                <a:cs typeface="Arial" panose="020B0604020202020204" pitchFamily="34" charset="0"/>
              </a:rPr>
              <a:t>.</a:t>
            </a:r>
          </a:p>
          <a:p>
            <a:pPr marL="457200" indent="-457200">
              <a:buFont typeface="Arial" panose="020B0604020202020204" pitchFamily="34" charset="0"/>
              <a:buChar char="•"/>
            </a:pPr>
            <a:endParaRPr lang="en-US" sz="3200" dirty="0" smtClean="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3200" dirty="0" smtClean="0">
                <a:latin typeface="Arial" panose="020B0604020202020204" pitchFamily="34" charset="0"/>
                <a:cs typeface="Arial" panose="020B0604020202020204" pitchFamily="34" charset="0"/>
              </a:rPr>
              <a:t>Engineering pores into graphene can adjust its transport properties, but current methods of creating pores can leave unintentional vacancies </a:t>
            </a:r>
            <a:r>
              <a:rPr lang="en-US" sz="3200" baseline="30000" dirty="0" smtClean="0">
                <a:latin typeface="Arial" panose="020B0604020202020204" pitchFamily="34" charset="0"/>
                <a:cs typeface="Arial" panose="020B0604020202020204" pitchFamily="34" charset="0"/>
              </a:rPr>
              <a:t>[2]</a:t>
            </a:r>
            <a:r>
              <a:rPr lang="en-US" sz="3200" dirty="0" smtClean="0">
                <a:latin typeface="Arial" panose="020B0604020202020204" pitchFamily="34" charset="0"/>
                <a:cs typeface="Arial" panose="020B0604020202020204" pitchFamily="34" charset="0"/>
              </a:rPr>
              <a:t>.</a:t>
            </a:r>
          </a:p>
          <a:p>
            <a:pPr marL="457200" indent="-457200">
              <a:buFont typeface="Arial" panose="020B0604020202020204" pitchFamily="34" charset="0"/>
              <a:buChar char="•"/>
            </a:pPr>
            <a:endParaRPr lang="en-US" sz="32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3200" dirty="0" smtClean="0">
                <a:latin typeface="Arial" panose="020B0604020202020204" pitchFamily="34" charset="0"/>
                <a:cs typeface="Arial" panose="020B0604020202020204" pitchFamily="34" charset="0"/>
              </a:rPr>
              <a:t>Predicting the rearrangement of pores would be too computationally costly with density functional theory (DFT).</a:t>
            </a:r>
          </a:p>
          <a:p>
            <a:pPr marL="457200" indent="-457200">
              <a:buFont typeface="Arial" panose="020B0604020202020204" pitchFamily="34" charset="0"/>
              <a:buChar char="•"/>
            </a:pPr>
            <a:endParaRPr lang="en-US" sz="32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3200" dirty="0" smtClean="0">
                <a:latin typeface="Arial" panose="020B0604020202020204" pitchFamily="34" charset="0"/>
                <a:cs typeface="Arial" panose="020B0604020202020204" pitchFamily="34" charset="0"/>
              </a:rPr>
              <a:t>A neural network potential (NNP) can offer similar accuracies but with greatly increased computational speed </a:t>
            </a:r>
            <a:r>
              <a:rPr lang="en-US" sz="3200" baseline="30000" dirty="0" smtClean="0">
                <a:latin typeface="Arial" panose="020B0604020202020204" pitchFamily="34" charset="0"/>
                <a:cs typeface="Arial" panose="020B0604020202020204" pitchFamily="34" charset="0"/>
              </a:rPr>
              <a:t>[3]</a:t>
            </a:r>
            <a:r>
              <a:rPr lang="en-US" sz="3200" dirty="0" smtClean="0">
                <a:latin typeface="Arial" panose="020B0604020202020204" pitchFamily="34" charset="0"/>
                <a:cs typeface="Arial" panose="020B0604020202020204" pitchFamily="34" charset="0"/>
              </a:rPr>
              <a:t>.</a:t>
            </a:r>
          </a:p>
        </p:txBody>
      </p:sp>
      <p:sp>
        <p:nvSpPr>
          <p:cNvPr id="44" name="Rectangle 43"/>
          <p:cNvSpPr/>
          <p:nvPr/>
        </p:nvSpPr>
        <p:spPr>
          <a:xfrm>
            <a:off x="23490949" y="7834685"/>
            <a:ext cx="4804228" cy="5016758"/>
          </a:xfrm>
          <a:prstGeom prst="rect">
            <a:avLst/>
          </a:prstGeom>
        </p:spPr>
        <p:txBody>
          <a:bodyPr wrap="square">
            <a:spAutoFit/>
          </a:bodyPr>
          <a:lstStyle/>
          <a:p>
            <a:r>
              <a:rPr lang="en-US" sz="3200" dirty="0" smtClean="0">
                <a:latin typeface="Arial" panose="020B0604020202020204" pitchFamily="34" charset="0"/>
                <a:cs typeface="Arial" panose="020B0604020202020204" pitchFamily="34" charset="0"/>
              </a:rPr>
              <a:t>Training a NNP that is capable of predicting energies over a variety of structures requires a diverse training set. Approximately 7k unique DFT calculations are divided between the training set (90%) and the test set (10%).</a:t>
            </a:r>
            <a:endParaRPr lang="en-US" sz="3200" dirty="0">
              <a:latin typeface="Arial" panose="020B0604020202020204" pitchFamily="34" charset="0"/>
              <a:cs typeface="Arial" panose="020B0604020202020204" pitchFamily="34" charset="0"/>
            </a:endParaRPr>
          </a:p>
        </p:txBody>
      </p:sp>
      <p:sp>
        <p:nvSpPr>
          <p:cNvPr id="51" name="Rectangle 50"/>
          <p:cNvSpPr/>
          <p:nvPr/>
        </p:nvSpPr>
        <p:spPr>
          <a:xfrm>
            <a:off x="15771586" y="13493626"/>
            <a:ext cx="4804228" cy="5016758"/>
          </a:xfrm>
          <a:prstGeom prst="rect">
            <a:avLst/>
          </a:prstGeom>
        </p:spPr>
        <p:txBody>
          <a:bodyPr wrap="square">
            <a:spAutoFit/>
          </a:bodyPr>
          <a:lstStyle/>
          <a:p>
            <a:r>
              <a:rPr lang="en-US" sz="3200" dirty="0" smtClean="0">
                <a:latin typeface="Arial" panose="020B0604020202020204" pitchFamily="34" charset="0"/>
                <a:cs typeface="Arial" panose="020B0604020202020204" pitchFamily="34" charset="0"/>
              </a:rPr>
              <a:t>We compare energy calculations between the NNP and the DFT training set to examine convergence. We also compare between two NNPs trained on the same data set to check for agreement and potential overfitting.</a:t>
            </a:r>
            <a:endParaRPr lang="en-US" sz="3200" dirty="0">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8287992" y="23164790"/>
            <a:ext cx="7315215" cy="5029210"/>
          </a:xfrm>
          <a:prstGeom prst="rect">
            <a:avLst/>
          </a:prstGeom>
        </p:spPr>
      </p:pic>
      <p:sp>
        <p:nvSpPr>
          <p:cNvPr id="52" name="Rectangle 51"/>
          <p:cNvSpPr/>
          <p:nvPr/>
        </p:nvSpPr>
        <p:spPr>
          <a:xfrm>
            <a:off x="15745966" y="20667450"/>
            <a:ext cx="12448947" cy="2062103"/>
          </a:xfrm>
          <a:prstGeom prst="rect">
            <a:avLst/>
          </a:prstGeom>
        </p:spPr>
        <p:txBody>
          <a:bodyPr wrap="square">
            <a:spAutoFit/>
          </a:bodyPr>
          <a:lstStyle/>
          <a:p>
            <a:r>
              <a:rPr lang="en-US" sz="3200" dirty="0" smtClean="0">
                <a:latin typeface="Arial" panose="020B0604020202020204" pitchFamily="34" charset="0"/>
                <a:cs typeface="Arial" panose="020B0604020202020204" pitchFamily="34" charset="0"/>
              </a:rPr>
              <a:t>The NNP follows very closely to the equation of state predicted by DFT and outperforms the AIREBO potential at predicting the lattice constant of a pristine graphene monolayer. It is worth noting that equation of state calculations were included in the NNP training set.</a:t>
            </a:r>
            <a:endParaRPr lang="en-US" sz="3200" dirty="0">
              <a:latin typeface="Arial" panose="020B0604020202020204" pitchFamily="34" charset="0"/>
              <a:cs typeface="Arial" panose="020B0604020202020204" pitchFamily="34" charset="0"/>
            </a:endParaRPr>
          </a:p>
        </p:txBody>
      </p:sp>
      <p:grpSp>
        <p:nvGrpSpPr>
          <p:cNvPr id="17" name="Group 16"/>
          <p:cNvGrpSpPr/>
          <p:nvPr/>
        </p:nvGrpSpPr>
        <p:grpSpPr>
          <a:xfrm>
            <a:off x="29721629" y="17221200"/>
            <a:ext cx="13258800" cy="5086727"/>
            <a:chOff x="29721629" y="17366397"/>
            <a:chExt cx="13258800" cy="5086727"/>
          </a:xfrm>
        </p:grpSpPr>
        <p:sp>
          <p:nvSpPr>
            <p:cNvPr id="53" name="Rectangle 52"/>
            <p:cNvSpPr/>
            <p:nvPr/>
          </p:nvSpPr>
          <p:spPr>
            <a:xfrm>
              <a:off x="29721629" y="17366397"/>
              <a:ext cx="13258800" cy="5086727"/>
            </a:xfrm>
            <a:prstGeom prst="rect">
              <a:avLst/>
            </a:prstGeom>
            <a:solidFill>
              <a:srgbClr val="E4E4E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5" name="Rectangle 44"/>
            <p:cNvSpPr/>
            <p:nvPr/>
          </p:nvSpPr>
          <p:spPr>
            <a:xfrm>
              <a:off x="30175200" y="17827752"/>
              <a:ext cx="7896225" cy="830997"/>
            </a:xfrm>
            <a:prstGeom prst="rect">
              <a:avLst/>
            </a:prstGeom>
          </p:spPr>
          <p:txBody>
            <a:bodyPr wrap="square">
              <a:spAutoFit/>
            </a:bodyPr>
            <a:lstStyle/>
            <a:p>
              <a:r>
                <a:rPr lang="en-US" sz="4800" b="1" dirty="0" smtClean="0">
                  <a:latin typeface="Arial" panose="020B0604020202020204" pitchFamily="34" charset="0"/>
                  <a:cs typeface="Arial" panose="020B0604020202020204" pitchFamily="34" charset="0"/>
                </a:rPr>
                <a:t>Limitations</a:t>
              </a:r>
              <a:endParaRPr lang="en-US" sz="4800" b="1" dirty="0">
                <a:latin typeface="Arial" panose="020B0604020202020204" pitchFamily="34" charset="0"/>
                <a:cs typeface="Arial" panose="020B0604020202020204" pitchFamily="34" charset="0"/>
              </a:endParaRPr>
            </a:p>
          </p:txBody>
        </p:sp>
        <p:sp>
          <p:nvSpPr>
            <p:cNvPr id="55" name="Rectangle 54"/>
            <p:cNvSpPr/>
            <p:nvPr/>
          </p:nvSpPr>
          <p:spPr>
            <a:xfrm>
              <a:off x="30175200" y="18975488"/>
              <a:ext cx="12268200" cy="3046988"/>
            </a:xfrm>
            <a:prstGeom prst="rect">
              <a:avLst/>
            </a:prstGeom>
          </p:spPr>
          <p:txBody>
            <a:bodyPr wrap="square">
              <a:spAutoFit/>
            </a:bodyPr>
            <a:lstStyle/>
            <a:p>
              <a:pPr marL="457200" indent="-457200">
                <a:buFont typeface="Arial" panose="020B0604020202020204" pitchFamily="34" charset="0"/>
                <a:buChar char="•"/>
              </a:pPr>
              <a:r>
                <a:rPr lang="en-US" sz="3200" dirty="0" smtClean="0">
                  <a:latin typeface="Arial" panose="020B0604020202020204" pitchFamily="34" charset="0"/>
                  <a:cs typeface="Arial" panose="020B0604020202020204" pitchFamily="34" charset="0"/>
                </a:rPr>
                <a:t>The NNP is only trained for carbon and cannot be used for functionalized pores.</a:t>
              </a:r>
            </a:p>
            <a:p>
              <a:pPr marL="457200" indent="-457200">
                <a:buFont typeface="Arial" panose="020B0604020202020204" pitchFamily="34" charset="0"/>
                <a:buChar char="•"/>
              </a:pPr>
              <a:endParaRPr lang="en-US" sz="3200" dirty="0" smtClean="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3200" dirty="0" smtClean="0">
                  <a:latin typeface="Arial" panose="020B0604020202020204" pitchFamily="34" charset="0"/>
                  <a:cs typeface="Arial" panose="020B0604020202020204" pitchFamily="34" charset="0"/>
                </a:rPr>
                <a:t>Currently, the NNP does not handle forces well enough to drive nudged-elastic band (NEB) calculations. We will correct this by including DFT calculations for NEB in the training set.</a:t>
              </a:r>
              <a:endParaRPr lang="en-US" sz="3200" dirty="0">
                <a:latin typeface="Arial" panose="020B0604020202020204" pitchFamily="34" charset="0"/>
                <a:cs typeface="Arial" panose="020B0604020202020204" pitchFamily="34" charset="0"/>
              </a:endParaRPr>
            </a:p>
          </p:txBody>
        </p:sp>
      </p:grpSp>
      <p:grpSp>
        <p:nvGrpSpPr>
          <p:cNvPr id="19" name="Group 18"/>
          <p:cNvGrpSpPr/>
          <p:nvPr/>
        </p:nvGrpSpPr>
        <p:grpSpPr>
          <a:xfrm>
            <a:off x="29679900" y="22859999"/>
            <a:ext cx="13258800" cy="5786675"/>
            <a:chOff x="29679900" y="22977325"/>
            <a:chExt cx="13258800" cy="5786675"/>
          </a:xfrm>
        </p:grpSpPr>
        <p:sp>
          <p:nvSpPr>
            <p:cNvPr id="56" name="Rectangle 55"/>
            <p:cNvSpPr/>
            <p:nvPr/>
          </p:nvSpPr>
          <p:spPr>
            <a:xfrm>
              <a:off x="29679900" y="22977325"/>
              <a:ext cx="13258800" cy="5786675"/>
            </a:xfrm>
            <a:prstGeom prst="rect">
              <a:avLst/>
            </a:prstGeom>
            <a:solidFill>
              <a:srgbClr val="F7D1D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4" name="Rectangle 53"/>
            <p:cNvSpPr/>
            <p:nvPr/>
          </p:nvSpPr>
          <p:spPr>
            <a:xfrm>
              <a:off x="30175200" y="23353776"/>
              <a:ext cx="7896225" cy="830997"/>
            </a:xfrm>
            <a:prstGeom prst="rect">
              <a:avLst/>
            </a:prstGeom>
          </p:spPr>
          <p:txBody>
            <a:bodyPr wrap="square">
              <a:spAutoFit/>
            </a:bodyPr>
            <a:lstStyle/>
            <a:p>
              <a:r>
                <a:rPr lang="en-US" sz="4800" b="1" dirty="0" smtClean="0">
                  <a:latin typeface="Arial" panose="020B0604020202020204" pitchFamily="34" charset="0"/>
                  <a:cs typeface="Arial" panose="020B0604020202020204" pitchFamily="34" charset="0"/>
                </a:rPr>
                <a:t>Conclusions</a:t>
              </a:r>
              <a:endParaRPr lang="en-US" sz="4800" b="1" dirty="0">
                <a:latin typeface="Arial" panose="020B0604020202020204" pitchFamily="34" charset="0"/>
                <a:cs typeface="Arial" panose="020B0604020202020204" pitchFamily="34" charset="0"/>
              </a:endParaRPr>
            </a:p>
          </p:txBody>
        </p:sp>
        <p:sp>
          <p:nvSpPr>
            <p:cNvPr id="57" name="Rectangle 56"/>
            <p:cNvSpPr/>
            <p:nvPr/>
          </p:nvSpPr>
          <p:spPr>
            <a:xfrm>
              <a:off x="30099000" y="24507028"/>
              <a:ext cx="12268200" cy="4031873"/>
            </a:xfrm>
            <a:prstGeom prst="rect">
              <a:avLst/>
            </a:prstGeom>
          </p:spPr>
          <p:txBody>
            <a:bodyPr wrap="square">
              <a:spAutoFit/>
            </a:bodyPr>
            <a:lstStyle/>
            <a:p>
              <a:pPr marL="457200" indent="-457200">
                <a:buFont typeface="Arial" panose="020B0604020202020204" pitchFamily="34" charset="0"/>
                <a:buChar char="•"/>
              </a:pPr>
              <a:r>
                <a:rPr lang="en-US" sz="3200" dirty="0" smtClean="0">
                  <a:latin typeface="Arial" panose="020B0604020202020204" pitchFamily="34" charset="0"/>
                  <a:cs typeface="Arial" panose="020B0604020202020204" pitchFamily="34" charset="0"/>
                </a:rPr>
                <a:t>A </a:t>
              </a:r>
              <a:r>
                <a:rPr lang="en-US" sz="3200" dirty="0" smtClean="0">
                  <a:latin typeface="Arial" panose="020B0604020202020204" pitchFamily="34" charset="0"/>
                  <a:cs typeface="Arial" panose="020B0604020202020204" pitchFamily="34" charset="0"/>
                </a:rPr>
                <a:t>NNP </a:t>
              </a:r>
              <a:r>
                <a:rPr lang="en-US" sz="3200" dirty="0" smtClean="0">
                  <a:latin typeface="Arial" panose="020B0604020202020204" pitchFamily="34" charset="0"/>
                  <a:cs typeface="Arial" panose="020B0604020202020204" pitchFamily="34" charset="0"/>
                </a:rPr>
                <a:t>has </a:t>
              </a:r>
              <a:r>
                <a:rPr lang="en-US" sz="3200" dirty="0" smtClean="0">
                  <a:latin typeface="Arial" panose="020B0604020202020204" pitchFamily="34" charset="0"/>
                  <a:cs typeface="Arial" panose="020B0604020202020204" pitchFamily="34" charset="0"/>
                </a:rPr>
                <a:t>been developed that can accurately predict the energies </a:t>
              </a:r>
              <a:r>
                <a:rPr lang="en-US" sz="3200" dirty="0" smtClean="0">
                  <a:latin typeface="Arial" panose="020B0604020202020204" pitchFamily="34" charset="0"/>
                  <a:cs typeface="Arial" panose="020B0604020202020204" pitchFamily="34" charset="0"/>
                </a:rPr>
                <a:t>for</a:t>
              </a:r>
              <a:r>
                <a:rPr lang="en-US" sz="3200" dirty="0" smtClean="0">
                  <a:latin typeface="Arial" panose="020B0604020202020204" pitchFamily="34" charset="0"/>
                  <a:cs typeface="Arial" panose="020B0604020202020204" pitchFamily="34" charset="0"/>
                </a:rPr>
                <a:t> </a:t>
              </a:r>
              <a:r>
                <a:rPr lang="en-US" sz="3200" dirty="0" smtClean="0">
                  <a:latin typeface="Arial" panose="020B0604020202020204" pitchFamily="34" charset="0"/>
                  <a:cs typeface="Arial" panose="020B0604020202020204" pitchFamily="34" charset="0"/>
                </a:rPr>
                <a:t>porous structures </a:t>
              </a:r>
              <a:r>
                <a:rPr lang="en-US" sz="3200" dirty="0" smtClean="0">
                  <a:latin typeface="Arial" panose="020B0604020202020204" pitchFamily="34" charset="0"/>
                  <a:cs typeface="Arial" panose="020B0604020202020204" pitchFamily="34" charset="0"/>
                </a:rPr>
                <a:t>of graphene</a:t>
              </a:r>
              <a:r>
                <a:rPr lang="en-US" sz="3200" dirty="0" smtClean="0">
                  <a:latin typeface="Arial" panose="020B0604020202020204" pitchFamily="34" charset="0"/>
                  <a:cs typeface="Arial" panose="020B0604020202020204" pitchFamily="34" charset="0"/>
                </a:rPr>
                <a:t>.</a:t>
              </a:r>
            </a:p>
            <a:p>
              <a:pPr marL="457200" indent="-457200">
                <a:buFont typeface="Arial" panose="020B0604020202020204" pitchFamily="34" charset="0"/>
                <a:buChar char="•"/>
              </a:pPr>
              <a:endParaRPr lang="en-US" sz="32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3200" dirty="0" smtClean="0">
                  <a:latin typeface="Arial" panose="020B0604020202020204" pitchFamily="34" charset="0"/>
                  <a:cs typeface="Arial" panose="020B0604020202020204" pitchFamily="34" charset="0"/>
                </a:rPr>
                <a:t>The NNP is able to be extrapolated to larger structures that would be too computationally expensive for a DFT calculation.</a:t>
              </a:r>
            </a:p>
            <a:p>
              <a:pPr marL="457200" indent="-457200">
                <a:buFont typeface="Arial" panose="020B0604020202020204" pitchFamily="34" charset="0"/>
                <a:buChar char="•"/>
              </a:pPr>
              <a:endParaRPr lang="en-US" sz="32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3200" dirty="0" smtClean="0">
                  <a:latin typeface="Arial" panose="020B0604020202020204" pitchFamily="34" charset="0"/>
                  <a:cs typeface="Arial" panose="020B0604020202020204" pitchFamily="34" charset="0"/>
                </a:rPr>
                <a:t>By increasing the </a:t>
              </a:r>
              <a:r>
                <a:rPr lang="en-US" sz="3200" dirty="0" smtClean="0">
                  <a:latin typeface="Arial" panose="020B0604020202020204" pitchFamily="34" charset="0"/>
                  <a:cs typeface="Arial" panose="020B0604020202020204" pitchFamily="34" charset="0"/>
                </a:rPr>
                <a:t>size and scope of the DFT </a:t>
              </a:r>
              <a:r>
                <a:rPr lang="en-US" sz="3200" dirty="0" smtClean="0">
                  <a:latin typeface="Arial" panose="020B0604020202020204" pitchFamily="34" charset="0"/>
                  <a:cs typeface="Arial" panose="020B0604020202020204" pitchFamily="34" charset="0"/>
                </a:rPr>
                <a:t>training set, we can achieve greater accuracy with the </a:t>
              </a:r>
              <a:r>
                <a:rPr lang="en-US" sz="3200" dirty="0" smtClean="0">
                  <a:latin typeface="Arial" panose="020B0604020202020204" pitchFamily="34" charset="0"/>
                  <a:cs typeface="Arial" panose="020B0604020202020204" pitchFamily="34" charset="0"/>
                </a:rPr>
                <a:t>NNP.</a:t>
              </a:r>
              <a:endParaRPr lang="en-US" sz="3200" dirty="0">
                <a:latin typeface="Arial" panose="020B0604020202020204" pitchFamily="34" charset="0"/>
                <a:cs typeface="Arial" panose="020B0604020202020204" pitchFamily="34" charset="0"/>
              </a:endParaRPr>
            </a:p>
          </p:txBody>
        </p:sp>
      </p:grpSp>
      <p:sp>
        <p:nvSpPr>
          <p:cNvPr id="59" name="Rectangle 58"/>
          <p:cNvSpPr/>
          <p:nvPr/>
        </p:nvSpPr>
        <p:spPr>
          <a:xfrm>
            <a:off x="17578338" y="29999047"/>
            <a:ext cx="11825222" cy="2062103"/>
          </a:xfrm>
          <a:prstGeom prst="rect">
            <a:avLst/>
          </a:prstGeom>
        </p:spPr>
        <p:txBody>
          <a:bodyPr wrap="square">
            <a:spAutoFit/>
          </a:bodyPr>
          <a:lstStyle/>
          <a:p>
            <a:r>
              <a:rPr lang="en-US" sz="3200" b="1" dirty="0" smtClean="0">
                <a:latin typeface="Arial" panose="020B0604020202020204" pitchFamily="34" charset="0"/>
                <a:cs typeface="Arial" panose="020B0604020202020204" pitchFamily="34" charset="0"/>
              </a:rPr>
              <a:t>References</a:t>
            </a:r>
          </a:p>
          <a:p>
            <a:pPr marL="514350" indent="-514350">
              <a:buAutoNum type="arabicPeriod"/>
            </a:pPr>
            <a:r>
              <a:rPr lang="en-US" sz="3200" dirty="0" smtClean="0">
                <a:latin typeface="Arial" panose="020B0604020202020204" pitchFamily="34" charset="0"/>
                <a:cs typeface="Arial" panose="020B0604020202020204" pitchFamily="34" charset="0"/>
              </a:rPr>
              <a:t>J</a:t>
            </a:r>
            <a:r>
              <a:rPr lang="en-US" sz="3200" dirty="0">
                <a:latin typeface="Arial" panose="020B0604020202020204" pitchFamily="34" charset="0"/>
                <a:cs typeface="Arial" panose="020B0604020202020204" pitchFamily="34" charset="0"/>
              </a:rPr>
              <a:t>. S</a:t>
            </a:r>
            <a:r>
              <a:rPr lang="en-US" sz="3200" dirty="0" smtClean="0">
                <a:latin typeface="Arial" panose="020B0604020202020204" pitchFamily="34" charset="0"/>
                <a:cs typeface="Arial" panose="020B0604020202020204" pitchFamily="34" charset="0"/>
              </a:rPr>
              <a:t>. Bunch </a:t>
            </a:r>
            <a:r>
              <a:rPr lang="en-US" sz="3200" i="1" dirty="0" smtClean="0">
                <a:latin typeface="Arial" panose="020B0604020202020204" pitchFamily="34" charset="0"/>
                <a:cs typeface="Arial" panose="020B0604020202020204" pitchFamily="34" charset="0"/>
              </a:rPr>
              <a:t>et al.</a:t>
            </a:r>
            <a:r>
              <a:rPr lang="en-US" sz="3200" dirty="0" smtClean="0">
                <a:latin typeface="Arial" panose="020B0604020202020204" pitchFamily="34" charset="0"/>
                <a:cs typeface="Arial" panose="020B0604020202020204" pitchFamily="34" charset="0"/>
              </a:rPr>
              <a:t>, </a:t>
            </a:r>
            <a:r>
              <a:rPr lang="en-US" sz="3200" i="1" dirty="0" smtClean="0">
                <a:latin typeface="Arial" panose="020B0604020202020204" pitchFamily="34" charset="0"/>
                <a:cs typeface="Arial" panose="020B0604020202020204" pitchFamily="34" charset="0"/>
              </a:rPr>
              <a:t>Nano Letters</a:t>
            </a:r>
            <a:r>
              <a:rPr lang="en-US" sz="3200" dirty="0" smtClean="0">
                <a:latin typeface="Arial" panose="020B0604020202020204" pitchFamily="34" charset="0"/>
                <a:cs typeface="Arial" panose="020B0604020202020204" pitchFamily="34" charset="0"/>
              </a:rPr>
              <a:t> </a:t>
            </a:r>
            <a:r>
              <a:rPr lang="en-US" sz="3200" b="1" dirty="0" smtClean="0">
                <a:latin typeface="Arial" panose="020B0604020202020204" pitchFamily="34" charset="0"/>
                <a:cs typeface="Arial" panose="020B0604020202020204" pitchFamily="34" charset="0"/>
              </a:rPr>
              <a:t>8</a:t>
            </a:r>
            <a:r>
              <a:rPr lang="en-US" sz="3200" dirty="0" smtClean="0">
                <a:latin typeface="Arial" panose="020B0604020202020204" pitchFamily="34" charset="0"/>
                <a:cs typeface="Arial" panose="020B0604020202020204" pitchFamily="34" charset="0"/>
              </a:rPr>
              <a:t>, 2458-2462 </a:t>
            </a:r>
            <a:r>
              <a:rPr lang="en-US" sz="3200" dirty="0">
                <a:latin typeface="Arial" panose="020B0604020202020204" pitchFamily="34" charset="0"/>
                <a:cs typeface="Arial" panose="020B0604020202020204" pitchFamily="34" charset="0"/>
              </a:rPr>
              <a:t>(2008</a:t>
            </a:r>
            <a:r>
              <a:rPr lang="en-US" sz="3200" dirty="0" smtClean="0">
                <a:latin typeface="Arial" panose="020B0604020202020204" pitchFamily="34" charset="0"/>
                <a:cs typeface="Arial" panose="020B0604020202020204" pitchFamily="34" charset="0"/>
              </a:rPr>
              <a:t>).</a:t>
            </a:r>
          </a:p>
          <a:p>
            <a:pPr marL="514350" indent="-514350">
              <a:buAutoNum type="arabicPeriod"/>
            </a:pPr>
            <a:r>
              <a:rPr lang="en-US" sz="3200" dirty="0" smtClean="0">
                <a:latin typeface="Arial" panose="020B0604020202020204" pitchFamily="34" charset="0"/>
                <a:cs typeface="Arial" panose="020B0604020202020204" pitchFamily="34" charset="0"/>
              </a:rPr>
              <a:t>L. Huang </a:t>
            </a:r>
            <a:r>
              <a:rPr lang="en-US" sz="3200" i="1" dirty="0" smtClean="0">
                <a:latin typeface="Arial" panose="020B0604020202020204" pitchFamily="34" charset="0"/>
                <a:cs typeface="Arial" panose="020B0604020202020204" pitchFamily="34" charset="0"/>
              </a:rPr>
              <a:t>et al.</a:t>
            </a:r>
            <a:r>
              <a:rPr lang="en-US" sz="3200" dirty="0">
                <a:latin typeface="Arial" panose="020B0604020202020204" pitchFamily="34" charset="0"/>
                <a:cs typeface="Arial" panose="020B0604020202020204" pitchFamily="34" charset="0"/>
              </a:rPr>
              <a:t>, </a:t>
            </a:r>
            <a:r>
              <a:rPr lang="en-US" sz="3200" i="1" dirty="0">
                <a:latin typeface="Arial" panose="020B0604020202020204" pitchFamily="34" charset="0"/>
                <a:cs typeface="Arial" panose="020B0604020202020204" pitchFamily="34" charset="0"/>
              </a:rPr>
              <a:t>J. Phys. Chem. </a:t>
            </a:r>
            <a:r>
              <a:rPr lang="en-US" sz="3200" i="1" dirty="0" smtClean="0">
                <a:latin typeface="Arial" panose="020B0604020202020204" pitchFamily="34" charset="0"/>
                <a:cs typeface="Arial" panose="020B0604020202020204" pitchFamily="34" charset="0"/>
              </a:rPr>
              <a:t>Letters </a:t>
            </a:r>
            <a:r>
              <a:rPr lang="en-US" sz="3200" b="1" dirty="0" smtClean="0">
                <a:latin typeface="Arial" panose="020B0604020202020204" pitchFamily="34" charset="0"/>
                <a:cs typeface="Arial" panose="020B0604020202020204" pitchFamily="34" charset="0"/>
              </a:rPr>
              <a:t>6</a:t>
            </a:r>
            <a:r>
              <a:rPr lang="en-US" sz="3200" dirty="0" smtClean="0">
                <a:latin typeface="Arial" panose="020B0604020202020204" pitchFamily="34" charset="0"/>
                <a:cs typeface="Arial" panose="020B0604020202020204" pitchFamily="34" charset="0"/>
              </a:rPr>
              <a:t>, 2806-2815 (2015).</a:t>
            </a:r>
            <a:endParaRPr lang="en-US" sz="3200" i="1" dirty="0" smtClean="0">
              <a:latin typeface="Arial" panose="020B0604020202020204" pitchFamily="34" charset="0"/>
              <a:cs typeface="Arial" panose="020B0604020202020204" pitchFamily="34" charset="0"/>
            </a:endParaRPr>
          </a:p>
          <a:p>
            <a:r>
              <a:rPr lang="en-US" sz="3200" dirty="0" smtClean="0">
                <a:latin typeface="Arial" panose="020B0604020202020204" pitchFamily="34" charset="0"/>
                <a:cs typeface="Arial" panose="020B0604020202020204" pitchFamily="34" charset="0"/>
              </a:rPr>
              <a:t>3. J. </a:t>
            </a:r>
            <a:r>
              <a:rPr lang="en-US" sz="3200" dirty="0" err="1" smtClean="0">
                <a:latin typeface="Arial" panose="020B0604020202020204" pitchFamily="34" charset="0"/>
                <a:cs typeface="Arial" panose="020B0604020202020204" pitchFamily="34" charset="0"/>
              </a:rPr>
              <a:t>Behler</a:t>
            </a:r>
            <a:r>
              <a:rPr lang="en-US" sz="3200" dirty="0">
                <a:latin typeface="Arial" panose="020B0604020202020204" pitchFamily="34" charset="0"/>
                <a:cs typeface="Arial" panose="020B0604020202020204" pitchFamily="34" charset="0"/>
              </a:rPr>
              <a:t>, </a:t>
            </a:r>
            <a:r>
              <a:rPr lang="en-US" sz="3200" i="1" dirty="0">
                <a:latin typeface="Arial" panose="020B0604020202020204" pitchFamily="34" charset="0"/>
                <a:cs typeface="Arial" panose="020B0604020202020204" pitchFamily="34" charset="0"/>
              </a:rPr>
              <a:t>Phys. Chem. Chem. Phys</a:t>
            </a:r>
            <a:r>
              <a:rPr lang="en-US" sz="3200" i="1" dirty="0" smtClean="0">
                <a:latin typeface="Arial" panose="020B0604020202020204" pitchFamily="34" charset="0"/>
                <a:cs typeface="Arial" panose="020B0604020202020204" pitchFamily="34" charset="0"/>
              </a:rPr>
              <a:t>.</a:t>
            </a:r>
            <a:r>
              <a:rPr lang="en-US" sz="3200" dirty="0" smtClean="0">
                <a:latin typeface="Arial" panose="020B0604020202020204" pitchFamily="34" charset="0"/>
                <a:cs typeface="Arial" panose="020B0604020202020204" pitchFamily="34" charset="0"/>
              </a:rPr>
              <a:t> </a:t>
            </a:r>
            <a:r>
              <a:rPr lang="en-US" sz="3200" b="1" dirty="0" smtClean="0">
                <a:latin typeface="Arial" panose="020B0604020202020204" pitchFamily="34" charset="0"/>
                <a:cs typeface="Arial" panose="020B0604020202020204" pitchFamily="34" charset="0"/>
              </a:rPr>
              <a:t>13</a:t>
            </a:r>
            <a:r>
              <a:rPr lang="en-US" sz="3200" dirty="0" smtClean="0">
                <a:latin typeface="Arial" panose="020B0604020202020204" pitchFamily="34" charset="0"/>
                <a:cs typeface="Arial" panose="020B0604020202020204" pitchFamily="34" charset="0"/>
              </a:rPr>
              <a:t>, 17930-17955 (2011).</a:t>
            </a:r>
            <a:endParaRPr lang="en-US" sz="32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61632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TotalTime>
  <Words>492</Words>
  <Application>Microsoft Office PowerPoint</Application>
  <PresentationFormat>Custom</PresentationFormat>
  <Paragraphs>34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Minimum energy search over graphene defect structures using a neural network potential</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poster</dc:title>
  <dc:creator>devon</dc:creator>
  <cp:lastModifiedBy>Windows User</cp:lastModifiedBy>
  <cp:revision>61</cp:revision>
  <dcterms:created xsi:type="dcterms:W3CDTF">2016-10-19T01:04:47Z</dcterms:created>
  <dcterms:modified xsi:type="dcterms:W3CDTF">2016-10-19T13:11:52Z</dcterms:modified>
</cp:coreProperties>
</file>