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5701" autoAdjust="0"/>
  </p:normalViewPr>
  <p:slideViewPr>
    <p:cSldViewPr snapToGrid="0" snapToObjects="1">
      <p:cViewPr>
        <p:scale>
          <a:sx n="50" d="100"/>
          <a:sy n="50" d="100"/>
        </p:scale>
        <p:origin x="-474" y="6576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98DD9-AFD4-2344-BA4E-CEB8627D9F85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4B1D1-EDEB-B643-BA76-038051D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8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B1D1-EDEB-B643-BA76-038051D5D6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F83-A104-5343-8368-703640B9870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861-7B14-6B45-9586-6C8EEE2A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6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F83-A104-5343-8368-703640B9870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861-7B14-6B45-9586-6C8EEE2A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4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7814739"/>
            <a:ext cx="18516600" cy="1664377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7814739"/>
            <a:ext cx="55092600" cy="166437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F83-A104-5343-8368-703640B9870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861-7B14-6B45-9586-6C8EEE2A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8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F83-A104-5343-8368-703640B9870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861-7B14-6B45-9586-6C8EEE2A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8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F83-A104-5343-8368-703640B9870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861-7B14-6B45-9586-6C8EEE2A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9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F83-A104-5343-8368-703640B9870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861-7B14-6B45-9586-6C8EEE2A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1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F83-A104-5343-8368-703640B9870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861-7B14-6B45-9586-6C8EEE2A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F83-A104-5343-8368-703640B9870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861-7B14-6B45-9586-6C8EEE2A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F83-A104-5343-8368-703640B9870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861-7B14-6B45-9586-6C8EEE2A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9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F83-A104-5343-8368-703640B9870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861-7B14-6B45-9586-6C8EEE2A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6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7F83-A104-5343-8368-703640B9870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861-7B14-6B45-9586-6C8EEE2A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77F83-A104-5343-8368-703640B98702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60861-7B14-6B45-9586-6C8EEE2A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sterTemplate-Sample [Recovered]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62"/>
            <a:ext cx="27432000" cy="500176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23702" y="32789952"/>
            <a:ext cx="2559422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76530" y="1586334"/>
            <a:ext cx="6350444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Devon Walker</a:t>
            </a:r>
          </a:p>
          <a:p>
            <a:pPr>
              <a:spcAft>
                <a:spcPts val="1200"/>
              </a:spcAft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Master’s student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Chemical Engineering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3702" y="5774080"/>
            <a:ext cx="25594215" cy="7632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Hands-on learning in the classroom with </a:t>
            </a:r>
            <a:r>
              <a:rPr lang="en-US" sz="1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Org-mode</a:t>
            </a:r>
            <a:endParaRPr lang="en-US" sz="120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Helvetica Neue"/>
                <a:cs typeface="Helvetica Neue"/>
              </a:rPr>
              <a:t>Creating and presenting a lesson plan</a:t>
            </a:r>
            <a:r>
              <a:rPr lang="en-US" sz="5400" dirty="0">
                <a:latin typeface="Helvetica Neue"/>
                <a:cs typeface="Helvetica Neue"/>
              </a:rPr>
              <a:t> </a:t>
            </a:r>
            <a:r>
              <a:rPr lang="en-US" sz="5400" dirty="0" smtClean="0">
                <a:latin typeface="Helvetica Neue"/>
                <a:cs typeface="Helvetica Neue"/>
              </a:rPr>
              <a:t>using tools that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Helvetica Neue"/>
                <a:cs typeface="Helvetica Neue"/>
              </a:rPr>
              <a:t>allow engineering students to manipulate and execute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Helvetica Neue"/>
                <a:cs typeface="Helvetica Neue"/>
              </a:rPr>
              <a:t>code directly inside of their notes.</a:t>
            </a:r>
          </a:p>
          <a:p>
            <a:pPr algn="ctr">
              <a:spcBef>
                <a:spcPts val="1200"/>
              </a:spcBef>
            </a:pPr>
            <a:endParaRPr lang="en-US" sz="5400" dirty="0" smtClean="0">
              <a:latin typeface="Helvetica Neue"/>
              <a:cs typeface="Helvetica Neu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3703" y="13305814"/>
            <a:ext cx="12162064" cy="76636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Project </a:t>
            </a:r>
            <a:r>
              <a:rPr lang="nl-NL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Design</a:t>
            </a:r>
            <a:endParaRPr lang="en-US" sz="2800" dirty="0" smtClean="0"/>
          </a:p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en-US" sz="2800" b="1" dirty="0" smtClean="0"/>
              <a:t>Abstract: </a:t>
            </a:r>
            <a:r>
              <a:rPr lang="en-US" sz="2800" dirty="0" smtClean="0"/>
              <a:t>Learning </a:t>
            </a:r>
            <a:r>
              <a:rPr lang="en-US" sz="2800" dirty="0"/>
              <a:t>engineering concepts without hands-on examples can be a difficult task for some students. Traditionally in the classroom, concepts are taught and examples are given, but working with them is left as a homework exercise. This method misses out on the opportunity to use programming in the classroom as a supplemental teaching tool for hands-on learning. Org-mode in </a:t>
            </a:r>
            <a:r>
              <a:rPr lang="en-US" sz="2800" dirty="0" err="1"/>
              <a:t>Emacs</a:t>
            </a:r>
            <a:r>
              <a:rPr lang="en-US" sz="2800" dirty="0"/>
              <a:t> solves this problem by allowing an instructor to contain lecture material and executable code inside a single document that they can give to their students. This poster shows how it is possible to use an Org-mode file to develop a lesson plan that makes the most out of having students working with code inside the same document as lecture notes</a:t>
            </a:r>
            <a:r>
              <a:rPr lang="en-US" sz="2800" dirty="0" smtClean="0"/>
              <a:t>.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 </a:t>
            </a:r>
          </a:p>
          <a:p>
            <a:pPr marL="342900" indent="-342900">
              <a:lnSpc>
                <a:spcPts val="3600"/>
              </a:lnSpc>
              <a:spcAft>
                <a:spcPts val="1800"/>
              </a:spcAft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 lesson plan in an org-mode file on a simple topic that allows manipulation of a code example </a:t>
            </a:r>
          </a:p>
          <a:p>
            <a:pPr marL="342900" indent="-342900">
              <a:lnSpc>
                <a:spcPts val="3600"/>
              </a:lnSpc>
              <a:spcAft>
                <a:spcPts val="1800"/>
              </a:spcAft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The same document exported to both a PDF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and a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slideshow for instructor presentation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355853" y="13305814"/>
            <a:ext cx="12162064" cy="81714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Lessons Learned</a:t>
            </a:r>
          </a:p>
          <a:p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 marL="342900" indent="-342900">
              <a:lnSpc>
                <a:spcPts val="3600"/>
              </a:lnSpc>
              <a:spcAft>
                <a:spcPts val="1800"/>
              </a:spcAft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Org-mode files naturally organize lesson materials into headings and subheadings</a:t>
            </a:r>
          </a:p>
          <a:p>
            <a:pPr marL="342900" indent="-342900">
              <a:lnSpc>
                <a:spcPts val="3600"/>
              </a:lnSpc>
              <a:spcAft>
                <a:spcPts val="1800"/>
              </a:spcAft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Students can take notes directly in the org-mode file, so that all information pertaining to the lesson is stored in one place</a:t>
            </a:r>
          </a:p>
          <a:p>
            <a:pPr marL="342900" indent="-342900">
              <a:lnSpc>
                <a:spcPts val="3600"/>
              </a:lnSpc>
              <a:spcAft>
                <a:spcPts val="1800"/>
              </a:spcAft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In the future, it is far simpler to work entirely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in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org-mode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files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than it is to export them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Using an org-mode file as a lesson plan works flawlessly, and keeping everything inside of one file makes it easier to get a clear picture of the lesson’s progression. I was unable to use the same file for exporting to a PDF and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 slideshow simultaneously and resorted to using two separate org-mode files.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Getting PDFs and slideshows to look the way you want requires optional arguments (the PDF is generated with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LaTeX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) and more time would be needed to make these optional arguments work correctly for both cases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in the same org-mode file.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3703" y="21415091"/>
            <a:ext cx="121620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Project Demonstration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3702" y="30693933"/>
            <a:ext cx="8229600" cy="189282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Figure 1. 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lesson can be organized into topics and subtopics with the use of built-in headers.  Emacs can support inline LaTeX, so equations appear cleaner than they would written on the blackboard. Any image can also be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displayed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inline with text, including plots generated from code inside the same file.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8288317" y="22440900"/>
            <a:ext cx="8229600" cy="7867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629586" y="30693932"/>
            <a:ext cx="8229600" cy="189282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Figure 2. 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can be executed directly inside of a notebook, similar to working within a development environment. If the code updates an image displayed elsewhere in the notebook,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will be updated there as well. In this figure, the code spawned a new window showing the updated plot.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288317" y="30693933"/>
            <a:ext cx="8229600" cy="1523494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Figure 3. 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lesson can be exported to PDF or a slideshow, depending on the instructor’s lecturing style. Students may take their own notes in the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org-mode file to include in their own exports as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well.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:\Users\devon\Dropbox\cmu\poster - Teaching and Learning Summit\img\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79" y="1480567"/>
            <a:ext cx="27432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von\Dropbox\cmu\poster - Teaching and Learning Summit\img\ci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79" y="33194154"/>
            <a:ext cx="6608762" cy="238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evon\Dropbox\cmu\poster - Teaching and Learning Summit\img\emac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529" y="33347215"/>
            <a:ext cx="2465388" cy="211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evon\Dropbox\cmu\poster - Teaching and Learning Summit\img\org-mod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5563" y="33347215"/>
            <a:ext cx="21240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35194" y="33633107"/>
            <a:ext cx="388080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More information</a:t>
            </a:r>
          </a:p>
          <a:p>
            <a:r>
              <a:rPr lang="en-US" sz="2800" dirty="0" smtClean="0"/>
              <a:t>(Lesson </a:t>
            </a:r>
            <a:r>
              <a:rPr lang="en-US" sz="2800" dirty="0" smtClean="0"/>
              <a:t>plan, slideshow,</a:t>
            </a:r>
          </a:p>
          <a:p>
            <a:r>
              <a:rPr lang="en-US" sz="2800" dirty="0" smtClean="0"/>
              <a:t>and </a:t>
            </a:r>
            <a:r>
              <a:rPr lang="en-US" sz="2800" dirty="0" smtClean="0"/>
              <a:t>additional resources)</a:t>
            </a:r>
            <a:endParaRPr lang="en-US" sz="2800" dirty="0"/>
          </a:p>
        </p:txBody>
      </p:sp>
      <p:sp>
        <p:nvSpPr>
          <p:cNvPr id="15" name="Right Arrow 14"/>
          <p:cNvSpPr/>
          <p:nvPr/>
        </p:nvSpPr>
        <p:spPr>
          <a:xfrm>
            <a:off x="13769603" y="34005948"/>
            <a:ext cx="1295400" cy="762422"/>
          </a:xfrm>
          <a:prstGeom prst="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Users\devon\Dropbox\cmu\poster - Teaching and Learning Summit\img\ppt-poster-code-executes-infi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87" y="22440900"/>
            <a:ext cx="8228012" cy="785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devon\Dropbox\cmu\poster - Teaching and Learning Summit\img\ppt-poster-code-executes-infi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74" y="22440900"/>
            <a:ext cx="8228012" cy="785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evon\Dropbox\cmu\poster - Teaching and Learning Summit\img\ppt-poster-inline-latex-pic-cod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87" y="22448838"/>
            <a:ext cx="8228012" cy="785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evon\Dropbox\cmu\poster - Teaching and Learning Summit\img\ppt-poster-presen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9910" y="22468682"/>
            <a:ext cx="8228012" cy="785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devon\Dropbox\cmu\poster - Teaching and Learning Summit\img\qrcode.37136059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685" y="32875727"/>
            <a:ext cx="30670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8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519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Brooks</dc:creator>
  <cp:lastModifiedBy>devon</cp:lastModifiedBy>
  <cp:revision>55</cp:revision>
  <dcterms:created xsi:type="dcterms:W3CDTF">2016-06-03T15:17:03Z</dcterms:created>
  <dcterms:modified xsi:type="dcterms:W3CDTF">2016-10-14T18:06:22Z</dcterms:modified>
</cp:coreProperties>
</file>