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57" r:id="rId4"/>
    <p:sldId id="262" r:id="rId5"/>
    <p:sldId id="277" r:id="rId6"/>
    <p:sldId id="261" r:id="rId7"/>
    <p:sldId id="275" r:id="rId8"/>
    <p:sldId id="270" r:id="rId9"/>
    <p:sldId id="274" r:id="rId10"/>
    <p:sldId id="260" r:id="rId11"/>
    <p:sldId id="264" r:id="rId12"/>
    <p:sldId id="263" r:id="rId13"/>
    <p:sldId id="267" r:id="rId14"/>
    <p:sldId id="269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6983" autoAdjust="0"/>
  </p:normalViewPr>
  <p:slideViewPr>
    <p:cSldViewPr snapToGrid="0">
      <p:cViewPr varScale="1">
        <p:scale>
          <a:sx n="66" d="100"/>
          <a:sy n="66" d="100"/>
        </p:scale>
        <p:origin x="9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76D95-D4AF-4455-BD59-ABB3BB3B11D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F975B-3C41-4C52-B9CB-65591AFA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44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F975B-3C41-4C52-B9CB-65591AFA07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84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In aqueous solution. </a:t>
            </a:r>
            <a:r>
              <a:rPr lang="en-US" dirty="0" smtClean="0"/>
              <a:t>Water important</a:t>
            </a:r>
          </a:p>
          <a:p>
            <a:r>
              <a:rPr lang="en-US" dirty="0" smtClean="0"/>
              <a:t>Ether</a:t>
            </a:r>
            <a:r>
              <a:rPr lang="en-US" baseline="0" dirty="0" smtClean="0"/>
              <a:t> </a:t>
            </a:r>
            <a:r>
              <a:rPr lang="en-US" baseline="0" dirty="0" smtClean="0"/>
              <a:t>termination: No protons transfer</a:t>
            </a:r>
          </a:p>
          <a:p>
            <a:r>
              <a:rPr lang="en-US" baseline="0" dirty="0" smtClean="0"/>
              <a:t>Hydroxyl termination: </a:t>
            </a:r>
            <a:r>
              <a:rPr lang="en-US" baseline="0" dirty="0" err="1" smtClean="0"/>
              <a:t>Grotthuss</a:t>
            </a:r>
            <a:r>
              <a:rPr lang="en-US" baseline="0" dirty="0" smtClean="0"/>
              <a:t>-type (Grot-</a:t>
            </a:r>
            <a:r>
              <a:rPr lang="en-US" baseline="0" dirty="0" err="1" smtClean="0"/>
              <a:t>thuss</a:t>
            </a:r>
            <a:r>
              <a:rPr lang="en-US" baseline="0" dirty="0" smtClean="0"/>
              <a:t>) relay mechanism.</a:t>
            </a:r>
          </a:p>
          <a:p>
            <a:r>
              <a:rPr lang="en-US" baseline="0" dirty="0" smtClean="0"/>
              <a:t>How to stop transfer? Bilayer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F975B-3C41-4C52-B9CB-65591AFA07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37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Protons</a:t>
            </a:r>
            <a:r>
              <a:rPr lang="en-US" baseline="0" dirty="0" smtClean="0"/>
              <a:t> ‘hop’ across the boundary on the hydroxyl 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F975B-3C41-4C52-B9CB-65591AFA07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52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Builds on the previous defect diffusion</a:t>
            </a:r>
          </a:p>
          <a:p>
            <a:r>
              <a:rPr lang="en-US" dirty="0" smtClean="0"/>
              <a:t>Prepared</a:t>
            </a:r>
            <a:r>
              <a:rPr lang="en-US" baseline="0" dirty="0" smtClean="0"/>
              <a:t> by oxidizing layers of g</a:t>
            </a:r>
            <a:r>
              <a:rPr lang="en-US" dirty="0" smtClean="0"/>
              <a:t>raphite. Similar</a:t>
            </a:r>
            <a:r>
              <a:rPr lang="en-US" baseline="0" dirty="0" smtClean="0"/>
              <a:t> 2D crystal shape to graphene</a:t>
            </a:r>
            <a:endParaRPr lang="en-US" dirty="0" smtClean="0"/>
          </a:p>
          <a:p>
            <a:r>
              <a:rPr lang="en-US" dirty="0" smtClean="0"/>
              <a:t>Properties</a:t>
            </a:r>
            <a:r>
              <a:rPr lang="en-US" baseline="0" dirty="0" smtClean="0"/>
              <a:t> vary based on degree of oxidation</a:t>
            </a:r>
            <a:endParaRPr lang="en-US" baseline="0" dirty="0"/>
          </a:p>
          <a:p>
            <a:r>
              <a:rPr lang="en-US" baseline="0" dirty="0" smtClean="0"/>
              <a:t>Water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F975B-3C41-4C52-B9CB-65591AFA07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39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Steep </a:t>
            </a:r>
            <a:r>
              <a:rPr lang="en-US" dirty="0" err="1" smtClean="0"/>
              <a:t>dropoff</a:t>
            </a:r>
            <a:r>
              <a:rPr lang="en-US" baseline="0" dirty="0" smtClean="0"/>
              <a:t> around a radius of ~4.5 Angstroms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F975B-3C41-4C52-B9CB-65591AFA07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04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eletron</a:t>
            </a:r>
            <a:r>
              <a:rPr lang="en-US" baseline="0" dirty="0" smtClean="0"/>
              <a:t> may pose a problem. Can we briefly turn it into a proton till it passes through?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Graphene oxide-like permeation ideas to selectively pass larger geometric molecules. Can we think of ways of engineering defect sites to achieve this?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F975B-3C41-4C52-B9CB-65591AFA07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84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 don’t know how to share the private repo with the group yet.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F975B-3C41-4C52-B9CB-65591AFA07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88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Why would</a:t>
            </a:r>
            <a:r>
              <a:rPr lang="en-US" sz="2400" baseline="0" dirty="0" smtClean="0"/>
              <a:t> we want to do this</a:t>
            </a:r>
            <a:endParaRPr lang="en-US" sz="2400" dirty="0" smtClean="0"/>
          </a:p>
          <a:p>
            <a:pPr marL="4572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400" dirty="0" smtClean="0"/>
              <a:t>One </a:t>
            </a:r>
            <a:r>
              <a:rPr lang="en-US" sz="2400" dirty="0" smtClean="0"/>
              <a:t>atom </a:t>
            </a:r>
            <a:r>
              <a:rPr lang="en-US" sz="2400" dirty="0" smtClean="0"/>
              <a:t>thickness.</a:t>
            </a:r>
            <a:r>
              <a:rPr lang="en-US" sz="2400" baseline="0" dirty="0" smtClean="0"/>
              <a:t> Small separations devices</a:t>
            </a:r>
          </a:p>
          <a:p>
            <a:pPr marL="4572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400" baseline="0" dirty="0" smtClean="0"/>
              <a:t>As we’ll see later, this can be manipulated to our advantage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2.</a:t>
            </a:r>
            <a:r>
              <a:rPr lang="en-US" sz="2400" baseline="0" dirty="0" smtClean="0"/>
              <a:t>1</a:t>
            </a:r>
            <a:r>
              <a:rPr lang="en-US" sz="2400" baseline="0" dirty="0" smtClean="0"/>
              <a:t>. </a:t>
            </a:r>
            <a:r>
              <a:rPr lang="en-US" sz="2400" dirty="0" smtClean="0"/>
              <a:t>Graphene</a:t>
            </a:r>
            <a:r>
              <a:rPr lang="en-US" sz="2400" baseline="0" dirty="0" smtClean="0"/>
              <a:t>  - low proton permeation</a:t>
            </a:r>
            <a:r>
              <a:rPr lang="en-US" sz="2400" dirty="0" smtClean="0"/>
              <a:t> </a:t>
            </a:r>
            <a:r>
              <a:rPr lang="en-US" sz="2400" dirty="0" smtClean="0"/>
              <a:t>high electrical conductivity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2.2</a:t>
            </a:r>
            <a:r>
              <a:rPr lang="en-US" sz="2400" dirty="0" smtClean="0"/>
              <a:t>.</a:t>
            </a:r>
            <a:r>
              <a:rPr lang="en-US" sz="2400" baseline="0" dirty="0" smtClean="0"/>
              <a:t> </a:t>
            </a:r>
            <a:r>
              <a:rPr lang="en-US" sz="2400" dirty="0" smtClean="0"/>
              <a:t>Boron </a:t>
            </a:r>
            <a:r>
              <a:rPr lang="en-US" sz="2400" dirty="0" smtClean="0"/>
              <a:t>nitride</a:t>
            </a:r>
            <a:r>
              <a:rPr lang="en-US" sz="2400" baseline="0" dirty="0" smtClean="0"/>
              <a:t> -</a:t>
            </a:r>
            <a:r>
              <a:rPr lang="en-US" sz="2400" dirty="0" smtClean="0"/>
              <a:t> </a:t>
            </a:r>
            <a:r>
              <a:rPr lang="en-US" sz="2400" dirty="0" smtClean="0"/>
              <a:t>high proton </a:t>
            </a:r>
            <a:r>
              <a:rPr lang="en-US" sz="2400" dirty="0" smtClean="0"/>
              <a:t>permeation, electrical</a:t>
            </a:r>
            <a:r>
              <a:rPr lang="en-US" sz="2400" baseline="0" dirty="0" smtClean="0"/>
              <a:t> </a:t>
            </a:r>
            <a:r>
              <a:rPr lang="en-US" sz="2400" baseline="0" dirty="0" err="1" smtClean="0"/>
              <a:t>insulative</a:t>
            </a:r>
            <a:endParaRPr lang="en-US" sz="24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3.</a:t>
            </a:r>
            <a:r>
              <a:rPr lang="en-US" sz="2400" baseline="0" dirty="0" smtClean="0"/>
              <a:t> And it may possible to manipulate the crystal structures in order to facilitate different permeation </a:t>
            </a:r>
            <a:r>
              <a:rPr lang="en-US" sz="2400" baseline="0" dirty="0" err="1" smtClean="0"/>
              <a:t>selectivities</a:t>
            </a:r>
            <a:r>
              <a:rPr lang="en-US" sz="2400" baseline="0" dirty="0" smtClean="0"/>
              <a:t>.</a:t>
            </a:r>
            <a:endParaRPr lang="en-US" sz="24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F975B-3C41-4C52-B9CB-65591AFA07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04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common materials from literature regarding 2D crystals.</a:t>
            </a:r>
          </a:p>
          <a:p>
            <a:endParaRPr lang="en-US" dirty="0" smtClean="0"/>
          </a:p>
          <a:p>
            <a:r>
              <a:rPr lang="en-US" dirty="0" smtClean="0"/>
              <a:t>It may not be so obvious by the holes, but atoms</a:t>
            </a:r>
            <a:r>
              <a:rPr lang="en-US" baseline="0" dirty="0" smtClean="0"/>
              <a:t> cannot penetrate these materials.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F975B-3C41-4C52-B9CB-65591AFA07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55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you’re familiar with graphite, the stacking principle is similar.</a:t>
            </a:r>
          </a:p>
          <a:p>
            <a:r>
              <a:rPr lang="en-US" dirty="0" smtClean="0"/>
              <a:t>Boron </a:t>
            </a:r>
            <a:r>
              <a:rPr lang="en-US" dirty="0" smtClean="0"/>
              <a:t>nitride –</a:t>
            </a:r>
            <a:r>
              <a:rPr lang="en-US" baseline="0" dirty="0" smtClean="0"/>
              <a:t> directly on top</a:t>
            </a:r>
          </a:p>
          <a:p>
            <a:r>
              <a:rPr lang="en-US" baseline="0" dirty="0" smtClean="0"/>
              <a:t>Graphene – offset centered on other </a:t>
            </a:r>
            <a:r>
              <a:rPr lang="en-US" baseline="0" dirty="0" err="1" smtClean="0"/>
              <a:t>electons</a:t>
            </a:r>
            <a:r>
              <a:rPr lang="en-US" baseline="0" dirty="0" smtClean="0"/>
              <a:t>. If atoms weren’t getting through before, they certainly aren’t now.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F975B-3C41-4C52-B9CB-65591AFA07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40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Protons flow through the materials due to a potential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Protons flow due to diffusion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Graphene oxide diffusion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F975B-3C41-4C52-B9CB-65591AFA07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11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Paladium</a:t>
            </a:r>
            <a:r>
              <a:rPr lang="en-US" baseline="0" dirty="0" smtClean="0"/>
              <a:t> hydrogen electrode </a:t>
            </a:r>
          </a:p>
          <a:p>
            <a:r>
              <a:rPr lang="en-US" baseline="0" dirty="0" err="1" smtClean="0"/>
              <a:t>Nafion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F975B-3C41-4C52-B9CB-65591AFA07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63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hBN</a:t>
            </a:r>
            <a:r>
              <a:rPr lang="en-US" dirty="0" smtClean="0"/>
              <a:t> the most</a:t>
            </a:r>
            <a:r>
              <a:rPr lang="en-US" baseline="0" dirty="0" smtClean="0"/>
              <a:t> conductive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F975B-3C41-4C52-B9CB-65591AFA07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75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Graphen</a:t>
            </a:r>
            <a:r>
              <a:rPr lang="en-US" baseline="0" dirty="0" smtClean="0"/>
              <a:t>e with Pt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 leak when there is no current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Analog control</a:t>
            </a:r>
          </a:p>
          <a:p>
            <a:pPr marL="0" indent="0">
              <a:buFontTx/>
              <a:buNone/>
            </a:pPr>
            <a:r>
              <a:rPr lang="en-US" baseline="0" dirty="0" err="1" smtClean="0"/>
              <a:t>hBN</a:t>
            </a:r>
            <a:r>
              <a:rPr lang="en-US" baseline="0" dirty="0" smtClean="0"/>
              <a:t> with Pt without charge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Indistinguishable from bare hole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F975B-3C41-4C52-B9CB-65591AFA07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58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Monolayer</a:t>
            </a:r>
            <a:r>
              <a:rPr lang="en-US" baseline="0" dirty="0" smtClean="0"/>
              <a:t> </a:t>
            </a:r>
            <a:r>
              <a:rPr lang="en-US" baseline="0" dirty="0" smtClean="0"/>
              <a:t>graphene</a:t>
            </a:r>
          </a:p>
          <a:p>
            <a:r>
              <a:rPr lang="en-US" dirty="0" smtClean="0"/>
              <a:t>Most likely to originate from the synthesis process or cosmic rays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F975B-3C41-4C52-B9CB-65591AFA07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1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056E-AF40-449B-B62E-DE02F55F1DA3}" type="datetime1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FF84-D2C5-4F48-836E-53BBCC25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7BFA-8B14-4E87-8BEE-867EBC8FF186}" type="datetime1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FF84-D2C5-4F48-836E-53BBCC25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9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BE76-8B5B-47F9-82B0-A44A575979FD}" type="datetime1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FF84-D2C5-4F48-836E-53BBCC25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0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B66B-DFE2-40DD-999C-1B65E1AC7104}" type="datetime1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FF84-D2C5-4F48-836E-53BBCC25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4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CB3F-FE15-4318-BD04-920C401EDBA4}" type="datetime1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FF84-D2C5-4F48-836E-53BBCC25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7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C89C-59A3-43AE-AAE7-EE1A34D7457C}" type="datetime1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FF84-D2C5-4F48-836E-53BBCC25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9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4097-0CA7-4075-BC7A-5FD0D3687746}" type="datetime1">
              <a:rPr lang="en-US" smtClean="0"/>
              <a:t>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FF84-D2C5-4F48-836E-53BBCC25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9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215A-1D56-48A3-BF61-5157E4D34C74}" type="datetime1">
              <a:rPr lang="en-US" smtClean="0"/>
              <a:t>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FF84-D2C5-4F48-836E-53BBCC25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2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5128-8639-430B-B05B-C339B9810083}" type="datetime1">
              <a:rPr lang="en-US" smtClean="0"/>
              <a:t>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FF84-D2C5-4F48-836E-53BBCC25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86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0DA2-7BEE-4411-A588-965F7359464E}" type="datetime1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FF84-D2C5-4F48-836E-53BBCC25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4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DA7F-3F06-45F2-AEE1-9FB45A686C93}" type="datetime1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FF84-D2C5-4F48-836E-53BBCC25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0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59041-9996-4521-B159-F44A08CA643C}" type="datetime1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3FF84-D2C5-4F48-836E-53BBCC25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6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i.org/10.1038/ncomms7539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i.org/10.1016/0009-2614(95)00905-J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gif"/><Relationship Id="rId4" Type="http://schemas.openxmlformats.org/officeDocument/2006/relationships/hyperlink" Target="https://en.wikipedia.org/wiki/Grotthuss_mechanism#/media/File:Proton_Zundel.gi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cnx.org/contents/790bacf3-6512-4957-bbed-ac887a4fca7c@4/graphen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hyperlink" Target="http://doi.org/10.1126/science.121169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oi.org/10.1126/science.124571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onwa/hydrogen2D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://doi.org/10.1021/jp305635w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i.org/10.1038/nature1401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ifw-dresden.de/de/institute/institut-fuer-komplexe-materialien/abteilungen/mikro-und-nanostrukturen/molecular-nanostructures/boron-nitride/" TargetMode="External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lps.u-psud.fr/spip.php?article1930&amp;lang=en" TargetMode="External"/><Relationship Id="rId4" Type="http://schemas.openxmlformats.org/officeDocument/2006/relationships/hyperlink" Target="http://www.a-m.de/englisch/lexikon/bornitrid-bild2.ht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i.org/10.1038/nature1401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i.org/10.1038/nature1401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i.org/10.1038/nature1401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i.org/10.1038/ncomms753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1588"/>
            <a:ext cx="9144000" cy="2387600"/>
          </a:xfrm>
        </p:spPr>
        <p:txBody>
          <a:bodyPr/>
          <a:lstStyle/>
          <a:p>
            <a:r>
              <a:rPr lang="en-US" dirty="0" smtClean="0"/>
              <a:t>Hydrogen transport through 2D materials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9888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Devon Walker</a:t>
            </a:r>
          </a:p>
          <a:p>
            <a:r>
              <a:rPr lang="en-US" dirty="0" smtClean="0"/>
              <a:t>devonw@andrew.cmu.edu</a:t>
            </a:r>
          </a:p>
          <a:p>
            <a:r>
              <a:rPr lang="en-US" dirty="0" err="1" smtClean="0"/>
              <a:t>Kitchin</a:t>
            </a:r>
            <a:r>
              <a:rPr lang="en-US" dirty="0" smtClean="0"/>
              <a:t> Group @ CMU</a:t>
            </a:r>
          </a:p>
          <a:p>
            <a:r>
              <a:rPr lang="en-US" dirty="0" smtClean="0"/>
              <a:t>2016-02-05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51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2750" y="3016206"/>
            <a:ext cx="336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Literature review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98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149" cy="1325563"/>
          </a:xfrm>
        </p:spPr>
        <p:txBody>
          <a:bodyPr/>
          <a:lstStyle/>
          <a:p>
            <a:r>
              <a:rPr lang="en-US" dirty="0" smtClean="0"/>
              <a:t>Proton transport </a:t>
            </a:r>
            <a:r>
              <a:rPr lang="en-US" dirty="0" smtClean="0"/>
              <a:t>in water through defects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FF84-D2C5-4F48-836E-53BBCC2501CB}" type="slidenum">
              <a:rPr lang="en-US" smtClean="0"/>
              <a:t>10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427113"/>
            <a:ext cx="10831132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 err="1" smtClean="0">
                <a:effectLst/>
              </a:rPr>
              <a:t>Achtyl</a:t>
            </a:r>
            <a:r>
              <a:rPr lang="en-US" sz="1100" dirty="0" smtClean="0">
                <a:effectLst/>
              </a:rPr>
              <a:t>, J. L., </a:t>
            </a:r>
            <a:r>
              <a:rPr lang="en-US" sz="1100" dirty="0" err="1" smtClean="0">
                <a:effectLst/>
              </a:rPr>
              <a:t>Unocic</a:t>
            </a:r>
            <a:r>
              <a:rPr lang="en-US" sz="1100" dirty="0" smtClean="0">
                <a:effectLst/>
              </a:rPr>
              <a:t>, R. R., Xu, L., </a:t>
            </a:r>
            <a:r>
              <a:rPr lang="en-US" sz="1100" dirty="0" err="1" smtClean="0">
                <a:effectLst/>
              </a:rPr>
              <a:t>Cai</a:t>
            </a:r>
            <a:r>
              <a:rPr lang="en-US" sz="1100" dirty="0" smtClean="0">
                <a:effectLst/>
              </a:rPr>
              <a:t>, Y., Raju, M., Zhang, W., … Geiger, F. M. (2015). Aqueous proton transfer across single-layer graphene. </a:t>
            </a:r>
            <a:r>
              <a:rPr lang="en-US" sz="1100" i="1" dirty="0" smtClean="0">
                <a:effectLst/>
              </a:rPr>
              <a:t>Nature Communications</a:t>
            </a:r>
            <a:r>
              <a:rPr lang="en-US" sz="1100" dirty="0" smtClean="0">
                <a:effectLst/>
              </a:rPr>
              <a:t>, </a:t>
            </a:r>
            <a:r>
              <a:rPr lang="en-US" sz="1100" i="1" dirty="0" smtClean="0">
                <a:effectLst/>
              </a:rPr>
              <a:t>6</a:t>
            </a:r>
            <a:r>
              <a:rPr lang="en-US" sz="1100" dirty="0" smtClean="0">
                <a:effectLst/>
              </a:rPr>
              <a:t>, 6539. </a:t>
            </a:r>
            <a:r>
              <a:rPr lang="en-US" sz="1100" dirty="0" smtClean="0">
                <a:effectLst/>
                <a:hlinkClick r:id="rId3"/>
              </a:rPr>
              <a:t>http://doi.org/10.1038/ncomms7539</a:t>
            </a:r>
            <a:endParaRPr lang="en-US" sz="1100" dirty="0" smtClean="0">
              <a:effectLst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059120"/>
            <a:ext cx="2504978" cy="26719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3177" y="3003867"/>
            <a:ext cx="2896866" cy="27272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3507" y="3058620"/>
            <a:ext cx="2390379" cy="26933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0043" y="3002578"/>
            <a:ext cx="2793793" cy="272851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641869" y="1684549"/>
            <a:ext cx="30264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Ether termination</a:t>
            </a:r>
          </a:p>
          <a:p>
            <a:pPr algn="ctr"/>
            <a:r>
              <a:rPr lang="en-US" dirty="0" smtClean="0"/>
              <a:t>No proton transfer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94852" y="1690688"/>
            <a:ext cx="38779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Hydroxyl termination</a:t>
            </a:r>
          </a:p>
          <a:p>
            <a:pPr algn="ctr"/>
            <a:r>
              <a:rPr lang="en-US" dirty="0" err="1" smtClean="0"/>
              <a:t>Grotthuss</a:t>
            </a:r>
            <a:r>
              <a:rPr lang="en-US" dirty="0" smtClean="0"/>
              <a:t> relay mechanism</a:t>
            </a:r>
            <a:endParaRPr lang="en-US" dirty="0" smtClean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6139296" y="1690688"/>
            <a:ext cx="0" cy="444330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0" y="0"/>
            <a:ext cx="12192000" cy="3651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Hydrogen transport through 2D materials                                                                                                                             Literature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2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149" cy="1325563"/>
          </a:xfrm>
        </p:spPr>
        <p:txBody>
          <a:bodyPr/>
          <a:lstStyle/>
          <a:p>
            <a:r>
              <a:rPr lang="en-US" dirty="0" err="1" smtClean="0"/>
              <a:t>Grotthuss</a:t>
            </a:r>
            <a:r>
              <a:rPr lang="en-US" dirty="0" smtClean="0"/>
              <a:t> </a:t>
            </a:r>
            <a:r>
              <a:rPr lang="en-US" dirty="0" smtClean="0"/>
              <a:t>mechanism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FF84-D2C5-4F48-836E-53BBCC2501CB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427113"/>
            <a:ext cx="10831132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en-US" sz="1100" dirty="0" err="1" smtClean="0">
                <a:effectLst/>
              </a:rPr>
              <a:t>Agmon</a:t>
            </a:r>
            <a:r>
              <a:rPr lang="en-US" sz="1100" dirty="0" smtClean="0">
                <a:effectLst/>
              </a:rPr>
              <a:t>, N. (1995). The </a:t>
            </a:r>
            <a:r>
              <a:rPr lang="en-US" sz="1100" dirty="0" err="1" smtClean="0">
                <a:effectLst/>
              </a:rPr>
              <a:t>Grotthuss</a:t>
            </a:r>
            <a:r>
              <a:rPr lang="en-US" sz="1100" dirty="0" smtClean="0">
                <a:effectLst/>
              </a:rPr>
              <a:t> mechanism. </a:t>
            </a:r>
            <a:r>
              <a:rPr lang="en-US" sz="1100" i="1" dirty="0" smtClean="0">
                <a:effectLst/>
              </a:rPr>
              <a:t>Chemical Physics Letters</a:t>
            </a:r>
            <a:r>
              <a:rPr lang="en-US" sz="1100" dirty="0" smtClean="0">
                <a:effectLst/>
              </a:rPr>
              <a:t>, </a:t>
            </a:r>
            <a:r>
              <a:rPr lang="en-US" sz="1100" i="1" dirty="0" smtClean="0">
                <a:effectLst/>
              </a:rPr>
              <a:t>244</a:t>
            </a:r>
            <a:r>
              <a:rPr lang="en-US" sz="1100" dirty="0" smtClean="0">
                <a:effectLst/>
              </a:rPr>
              <a:t>(5-6), 456–462. </a:t>
            </a:r>
            <a:r>
              <a:rPr lang="en-US" sz="1100" dirty="0" smtClean="0">
                <a:effectLst/>
                <a:hlinkClick r:id="rId3"/>
              </a:rPr>
              <a:t>http://doi.org/10.1016/0009-2614(95)00905-J</a:t>
            </a:r>
            <a:endParaRPr lang="en-US" sz="1100" dirty="0" smtClean="0">
              <a:effectLst/>
            </a:endParaRPr>
          </a:p>
          <a:p>
            <a:pPr marL="228600" indent="-228600">
              <a:buFontTx/>
              <a:buAutoNum type="arabicPeriod"/>
            </a:pPr>
            <a:r>
              <a:rPr lang="en-US" sz="1100" dirty="0" smtClean="0">
                <a:effectLst/>
                <a:hlinkClick r:id="rId4"/>
              </a:rPr>
              <a:t>https://en.wikipedia.org/wiki/Grotthuss_mechanism#/media/File:Proton_Zundel.gif</a:t>
            </a:r>
            <a:endParaRPr lang="en-US" sz="1100" dirty="0" smtClean="0">
              <a:effectLst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12192000" cy="3651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Hydrogen transport through 2D materials                                                                                                                             Literature review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758" y="1690688"/>
            <a:ext cx="3119652" cy="42876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8335" y="1690687"/>
            <a:ext cx="3789520" cy="428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4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149" cy="1325563"/>
          </a:xfrm>
        </p:spPr>
        <p:txBody>
          <a:bodyPr/>
          <a:lstStyle/>
          <a:p>
            <a:r>
              <a:rPr lang="en-US" dirty="0" smtClean="0"/>
              <a:t>3. Graphene oxide water permeability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FF84-D2C5-4F48-836E-53BBCC2501CB}" type="slidenum">
              <a:rPr lang="en-US" smtClean="0"/>
              <a:t>12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257836"/>
            <a:ext cx="10831132" cy="6001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en-US" sz="1100" dirty="0" smtClean="0">
                <a:effectLst/>
              </a:rPr>
              <a:t>Hamilton, C. E. (2009). Graphene oxide image. </a:t>
            </a:r>
            <a:r>
              <a:rPr lang="en-US" sz="1100" i="1" dirty="0" smtClean="0">
                <a:effectLst/>
              </a:rPr>
              <a:t>PhD Thesis, Rice University</a:t>
            </a:r>
            <a:r>
              <a:rPr lang="en-US" sz="1100" dirty="0" smtClean="0">
                <a:effectLst/>
              </a:rPr>
              <a:t>. Retrieved from </a:t>
            </a:r>
            <a:r>
              <a:rPr lang="en-US" sz="1100" dirty="0" smtClean="0">
                <a:effectLst/>
                <a:hlinkClick r:id="rId3"/>
              </a:rPr>
              <a:t>http://</a:t>
            </a:r>
            <a:r>
              <a:rPr lang="en-US" sz="1100" dirty="0" smtClean="0">
                <a:effectLst/>
                <a:hlinkClick r:id="rId3"/>
              </a:rPr>
              <a:t>archive.cnx.org/contents/790bacf3-6512-4957-bbed-ac887a4fca7c@4/graphene</a:t>
            </a:r>
            <a:endParaRPr lang="en-US" sz="1100" dirty="0" smtClean="0">
              <a:effectLst/>
            </a:endParaRPr>
          </a:p>
          <a:p>
            <a:pPr marL="228600" indent="-228600">
              <a:buFontTx/>
              <a:buAutoNum type="arabicPeriod"/>
            </a:pPr>
            <a:r>
              <a:rPr lang="en-US" sz="1100" dirty="0"/>
              <a:t>Nair, R. R., Wu, H. A., </a:t>
            </a:r>
            <a:r>
              <a:rPr lang="en-US" sz="1100" dirty="0" err="1"/>
              <a:t>Jayaram</a:t>
            </a:r>
            <a:r>
              <a:rPr lang="en-US" sz="1100" dirty="0"/>
              <a:t>, P. N., </a:t>
            </a:r>
            <a:r>
              <a:rPr lang="en-US" sz="1100" dirty="0" err="1"/>
              <a:t>Grigorieva</a:t>
            </a:r>
            <a:r>
              <a:rPr lang="en-US" sz="1100" dirty="0"/>
              <a:t>, I. V., &amp; </a:t>
            </a:r>
            <a:r>
              <a:rPr lang="en-US" sz="1100" dirty="0" err="1"/>
              <a:t>Geim</a:t>
            </a:r>
            <a:r>
              <a:rPr lang="en-US" sz="1100" dirty="0"/>
              <a:t>, A. K. (2012). Unimpeded Permeation of Water Through Helium-Leak-Tight Graphene-Based Membranes. </a:t>
            </a:r>
            <a:r>
              <a:rPr lang="en-US" sz="1100" i="1" dirty="0"/>
              <a:t>Science</a:t>
            </a:r>
            <a:r>
              <a:rPr lang="en-US" sz="1100" dirty="0"/>
              <a:t>, </a:t>
            </a:r>
            <a:r>
              <a:rPr lang="en-US" sz="1100" i="1" dirty="0"/>
              <a:t>335</a:t>
            </a:r>
            <a:r>
              <a:rPr lang="en-US" sz="1100" dirty="0"/>
              <a:t>(6067), 442–444. </a:t>
            </a:r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doi.org/10.1126/science.1211694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12192000" cy="3651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Hydrogen transport through 2D materials                                                                                                                             Literature review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5397324" cy="35101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740" y="1690688"/>
            <a:ext cx="3925135" cy="370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7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149" cy="1325563"/>
          </a:xfrm>
        </p:spPr>
        <p:txBody>
          <a:bodyPr/>
          <a:lstStyle/>
          <a:p>
            <a:r>
              <a:rPr lang="en-US" dirty="0" smtClean="0"/>
              <a:t>Large ion transport through graphene oxide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FF84-D2C5-4F48-836E-53BBCC2501CB}" type="slidenum">
              <a:rPr lang="en-US" smtClean="0"/>
              <a:t>13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427113"/>
            <a:ext cx="10831132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en-US" sz="1100" dirty="0"/>
              <a:t>Joshi, R. K., Carbone, P., Wang, F. C., </a:t>
            </a:r>
            <a:r>
              <a:rPr lang="en-US" sz="1100" dirty="0" err="1"/>
              <a:t>Kravets</a:t>
            </a:r>
            <a:r>
              <a:rPr lang="en-US" sz="1100" dirty="0"/>
              <a:t>, V. G., Su, Y., </a:t>
            </a:r>
            <a:r>
              <a:rPr lang="en-US" sz="1100" dirty="0" err="1"/>
              <a:t>Grigorieva</a:t>
            </a:r>
            <a:r>
              <a:rPr lang="en-US" sz="1100" dirty="0"/>
              <a:t>, I. V, … Nair, R. R. (2014). Precise and ultrafast molecular sieving through graphene oxide membranes. </a:t>
            </a:r>
            <a:r>
              <a:rPr lang="en-US" sz="1100" i="1" dirty="0"/>
              <a:t>Science (New York, N.Y.)</a:t>
            </a:r>
            <a:r>
              <a:rPr lang="en-US" sz="1100" dirty="0"/>
              <a:t>, </a:t>
            </a:r>
            <a:r>
              <a:rPr lang="en-US" sz="1100" i="1" dirty="0"/>
              <a:t>343</a:t>
            </a:r>
            <a:r>
              <a:rPr lang="en-US" sz="1100" dirty="0"/>
              <a:t>(6172), 752–4. </a:t>
            </a:r>
            <a:r>
              <a:rPr lang="en-US" sz="1100" dirty="0">
                <a:hlinkClick r:id="rId3"/>
              </a:rPr>
              <a:t>http://</a:t>
            </a:r>
            <a:r>
              <a:rPr lang="en-US" sz="1100" dirty="0" smtClean="0">
                <a:hlinkClick r:id="rId3"/>
              </a:rPr>
              <a:t>doi.org/10.1126/science.1245711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12192000" cy="3651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Hydrogen transport through 2D materials                                                                                                                             Literature review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9" y="1690087"/>
            <a:ext cx="4957373" cy="43264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087"/>
            <a:ext cx="4255746" cy="284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0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questions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3651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Hydrogen transport through 2D materials                                                                                                                             Literature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FF84-D2C5-4F48-836E-53BBCC2501CB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7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Can neutral atoms, like hydrogen, be permeated through a 2D crystal?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Is it possible to achieve selective permeation with multilayer 2D crystals?</a:t>
            </a:r>
          </a:p>
        </p:txBody>
      </p:sp>
    </p:spTree>
    <p:extLst>
      <p:ext uri="{BB962C8B-B14F-4D97-AF65-F5344CB8AC3E}">
        <p14:creationId xmlns:p14="http://schemas.microsoft.com/office/powerpoint/2010/main" val="421204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Supplemental material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3651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Hydrogen transport through 2D materials                                                                                                                             Literature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FF84-D2C5-4F48-836E-53BBCC2501CB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690687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/>
              <a:t>Even more information available on Github.* </a:t>
            </a:r>
            <a:r>
              <a:rPr lang="en-US" sz="2400" dirty="0">
                <a:hlinkClick r:id="rId3"/>
              </a:rPr>
              <a:t>https://github.com/devonwa/hydrogen2D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427113"/>
            <a:ext cx="10831132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/>
              <a:t>Cabria</a:t>
            </a:r>
            <a:r>
              <a:rPr lang="en-US" sz="1100" dirty="0"/>
              <a:t>, I., </a:t>
            </a:r>
            <a:r>
              <a:rPr lang="en-US" sz="1100" dirty="0" err="1"/>
              <a:t>López</a:t>
            </a:r>
            <a:r>
              <a:rPr lang="en-US" sz="1100" dirty="0"/>
              <a:t>, M. J., </a:t>
            </a:r>
            <a:r>
              <a:rPr lang="en-US" sz="1100" dirty="0" err="1"/>
              <a:t>Fraile</a:t>
            </a:r>
            <a:r>
              <a:rPr lang="en-US" sz="1100" dirty="0"/>
              <a:t>, S., &amp; Alonso, J. A. (2012). Adsorption and Dissociation of Molecular Hydrogen on Palladium Clusters Supported on Graphene. </a:t>
            </a:r>
            <a:r>
              <a:rPr lang="en-US" sz="1100" i="1" dirty="0"/>
              <a:t>The Journal of Physical Chemistry C</a:t>
            </a:r>
            <a:r>
              <a:rPr lang="en-US" sz="1100" dirty="0"/>
              <a:t>, </a:t>
            </a:r>
            <a:r>
              <a:rPr lang="en-US" sz="1100" i="1" dirty="0"/>
              <a:t>116</a:t>
            </a:r>
            <a:r>
              <a:rPr lang="en-US" sz="1100" dirty="0"/>
              <a:t>(40), 21179–21189. </a:t>
            </a:r>
            <a:r>
              <a:rPr lang="en-US" sz="1100" dirty="0">
                <a:hlinkClick r:id="rId4"/>
              </a:rPr>
              <a:t>http://doi.org/10.1021/jp305635w</a:t>
            </a:r>
            <a:endParaRPr lang="en-US" sz="1100" dirty="0">
              <a:effectLst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998" y="2810434"/>
            <a:ext cx="4240802" cy="25489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810434"/>
            <a:ext cx="3061009" cy="31259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9209" y="2810434"/>
            <a:ext cx="2481091" cy="2737756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6792686" y="2521684"/>
            <a:ext cx="0" cy="341465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25485" y="5652274"/>
            <a:ext cx="20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Isotope separations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158344" y="5657635"/>
            <a:ext cx="2347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Palladium on graphene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3651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Hydrogen transport through 2D materials                                                                                                                             Literature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FF84-D2C5-4F48-836E-53BBCC2501C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2D </a:t>
            </a:r>
            <a:r>
              <a:rPr lang="en-US" sz="2400" dirty="0" smtClean="0"/>
              <a:t>crystals have interesting properties and potential applications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Represents the smallest </a:t>
            </a:r>
            <a:r>
              <a:rPr lang="en-US" sz="2400" dirty="0"/>
              <a:t>possible transfer </a:t>
            </a:r>
            <a:r>
              <a:rPr lang="en-US" sz="2400" dirty="0" smtClean="0"/>
              <a:t>barrier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Differen</a:t>
            </a:r>
            <a:r>
              <a:rPr lang="en-US" sz="2400" dirty="0" smtClean="0"/>
              <a:t>t combinations of </a:t>
            </a:r>
            <a:r>
              <a:rPr lang="en-US" sz="2400" dirty="0" smtClean="0"/>
              <a:t>electrical conductivity and proton permeability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Permeation can occur with several mechanisms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64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</a:t>
            </a:r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3651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Hydrogen transport through 2D materials                                                                                                                             Literature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FF84-D2C5-4F48-836E-53BBCC2501CB}" type="slidenum">
              <a:rPr lang="en-US" smtClean="0"/>
              <a:t>3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427113"/>
            <a:ext cx="10831132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00" dirty="0" smtClean="0"/>
              <a:t>1. </a:t>
            </a:r>
            <a:r>
              <a:rPr lang="en-US" sz="1100" dirty="0" smtClean="0">
                <a:effectLst/>
              </a:rPr>
              <a:t>Hu, S., </a:t>
            </a:r>
            <a:r>
              <a:rPr lang="en-US" sz="1100" dirty="0" err="1" smtClean="0">
                <a:effectLst/>
              </a:rPr>
              <a:t>Lozada</a:t>
            </a:r>
            <a:r>
              <a:rPr lang="en-US" sz="1100" dirty="0" smtClean="0">
                <a:effectLst/>
              </a:rPr>
              <a:t>-Hidalgo, M., Wang, F. C., </a:t>
            </a:r>
            <a:r>
              <a:rPr lang="en-US" sz="1100" dirty="0" err="1" smtClean="0">
                <a:effectLst/>
              </a:rPr>
              <a:t>Mishchenko</a:t>
            </a:r>
            <a:r>
              <a:rPr lang="en-US" sz="1100" dirty="0" smtClean="0">
                <a:effectLst/>
              </a:rPr>
              <a:t>, A., </a:t>
            </a:r>
            <a:r>
              <a:rPr lang="en-US" sz="1100" dirty="0" err="1" smtClean="0">
                <a:effectLst/>
              </a:rPr>
              <a:t>Schedin</a:t>
            </a:r>
            <a:r>
              <a:rPr lang="en-US" sz="1100" dirty="0" smtClean="0">
                <a:effectLst/>
              </a:rPr>
              <a:t>, F., Nair, R. R., … </a:t>
            </a:r>
            <a:r>
              <a:rPr lang="en-US" sz="1100" dirty="0" err="1" smtClean="0">
                <a:effectLst/>
              </a:rPr>
              <a:t>Geim</a:t>
            </a:r>
            <a:r>
              <a:rPr lang="en-US" sz="1100" dirty="0" smtClean="0">
                <a:effectLst/>
              </a:rPr>
              <a:t>, A. K. (2014). Proton transport through one-atom-thick crystals. </a:t>
            </a:r>
            <a:r>
              <a:rPr lang="en-US" sz="1100" i="1" dirty="0" smtClean="0">
                <a:effectLst/>
              </a:rPr>
              <a:t>Nature</a:t>
            </a:r>
            <a:r>
              <a:rPr lang="en-US" sz="1100" dirty="0" smtClean="0">
                <a:effectLst/>
              </a:rPr>
              <a:t>, </a:t>
            </a:r>
            <a:r>
              <a:rPr lang="en-US" sz="1100" i="1" dirty="0" smtClean="0">
                <a:effectLst/>
              </a:rPr>
              <a:t>516</a:t>
            </a:r>
            <a:r>
              <a:rPr lang="en-US" sz="1100" dirty="0" smtClean="0">
                <a:effectLst/>
              </a:rPr>
              <a:t>(7530), 227–30. </a:t>
            </a:r>
            <a:r>
              <a:rPr lang="en-US" sz="1100" dirty="0" smtClean="0">
                <a:effectLst/>
                <a:hlinkClick r:id="rId3"/>
              </a:rPr>
              <a:t>http://doi.org/10.1038/nature14015</a:t>
            </a:r>
            <a:r>
              <a:rPr lang="en-US" sz="1100" dirty="0" smtClean="0">
                <a:hlinkClick r:id="rId3"/>
              </a:rPr>
              <a:t> </a:t>
            </a:r>
            <a:endParaRPr lang="en-US" sz="11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748096" y="5262608"/>
            <a:ext cx="669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Electron cloud densities of 2D materials commonly found in literature.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49" y="2217327"/>
            <a:ext cx="10248900" cy="30099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842447" y="1860126"/>
            <a:ext cx="111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Graphene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51193" y="1860126"/>
            <a:ext cx="3050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exagonal Boron Nitride (</a:t>
            </a:r>
            <a:r>
              <a:rPr lang="en-US" dirty="0" err="1" smtClean="0"/>
              <a:t>hBN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04937" y="186012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Molybdenum Sulfide (MoS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9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Multilayer structure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FF84-D2C5-4F48-836E-53BBCC2501CB}" type="slidenum">
              <a:rPr lang="en-US" smtClean="0"/>
              <a:t>4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5919281"/>
            <a:ext cx="10831132" cy="9387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00" dirty="0" smtClean="0"/>
              <a:t>1. </a:t>
            </a:r>
            <a:r>
              <a:rPr lang="en-US" sz="1100" dirty="0" smtClean="0">
                <a:effectLst/>
              </a:rPr>
              <a:t>Warner, J. H., </a:t>
            </a:r>
            <a:r>
              <a:rPr lang="en-US" sz="1100" dirty="0" err="1" smtClean="0">
                <a:effectLst/>
              </a:rPr>
              <a:t>Ruemmeli</a:t>
            </a:r>
            <a:r>
              <a:rPr lang="en-US" sz="1100" dirty="0" smtClean="0">
                <a:effectLst/>
              </a:rPr>
              <a:t>, M. H., </a:t>
            </a:r>
            <a:r>
              <a:rPr lang="en-US" sz="1100" dirty="0" err="1" smtClean="0">
                <a:effectLst/>
              </a:rPr>
              <a:t>Bachmatiuk</a:t>
            </a:r>
            <a:r>
              <a:rPr lang="en-US" sz="1100" dirty="0" smtClean="0">
                <a:effectLst/>
              </a:rPr>
              <a:t>, A., &amp; </a:t>
            </a:r>
            <a:r>
              <a:rPr lang="en-US" sz="1100" dirty="0" err="1" smtClean="0">
                <a:effectLst/>
              </a:rPr>
              <a:t>Buechner</a:t>
            </a:r>
            <a:r>
              <a:rPr lang="en-US" sz="1100" dirty="0" smtClean="0">
                <a:effectLst/>
              </a:rPr>
              <a:t>, B. (2010). Atomic resolution imaging and topography of boron nitride sheets produced by chemical exfoliation. Retrieved February 4, 2016, from </a:t>
            </a:r>
            <a:r>
              <a:rPr lang="en-US" sz="1100" dirty="0" smtClean="0">
                <a:effectLst/>
                <a:hlinkClick r:id="rId3"/>
              </a:rPr>
              <a:t>https://www.ifw-dresden.de/de/institute/institut-fuer-komplexe-materialien/abteilungen/mikro-und-nanostrukturen/molecular-nanostructures/boron-nitride/</a:t>
            </a:r>
            <a:endParaRPr lang="en-US" sz="1100" dirty="0" smtClean="0">
              <a:effectLst/>
            </a:endParaRPr>
          </a:p>
          <a:p>
            <a:r>
              <a:rPr lang="en-US" sz="1100" dirty="0" smtClean="0"/>
              <a:t>2. </a:t>
            </a:r>
            <a:r>
              <a:rPr lang="en-US" sz="1100" dirty="0" smtClean="0">
                <a:effectLst/>
              </a:rPr>
              <a:t>Stack type image. (</a:t>
            </a:r>
            <a:r>
              <a:rPr lang="en-US" sz="1100" dirty="0" err="1" smtClean="0">
                <a:effectLst/>
              </a:rPr>
              <a:t>n.d.</a:t>
            </a:r>
            <a:r>
              <a:rPr lang="en-US" sz="1100" dirty="0" smtClean="0">
                <a:effectLst/>
              </a:rPr>
              <a:t>). Retrieved February 4, 2016, from </a:t>
            </a:r>
            <a:r>
              <a:rPr lang="en-US" sz="1100" dirty="0" smtClean="0">
                <a:effectLst/>
                <a:hlinkClick r:id="rId4"/>
              </a:rPr>
              <a:t>http://www.a-m.de/englisch/lexikon/bornitrid-bild2.htm</a:t>
            </a:r>
            <a:endParaRPr lang="en-US" sz="1100" dirty="0" smtClean="0">
              <a:effectLst/>
            </a:endParaRPr>
          </a:p>
          <a:p>
            <a:r>
              <a:rPr lang="en-US" sz="1100" dirty="0" smtClean="0"/>
              <a:t>3. </a:t>
            </a:r>
            <a:r>
              <a:rPr lang="en-US" sz="1100" dirty="0" err="1" smtClean="0">
                <a:effectLst/>
              </a:rPr>
              <a:t>Laboratoire</a:t>
            </a:r>
            <a:r>
              <a:rPr lang="en-US" sz="1100" dirty="0" smtClean="0">
                <a:effectLst/>
              </a:rPr>
              <a:t> de Physique des </a:t>
            </a:r>
            <a:r>
              <a:rPr lang="en-US" sz="1100" dirty="0" err="1" smtClean="0">
                <a:effectLst/>
              </a:rPr>
              <a:t>Solides</a:t>
            </a:r>
            <a:r>
              <a:rPr lang="en-US" sz="1100" dirty="0" smtClean="0">
                <a:effectLst/>
              </a:rPr>
              <a:t> - UMR 8502 - Twisted graphene bilayer in a magnetic field. (</a:t>
            </a:r>
            <a:r>
              <a:rPr lang="en-US" sz="1100" dirty="0" err="1" smtClean="0">
                <a:effectLst/>
              </a:rPr>
              <a:t>n.d.</a:t>
            </a:r>
            <a:r>
              <a:rPr lang="en-US" sz="1100" dirty="0" smtClean="0">
                <a:effectLst/>
              </a:rPr>
              <a:t>). Retrieved February 4, 2016, from </a:t>
            </a:r>
            <a:r>
              <a:rPr lang="en-US" sz="1100" dirty="0" smtClean="0">
                <a:effectLst/>
                <a:hlinkClick r:id="rId5"/>
              </a:rPr>
              <a:t>https://www.lps.u-psud.fr/spip.php?article1930&amp;lang=en</a:t>
            </a:r>
            <a:endParaRPr lang="en-US" sz="1100" dirty="0" smtClean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74167" y="4891231"/>
            <a:ext cx="129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AA stacking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hBN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88194" y="4891231"/>
            <a:ext cx="1271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AB stacking</a:t>
            </a:r>
          </a:p>
          <a:p>
            <a:pPr algn="ctr"/>
            <a:r>
              <a:rPr lang="en-US" dirty="0" smtClean="0"/>
              <a:t>(graphene)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7" y="2200432"/>
            <a:ext cx="2274641" cy="21854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02" y="2076790"/>
            <a:ext cx="2432721" cy="24327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857" y="1788100"/>
            <a:ext cx="6210026" cy="30101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5859886" y="1375752"/>
            <a:ext cx="0" cy="42244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0"/>
            <a:ext cx="12192000" cy="3651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Hydrogen transport through 2D materials                                                                                                                             Literature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4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permeation happen?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3651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Hydrogen transport through 2D materials                                                                                                                             Literature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FF84-D2C5-4F48-836E-53BBCC2501C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7"/>
            <a:ext cx="1051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Proton permeation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“Electrochemical-pump</a:t>
            </a:r>
            <a:r>
              <a:rPr lang="en-US" sz="2400" dirty="0" smtClean="0"/>
              <a:t>”</a:t>
            </a:r>
            <a:br>
              <a:rPr lang="en-US" sz="2400" dirty="0" smtClean="0"/>
            </a:b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Diffusion through defects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b="1" dirty="0" smtClean="0"/>
              <a:t>Larger molecule permeation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3.    Diffusion </a:t>
            </a:r>
            <a:r>
              <a:rPr lang="en-US" sz="2400" dirty="0"/>
              <a:t>through defects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81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FF84-D2C5-4F48-836E-53BBCC2501CB}" type="slidenum">
              <a:rPr lang="en-US" smtClean="0"/>
              <a:t>6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427113"/>
            <a:ext cx="10831132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Hu, S., </a:t>
            </a:r>
            <a:r>
              <a:rPr lang="en-US" sz="1100" dirty="0" err="1"/>
              <a:t>Lozada</a:t>
            </a:r>
            <a:r>
              <a:rPr lang="en-US" sz="1100" dirty="0"/>
              <a:t>-Hidalgo, M., Wang, F. C., </a:t>
            </a:r>
            <a:r>
              <a:rPr lang="en-US" sz="1100" dirty="0" err="1"/>
              <a:t>Mishchenko</a:t>
            </a:r>
            <a:r>
              <a:rPr lang="en-US" sz="1100" dirty="0"/>
              <a:t>, A., </a:t>
            </a:r>
            <a:r>
              <a:rPr lang="en-US" sz="1100" dirty="0" err="1"/>
              <a:t>Schedin</a:t>
            </a:r>
            <a:r>
              <a:rPr lang="en-US" sz="1100" dirty="0"/>
              <a:t>, F., Nair, R. R., … </a:t>
            </a:r>
            <a:r>
              <a:rPr lang="en-US" sz="1100" dirty="0" err="1"/>
              <a:t>Geim</a:t>
            </a:r>
            <a:r>
              <a:rPr lang="en-US" sz="1100" dirty="0"/>
              <a:t>, A. K. (2014). Proton transport through one-atom-thick crystals. </a:t>
            </a:r>
            <a:r>
              <a:rPr lang="en-US" sz="1100" i="1" dirty="0"/>
              <a:t>Nature</a:t>
            </a:r>
            <a:r>
              <a:rPr lang="en-US" sz="1100" dirty="0"/>
              <a:t>, </a:t>
            </a:r>
            <a:r>
              <a:rPr lang="en-US" sz="1100" i="1" dirty="0"/>
              <a:t>516</a:t>
            </a:r>
            <a:r>
              <a:rPr lang="en-US" sz="1100" dirty="0"/>
              <a:t>(7530), 227–30. </a:t>
            </a:r>
            <a:r>
              <a:rPr lang="en-US" sz="1100" dirty="0">
                <a:hlinkClick r:id="rId3"/>
              </a:rPr>
              <a:t>http://doi.org/10.1038/nature14015</a:t>
            </a:r>
            <a:endParaRPr lang="en-US" sz="1100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1. “Electrochemical-pump”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12192000" cy="3651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Hydrogen transport through 2D materials                                                                                                                             Literature review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365" y="1690688"/>
            <a:ext cx="6971270" cy="410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4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FF84-D2C5-4F48-836E-53BBCC2501CB}" type="slidenum">
              <a:rPr lang="en-US" smtClean="0"/>
              <a:t>7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427113"/>
            <a:ext cx="10831132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Hu, S., </a:t>
            </a:r>
            <a:r>
              <a:rPr lang="en-US" sz="1100" dirty="0" err="1"/>
              <a:t>Lozada</a:t>
            </a:r>
            <a:r>
              <a:rPr lang="en-US" sz="1100" dirty="0"/>
              <a:t>-Hidalgo, M., Wang, F. C., </a:t>
            </a:r>
            <a:r>
              <a:rPr lang="en-US" sz="1100" dirty="0" err="1"/>
              <a:t>Mishchenko</a:t>
            </a:r>
            <a:r>
              <a:rPr lang="en-US" sz="1100" dirty="0"/>
              <a:t>, A., </a:t>
            </a:r>
            <a:r>
              <a:rPr lang="en-US" sz="1100" dirty="0" err="1"/>
              <a:t>Schedin</a:t>
            </a:r>
            <a:r>
              <a:rPr lang="en-US" sz="1100" dirty="0"/>
              <a:t>, F., Nair, R. R., … </a:t>
            </a:r>
            <a:r>
              <a:rPr lang="en-US" sz="1100" dirty="0" err="1"/>
              <a:t>Geim</a:t>
            </a:r>
            <a:r>
              <a:rPr lang="en-US" sz="1100" dirty="0"/>
              <a:t>, A. K. (2014). Proton transport through one-atom-thick crystals. </a:t>
            </a:r>
            <a:r>
              <a:rPr lang="en-US" sz="1100" i="1" dirty="0"/>
              <a:t>Nature</a:t>
            </a:r>
            <a:r>
              <a:rPr lang="en-US" sz="1100" dirty="0"/>
              <a:t>, </a:t>
            </a:r>
            <a:r>
              <a:rPr lang="en-US" sz="1100" i="1" dirty="0"/>
              <a:t>516</a:t>
            </a:r>
            <a:r>
              <a:rPr lang="en-US" sz="1100" dirty="0"/>
              <a:t>(7530), 227–30. </a:t>
            </a:r>
            <a:r>
              <a:rPr lang="en-US" sz="1100" dirty="0">
                <a:hlinkClick r:id="rId3"/>
              </a:rPr>
              <a:t>http://doi.org/10.1038/nature14015</a:t>
            </a:r>
            <a:endParaRPr lang="en-US" sz="1100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Proton </a:t>
            </a:r>
            <a:r>
              <a:rPr lang="en-US" dirty="0"/>
              <a:t>permeation</a:t>
            </a:r>
            <a:r>
              <a:rPr lang="en-US" dirty="0" smtClean="0"/>
              <a:t> through 2D materials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12192000" cy="3651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Hydrogen transport through 2D materials                                                                                                                             Literature review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485" y="1690688"/>
            <a:ext cx="4323458" cy="436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9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FF84-D2C5-4F48-836E-53BBCC2501CB}" type="slidenum">
              <a:rPr lang="en-US" smtClean="0"/>
              <a:t>8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427113"/>
            <a:ext cx="10831132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Hu, S., </a:t>
            </a:r>
            <a:r>
              <a:rPr lang="en-US" sz="1100" dirty="0" err="1"/>
              <a:t>Lozada</a:t>
            </a:r>
            <a:r>
              <a:rPr lang="en-US" sz="1100" dirty="0"/>
              <a:t>-Hidalgo, M., Wang, F. C., </a:t>
            </a:r>
            <a:r>
              <a:rPr lang="en-US" sz="1100" dirty="0" err="1"/>
              <a:t>Mishchenko</a:t>
            </a:r>
            <a:r>
              <a:rPr lang="en-US" sz="1100" dirty="0"/>
              <a:t>, A., </a:t>
            </a:r>
            <a:r>
              <a:rPr lang="en-US" sz="1100" dirty="0" err="1"/>
              <a:t>Schedin</a:t>
            </a:r>
            <a:r>
              <a:rPr lang="en-US" sz="1100" dirty="0"/>
              <a:t>, F., Nair, R. R., … </a:t>
            </a:r>
            <a:r>
              <a:rPr lang="en-US" sz="1100" dirty="0" err="1"/>
              <a:t>Geim</a:t>
            </a:r>
            <a:r>
              <a:rPr lang="en-US" sz="1100" dirty="0"/>
              <a:t>, A. K. (2014). Proton transport through one-atom-thick crystals. </a:t>
            </a:r>
            <a:r>
              <a:rPr lang="en-US" sz="1100" i="1" dirty="0"/>
              <a:t>Nature</a:t>
            </a:r>
            <a:r>
              <a:rPr lang="en-US" sz="1100" dirty="0"/>
              <a:t>, </a:t>
            </a:r>
            <a:r>
              <a:rPr lang="en-US" sz="1100" i="1" dirty="0"/>
              <a:t>516</a:t>
            </a:r>
            <a:r>
              <a:rPr lang="en-US" sz="1100" dirty="0"/>
              <a:t>(7530), 227–30. </a:t>
            </a:r>
            <a:r>
              <a:rPr lang="en-US" sz="1100" dirty="0">
                <a:hlinkClick r:id="rId3"/>
              </a:rPr>
              <a:t>http://doi.org/10.1038/nature14015</a:t>
            </a:r>
            <a:endParaRPr lang="en-US" sz="1100" dirty="0">
              <a:effectLst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12192000" cy="3651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Hydrogen transport through 2D materials                                                                                                                             Literature review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149" cy="1325563"/>
          </a:xfrm>
        </p:spPr>
        <p:txBody>
          <a:bodyPr/>
          <a:lstStyle/>
          <a:p>
            <a:r>
              <a:rPr lang="en-US" dirty="0" smtClean="0"/>
              <a:t>Current controlled transport with Pt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510" y="1690688"/>
            <a:ext cx="4744112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3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FF84-D2C5-4F48-836E-53BBCC2501CB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427113"/>
            <a:ext cx="10831132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 err="1" smtClean="0">
                <a:effectLst/>
              </a:rPr>
              <a:t>Achtyl</a:t>
            </a:r>
            <a:r>
              <a:rPr lang="en-US" sz="1100" dirty="0" smtClean="0">
                <a:effectLst/>
              </a:rPr>
              <a:t>, J. L., </a:t>
            </a:r>
            <a:r>
              <a:rPr lang="en-US" sz="1100" dirty="0" err="1" smtClean="0">
                <a:effectLst/>
              </a:rPr>
              <a:t>Unocic</a:t>
            </a:r>
            <a:r>
              <a:rPr lang="en-US" sz="1100" dirty="0" smtClean="0">
                <a:effectLst/>
              </a:rPr>
              <a:t>, R. R., Xu, L., </a:t>
            </a:r>
            <a:r>
              <a:rPr lang="en-US" sz="1100" dirty="0" err="1" smtClean="0">
                <a:effectLst/>
              </a:rPr>
              <a:t>Cai</a:t>
            </a:r>
            <a:r>
              <a:rPr lang="en-US" sz="1100" dirty="0" smtClean="0">
                <a:effectLst/>
              </a:rPr>
              <a:t>, Y., Raju, M., Zhang, W., … Geiger, F. M. (2015). Aqueous proton transfer across single-layer graphene. </a:t>
            </a:r>
            <a:r>
              <a:rPr lang="en-US" sz="1100" i="1" dirty="0" smtClean="0">
                <a:effectLst/>
              </a:rPr>
              <a:t>Nature Communications</a:t>
            </a:r>
            <a:r>
              <a:rPr lang="en-US" sz="1100" dirty="0" smtClean="0">
                <a:effectLst/>
              </a:rPr>
              <a:t>, </a:t>
            </a:r>
            <a:r>
              <a:rPr lang="en-US" sz="1100" i="1" dirty="0" smtClean="0">
                <a:effectLst/>
              </a:rPr>
              <a:t>6</a:t>
            </a:r>
            <a:r>
              <a:rPr lang="en-US" sz="1100" dirty="0" smtClean="0">
                <a:effectLst/>
              </a:rPr>
              <a:t>, 6539. </a:t>
            </a:r>
            <a:r>
              <a:rPr lang="en-US" sz="1100" dirty="0" smtClean="0">
                <a:effectLst/>
                <a:hlinkClick r:id="rId3"/>
              </a:rPr>
              <a:t>http://doi.org/10.1038/ncomms7539</a:t>
            </a:r>
            <a:endParaRPr lang="en-US" sz="1100" dirty="0" smtClean="0">
              <a:effectLst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839587" y="1690688"/>
            <a:ext cx="8512825" cy="4393119"/>
            <a:chOff x="1657359" y="1690688"/>
            <a:chExt cx="8512825" cy="439311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24107" y="2071579"/>
              <a:ext cx="3546077" cy="401222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57359" y="2048007"/>
              <a:ext cx="3681992" cy="3961429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2487363" y="1690688"/>
              <a:ext cx="2021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Ether termination</a:t>
              </a:r>
              <a:endParaRPr lang="en-US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56874" y="1690688"/>
              <a:ext cx="2280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Hydroxyl termination</a:t>
              </a:r>
              <a:endParaRPr lang="en-US" dirty="0"/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2. Natural atomic defects in graphene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12192000" cy="3651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Hydrogen transport through 2D materials                                                                                                                             Literature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9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Dev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1280</Words>
  <Application>Microsoft Office PowerPoint</Application>
  <PresentationFormat>Widescreen</PresentationFormat>
  <Paragraphs>147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Hydrogen transport through 2D materials</vt:lpstr>
      <vt:lpstr>Motivation</vt:lpstr>
      <vt:lpstr>2D materials</vt:lpstr>
      <vt:lpstr>Multilayer structure</vt:lpstr>
      <vt:lpstr>How does permeation happen?</vt:lpstr>
      <vt:lpstr>PowerPoint Presentation</vt:lpstr>
      <vt:lpstr>PowerPoint Presentation</vt:lpstr>
      <vt:lpstr>Current controlled transport with Pt</vt:lpstr>
      <vt:lpstr>PowerPoint Presentation</vt:lpstr>
      <vt:lpstr>Proton transport in water through defects</vt:lpstr>
      <vt:lpstr>Grotthuss mechanism</vt:lpstr>
      <vt:lpstr>3. Graphene oxide water permeability</vt:lpstr>
      <vt:lpstr>Large ion transport through graphene oxide</vt:lpstr>
      <vt:lpstr>Remaining questions</vt:lpstr>
      <vt:lpstr>Supplemental material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54</cp:revision>
  <dcterms:created xsi:type="dcterms:W3CDTF">2016-02-04T20:48:02Z</dcterms:created>
  <dcterms:modified xsi:type="dcterms:W3CDTF">2016-02-05T19:56:05Z</dcterms:modified>
</cp:coreProperties>
</file>