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301" r:id="rId3"/>
    <p:sldId id="305" r:id="rId4"/>
    <p:sldId id="304" r:id="rId5"/>
  </p:sldIdLst>
  <p:sldSz cx="9901238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9644"/>
    <a:srgbClr val="D7E4BD"/>
    <a:srgbClr val="5D5D5D"/>
    <a:srgbClr val="E6B9B8"/>
    <a:srgbClr val="000000"/>
    <a:srgbClr val="FFFFCC"/>
    <a:srgbClr val="EBF1DE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8723" autoAdjust="0"/>
  </p:normalViewPr>
  <p:slideViewPr>
    <p:cSldViewPr>
      <p:cViewPr varScale="1">
        <p:scale>
          <a:sx n="60" d="100"/>
          <a:sy n="60" d="100"/>
        </p:scale>
        <p:origin x="1048" y="56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0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048796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1A7EF-40E5-4E1F-A2AA-FA4CCE6D52C4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1048797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048798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08A13-638B-4DAD-AD99-BA839D3F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048790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fld id="{EB7607F8-4365-48EF-BA29-CA8E98FF90DE}" type="datetimeFigureOut">
              <a:rPr lang="ko-KR" altLang="en-US"/>
              <a:t>2022-05-05</a:t>
            </a:fld>
            <a:endParaRPr lang="ko-KR" altLang="en-US"/>
          </a:p>
        </p:txBody>
      </p:sp>
      <p:sp>
        <p:nvSpPr>
          <p:cNvPr id="1048791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1048792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48793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1048794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fld id="{0F473ABA-5AF4-4220-AA45-4B43C6E329B2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제목 1"/>
          <p:cNvSpPr>
            <a:spLocks noGrp="1"/>
          </p:cNvSpPr>
          <p:nvPr>
            <p:ph type="title"/>
          </p:nvPr>
        </p:nvSpPr>
        <p:spPr>
          <a:xfrm>
            <a:off x="219299" y="136952"/>
            <a:ext cx="7047607" cy="70609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4875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F7D5A73-1546-46B7-88BF-06E2ADAF3BF9}" type="slidenum">
              <a:rPr kumimoji="0"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/>
          </a:p>
        </p:txBody>
      </p:sp>
      <p:sp>
        <p:nvSpPr>
          <p:cNvPr id="1048753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C2D8BE6-56CE-4791-BC47-6DFAE5F037CA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1048754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48755" name="내용 개체 틀 17"/>
          <p:cNvSpPr>
            <a:spLocks noGrp="1"/>
          </p:cNvSpPr>
          <p:nvPr>
            <p:ph sz="quarter" idx="13"/>
          </p:nvPr>
        </p:nvSpPr>
        <p:spPr>
          <a:xfrm>
            <a:off x="198091" y="1268761"/>
            <a:ext cx="9505056" cy="51125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 b="1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lnSpc>
                <a:spcPct val="120000"/>
              </a:lnSpc>
              <a:defRPr sz="2000" b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lnSpc>
                <a:spcPct val="120000"/>
              </a:lnSpc>
              <a:defRPr sz="1800" b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lnSpc>
                <a:spcPct val="120000"/>
              </a:lnSpc>
              <a:defRPr sz="1600" b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lnSpc>
                <a:spcPct val="120000"/>
              </a:lnSpc>
              <a:defRPr sz="1600" b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제목 1"/>
          <p:cNvSpPr>
            <a:spLocks noGrp="1"/>
          </p:cNvSpPr>
          <p:nvPr>
            <p:ph type="title"/>
          </p:nvPr>
        </p:nvSpPr>
        <p:spPr>
          <a:xfrm>
            <a:off x="219299" y="136952"/>
            <a:ext cx="7047607" cy="70609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48586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F7D5A73-1546-46B7-88BF-06E2ADAF3BF9}" type="slidenum">
              <a:rPr kumimoji="0"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/>
          </a:p>
        </p:txBody>
      </p:sp>
      <p:sp>
        <p:nvSpPr>
          <p:cNvPr id="1048587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C2D8BE6-56CE-4791-BC47-6DFAE5F037CA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1048588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2" descr="C:\Users\hjjohncoh\Desktop\tic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bright="15000"/>
          </a:blip>
          <a:srcRect/>
          <a:stretch>
            <a:fillRect/>
          </a:stretch>
        </p:blipFill>
        <p:spPr bwMode="auto">
          <a:xfrm>
            <a:off x="-17933" y="980728"/>
            <a:ext cx="1507976" cy="937754"/>
          </a:xfrm>
          <a:prstGeom prst="rect">
            <a:avLst/>
          </a:prstGeom>
          <a:noFill/>
        </p:spPr>
      </p:pic>
      <p:cxnSp>
        <p:nvCxnSpPr>
          <p:cNvPr id="3145728" name="직선 연결선 9"/>
          <p:cNvCxnSpPr>
            <a:cxnSpLocks/>
          </p:cNvCxnSpPr>
          <p:nvPr/>
        </p:nvCxnSpPr>
        <p:spPr>
          <a:xfrm flipV="1">
            <a:off x="414115" y="1694679"/>
            <a:ext cx="9289032" cy="6489"/>
          </a:xfrm>
          <a:prstGeom prst="line">
            <a:avLst/>
          </a:prstGeom>
          <a:ln>
            <a:solidFill>
              <a:schemeClr val="bg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1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414115" y="1262879"/>
            <a:ext cx="8686651" cy="4318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48592" name="내용 개체 틀 17"/>
          <p:cNvSpPr>
            <a:spLocks noGrp="1"/>
          </p:cNvSpPr>
          <p:nvPr>
            <p:ph sz="quarter" idx="11"/>
          </p:nvPr>
        </p:nvSpPr>
        <p:spPr>
          <a:xfrm>
            <a:off x="219299" y="1928813"/>
            <a:ext cx="9483848" cy="450056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48593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055075" y="6376243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5FA502C-0AB3-482F-BFF9-F0DC23936F81}" type="slidenum">
              <a:rPr kumimoji="0" lang="ko-KR" altLang="en-US" smtClean="0">
                <a:latin typeface="맑은 고딕"/>
                <a:ea typeface="맑은 고딕"/>
              </a:rPr>
              <a:t>‹#›</a:t>
            </a:fld>
            <a:endParaRPr kumimoji="0" lang="ko-KR" altLang="en-US" dirty="0">
              <a:latin typeface="맑은 고딕"/>
              <a:ea typeface="맑은 고딕"/>
            </a:endParaRPr>
          </a:p>
        </p:txBody>
      </p:sp>
      <p:sp>
        <p:nvSpPr>
          <p:cNvPr id="1048594" name="제목 1"/>
          <p:cNvSpPr>
            <a:spLocks noGrp="1"/>
          </p:cNvSpPr>
          <p:nvPr>
            <p:ph type="title"/>
          </p:nvPr>
        </p:nvSpPr>
        <p:spPr>
          <a:xfrm>
            <a:off x="219299" y="136952"/>
            <a:ext cx="7047607" cy="70609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5" name="Picture 2" descr="C:\Users\hjjohncoh\Desktop\tick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bright="15000"/>
          </a:blip>
          <a:srcRect/>
          <a:stretch>
            <a:fillRect/>
          </a:stretch>
        </p:blipFill>
        <p:spPr bwMode="auto">
          <a:xfrm>
            <a:off x="-17933" y="980728"/>
            <a:ext cx="1507976" cy="937754"/>
          </a:xfrm>
          <a:prstGeom prst="rect">
            <a:avLst/>
          </a:prstGeom>
          <a:noFill/>
        </p:spPr>
      </p:pic>
      <p:cxnSp>
        <p:nvCxnSpPr>
          <p:cNvPr id="3145733" name="직선 연결선 9"/>
          <p:cNvCxnSpPr>
            <a:cxnSpLocks/>
          </p:cNvCxnSpPr>
          <p:nvPr/>
        </p:nvCxnSpPr>
        <p:spPr>
          <a:xfrm flipV="1">
            <a:off x="414115" y="1694679"/>
            <a:ext cx="9289032" cy="6489"/>
          </a:xfrm>
          <a:prstGeom prst="line">
            <a:avLst/>
          </a:prstGeom>
          <a:ln>
            <a:solidFill>
              <a:schemeClr val="bg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8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414115" y="1262879"/>
            <a:ext cx="8686651" cy="4318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4878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055075" y="6376243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5FA502C-0AB3-482F-BFF9-F0DC23936F81}" type="slidenum">
              <a:rPr kumimoji="0" lang="ko-KR" altLang="en-US" smtClean="0">
                <a:latin typeface="맑은 고딕"/>
                <a:ea typeface="맑은 고딕"/>
              </a:rPr>
              <a:t>‹#›</a:t>
            </a:fld>
            <a:endParaRPr kumimoji="0" lang="ko-KR" altLang="en-US" dirty="0">
              <a:latin typeface="맑은 고딕"/>
              <a:ea typeface="맑은 고딕"/>
            </a:endParaRPr>
          </a:p>
        </p:txBody>
      </p:sp>
      <p:sp>
        <p:nvSpPr>
          <p:cNvPr id="1048788" name="제목 1"/>
          <p:cNvSpPr>
            <a:spLocks noGrp="1"/>
          </p:cNvSpPr>
          <p:nvPr>
            <p:ph type="title"/>
          </p:nvPr>
        </p:nvSpPr>
        <p:spPr>
          <a:xfrm>
            <a:off x="219299" y="136952"/>
            <a:ext cx="7047607" cy="70609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 descr="C:\Users\hjjohncoh\Desktop\tag3.bmp"/>
          <p:cNvPicPr>
            <a:picLocks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" y="3573016"/>
            <a:ext cx="6856936" cy="726352"/>
          </a:xfrm>
          <a:prstGeom prst="rect">
            <a:avLst/>
          </a:prstGeom>
          <a:noFill/>
        </p:spPr>
      </p:pic>
      <p:pic>
        <p:nvPicPr>
          <p:cNvPr id="2097155" name="그림 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9951" y="5157192"/>
            <a:ext cx="2570119" cy="1265070"/>
          </a:xfrm>
          <a:prstGeom prst="rect">
            <a:avLst/>
          </a:prstGeom>
        </p:spPr>
      </p:pic>
      <p:pic>
        <p:nvPicPr>
          <p:cNvPr id="2097156" name="Picture 4" descr="MEDI:GATE NEWS : 인공지능 정확도의 함정…인공지능과 임상 진료, 그리고 버섯 이야기"/>
          <p:cNvPicPr>
            <a:picLocks noChangeAspect="1" noChangeArrowheads="1"/>
          </p:cNvPicPr>
          <p:nvPr userDrawn="1"/>
        </p:nvPicPr>
        <p:blipFill rotWithShape="1">
          <a:blip r:embed="rId4"/>
          <a:srcRect r="27813"/>
          <a:stretch>
            <a:fillRect/>
          </a:stretch>
        </p:blipFill>
        <p:spPr bwMode="auto">
          <a:xfrm>
            <a:off x="6856936" y="13304"/>
            <a:ext cx="3044302" cy="68446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넥스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10" descr="The future of artificial intelligence - University of York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66792" r="1549"/>
          <a:stretch>
            <a:fillRect/>
          </a:stretch>
        </p:blipFill>
        <p:spPr bwMode="auto">
          <a:xfrm>
            <a:off x="0" y="0"/>
            <a:ext cx="1710259" cy="6857999"/>
          </a:xfrm>
          <a:prstGeom prst="rect">
            <a:avLst/>
          </a:prstGeom>
          <a:noFill/>
        </p:spPr>
      </p:pic>
      <p:pic>
        <p:nvPicPr>
          <p:cNvPr id="2097158" name="Picture 8" descr="인공지능.로봇 | 전략투자 | 현대자동차그룹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>
            <a:fillRect/>
          </a:stretch>
        </p:blipFill>
        <p:spPr bwMode="auto">
          <a:xfrm>
            <a:off x="1854275" y="1620479"/>
            <a:ext cx="8046963" cy="3558595"/>
          </a:xfrm>
          <a:prstGeom prst="rect">
            <a:avLst/>
          </a:prstGeom>
          <a:noFill/>
        </p:spPr>
      </p:pic>
      <p:sp>
        <p:nvSpPr>
          <p:cNvPr id="1048583" name="TextBox 6"/>
          <p:cNvSpPr txBox="1"/>
          <p:nvPr/>
        </p:nvSpPr>
        <p:spPr>
          <a:xfrm>
            <a:off x="1988960" y="1678925"/>
            <a:ext cx="1929374" cy="571156"/>
          </a:xfrm>
          <a:prstGeom prst="rect">
            <a:avLst/>
          </a:prstGeom>
          <a:noFill/>
        </p:spPr>
        <p:txBody>
          <a:bodyPr lIns="77953" tIns="38976" rIns="77953" bIns="3897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srgbClr val="F79646">
                    <a:lumMod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kumimoji="0" lang="ko-KR" altLang="en-US" sz="3200" b="1" dirty="0">
              <a:solidFill>
                <a:srgbClr val="F79646">
                  <a:lumMod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맺음말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Picture 2" descr="대덕, AI 신중심지로 급부상&amp;amp;quot;···스타트업만 100여개 &amp;amp;lt; 현장 &amp;amp;lt; 뉴스 &amp;amp;lt; 기사본문 - 헬로디디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/>
          <a:stretch>
            <a:fillRect/>
          </a:stretch>
        </p:blipFill>
        <p:spPr bwMode="auto">
          <a:xfrm>
            <a:off x="0" y="0"/>
            <a:ext cx="9901238" cy="6858000"/>
          </a:xfrm>
          <a:prstGeom prst="rect">
            <a:avLst/>
          </a:prstGeom>
          <a:noFill/>
        </p:spPr>
      </p:pic>
      <p:pic>
        <p:nvPicPr>
          <p:cNvPr id="2097206" name="그림 1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559" y="5216675"/>
            <a:ext cx="2570119" cy="126507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76069-053E-4B1E-886C-71AF1F42B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2387" y="2514600"/>
            <a:ext cx="4536380" cy="914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 descr="인공지능, 편견 있다” 객관성과 거리 멀어…알고리즘·데이터에 한계 | AI | 에포크타임스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8407003" y="-27384"/>
            <a:ext cx="1494235" cy="994345"/>
          </a:xfrm>
          <a:prstGeom prst="rect">
            <a:avLst/>
          </a:prstGeom>
          <a:noFill/>
        </p:spPr>
      </p:pic>
      <p:pic>
        <p:nvPicPr>
          <p:cNvPr id="2097153" name="Picture 4" descr="인공지능, 편견 있다” 객관성과 거리 멀어…알고리즘·데이터에 한계 | AI | 에포크타임스"/>
          <p:cNvPicPr>
            <a:picLocks noChangeAspect="1" noChangeArrowheads="1"/>
          </p:cNvPicPr>
          <p:nvPr userDrawn="1"/>
        </p:nvPicPr>
        <p:blipFill rotWithShape="1">
          <a:blip r:embed="rId9"/>
          <a:srcRect r="96129"/>
          <a:stretch>
            <a:fillRect/>
          </a:stretch>
        </p:blipFill>
        <p:spPr bwMode="auto">
          <a:xfrm>
            <a:off x="-17933" y="-27384"/>
            <a:ext cx="8479011" cy="994345"/>
          </a:xfrm>
          <a:prstGeom prst="rect">
            <a:avLst/>
          </a:prstGeom>
          <a:noFill/>
        </p:spPr>
      </p:pic>
      <p:sp>
        <p:nvSpPr>
          <p:cNvPr id="104857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9055075" y="6376243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F7D5A73-1546-46B7-88BF-06E2ADAF3BF9}" type="slidenum">
              <a:rPr kumimoji="0"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/>
          </a:p>
        </p:txBody>
      </p:sp>
      <p:sp>
        <p:nvSpPr>
          <p:cNvPr id="1048577" name="제목 개체 틀 4"/>
          <p:cNvSpPr>
            <a:spLocks noGrp="1"/>
          </p:cNvSpPr>
          <p:nvPr>
            <p:ph type="title"/>
          </p:nvPr>
        </p:nvSpPr>
        <p:spPr>
          <a:xfrm>
            <a:off x="495300" y="-27384"/>
            <a:ext cx="8910638" cy="1032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48578" name="텍스트 개체 틀 5"/>
          <p:cNvSpPr>
            <a:spLocks noGrp="1"/>
          </p:cNvSpPr>
          <p:nvPr>
            <p:ph type="body" idx="1"/>
          </p:nvPr>
        </p:nvSpPr>
        <p:spPr>
          <a:xfrm>
            <a:off x="198091" y="1268760"/>
            <a:ext cx="9505056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48579" name="날짜 개체 틀 8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353392E-B7DF-457F-827B-76A44847C445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104858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lang="en-US" altLang="ko-KR" sz="4400" b="1" kern="1200" dirty="0">
          <a:solidFill>
            <a:srgbClr val="800000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32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742950" indent="-28575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Box 7"/>
          <p:cNvSpPr txBox="1"/>
          <p:nvPr/>
        </p:nvSpPr>
        <p:spPr>
          <a:xfrm>
            <a:off x="2574356" y="371703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정보선</a:t>
            </a:r>
          </a:p>
        </p:txBody>
      </p:sp>
      <p:sp>
        <p:nvSpPr>
          <p:cNvPr id="1048582" name="TextBox 18"/>
          <p:cNvSpPr txBox="1"/>
          <p:nvPr/>
        </p:nvSpPr>
        <p:spPr>
          <a:xfrm>
            <a:off x="918171" y="2218799"/>
            <a:ext cx="5904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4863" indent="-804863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6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09. Mid-term</a:t>
            </a:r>
            <a:r>
              <a:rPr kumimoji="0" lang="ko-KR" altLang="en-US" sz="36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3600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exam</a:t>
            </a:r>
            <a:endParaRPr kumimoji="0" lang="ko-KR" altLang="en-US" sz="2300" b="1" dirty="0">
              <a:solidFill>
                <a:schemeClr val="accent6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프로그래밍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8762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BF7D5A73-1546-46B7-88BF-06E2ADAF3BF9}" type="slidenum">
              <a:rPr kumimoji="0" lang="ko-KR" altLang="en-US" smtClean="0"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kumimoji="0" lang="ko-KR" altLang="en-US" dirty="0">
              <a:latin typeface="맑은 고딕"/>
              <a:ea typeface="맑은 고딕"/>
            </a:endParaRPr>
          </a:p>
        </p:txBody>
      </p:sp>
      <p:sp>
        <p:nvSpPr>
          <p:cNvPr id="1048763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셋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자료형에 대하여 간단하게 비교 설명하세요</a:t>
            </a:r>
            <a:endParaRPr lang="en-US" altLang="ko-KR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ko-KR" altLang="en-US" b="0" dirty="0">
                <a:solidFill>
                  <a:schemeClr val="tx2">
                    <a:lumMod val="75000"/>
                  </a:schemeClr>
                </a:solidFill>
              </a:rPr>
              <a:t>본 문제의 답을 </a:t>
            </a:r>
            <a:r>
              <a:rPr lang="en-US" altLang="ko-KR" b="0" dirty="0">
                <a:solidFill>
                  <a:schemeClr val="tx2">
                    <a:lumMod val="75000"/>
                  </a:schemeClr>
                </a:solidFill>
              </a:rPr>
              <a:t>mid-term1.txt</a:t>
            </a:r>
            <a:r>
              <a:rPr lang="ko-KR" altLang="en-US" b="0" dirty="0">
                <a:solidFill>
                  <a:schemeClr val="tx2">
                    <a:lumMod val="75000"/>
                  </a:schemeClr>
                </a:solidFill>
              </a:rPr>
              <a:t>로 저장하여 </a:t>
            </a:r>
            <a:r>
              <a:rPr lang="en-US" altLang="ko-KR" b="0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ko-KR" altLang="en-US" b="0" dirty="0">
                <a:solidFill>
                  <a:schemeClr val="tx2">
                    <a:lumMod val="75000"/>
                  </a:schemeClr>
                </a:solidFill>
              </a:rPr>
              <a:t>에 올리거나 </a:t>
            </a:r>
            <a:r>
              <a:rPr lang="en-US" altLang="ko-KR" b="0" dirty="0" err="1">
                <a:solidFill>
                  <a:schemeClr val="tx2">
                    <a:lumMod val="75000"/>
                  </a:schemeClr>
                </a:solidFill>
              </a:rPr>
              <a:t>sns</a:t>
            </a:r>
            <a:r>
              <a:rPr lang="en-US" altLang="ko-KR" b="0" dirty="0">
                <a:solidFill>
                  <a:schemeClr val="tx2">
                    <a:lumMod val="75000"/>
                  </a:schemeClr>
                </a:solidFill>
              </a:rPr>
              <a:t>/email</a:t>
            </a:r>
            <a:r>
              <a:rPr lang="ko-KR" altLang="en-US" b="0" dirty="0">
                <a:solidFill>
                  <a:schemeClr val="tx2">
                    <a:lumMod val="75000"/>
                  </a:schemeClr>
                </a:solidFill>
              </a:rPr>
              <a:t>을 통해 제출합니다</a:t>
            </a:r>
            <a:r>
              <a:rPr lang="en-US" altLang="ko-KR" b="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altLang="ko-KR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프로그래밍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48762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BF7D5A73-1546-46B7-88BF-06E2ADAF3BF9}" type="slidenum">
              <a:rPr kumimoji="0" lang="ko-KR" altLang="en-US" smtClean="0"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kumimoji="0" lang="ko-KR" altLang="en-US" dirty="0">
              <a:latin typeface="맑은 고딕"/>
              <a:ea typeface="맑은 고딕"/>
            </a:endParaRPr>
          </a:p>
        </p:txBody>
      </p:sp>
      <p:sp>
        <p:nvSpPr>
          <p:cNvPr id="1048763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1~29</a:t>
            </a:r>
            <a:r>
              <a:rPr lang="ko-KR" altLang="en-US" dirty="0"/>
              <a:t>까지의 정수를 </a:t>
            </a:r>
            <a:r>
              <a:rPr lang="ko-KR" altLang="en-US" dirty="0" err="1"/>
              <a:t>입력받은</a:t>
            </a:r>
            <a:r>
              <a:rPr lang="ko-KR" altLang="en-US" dirty="0"/>
              <a:t> 후 차례대로 </a:t>
            </a:r>
            <a:r>
              <a:rPr lang="en-US" altLang="ko-KR" dirty="0"/>
              <a:t>1</a:t>
            </a:r>
            <a:r>
              <a:rPr lang="ko-KR" altLang="en-US" dirty="0"/>
              <a:t>부터 출력하는 프로그램을 작성합니다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3,6,9</a:t>
            </a:r>
            <a:r>
              <a:rPr lang="ko-KR" altLang="en-US" dirty="0"/>
              <a:t>가 포함된 수는 </a:t>
            </a:r>
            <a:r>
              <a:rPr lang="en-US" altLang="ko-KR" dirty="0"/>
              <a:t>X</a:t>
            </a:r>
            <a:r>
              <a:rPr lang="ko-KR" altLang="en-US" dirty="0"/>
              <a:t>로 대체하여 출력합니다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0" dirty="0">
                <a:solidFill>
                  <a:schemeClr val="tx2">
                    <a:lumMod val="75000"/>
                  </a:schemeClr>
                </a:solidFill>
              </a:rPr>
              <a:t>예</a:t>
            </a:r>
            <a:r>
              <a:rPr lang="en-US" altLang="ko-KR" b="0" dirty="0">
                <a:solidFill>
                  <a:schemeClr val="tx2">
                    <a:lumMod val="75000"/>
                  </a:schemeClr>
                </a:solidFill>
              </a:rPr>
              <a:t>)  9 </a:t>
            </a:r>
            <a:r>
              <a:rPr lang="ko-KR" altLang="en-US" b="0" dirty="0">
                <a:solidFill>
                  <a:schemeClr val="tx2">
                    <a:lumMod val="75000"/>
                  </a:schemeClr>
                </a:solidFill>
              </a:rPr>
              <a:t>입력</a:t>
            </a:r>
            <a:br>
              <a:rPr lang="en-US" altLang="ko-KR" b="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b="0" dirty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en-US" altLang="ko-KR" b="0" i="0" dirty="0">
                <a:solidFill>
                  <a:srgbClr val="212529"/>
                </a:solidFill>
                <a:effectLst/>
              </a:rPr>
              <a:t>1 2 X 4 5 X 7 8 X </a:t>
            </a:r>
            <a:r>
              <a:rPr lang="ko-KR" altLang="en-US" b="0" i="0" dirty="0">
                <a:solidFill>
                  <a:srgbClr val="212529"/>
                </a:solidFill>
                <a:effectLst/>
              </a:rPr>
              <a:t>출력</a:t>
            </a:r>
            <a:endParaRPr lang="en-US" altLang="ko-KR" b="0" i="0" dirty="0">
              <a:solidFill>
                <a:srgbClr val="212529"/>
              </a:solidFill>
              <a:effectLst/>
            </a:endParaRPr>
          </a:p>
          <a:p>
            <a:pPr lvl="1"/>
            <a:r>
              <a:rPr lang="ko-KR" altLang="en-US" dirty="0">
                <a:solidFill>
                  <a:srgbClr val="212529"/>
                </a:solidFill>
              </a:rPr>
              <a:t>힌트</a:t>
            </a:r>
            <a:r>
              <a:rPr lang="en-US" altLang="ko-KR" dirty="0">
                <a:solidFill>
                  <a:srgbClr val="212529"/>
                </a:solidFill>
              </a:rPr>
              <a:t>) for </a:t>
            </a:r>
            <a:r>
              <a:rPr lang="ko-KR" altLang="en-US" dirty="0">
                <a:solidFill>
                  <a:srgbClr val="212529"/>
                </a:solidFill>
              </a:rPr>
              <a:t>문과 </a:t>
            </a:r>
            <a:r>
              <a:rPr lang="en-US" altLang="ko-KR" dirty="0">
                <a:solidFill>
                  <a:srgbClr val="212529"/>
                </a:solidFill>
              </a:rPr>
              <a:t>if</a:t>
            </a:r>
            <a:r>
              <a:rPr lang="ko-KR" altLang="en-US" dirty="0">
                <a:solidFill>
                  <a:srgbClr val="212529"/>
                </a:solidFill>
              </a:rPr>
              <a:t> 문을 활용하시고</a:t>
            </a:r>
            <a:r>
              <a:rPr lang="en-US" altLang="ko-KR" dirty="0">
                <a:solidFill>
                  <a:srgbClr val="212529"/>
                </a:solidFill>
              </a:rPr>
              <a:t>, </a:t>
            </a:r>
            <a:r>
              <a:rPr lang="ko-KR" altLang="en-US" dirty="0">
                <a:solidFill>
                  <a:srgbClr val="212529"/>
                </a:solidFill>
              </a:rPr>
              <a:t>숫자를 판단할 때 </a:t>
            </a:r>
            <a:r>
              <a:rPr lang="en-US" altLang="ko-KR" dirty="0">
                <a:solidFill>
                  <a:srgbClr val="212529"/>
                </a:solidFill>
              </a:rPr>
              <a:t>%(</a:t>
            </a:r>
            <a:r>
              <a:rPr lang="ko-KR" altLang="en-US" dirty="0">
                <a:solidFill>
                  <a:srgbClr val="212529"/>
                </a:solidFill>
              </a:rPr>
              <a:t>나머지</a:t>
            </a:r>
            <a:r>
              <a:rPr lang="en-US" altLang="ko-KR" dirty="0">
                <a:solidFill>
                  <a:srgbClr val="212529"/>
                </a:solidFill>
              </a:rPr>
              <a:t>) </a:t>
            </a:r>
            <a:r>
              <a:rPr lang="ko-KR" altLang="en-US" dirty="0">
                <a:solidFill>
                  <a:srgbClr val="212529"/>
                </a:solidFill>
              </a:rPr>
              <a:t>연산자를 사용해보세요</a:t>
            </a:r>
            <a:endParaRPr lang="en-US" altLang="ko-KR" dirty="0">
              <a:solidFill>
                <a:srgbClr val="212529"/>
              </a:solidFill>
            </a:endParaRPr>
          </a:p>
          <a:p>
            <a:pPr lvl="1"/>
            <a:r>
              <a:rPr lang="ko-KR" altLang="en-US" dirty="0">
                <a:solidFill>
                  <a:srgbClr val="212529"/>
                </a:solidFill>
              </a:rPr>
              <a:t>프로그램 파일을 </a:t>
            </a:r>
            <a:r>
              <a:rPr lang="en-US" altLang="ko-KR" dirty="0">
                <a:solidFill>
                  <a:srgbClr val="212529"/>
                </a:solidFill>
              </a:rPr>
              <a:t>mid-term2.py</a:t>
            </a:r>
            <a:r>
              <a:rPr lang="ko-KR" altLang="en-US" dirty="0">
                <a:solidFill>
                  <a:srgbClr val="212529"/>
                </a:solidFill>
              </a:rPr>
              <a:t>로 저장하고 실행 결과 화면도 </a:t>
            </a:r>
            <a:r>
              <a:rPr lang="ko-KR" altLang="en-US" dirty="0" err="1">
                <a:solidFill>
                  <a:srgbClr val="212529"/>
                </a:solidFill>
              </a:rPr>
              <a:t>캡쳐하여</a:t>
            </a:r>
            <a:r>
              <a:rPr lang="ko-KR" altLang="en-US" dirty="0">
                <a:solidFill>
                  <a:srgbClr val="212529"/>
                </a:solidFill>
              </a:rPr>
              <a:t> </a:t>
            </a:r>
            <a:r>
              <a:rPr lang="en-US" altLang="ko-KR" dirty="0">
                <a:solidFill>
                  <a:srgbClr val="212529"/>
                </a:solidFill>
              </a:rPr>
              <a:t>mid-term2.jpg </a:t>
            </a:r>
            <a:r>
              <a:rPr lang="ko-KR" altLang="en-US" dirty="0">
                <a:solidFill>
                  <a:srgbClr val="212529"/>
                </a:solidFill>
              </a:rPr>
              <a:t>또는 </a:t>
            </a:r>
            <a:r>
              <a:rPr lang="en-US" altLang="ko-KR" dirty="0" err="1">
                <a:solidFill>
                  <a:srgbClr val="212529"/>
                </a:solidFill>
              </a:rPr>
              <a:t>png</a:t>
            </a:r>
            <a:r>
              <a:rPr lang="en-US" altLang="ko-KR" dirty="0">
                <a:solidFill>
                  <a:srgbClr val="212529"/>
                </a:solidFill>
              </a:rPr>
              <a:t>, bmp </a:t>
            </a:r>
            <a:r>
              <a:rPr lang="ko-KR" altLang="en-US" dirty="0">
                <a:solidFill>
                  <a:srgbClr val="212529"/>
                </a:solidFill>
              </a:rPr>
              <a:t>등 그림 파일로 저장합니다</a:t>
            </a:r>
            <a:r>
              <a:rPr lang="en-US" altLang="ko-KR" dirty="0">
                <a:solidFill>
                  <a:srgbClr val="212529"/>
                </a:solidFill>
              </a:rPr>
              <a:t>. </a:t>
            </a:r>
            <a:r>
              <a:rPr lang="ko-KR" altLang="en-US" dirty="0">
                <a:solidFill>
                  <a:srgbClr val="212529"/>
                </a:solidFill>
              </a:rPr>
              <a:t>이후 </a:t>
            </a:r>
            <a:r>
              <a:rPr lang="en-US" altLang="ko-KR" dirty="0" err="1">
                <a:solidFill>
                  <a:srgbClr val="212529"/>
                </a:solidFill>
              </a:rPr>
              <a:t>github</a:t>
            </a:r>
            <a:r>
              <a:rPr lang="ko-KR" altLang="en-US">
                <a:solidFill>
                  <a:srgbClr val="212529"/>
                </a:solidFill>
              </a:rPr>
              <a:t>에</a:t>
            </a:r>
            <a:r>
              <a:rPr lang="en-US" altLang="ko-KR">
                <a:solidFill>
                  <a:srgbClr val="212529"/>
                </a:solidFill>
              </a:rPr>
              <a:t> </a:t>
            </a:r>
            <a:r>
              <a:rPr lang="ko-KR" altLang="en-US">
                <a:solidFill>
                  <a:srgbClr val="212529"/>
                </a:solidFill>
              </a:rPr>
              <a:t>올리거나 </a:t>
            </a:r>
            <a:r>
              <a:rPr lang="en-US" altLang="ko-KR" dirty="0" err="1">
                <a:solidFill>
                  <a:srgbClr val="212529"/>
                </a:solidFill>
              </a:rPr>
              <a:t>sns</a:t>
            </a:r>
            <a:r>
              <a:rPr lang="en-US" altLang="ko-KR" dirty="0">
                <a:solidFill>
                  <a:srgbClr val="212529"/>
                </a:solidFill>
              </a:rPr>
              <a:t>/email</a:t>
            </a:r>
            <a:r>
              <a:rPr lang="ko-KR" altLang="en-US" dirty="0">
                <a:solidFill>
                  <a:srgbClr val="212529"/>
                </a:solidFill>
              </a:rPr>
              <a:t>을 통해 제출합니다</a:t>
            </a:r>
            <a:r>
              <a:rPr lang="en-US" altLang="ko-KR" dirty="0">
                <a:solidFill>
                  <a:srgbClr val="212529"/>
                </a:solidFill>
              </a:rPr>
              <a:t>.</a:t>
            </a:r>
          </a:p>
          <a:p>
            <a:pPr lvl="1"/>
            <a:endParaRPr lang="en-US" altLang="ko-KR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2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F783BAB-CFC9-433D-8BA7-9850C72FC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</a:p>
        </p:txBody>
      </p:sp>
      <p:sp>
        <p:nvSpPr>
          <p:cNvPr id="104877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253538" y="6376988"/>
            <a:ext cx="647700" cy="36512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5FA502C-0AB3-482F-BFF9-F0DC23936F81}" type="slidenum">
              <a:rPr kumimoji="0" lang="ko-KR" altLang="en-US" smtClean="0">
                <a:latin typeface="맑은 고딕"/>
                <a:ea typeface="맑은 고딕"/>
              </a:rPr>
              <a:t>4</a:t>
            </a:fld>
            <a:endParaRPr kumimoji="0" lang="ko-KR" altLang="en-US" dirty="0"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xtchi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ln w="19050">
          <a:headEnd type="none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137</Words>
  <Application>Microsoft Office PowerPoint</Application>
  <PresentationFormat>사용자 지정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나눔스퀘어</vt:lpstr>
      <vt:lpstr>맑은 고딕</vt:lpstr>
      <vt:lpstr>Arial</vt:lpstr>
      <vt:lpstr>Wingdings</vt:lpstr>
      <vt:lpstr>Nextchip</vt:lpstr>
      <vt:lpstr>PowerPoint 프레젠테이션</vt:lpstr>
      <vt:lpstr>파이썬 프로그래밍 문제 1</vt:lpstr>
      <vt:lpstr>파이썬 프로그래밍 문제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jsun2u@outlook.kr</dc:creator>
  <cp:lastModifiedBy>Bo-sun Jeong</cp:lastModifiedBy>
  <cp:revision>38</cp:revision>
  <dcterms:created xsi:type="dcterms:W3CDTF">2013-11-04T16:38:54Z</dcterms:created>
  <dcterms:modified xsi:type="dcterms:W3CDTF">2022-05-05T14:55:33Z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bdadd14c442b49d89493a71ea82d9fef</vt:lpwstr>
  </property>
</Properties>
</file>