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A4B88-A11E-4204-B0A3-C619308DB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83578F-14E2-4DC3-B1C4-7AE28102E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021B19-E5B9-48C8-9FAA-903CF491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0411-92F3-4A55-B393-4642719FDA6D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D515C6-E855-41BC-B8A9-0DA03A09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2827AD-5DCB-4EF0-808B-D020D57F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1164-BCFE-4297-9E65-7C0F23E06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0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75E0E-FDFA-4BD1-B478-5BE72099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B99385-4279-447C-B80F-82286021D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633C1-E219-41A6-BD38-B1B25C4B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0411-92F3-4A55-B393-4642719FDA6D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42731-0BED-4383-8F91-275AD725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87EE74-2596-4920-83F6-DE619B0D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1164-BCFE-4297-9E65-7C0F23E06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D47D90-ACCF-466D-8F60-12F7A4D35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257E4A-5D0C-4772-AF04-46F14E137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7AD1D9-8F07-4644-AF7B-741A850F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0411-92F3-4A55-B393-4642719FDA6D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27D2D-1477-4987-B151-43AA7876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D62CD9-0BEE-4A95-AF7A-FB34E471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1164-BCFE-4297-9E65-7C0F23E06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26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539A4-49BF-4498-AA45-44EAB2CC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C59B01-3425-4823-8849-3FE1356FB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28172-CBC2-4944-AFA0-BB0AC86A7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0411-92F3-4A55-B393-4642719FDA6D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54D30-01BB-40F8-B4CB-68261D11A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844E6-1C3E-4303-979D-F3EFCC5B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1164-BCFE-4297-9E65-7C0F23E06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02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23587-BAB9-4EBC-9F92-8B626AFC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48F3B-751E-4233-81CF-59D886BB0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77161-A24D-4CC2-9859-FC065648A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0411-92F3-4A55-B393-4642719FDA6D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E5D58-4551-4767-973D-025423AA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FFA0F5-E174-4106-95A5-55F48FC3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1164-BCFE-4297-9E65-7C0F23E06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99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0335D-5B79-498E-A1FB-8AA712CB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9FD8B2-9C6C-4DEA-9BCD-38CB0A34A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B0FE32-DCF1-4396-B7D8-BED5CE248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FDCD4-BAB9-418A-B14B-39FA1827A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0411-92F3-4A55-B393-4642719FDA6D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BCD965-3F98-4692-89E1-BE3B3F74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839F5E-72B0-4CE4-9A4E-95122A4F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1164-BCFE-4297-9E65-7C0F23E06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3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2508B-B01B-4A1A-AC40-0D73F55BB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F5F45-3038-4644-8350-0B52D2E20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212042-A1DB-42C6-9816-B872C6B6C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C71998-A93E-4F0B-9EC8-0482EF6EB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67B19D-778F-4266-BC14-E12D9D2E0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708F60-005B-4FA3-A529-EA5AA715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0411-92F3-4A55-B393-4642719FDA6D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52A0EF-DF8A-4A4A-89D2-BF486E0B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F0716A-3FA8-4CB9-8DA3-C62BDA77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1164-BCFE-4297-9E65-7C0F23E06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19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4E210-05EB-47C5-BEEC-D9216E8E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317C95-FB69-4C2F-8DAA-03F6EB34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0411-92F3-4A55-B393-4642719FDA6D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E6C6D-7155-4BA3-B9EC-EB170518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B8A3D9-AEFD-417B-A166-814696D3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1164-BCFE-4297-9E65-7C0F23E06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18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5DD83B-A17B-4DF3-9811-C08EC2A7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0411-92F3-4A55-B393-4642719FDA6D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12BE0E-9E0E-4757-990E-0D0A49FB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D050F0-EA6F-4208-9741-877DDC26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1164-BCFE-4297-9E65-7C0F23E06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79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18BA8-B240-4DA2-82EC-6701811E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4EA5A-DEBE-4BC6-8C22-5A688626E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424BAF-EC62-4B0E-A903-D78DAC43A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47FE11-47B3-42B8-9E55-AC312D96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0411-92F3-4A55-B393-4642719FDA6D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D10D4-479A-4E0F-A405-17D520E6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0E9BD5-17DB-4257-901F-22DE9766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1164-BCFE-4297-9E65-7C0F23E06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1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3D570-B44F-485E-8D47-7962FFEE5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CA1FA9-C275-4F79-A4E2-B6260AB46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C6D9B9-1916-4EB0-A34B-88D161049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3E8294-227A-4AC3-AC9E-0FAC9636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0411-92F3-4A55-B393-4642719FDA6D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C6CA7C-0DD3-41D2-86F4-F4779EA8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D444FE-0BF1-4AF2-9DC0-A59BA655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1164-BCFE-4297-9E65-7C0F23E06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68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8EA970-ADA7-48F4-A892-9431D29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41C235-36B3-4D8B-9822-4DC9BFF26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763F8-9997-4F60-BD70-10E18E30A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E0411-92F3-4A55-B393-4642719FDA6D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CA3067-69C7-4CA9-BA54-96759B491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E9623C-C529-4368-82DC-12CA9F9F4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41164-BCFE-4297-9E65-7C0F23E06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78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66A20-D991-4FED-8457-CB23968B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6804" y="88893"/>
            <a:ext cx="6719208" cy="952154"/>
          </a:xfrm>
          <a:solidFill>
            <a:srgbClr val="92D050"/>
          </a:solidFill>
        </p:spPr>
        <p:txBody>
          <a:bodyPr>
            <a:noAutofit/>
          </a:bodyPr>
          <a:lstStyle/>
          <a:p>
            <a:pPr algn="ctr"/>
            <a:r>
              <a:rPr lang="ko-KR" altLang="en-US" sz="3000" b="1" kern="0" spc="0" dirty="0">
                <a:solidFill>
                  <a:srgbClr val="000000"/>
                </a:solidFill>
                <a:effectLst/>
                <a:latin typeface="맑은 고딕(제목)"/>
                <a:ea typeface="맑은 고딕" panose="020B0503020000020004" pitchFamily="50" charset="-127"/>
              </a:rPr>
              <a:t>영상처</a:t>
            </a:r>
            <a:r>
              <a:rPr lang="ko-KR" altLang="en-US" sz="3000" b="1" kern="0" dirty="0">
                <a:solidFill>
                  <a:srgbClr val="000000"/>
                </a:solidFill>
                <a:latin typeface="맑은 고딕(제목)"/>
                <a:ea typeface="맑은 고딕" panose="020B0503020000020004" pitchFamily="50" charset="-127"/>
              </a:rPr>
              <a:t>리</a:t>
            </a:r>
            <a:br>
              <a:rPr lang="en-US" altLang="ko-KR" sz="30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</a:br>
            <a:r>
              <a:rPr lang="en-US" altLang="ko-KR" sz="30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(image signal processing)</a:t>
            </a:r>
            <a:endParaRPr lang="ko-KR" altLang="en-US" sz="3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329425-D226-4F57-BAF1-E6EBF9333B23}"/>
              </a:ext>
            </a:extLst>
          </p:cNvPr>
          <p:cNvSpPr txBox="1"/>
          <p:nvPr/>
        </p:nvSpPr>
        <p:spPr>
          <a:xfrm>
            <a:off x="424544" y="3965514"/>
            <a:ext cx="5671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■ 프로젝트에 사용한 프로그램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visual studio 2017</a:t>
            </a:r>
            <a:endParaRPr lang="ko-KR" altLang="en-US" sz="2400" kern="0" spc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2049" name="_x227286224">
            <a:extLst>
              <a:ext uri="{FF2B5EF4-FFF2-40B4-BE49-F238E27FC236}">
                <a16:creationId xmlns:a16="http://schemas.microsoft.com/office/drawing/2014/main" id="{4CC4F801-6394-4ED8-9A67-D040BFEA2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60" y="4503324"/>
            <a:ext cx="1276351" cy="99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2156E4B-4B57-4F5A-97C0-A53B665EAD73}"/>
              </a:ext>
            </a:extLst>
          </p:cNvPr>
          <p:cNvSpPr txBox="1"/>
          <p:nvPr/>
        </p:nvSpPr>
        <p:spPr>
          <a:xfrm>
            <a:off x="6368143" y="1310779"/>
            <a:ext cx="5094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■ </a:t>
            </a:r>
            <a:r>
              <a:rPr lang="ko-KR" altLang="en-US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실습 과정</a:t>
            </a:r>
            <a:endParaRPr lang="ko-KR" altLang="en-US" sz="2400" kern="0" spc="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6B4A280-CBA2-4B0A-9D22-803876BF024A}"/>
              </a:ext>
            </a:extLst>
          </p:cNvPr>
          <p:cNvCxnSpPr>
            <a:cxnSpLocks/>
          </p:cNvCxnSpPr>
          <p:nvPr/>
        </p:nvCxnSpPr>
        <p:spPr>
          <a:xfrm>
            <a:off x="6096000" y="1406769"/>
            <a:ext cx="46892" cy="50409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FB69A8E-C3DA-46F7-98CE-9EE05BAE8651}"/>
              </a:ext>
            </a:extLst>
          </p:cNvPr>
          <p:cNvSpPr/>
          <p:nvPr/>
        </p:nvSpPr>
        <p:spPr>
          <a:xfrm>
            <a:off x="238439" y="1406768"/>
            <a:ext cx="5577672" cy="23571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0787E3D2-7B50-4EAA-9668-9008741D7A3A}"/>
              </a:ext>
            </a:extLst>
          </p:cNvPr>
          <p:cNvSpPr txBox="1">
            <a:spLocks/>
          </p:cNvSpPr>
          <p:nvPr/>
        </p:nvSpPr>
        <p:spPr>
          <a:xfrm>
            <a:off x="284600" y="1631998"/>
            <a:ext cx="5671456" cy="403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/>
              <a:t>과목명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영상처리</a:t>
            </a:r>
            <a:endParaRPr lang="en-US" altLang="ko-KR" sz="2000" b="1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90C1EEA5-F592-4CB3-BC91-99A533924121}"/>
              </a:ext>
            </a:extLst>
          </p:cNvPr>
          <p:cNvSpPr txBox="1">
            <a:spLocks/>
          </p:cNvSpPr>
          <p:nvPr/>
        </p:nvSpPr>
        <p:spPr>
          <a:xfrm>
            <a:off x="284600" y="2087103"/>
            <a:ext cx="4889446" cy="4276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프로젝트기간 </a:t>
            </a:r>
            <a:r>
              <a:rPr lang="en-US" altLang="ko-KR" sz="20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: 2019. 5.1 ~ 2019. 6.10</a:t>
            </a:r>
            <a:endParaRPr lang="en-US" altLang="ko-KR" sz="2000" b="1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39" name="내용 개체 틀 2">
            <a:extLst>
              <a:ext uri="{FF2B5EF4-FFF2-40B4-BE49-F238E27FC236}">
                <a16:creationId xmlns:a16="http://schemas.microsoft.com/office/drawing/2014/main" id="{A8785064-5467-4EB8-B978-521DA851B34E}"/>
              </a:ext>
            </a:extLst>
          </p:cNvPr>
          <p:cNvSpPr txBox="1">
            <a:spLocks/>
          </p:cNvSpPr>
          <p:nvPr/>
        </p:nvSpPr>
        <p:spPr>
          <a:xfrm>
            <a:off x="284600" y="2565412"/>
            <a:ext cx="4757027" cy="403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설계개요</a:t>
            </a:r>
            <a:r>
              <a:rPr lang="en-US" altLang="ko-KR" sz="20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: </a:t>
            </a:r>
            <a:r>
              <a:rPr lang="ko-KR" altLang="en-US" sz="20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디지털 이미지 처리</a:t>
            </a:r>
            <a:endParaRPr lang="en-US" altLang="ko-KR" sz="2000" b="1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D5D983-2832-46E1-96A7-42DA347F8DF2}"/>
              </a:ext>
            </a:extLst>
          </p:cNvPr>
          <p:cNvSpPr txBox="1"/>
          <p:nvPr/>
        </p:nvSpPr>
        <p:spPr>
          <a:xfrm>
            <a:off x="6362698" y="1852619"/>
            <a:ext cx="56714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Visual 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S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tudio 2017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에서 코드 작성 </a:t>
            </a:r>
            <a:endParaRPr lang="en-US" altLang="ko-KR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파일입출력을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 통해 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이미지파일 생성</a:t>
            </a:r>
            <a:endParaRPr lang="en-US" altLang="ko-KR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0431CA7-55CD-46C3-B081-7625EFEAA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680" y="4692281"/>
            <a:ext cx="657225" cy="752475"/>
          </a:xfrm>
          <a:prstGeom prst="rect">
            <a:avLst/>
          </a:prstGeom>
        </p:spPr>
      </p:pic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E3385D7E-941E-43F9-B338-7A2DA8D14B31}"/>
              </a:ext>
            </a:extLst>
          </p:cNvPr>
          <p:cNvSpPr/>
          <p:nvPr/>
        </p:nvSpPr>
        <p:spPr>
          <a:xfrm>
            <a:off x="8649955" y="3763884"/>
            <a:ext cx="265445" cy="54022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0AB437B3-4440-4C1E-B232-155E1A95F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9939" y="4033997"/>
            <a:ext cx="2017517" cy="217120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274EA08-9DF3-4245-BA4E-A1E194D0E608}"/>
              </a:ext>
            </a:extLst>
          </p:cNvPr>
          <p:cNvSpPr txBox="1"/>
          <p:nvPr/>
        </p:nvSpPr>
        <p:spPr>
          <a:xfrm>
            <a:off x="6485356" y="4395580"/>
            <a:ext cx="2984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PYUV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를 통해 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image open</a:t>
            </a:r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CEC793D8-86F8-4A9E-8FEA-0224E01D1C21}"/>
              </a:ext>
            </a:extLst>
          </p:cNvPr>
          <p:cNvSpPr/>
          <p:nvPr/>
        </p:nvSpPr>
        <p:spPr>
          <a:xfrm>
            <a:off x="8649954" y="2426259"/>
            <a:ext cx="265445" cy="54022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3FBC28FE-0A33-4F1E-B22C-7A3A9C9A4795}"/>
              </a:ext>
            </a:extLst>
          </p:cNvPr>
          <p:cNvSpPr/>
          <p:nvPr/>
        </p:nvSpPr>
        <p:spPr>
          <a:xfrm rot="18348104">
            <a:off x="8946668" y="5100359"/>
            <a:ext cx="265445" cy="54022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162AD724-5D01-4F43-99EF-AD9CD933C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9884" y="3141278"/>
            <a:ext cx="542925" cy="63817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7305EDA-F251-47DA-B539-257340F57847}"/>
              </a:ext>
            </a:extLst>
          </p:cNvPr>
          <p:cNvSpPr txBox="1"/>
          <p:nvPr/>
        </p:nvSpPr>
        <p:spPr>
          <a:xfrm>
            <a:off x="10029938" y="6205200"/>
            <a:ext cx="145751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기본 </a:t>
            </a:r>
            <a:r>
              <a:rPr lang="en-US" altLang="ko-KR" sz="1300" b="1" kern="0" dirty="0" err="1">
                <a:solidFill>
                  <a:srgbClr val="000000"/>
                </a:solidFill>
                <a:ea typeface="맑은 고딕" panose="020B0503020000020004" pitchFamily="50" charset="-127"/>
              </a:rPr>
              <a:t>lena</a:t>
            </a:r>
            <a:r>
              <a:rPr lang="en-US" altLang="ko-KR" sz="13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3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이미지</a:t>
            </a:r>
            <a:endParaRPr lang="en-US" altLang="ko-KR" sz="1300" b="1" kern="0" spc="0" dirty="0">
              <a:solidFill>
                <a:srgbClr val="000000"/>
              </a:solidFill>
              <a:effectLst/>
              <a:ea typeface="맑은 고딕" panose="020B0503020000020004" pitchFamily="50" charset="-127"/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188776B8-EF3B-42D5-8164-1D3D493395AD}"/>
              </a:ext>
            </a:extLst>
          </p:cNvPr>
          <p:cNvSpPr txBox="1">
            <a:spLocks/>
          </p:cNvSpPr>
          <p:nvPr/>
        </p:nvSpPr>
        <p:spPr>
          <a:xfrm>
            <a:off x="284600" y="3025597"/>
            <a:ext cx="4757027" cy="403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학번</a:t>
            </a:r>
            <a:r>
              <a:rPr lang="en-US" altLang="ko-KR" sz="20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/</a:t>
            </a:r>
            <a:r>
              <a:rPr lang="ko-KR" altLang="en-US" sz="20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이름</a:t>
            </a:r>
            <a:r>
              <a:rPr lang="en-US" altLang="ko-KR" sz="20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: 15010990 / </a:t>
            </a:r>
            <a:r>
              <a:rPr lang="ko-KR" altLang="en-US" sz="2000" b="1" kern="0" dirty="0" err="1">
                <a:solidFill>
                  <a:srgbClr val="000000"/>
                </a:solidFill>
                <a:ea typeface="맑은 고딕" panose="020B0503020000020004" pitchFamily="50" charset="-127"/>
              </a:rPr>
              <a:t>조홍민</a:t>
            </a:r>
            <a:endParaRPr lang="en-US" altLang="ko-KR" sz="2000" b="1" kern="0" spc="0" dirty="0">
              <a:solidFill>
                <a:srgbClr val="000000"/>
              </a:solidFill>
              <a:effectLst/>
              <a:latin typeface="+mj-lt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0260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79A92CFE-C9AB-4FE1-A684-47404C796A98}"/>
              </a:ext>
            </a:extLst>
          </p:cNvPr>
          <p:cNvSpPr txBox="1">
            <a:spLocks/>
          </p:cNvSpPr>
          <p:nvPr/>
        </p:nvSpPr>
        <p:spPr>
          <a:xfrm>
            <a:off x="383522" y="48178"/>
            <a:ext cx="1062723" cy="323165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 dirty="0"/>
              <a:t>실습 </a:t>
            </a:r>
            <a:r>
              <a:rPr lang="en-US" altLang="ko-KR" sz="2000" b="1" dirty="0"/>
              <a:t>B</a:t>
            </a:r>
            <a:endParaRPr lang="ko-KR" altLang="en-US" sz="20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4C74B2-C22F-45F4-BB17-0366C9F24636}"/>
              </a:ext>
            </a:extLst>
          </p:cNvPr>
          <p:cNvSpPr/>
          <p:nvPr/>
        </p:nvSpPr>
        <p:spPr>
          <a:xfrm>
            <a:off x="383521" y="611100"/>
            <a:ext cx="4477728" cy="293915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altLang="ko-KR" sz="1600" b="1" dirty="0"/>
              <a:t>2. DCT(Discrete Cosine Transform) / IDCT</a:t>
            </a:r>
            <a:endParaRPr lang="ko-KR" altLang="en-US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4B0194-64BB-4BA4-BE55-F8092C5B46B4}"/>
              </a:ext>
            </a:extLst>
          </p:cNvPr>
          <p:cNvSpPr txBox="1"/>
          <p:nvPr/>
        </p:nvSpPr>
        <p:spPr>
          <a:xfrm>
            <a:off x="6217296" y="284421"/>
            <a:ext cx="35518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●</a:t>
            </a:r>
            <a:r>
              <a:rPr lang="ko-KR" altLang="en-US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lang="en-US" altLang="ko-KR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DCT</a:t>
            </a: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(code)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3EB5B2-46F3-4A7D-B4A2-11A2D10E4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495" y="611100"/>
            <a:ext cx="2733620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336B7D7-ACFD-49DF-8F94-72818B61B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B3D860-053C-44BF-A179-1866E98FC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894" y="3102726"/>
            <a:ext cx="2686050" cy="301446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07CAAEC-44C6-45C3-9335-4ECABC4269E3}"/>
              </a:ext>
            </a:extLst>
          </p:cNvPr>
          <p:cNvSpPr txBox="1"/>
          <p:nvPr/>
        </p:nvSpPr>
        <p:spPr>
          <a:xfrm>
            <a:off x="6217297" y="3607315"/>
            <a:ext cx="35518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●</a:t>
            </a:r>
            <a:r>
              <a:rPr lang="ko-KR" altLang="en-US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IDCT (code)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5134FB-F3E8-48B7-8C29-5CECB0581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21" y="1058915"/>
            <a:ext cx="4928389" cy="16182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FEF44E-74D3-4B6B-B8D1-333E0D2BD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824" y="675637"/>
            <a:ext cx="5673012" cy="28046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B273FC-083A-4C0B-9BCA-5D1983840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824" y="3936620"/>
            <a:ext cx="5673012" cy="26369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1A014EA-2DA9-42C1-92FB-347858888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495" y="3097083"/>
            <a:ext cx="2729046" cy="30144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DAAE9DB-9F24-4512-B868-89B6BCF2A280}"/>
              </a:ext>
            </a:extLst>
          </p:cNvPr>
          <p:cNvSpPr txBox="1"/>
          <p:nvPr/>
        </p:nvSpPr>
        <p:spPr>
          <a:xfrm>
            <a:off x="1302309" y="6111551"/>
            <a:ext cx="118603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8 X 8 DCT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454A1F-78FE-4D7F-A983-A64B04AB6213}"/>
              </a:ext>
            </a:extLst>
          </p:cNvPr>
          <p:cNvSpPr txBox="1"/>
          <p:nvPr/>
        </p:nvSpPr>
        <p:spPr>
          <a:xfrm>
            <a:off x="4396385" y="6111551"/>
            <a:ext cx="68439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IDCT</a:t>
            </a:r>
          </a:p>
        </p:txBody>
      </p:sp>
    </p:spTree>
    <p:extLst>
      <p:ext uri="{BB962C8B-B14F-4D97-AF65-F5344CB8AC3E}">
        <p14:creationId xmlns:p14="http://schemas.microsoft.com/office/powerpoint/2010/main" val="1953350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79A92CFE-C9AB-4FE1-A684-47404C796A98}"/>
              </a:ext>
            </a:extLst>
          </p:cNvPr>
          <p:cNvSpPr txBox="1">
            <a:spLocks/>
          </p:cNvSpPr>
          <p:nvPr/>
        </p:nvSpPr>
        <p:spPr>
          <a:xfrm>
            <a:off x="383522" y="48178"/>
            <a:ext cx="1062723" cy="323165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 dirty="0"/>
              <a:t>실습 </a:t>
            </a:r>
            <a:r>
              <a:rPr lang="en-US" altLang="ko-KR" sz="2000" b="1" dirty="0"/>
              <a:t>B</a:t>
            </a:r>
            <a:endParaRPr lang="ko-KR" altLang="en-US" sz="20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4C74B2-C22F-45F4-BB17-0366C9F24636}"/>
              </a:ext>
            </a:extLst>
          </p:cNvPr>
          <p:cNvSpPr/>
          <p:nvPr/>
        </p:nvSpPr>
        <p:spPr>
          <a:xfrm>
            <a:off x="383521" y="611100"/>
            <a:ext cx="4477728" cy="293915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altLang="ko-KR" sz="1600" b="1" dirty="0"/>
              <a:t>3. DST(Discrete Sine Transform) / IDST</a:t>
            </a:r>
            <a:endParaRPr lang="ko-KR" altLang="en-US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4B0194-64BB-4BA4-BE55-F8092C5B46B4}"/>
              </a:ext>
            </a:extLst>
          </p:cNvPr>
          <p:cNvSpPr txBox="1"/>
          <p:nvPr/>
        </p:nvSpPr>
        <p:spPr>
          <a:xfrm>
            <a:off x="6217296" y="330864"/>
            <a:ext cx="35518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●</a:t>
            </a:r>
            <a:r>
              <a:rPr lang="ko-KR" altLang="en-US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lang="en-US" altLang="ko-KR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DST</a:t>
            </a: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(code)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3EB5B2-46F3-4A7D-B4A2-11A2D10E4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495" y="611100"/>
            <a:ext cx="2733620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336B7D7-ACFD-49DF-8F94-72818B61B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B3D860-053C-44BF-A179-1866E98FC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894" y="3102726"/>
            <a:ext cx="2686050" cy="301446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07CAAEC-44C6-45C3-9335-4ECABC4269E3}"/>
              </a:ext>
            </a:extLst>
          </p:cNvPr>
          <p:cNvSpPr txBox="1"/>
          <p:nvPr/>
        </p:nvSpPr>
        <p:spPr>
          <a:xfrm>
            <a:off x="6217297" y="3607315"/>
            <a:ext cx="35518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●</a:t>
            </a:r>
            <a:r>
              <a:rPr lang="ko-KR" altLang="en-US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IDST (code)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AAE9DB-9F24-4512-B868-89B6BCF2A280}"/>
              </a:ext>
            </a:extLst>
          </p:cNvPr>
          <p:cNvSpPr txBox="1"/>
          <p:nvPr/>
        </p:nvSpPr>
        <p:spPr>
          <a:xfrm>
            <a:off x="1302309" y="6111551"/>
            <a:ext cx="118603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8 X 8 DST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454A1F-78FE-4D7F-A983-A64B04AB6213}"/>
              </a:ext>
            </a:extLst>
          </p:cNvPr>
          <p:cNvSpPr txBox="1"/>
          <p:nvPr/>
        </p:nvSpPr>
        <p:spPr>
          <a:xfrm>
            <a:off x="4396385" y="6111551"/>
            <a:ext cx="68439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IDST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5084E6-0036-447B-91CD-7E025C299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21" y="1079979"/>
            <a:ext cx="4810648" cy="15783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DD44F1C-689D-40C4-9071-0F6CC1FB0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824" y="669497"/>
            <a:ext cx="5593190" cy="280640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0052545-B855-420F-A994-46948252F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824" y="3930479"/>
            <a:ext cx="5673012" cy="2643099"/>
          </a:xfrm>
          <a:prstGeom prst="rect">
            <a:avLst/>
          </a:prstGeom>
        </p:spPr>
      </p:pic>
      <p:pic>
        <p:nvPicPr>
          <p:cNvPr id="27" name="_x227283504">
            <a:extLst>
              <a:ext uri="{FF2B5EF4-FFF2-40B4-BE49-F238E27FC236}">
                <a16:creationId xmlns:a16="http://schemas.microsoft.com/office/drawing/2014/main" id="{57A3A809-9D3D-4FBB-AC1C-DEE2AABB0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5" y="3099901"/>
            <a:ext cx="2729046" cy="298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22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79A92CFE-C9AB-4FE1-A684-47404C796A98}"/>
              </a:ext>
            </a:extLst>
          </p:cNvPr>
          <p:cNvSpPr txBox="1">
            <a:spLocks/>
          </p:cNvSpPr>
          <p:nvPr/>
        </p:nvSpPr>
        <p:spPr>
          <a:xfrm>
            <a:off x="383522" y="48178"/>
            <a:ext cx="1062723" cy="323165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 dirty="0"/>
              <a:t>실습 </a:t>
            </a:r>
            <a:r>
              <a:rPr lang="en-US" altLang="ko-KR" sz="2000" b="1" dirty="0"/>
              <a:t>B</a:t>
            </a:r>
            <a:endParaRPr lang="ko-KR" altLang="en-US" sz="20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4C74B2-C22F-45F4-BB17-0366C9F24636}"/>
              </a:ext>
            </a:extLst>
          </p:cNvPr>
          <p:cNvSpPr/>
          <p:nvPr/>
        </p:nvSpPr>
        <p:spPr>
          <a:xfrm>
            <a:off x="383521" y="611100"/>
            <a:ext cx="4477728" cy="293915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altLang="ko-KR" sz="1600" b="1" dirty="0"/>
              <a:t>4. DCT(Discrete Cosine Transform) / </a:t>
            </a:r>
            <a:r>
              <a:rPr lang="ko-KR" altLang="en-US" sz="1600" b="1" dirty="0"/>
              <a:t>양자화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3EB5B2-46F3-4A7D-B4A2-11A2D10E4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495" y="611100"/>
            <a:ext cx="2733620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336B7D7-ACFD-49DF-8F94-72818B61B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7CAAEC-44C6-45C3-9335-4ECABC4269E3}"/>
              </a:ext>
            </a:extLst>
          </p:cNvPr>
          <p:cNvSpPr txBox="1"/>
          <p:nvPr/>
        </p:nvSpPr>
        <p:spPr>
          <a:xfrm>
            <a:off x="6354532" y="301457"/>
            <a:ext cx="35518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●</a:t>
            </a:r>
            <a:r>
              <a:rPr lang="ko-KR" altLang="en-US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양자화</a:t>
            </a:r>
            <a:endParaRPr lang="en-US" altLang="ko-KR" sz="1500" b="1" kern="0" dirty="0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AAE9DB-9F24-4512-B868-89B6BCF2A280}"/>
              </a:ext>
            </a:extLst>
          </p:cNvPr>
          <p:cNvSpPr txBox="1"/>
          <p:nvPr/>
        </p:nvSpPr>
        <p:spPr>
          <a:xfrm>
            <a:off x="1222960" y="6111551"/>
            <a:ext cx="142203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16 X 16 DCT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454A1F-78FE-4D7F-A983-A64B04AB6213}"/>
              </a:ext>
            </a:extLst>
          </p:cNvPr>
          <p:cNvSpPr txBox="1"/>
          <p:nvPr/>
        </p:nvSpPr>
        <p:spPr>
          <a:xfrm>
            <a:off x="3828700" y="6095679"/>
            <a:ext cx="273093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양자화 적용한</a:t>
            </a: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IDCT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6765A23-BC6E-49A4-BF36-F9F3F0748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FB86A5A-6985-48F9-8806-AE09A2AB2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7" name="_x227283424">
            <a:extLst>
              <a:ext uri="{FF2B5EF4-FFF2-40B4-BE49-F238E27FC236}">
                <a16:creationId xmlns:a16="http://schemas.microsoft.com/office/drawing/2014/main" id="{AA0CDDB7-4122-4DF7-9DCE-BA8861BAE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5" y="3102726"/>
            <a:ext cx="2730938" cy="300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9D1B3F-DD87-4D91-80BB-1E9CC3FE6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794" y="2562705"/>
            <a:ext cx="1642791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9" name="_x227283584">
            <a:extLst>
              <a:ext uri="{FF2B5EF4-FFF2-40B4-BE49-F238E27FC236}">
                <a16:creationId xmlns:a16="http://schemas.microsoft.com/office/drawing/2014/main" id="{F8279FBB-2DE7-497A-AD93-94F397891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894" y="3102726"/>
            <a:ext cx="2625810" cy="300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B58503B-D242-4AFE-A540-EDDA158A1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510" y="690562"/>
            <a:ext cx="4990854" cy="54768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4BBAAA8-5BDA-4943-8E9F-E9F3BCB334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521" y="1058915"/>
            <a:ext cx="4928389" cy="161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75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66A20-D991-4FED-8457-CB23968B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6804" y="88893"/>
            <a:ext cx="6719208" cy="952154"/>
          </a:xfrm>
          <a:solidFill>
            <a:srgbClr val="92D050"/>
          </a:solidFill>
        </p:spPr>
        <p:txBody>
          <a:bodyPr>
            <a:noAutofit/>
          </a:bodyPr>
          <a:lstStyle/>
          <a:p>
            <a:pPr algn="ctr"/>
            <a:r>
              <a:rPr lang="ko-KR" altLang="en-US" sz="3000" b="1" kern="0" spc="0" dirty="0">
                <a:solidFill>
                  <a:srgbClr val="000000"/>
                </a:solidFill>
                <a:effectLst/>
                <a:latin typeface="맑은 고딕(제목)"/>
                <a:ea typeface="맑은 고딕" panose="020B0503020000020004" pitchFamily="50" charset="-127"/>
              </a:rPr>
              <a:t>마무리</a:t>
            </a:r>
            <a:endParaRPr lang="ko-KR" altLang="en-US" sz="3000" b="1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6B4A280-CBA2-4B0A-9D22-803876BF024A}"/>
              </a:ext>
            </a:extLst>
          </p:cNvPr>
          <p:cNvCxnSpPr>
            <a:cxnSpLocks/>
          </p:cNvCxnSpPr>
          <p:nvPr/>
        </p:nvCxnSpPr>
        <p:spPr>
          <a:xfrm>
            <a:off x="6096000" y="1406769"/>
            <a:ext cx="46892" cy="50409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FB69A8E-C3DA-46F7-98CE-9EE05BAE8651}"/>
              </a:ext>
            </a:extLst>
          </p:cNvPr>
          <p:cNvSpPr/>
          <p:nvPr/>
        </p:nvSpPr>
        <p:spPr>
          <a:xfrm>
            <a:off x="257444" y="2513165"/>
            <a:ext cx="5577672" cy="512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0787E3D2-7B50-4EAA-9668-9008741D7A3A}"/>
              </a:ext>
            </a:extLst>
          </p:cNvPr>
          <p:cNvSpPr txBox="1">
            <a:spLocks/>
          </p:cNvSpPr>
          <p:nvPr/>
        </p:nvSpPr>
        <p:spPr>
          <a:xfrm>
            <a:off x="303454" y="2621813"/>
            <a:ext cx="5671456" cy="403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kern="0" spc="0" dirty="0">
                <a:solidFill>
                  <a:srgbClr val="000000"/>
                </a:solidFill>
                <a:effectLst/>
              </a:rPr>
              <a:t>프로젝트를 한 후 </a:t>
            </a:r>
            <a:r>
              <a:rPr lang="ko-KR" altLang="en-US" sz="2000" b="1" kern="0" spc="0" dirty="0" err="1">
                <a:solidFill>
                  <a:srgbClr val="000000"/>
                </a:solidFill>
                <a:effectLst/>
              </a:rPr>
              <a:t>느낀점</a:t>
            </a:r>
            <a:endParaRPr lang="en-US" altLang="ko-KR" sz="2000" b="1" kern="0" spc="0" dirty="0">
              <a:solidFill>
                <a:srgbClr val="000000"/>
              </a:solidFill>
              <a:effectLst/>
            </a:endParaRPr>
          </a:p>
          <a:p>
            <a:endParaRPr lang="en-US" altLang="ko-KR" sz="2000" b="1" kern="0" dirty="0">
              <a:solidFill>
                <a:srgbClr val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4A7045-A5C5-4E14-91A1-C2313F2D8E37}"/>
              </a:ext>
            </a:extLst>
          </p:cNvPr>
          <p:cNvSpPr txBox="1"/>
          <p:nvPr/>
        </p:nvSpPr>
        <p:spPr>
          <a:xfrm>
            <a:off x="210401" y="3215132"/>
            <a:ext cx="567145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b="1" kern="0" dirty="0">
                <a:solidFill>
                  <a:srgbClr val="000000"/>
                </a:solidFill>
              </a:rPr>
              <a:t> 1. </a:t>
            </a:r>
            <a:r>
              <a:rPr lang="ko-KR" altLang="en-US" sz="1300" b="1" kern="0" dirty="0">
                <a:solidFill>
                  <a:srgbClr val="000000"/>
                </a:solidFill>
              </a:rPr>
              <a:t>수학적 개념이 프로그래밍에 어떻게 적용되는지 알게 되었습니다</a:t>
            </a:r>
            <a:r>
              <a:rPr lang="en-US" altLang="ko-KR" sz="1300" b="1" kern="0" dirty="0">
                <a:solidFill>
                  <a:srgbClr val="000000"/>
                </a:solidFill>
              </a:rPr>
              <a:t>.</a:t>
            </a:r>
            <a:endParaRPr lang="en-US" altLang="ko-KR" sz="1300" b="1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A40C1C-CB43-4772-B1DB-CED33DD5CBCF}"/>
              </a:ext>
            </a:extLst>
          </p:cNvPr>
          <p:cNvSpPr txBox="1"/>
          <p:nvPr/>
        </p:nvSpPr>
        <p:spPr>
          <a:xfrm>
            <a:off x="210401" y="3616167"/>
            <a:ext cx="567145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b="1" kern="0" dirty="0">
                <a:solidFill>
                  <a:srgbClr val="000000"/>
                </a:solidFill>
              </a:rPr>
              <a:t> 2. </a:t>
            </a:r>
            <a:r>
              <a:rPr lang="ko-KR" altLang="en-US" sz="1300" b="1" kern="0" dirty="0">
                <a:solidFill>
                  <a:srgbClr val="000000"/>
                </a:solidFill>
              </a:rPr>
              <a:t>나의 코드로 이미지를 변환시킬 수 있다는 것이 흥미로웠습니다</a:t>
            </a:r>
            <a:endParaRPr lang="en-US" altLang="ko-KR" sz="1300" b="1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5C0E1E-EFFB-4A93-8C43-C193FD086603}"/>
              </a:ext>
            </a:extLst>
          </p:cNvPr>
          <p:cNvSpPr/>
          <p:nvPr/>
        </p:nvSpPr>
        <p:spPr>
          <a:xfrm>
            <a:off x="6310874" y="2513164"/>
            <a:ext cx="5577672" cy="512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16AA3A22-67E4-47B6-9D0C-8E7719B1C601}"/>
              </a:ext>
            </a:extLst>
          </p:cNvPr>
          <p:cNvSpPr txBox="1">
            <a:spLocks/>
          </p:cNvSpPr>
          <p:nvPr/>
        </p:nvSpPr>
        <p:spPr>
          <a:xfrm>
            <a:off x="6310874" y="2621813"/>
            <a:ext cx="5671456" cy="403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kern="0" dirty="0">
                <a:solidFill>
                  <a:srgbClr val="000000"/>
                </a:solidFill>
              </a:rPr>
              <a:t>프로젝트를 할 때 아쉬웠던 점</a:t>
            </a:r>
            <a:endParaRPr lang="en-US" altLang="ko-KR" sz="2000" b="1" kern="0" dirty="0">
              <a:solidFill>
                <a:srgbClr val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6D1450-625B-4AF4-BCFF-1D15510E8F1A}"/>
              </a:ext>
            </a:extLst>
          </p:cNvPr>
          <p:cNvSpPr txBox="1"/>
          <p:nvPr/>
        </p:nvSpPr>
        <p:spPr>
          <a:xfrm>
            <a:off x="6217090" y="3215132"/>
            <a:ext cx="567145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b="1" kern="0" dirty="0">
                <a:solidFill>
                  <a:srgbClr val="000000"/>
                </a:solidFill>
              </a:rPr>
              <a:t> 1. DFT, DCT, DCT </a:t>
            </a:r>
            <a:r>
              <a:rPr lang="ko-KR" altLang="en-US" sz="1300" b="1" kern="0" dirty="0">
                <a:solidFill>
                  <a:srgbClr val="000000"/>
                </a:solidFill>
              </a:rPr>
              <a:t>코드를 </a:t>
            </a:r>
            <a:r>
              <a:rPr lang="en-US" altLang="ko-KR" sz="1300" b="1" kern="0" dirty="0">
                <a:solidFill>
                  <a:srgbClr val="000000"/>
                </a:solidFill>
              </a:rPr>
              <a:t>visual studio2017</a:t>
            </a:r>
            <a:r>
              <a:rPr lang="ko-KR" altLang="en-US" sz="1300" b="1" kern="0" dirty="0">
                <a:solidFill>
                  <a:srgbClr val="000000"/>
                </a:solidFill>
              </a:rPr>
              <a:t>로 실행시킬 때</a:t>
            </a:r>
            <a:br>
              <a:rPr lang="en-US" altLang="ko-KR" sz="1300" b="1" kern="0" dirty="0">
                <a:solidFill>
                  <a:srgbClr val="000000"/>
                </a:solidFill>
              </a:rPr>
            </a:br>
            <a:r>
              <a:rPr lang="en-US" altLang="ko-KR" sz="1300" b="1" kern="0" dirty="0">
                <a:solidFill>
                  <a:srgbClr val="000000"/>
                </a:solidFill>
              </a:rPr>
              <a:t>   </a:t>
            </a:r>
            <a:r>
              <a:rPr lang="ko-KR" altLang="en-US" sz="1300" b="1" kern="0" dirty="0">
                <a:solidFill>
                  <a:srgbClr val="000000"/>
                </a:solidFill>
              </a:rPr>
              <a:t> 반복문을 많이 돌려서 시간이 많이 걸렸습니다</a:t>
            </a:r>
            <a:r>
              <a:rPr lang="en-US" altLang="ko-KR" sz="1300" b="1" kern="0" dirty="0">
                <a:solidFill>
                  <a:srgbClr val="000000"/>
                </a:solidFill>
              </a:rPr>
              <a:t>.</a:t>
            </a:r>
            <a:endParaRPr lang="en-US" altLang="ko-KR" sz="1300" b="1" kern="0" spc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74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79A92CFE-C9AB-4FE1-A684-47404C796A98}"/>
              </a:ext>
            </a:extLst>
          </p:cNvPr>
          <p:cNvSpPr txBox="1">
            <a:spLocks/>
          </p:cNvSpPr>
          <p:nvPr/>
        </p:nvSpPr>
        <p:spPr>
          <a:xfrm>
            <a:off x="383522" y="48178"/>
            <a:ext cx="1062723" cy="323165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 dirty="0"/>
              <a:t>실습 </a:t>
            </a:r>
            <a:r>
              <a:rPr lang="en-US" altLang="ko-KR" sz="2000" b="1" dirty="0"/>
              <a:t>A</a:t>
            </a:r>
            <a:endParaRPr lang="ko-KR" altLang="en-US" sz="20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4C74B2-C22F-45F4-BB17-0366C9F24636}"/>
              </a:ext>
            </a:extLst>
          </p:cNvPr>
          <p:cNvSpPr/>
          <p:nvPr/>
        </p:nvSpPr>
        <p:spPr>
          <a:xfrm>
            <a:off x="383522" y="2290610"/>
            <a:ext cx="3009252" cy="293915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/>
              <a:t>1. Zoom out (1/2</a:t>
            </a:r>
            <a:r>
              <a:rPr lang="ko-KR" altLang="en-US" sz="1600" b="1" dirty="0"/>
              <a:t>배</a:t>
            </a:r>
            <a:r>
              <a:rPr lang="en-US" altLang="ko-KR" sz="1600" b="1" dirty="0"/>
              <a:t>, 1/4</a:t>
            </a:r>
            <a:r>
              <a:rPr lang="ko-KR" altLang="en-US" sz="1600" b="1" dirty="0"/>
              <a:t>배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53CF2F-2392-4AD6-801C-AC58FC7F5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22" y="836292"/>
            <a:ext cx="2880000" cy="12598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73F860F-A2B8-43EF-A0ED-15D2EFD7E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910" y="728301"/>
            <a:ext cx="2880000" cy="129341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6EF82A4-B164-4FCA-9974-E99CF513BEC8}"/>
              </a:ext>
            </a:extLst>
          </p:cNvPr>
          <p:cNvSpPr txBox="1"/>
          <p:nvPr/>
        </p:nvSpPr>
        <p:spPr>
          <a:xfrm>
            <a:off x="383522" y="466960"/>
            <a:ext cx="2880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●</a:t>
            </a:r>
            <a:r>
              <a:rPr lang="ko-KR" altLang="en-US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이미지 </a:t>
            </a:r>
            <a:r>
              <a:rPr lang="ko-KR" altLang="en-US" sz="1500" b="1" kern="0" dirty="0" err="1">
                <a:solidFill>
                  <a:srgbClr val="000000"/>
                </a:solidFill>
                <a:ea typeface="맑은 고딕" panose="020B0503020000020004" pitchFamily="50" charset="-127"/>
              </a:rPr>
              <a:t>읽어오기</a:t>
            </a: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(code)</a:t>
            </a:r>
            <a:endParaRPr lang="ko-KR" altLang="en-US" sz="15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FDCD92-D3A8-4F73-BB20-C713F2F732E9}"/>
              </a:ext>
            </a:extLst>
          </p:cNvPr>
          <p:cNvSpPr txBox="1"/>
          <p:nvPr/>
        </p:nvSpPr>
        <p:spPr>
          <a:xfrm>
            <a:off x="7165910" y="2939571"/>
            <a:ext cx="254149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●</a:t>
            </a:r>
            <a:r>
              <a:rPr lang="ko-KR" altLang="en-US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lang="en-US" altLang="ko-KR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zoo</a:t>
            </a: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m out (code)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76F3FEA-0AB9-4FA7-96B5-CBB7EAEE0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555" y="3363172"/>
            <a:ext cx="4572000" cy="276652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0B97657-1CD7-4D0F-B897-ADA36D656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06" y="2778986"/>
            <a:ext cx="6969967" cy="36957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572A2B9-6671-4EEA-9B89-F8F8489D3E26}"/>
              </a:ext>
            </a:extLst>
          </p:cNvPr>
          <p:cNvSpPr txBox="1"/>
          <p:nvPr/>
        </p:nvSpPr>
        <p:spPr>
          <a:xfrm>
            <a:off x="7165910" y="308880"/>
            <a:ext cx="254149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●</a:t>
            </a:r>
            <a:r>
              <a:rPr lang="ko-KR" altLang="en-US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이미지 출력하기</a:t>
            </a: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(code)</a:t>
            </a:r>
          </a:p>
        </p:txBody>
      </p:sp>
      <p:sp>
        <p:nvSpPr>
          <p:cNvPr id="44" name="화살표: 아래쪽 43">
            <a:extLst>
              <a:ext uri="{FF2B5EF4-FFF2-40B4-BE49-F238E27FC236}">
                <a16:creationId xmlns:a16="http://schemas.microsoft.com/office/drawing/2014/main" id="{1FB2BAAB-D27C-4A4C-8ABD-8B5E30EFF981}"/>
              </a:ext>
            </a:extLst>
          </p:cNvPr>
          <p:cNvSpPr/>
          <p:nvPr/>
        </p:nvSpPr>
        <p:spPr>
          <a:xfrm rot="16200000">
            <a:off x="5203448" y="750797"/>
            <a:ext cx="265445" cy="124841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E67AE1-0E82-4D09-A664-BE75EF5C85C9}"/>
              </a:ext>
            </a:extLst>
          </p:cNvPr>
          <p:cNvSpPr txBox="1"/>
          <p:nvPr/>
        </p:nvSpPr>
        <p:spPr>
          <a:xfrm>
            <a:off x="1522470" y="59267"/>
            <a:ext cx="2880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기본 </a:t>
            </a:r>
            <a:r>
              <a:rPr lang="en-US" altLang="ko-KR" sz="1500" b="1" kern="0" dirty="0" err="1">
                <a:solidFill>
                  <a:srgbClr val="000000"/>
                </a:solidFill>
                <a:ea typeface="맑은 고딕" panose="020B0503020000020004" pitchFamily="50" charset="-127"/>
              </a:rPr>
              <a:t>lena</a:t>
            </a: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이미지 처리</a:t>
            </a: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)</a:t>
            </a:r>
            <a:endParaRPr lang="ko-KR" altLang="en-US" sz="1500" kern="0" spc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13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79A92CFE-C9AB-4FE1-A684-47404C796A98}"/>
              </a:ext>
            </a:extLst>
          </p:cNvPr>
          <p:cNvSpPr txBox="1">
            <a:spLocks/>
          </p:cNvSpPr>
          <p:nvPr/>
        </p:nvSpPr>
        <p:spPr>
          <a:xfrm>
            <a:off x="383522" y="48178"/>
            <a:ext cx="1062723" cy="323165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 dirty="0"/>
              <a:t>실습 </a:t>
            </a:r>
            <a:r>
              <a:rPr lang="en-US" altLang="ko-KR" sz="2000" b="1" dirty="0"/>
              <a:t>A</a:t>
            </a:r>
            <a:endParaRPr lang="ko-KR" altLang="en-US" sz="20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4C74B2-C22F-45F4-BB17-0366C9F24636}"/>
              </a:ext>
            </a:extLst>
          </p:cNvPr>
          <p:cNvSpPr/>
          <p:nvPr/>
        </p:nvSpPr>
        <p:spPr>
          <a:xfrm>
            <a:off x="383522" y="611100"/>
            <a:ext cx="3009252" cy="293915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/>
              <a:t>2. Zoom in (2</a:t>
            </a:r>
            <a:r>
              <a:rPr lang="ko-KR" altLang="en-US" sz="1600" b="1" dirty="0"/>
              <a:t>배</a:t>
            </a:r>
            <a:r>
              <a:rPr lang="en-US" altLang="ko-KR" sz="1600" b="1" dirty="0"/>
              <a:t>, 4</a:t>
            </a:r>
            <a:r>
              <a:rPr lang="ko-KR" altLang="en-US" sz="1600" b="1" dirty="0"/>
              <a:t>배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FDCD92-D3A8-4F73-BB20-C713F2F732E9}"/>
              </a:ext>
            </a:extLst>
          </p:cNvPr>
          <p:cNvSpPr txBox="1"/>
          <p:nvPr/>
        </p:nvSpPr>
        <p:spPr>
          <a:xfrm>
            <a:off x="6825025" y="371343"/>
            <a:ext cx="254149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●</a:t>
            </a:r>
            <a:r>
              <a:rPr lang="ko-KR" altLang="en-US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lang="en-US" altLang="ko-KR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zoo</a:t>
            </a: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m in (code)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879822-D105-440D-9309-AA9EFF065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22" y="1144772"/>
            <a:ext cx="6348196" cy="49926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427D2B-026B-449A-89FD-64A4EB3CB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314" y="758057"/>
            <a:ext cx="5096673" cy="299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5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79A92CFE-C9AB-4FE1-A684-47404C796A98}"/>
              </a:ext>
            </a:extLst>
          </p:cNvPr>
          <p:cNvSpPr txBox="1">
            <a:spLocks/>
          </p:cNvSpPr>
          <p:nvPr/>
        </p:nvSpPr>
        <p:spPr>
          <a:xfrm>
            <a:off x="383522" y="48178"/>
            <a:ext cx="1062723" cy="323165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 dirty="0"/>
              <a:t>실습 </a:t>
            </a:r>
            <a:r>
              <a:rPr lang="en-US" altLang="ko-KR" sz="2000" b="1" dirty="0"/>
              <a:t>A</a:t>
            </a:r>
            <a:endParaRPr lang="ko-KR" altLang="en-US" sz="20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4C74B2-C22F-45F4-BB17-0366C9F24636}"/>
              </a:ext>
            </a:extLst>
          </p:cNvPr>
          <p:cNvSpPr/>
          <p:nvPr/>
        </p:nvSpPr>
        <p:spPr>
          <a:xfrm>
            <a:off x="383521" y="611100"/>
            <a:ext cx="4001867" cy="293915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altLang="ko-KR" sz="1600" b="1" dirty="0"/>
              <a:t>3. Low pass filtering (average filtering)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FDCD92-D3A8-4F73-BB20-C713F2F732E9}"/>
              </a:ext>
            </a:extLst>
          </p:cNvPr>
          <p:cNvSpPr txBox="1"/>
          <p:nvPr/>
        </p:nvSpPr>
        <p:spPr>
          <a:xfrm>
            <a:off x="6329266" y="369462"/>
            <a:ext cx="254149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●</a:t>
            </a:r>
            <a:r>
              <a:rPr lang="ko-KR" altLang="en-US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lang="en-US" altLang="ko-KR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low pass filter (code)</a:t>
            </a:r>
            <a:endParaRPr lang="en-US" altLang="ko-KR" sz="1500" b="1" kern="0" dirty="0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195B3D-8FF5-4AF4-AF93-4E2BCD513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793" y="772684"/>
            <a:ext cx="5215812" cy="4173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235546-CB79-402C-8F8A-043D62B98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21" y="1144772"/>
            <a:ext cx="5673012" cy="494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2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79A92CFE-C9AB-4FE1-A684-47404C796A98}"/>
              </a:ext>
            </a:extLst>
          </p:cNvPr>
          <p:cNvSpPr txBox="1">
            <a:spLocks/>
          </p:cNvSpPr>
          <p:nvPr/>
        </p:nvSpPr>
        <p:spPr>
          <a:xfrm>
            <a:off x="383522" y="48178"/>
            <a:ext cx="1062723" cy="323165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 dirty="0"/>
              <a:t>실습 </a:t>
            </a:r>
            <a:r>
              <a:rPr lang="en-US" altLang="ko-KR" sz="2000" b="1" dirty="0"/>
              <a:t>A</a:t>
            </a:r>
            <a:endParaRPr lang="ko-KR" altLang="en-US" sz="20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4C74B2-C22F-45F4-BB17-0366C9F24636}"/>
              </a:ext>
            </a:extLst>
          </p:cNvPr>
          <p:cNvSpPr/>
          <p:nvPr/>
        </p:nvSpPr>
        <p:spPr>
          <a:xfrm>
            <a:off x="383521" y="611100"/>
            <a:ext cx="4001867" cy="293915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altLang="ko-KR" sz="1600" b="1" dirty="0"/>
              <a:t>4. High pass filtering (sobel operator)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FDCD92-D3A8-4F73-BB20-C713F2F732E9}"/>
              </a:ext>
            </a:extLst>
          </p:cNvPr>
          <p:cNvSpPr txBox="1"/>
          <p:nvPr/>
        </p:nvSpPr>
        <p:spPr>
          <a:xfrm>
            <a:off x="6329264" y="3252163"/>
            <a:ext cx="35518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●</a:t>
            </a:r>
            <a:r>
              <a:rPr lang="ko-KR" altLang="en-US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horizon </a:t>
            </a:r>
            <a:r>
              <a:rPr lang="en-US" altLang="ko-KR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high pass filter (code)</a:t>
            </a:r>
            <a:endParaRPr lang="en-US" altLang="ko-KR" sz="1500" b="1" kern="0" dirty="0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D267D-6EE9-47ED-8EE4-CC5A09BD9C49}"/>
              </a:ext>
            </a:extLst>
          </p:cNvPr>
          <p:cNvSpPr txBox="1"/>
          <p:nvPr/>
        </p:nvSpPr>
        <p:spPr>
          <a:xfrm>
            <a:off x="1137263" y="6184990"/>
            <a:ext cx="142447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Horizon(</a:t>
            </a: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수평</a:t>
            </a: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98EB85-72E3-4282-B4E3-0678284C99A2}"/>
              </a:ext>
            </a:extLst>
          </p:cNvPr>
          <p:cNvSpPr txBox="1"/>
          <p:nvPr/>
        </p:nvSpPr>
        <p:spPr>
          <a:xfrm>
            <a:off x="4066496" y="6184991"/>
            <a:ext cx="178690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Vertical(</a:t>
            </a: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수직</a:t>
            </a: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DA1B4AF-CD96-4F91-A651-0A6A26416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02" y="694508"/>
            <a:ext cx="5525868" cy="24983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9ABDC03-5662-4EE3-91B7-02351FA5336A}"/>
              </a:ext>
            </a:extLst>
          </p:cNvPr>
          <p:cNvSpPr txBox="1"/>
          <p:nvPr/>
        </p:nvSpPr>
        <p:spPr>
          <a:xfrm>
            <a:off x="6329264" y="371343"/>
            <a:ext cx="35518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●</a:t>
            </a:r>
            <a:r>
              <a:rPr lang="ko-KR" altLang="en-US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lang="en-US" altLang="ko-KR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vertical</a:t>
            </a: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high pass filter (code)</a:t>
            </a:r>
            <a:endParaRPr lang="en-US" altLang="ko-KR" sz="1500" b="1" kern="0" dirty="0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75501C-2AE7-41CC-B433-FE25FDF72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02" y="3575328"/>
            <a:ext cx="5525867" cy="253148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C8B19AE-47CD-4E40-9DFA-876BC70CE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21" y="1162554"/>
            <a:ext cx="5597401" cy="498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17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79A92CFE-C9AB-4FE1-A684-47404C796A98}"/>
              </a:ext>
            </a:extLst>
          </p:cNvPr>
          <p:cNvSpPr txBox="1">
            <a:spLocks/>
          </p:cNvSpPr>
          <p:nvPr/>
        </p:nvSpPr>
        <p:spPr>
          <a:xfrm>
            <a:off x="383522" y="48178"/>
            <a:ext cx="1062723" cy="323165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 dirty="0"/>
              <a:t>실습 </a:t>
            </a:r>
            <a:r>
              <a:rPr lang="en-US" altLang="ko-KR" sz="2000" b="1" dirty="0"/>
              <a:t>A</a:t>
            </a:r>
            <a:endParaRPr lang="ko-KR" altLang="en-US" sz="20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4C74B2-C22F-45F4-BB17-0366C9F24636}"/>
              </a:ext>
            </a:extLst>
          </p:cNvPr>
          <p:cNvSpPr/>
          <p:nvPr/>
        </p:nvSpPr>
        <p:spPr>
          <a:xfrm>
            <a:off x="383521" y="611100"/>
            <a:ext cx="4001867" cy="293915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altLang="ko-KR" sz="1600" b="1" dirty="0"/>
              <a:t>5. Zoom out and translation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FDCD92-D3A8-4F73-BB20-C713F2F732E9}"/>
              </a:ext>
            </a:extLst>
          </p:cNvPr>
          <p:cNvSpPr txBox="1"/>
          <p:nvPr/>
        </p:nvSpPr>
        <p:spPr>
          <a:xfrm>
            <a:off x="6469224" y="3330337"/>
            <a:ext cx="35518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●</a:t>
            </a:r>
            <a:r>
              <a:rPr lang="ko-KR" altLang="en-US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translation (code)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4A7780-81C7-4792-8840-3A7B1447D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21" y="2803628"/>
            <a:ext cx="5326124" cy="32769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E75769-36DF-4F01-AF4B-5CDEB932EA62}"/>
              </a:ext>
            </a:extLst>
          </p:cNvPr>
          <p:cNvSpPr txBox="1"/>
          <p:nvPr/>
        </p:nvSpPr>
        <p:spPr>
          <a:xfrm>
            <a:off x="6469224" y="371343"/>
            <a:ext cx="254149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●</a:t>
            </a:r>
            <a:r>
              <a:rPr lang="ko-KR" altLang="en-US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lang="en-US" altLang="ko-KR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zoo</a:t>
            </a: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m out (code)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055CB56-84F1-4E73-B60A-816DDB1CA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538" y="694509"/>
            <a:ext cx="4572000" cy="248841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81081F3-3A88-4F85-ACE1-8B632A1DF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538" y="3675082"/>
            <a:ext cx="4643535" cy="240551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DE5547A-BA32-46FE-9BA8-EF9310B94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521" y="1015112"/>
            <a:ext cx="4001867" cy="120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6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79A92CFE-C9AB-4FE1-A684-47404C796A98}"/>
              </a:ext>
            </a:extLst>
          </p:cNvPr>
          <p:cNvSpPr txBox="1">
            <a:spLocks/>
          </p:cNvSpPr>
          <p:nvPr/>
        </p:nvSpPr>
        <p:spPr>
          <a:xfrm>
            <a:off x="383522" y="48178"/>
            <a:ext cx="1062723" cy="323165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 dirty="0"/>
              <a:t>실습 </a:t>
            </a:r>
            <a:r>
              <a:rPr lang="en-US" altLang="ko-KR" sz="2000" b="1" dirty="0"/>
              <a:t>A</a:t>
            </a:r>
            <a:endParaRPr lang="ko-KR" altLang="en-US" sz="20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4C74B2-C22F-45F4-BB17-0366C9F24636}"/>
              </a:ext>
            </a:extLst>
          </p:cNvPr>
          <p:cNvSpPr/>
          <p:nvPr/>
        </p:nvSpPr>
        <p:spPr>
          <a:xfrm>
            <a:off x="383521" y="611100"/>
            <a:ext cx="4477728" cy="293915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altLang="ko-KR" sz="1600" b="1" dirty="0"/>
              <a:t>6. Zoom out and translation and rotation </a:t>
            </a:r>
            <a:endParaRPr lang="ko-KR" altLang="en-US" sz="16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DD7758E-9E92-4387-B8E5-649432CDC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21" y="1144772"/>
            <a:ext cx="4477728" cy="11505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53ABE58-6086-4520-825F-C535A34F5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21" y="2535088"/>
            <a:ext cx="5522757" cy="380458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C5316DE-8770-4981-945E-56BF17E3F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902" y="758057"/>
            <a:ext cx="5522757" cy="43574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A4B0194-64BB-4BA4-BE55-F8092C5B46B4}"/>
              </a:ext>
            </a:extLst>
          </p:cNvPr>
          <p:cNvSpPr txBox="1"/>
          <p:nvPr/>
        </p:nvSpPr>
        <p:spPr>
          <a:xfrm>
            <a:off x="6329265" y="371343"/>
            <a:ext cx="35518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●</a:t>
            </a:r>
            <a:r>
              <a:rPr lang="ko-KR" altLang="en-US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lang="en-US" altLang="ko-KR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rotation</a:t>
            </a: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(code)</a:t>
            </a:r>
          </a:p>
        </p:txBody>
      </p:sp>
    </p:spTree>
    <p:extLst>
      <p:ext uri="{BB962C8B-B14F-4D97-AF65-F5344CB8AC3E}">
        <p14:creationId xmlns:p14="http://schemas.microsoft.com/office/powerpoint/2010/main" val="61037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79A92CFE-C9AB-4FE1-A684-47404C796A98}"/>
              </a:ext>
            </a:extLst>
          </p:cNvPr>
          <p:cNvSpPr txBox="1">
            <a:spLocks/>
          </p:cNvSpPr>
          <p:nvPr/>
        </p:nvSpPr>
        <p:spPr>
          <a:xfrm>
            <a:off x="383522" y="48178"/>
            <a:ext cx="1062723" cy="323165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 dirty="0"/>
              <a:t>실습 </a:t>
            </a:r>
            <a:r>
              <a:rPr lang="en-US" altLang="ko-KR" sz="2000" b="1" dirty="0"/>
              <a:t>A</a:t>
            </a:r>
            <a:endParaRPr lang="ko-KR" altLang="en-US" sz="20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4C74B2-C22F-45F4-BB17-0366C9F24636}"/>
              </a:ext>
            </a:extLst>
          </p:cNvPr>
          <p:cNvSpPr/>
          <p:nvPr/>
        </p:nvSpPr>
        <p:spPr>
          <a:xfrm>
            <a:off x="383521" y="611100"/>
            <a:ext cx="4477728" cy="293915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altLang="ko-KR" sz="1600" b="1" dirty="0"/>
              <a:t>7. Histogram slide mapping</a:t>
            </a:r>
            <a:endParaRPr lang="ko-KR" altLang="en-US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4B0194-64BB-4BA4-BE55-F8092C5B46B4}"/>
              </a:ext>
            </a:extLst>
          </p:cNvPr>
          <p:cNvSpPr txBox="1"/>
          <p:nvPr/>
        </p:nvSpPr>
        <p:spPr>
          <a:xfrm>
            <a:off x="6217298" y="209760"/>
            <a:ext cx="35518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●</a:t>
            </a:r>
            <a:r>
              <a:rPr lang="ko-KR" altLang="en-US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lang="en-US" altLang="ko-KR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histogram</a:t>
            </a: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(code)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5CBE84A-00F6-4BC7-A9AA-3DF8E932E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60" y="1435576"/>
            <a:ext cx="69961231" cy="1887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27283504">
            <a:extLst>
              <a:ext uri="{FF2B5EF4-FFF2-40B4-BE49-F238E27FC236}">
                <a16:creationId xmlns:a16="http://schemas.microsoft.com/office/drawing/2014/main" id="{B0F7025E-642A-47D7-8329-BCB1D8E0B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47" y="1222310"/>
            <a:ext cx="4250031" cy="472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60ACED7-3B48-4BBC-A3C0-7809CB023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298" y="611101"/>
            <a:ext cx="5809861" cy="27117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8DCC89-424B-4BF6-BAB3-5FC34177F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299" y="3294706"/>
            <a:ext cx="3486538" cy="30687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675DB6-004D-40EA-A8D3-C1D2B1EDA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3837" y="3307202"/>
            <a:ext cx="2323322" cy="30562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8A8DC3-DA94-4072-AED4-0A9CE3151964}"/>
              </a:ext>
            </a:extLst>
          </p:cNvPr>
          <p:cNvSpPr txBox="1"/>
          <p:nvPr/>
        </p:nvSpPr>
        <p:spPr>
          <a:xfrm>
            <a:off x="1771263" y="5994000"/>
            <a:ext cx="120520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histogram</a:t>
            </a:r>
            <a:endParaRPr lang="en-US" altLang="ko-KR" sz="1500" b="1" kern="0" dirty="0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129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79A92CFE-C9AB-4FE1-A684-47404C796A98}"/>
              </a:ext>
            </a:extLst>
          </p:cNvPr>
          <p:cNvSpPr txBox="1">
            <a:spLocks/>
          </p:cNvSpPr>
          <p:nvPr/>
        </p:nvSpPr>
        <p:spPr>
          <a:xfrm>
            <a:off x="383522" y="48178"/>
            <a:ext cx="1062723" cy="323165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 dirty="0"/>
              <a:t>실습 </a:t>
            </a:r>
            <a:r>
              <a:rPr lang="en-US" altLang="ko-KR" sz="2000" b="1" dirty="0"/>
              <a:t>B</a:t>
            </a:r>
            <a:endParaRPr lang="ko-KR" altLang="en-US" sz="20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4C74B2-C22F-45F4-BB17-0366C9F24636}"/>
              </a:ext>
            </a:extLst>
          </p:cNvPr>
          <p:cNvSpPr/>
          <p:nvPr/>
        </p:nvSpPr>
        <p:spPr>
          <a:xfrm>
            <a:off x="383521" y="611100"/>
            <a:ext cx="4477728" cy="293915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altLang="ko-KR" sz="1600" b="1" dirty="0"/>
              <a:t>1. DFT(Discrete Fourier Transform) / IDFT</a:t>
            </a:r>
            <a:endParaRPr lang="ko-KR" altLang="en-US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4B0194-64BB-4BA4-BE55-F8092C5B46B4}"/>
              </a:ext>
            </a:extLst>
          </p:cNvPr>
          <p:cNvSpPr txBox="1"/>
          <p:nvPr/>
        </p:nvSpPr>
        <p:spPr>
          <a:xfrm>
            <a:off x="6217297" y="274847"/>
            <a:ext cx="35518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●</a:t>
            </a:r>
            <a:r>
              <a:rPr lang="ko-KR" altLang="en-US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lang="en-US" altLang="ko-KR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DFT</a:t>
            </a: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(code)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3EB5B2-46F3-4A7D-B4A2-11A2D10E4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495" y="611100"/>
            <a:ext cx="2733620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227283424">
            <a:extLst>
              <a:ext uri="{FF2B5EF4-FFF2-40B4-BE49-F238E27FC236}">
                <a16:creationId xmlns:a16="http://schemas.microsoft.com/office/drawing/2014/main" id="{F3DD3228-48BC-4F5A-8882-55ED94888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21" y="1133388"/>
            <a:ext cx="4477728" cy="166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_x227283424">
            <a:extLst>
              <a:ext uri="{FF2B5EF4-FFF2-40B4-BE49-F238E27FC236}">
                <a16:creationId xmlns:a16="http://schemas.microsoft.com/office/drawing/2014/main" id="{F6FB9EC3-0C3D-4DFC-9948-3317A8EE8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21" y="3097083"/>
            <a:ext cx="2783020" cy="308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3336B7D7-ACFD-49DF-8F94-72818B61B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B3D860-053C-44BF-A179-1866E98FC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104" y="3097083"/>
            <a:ext cx="2686050" cy="30839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080A63A-9E9A-4807-9F33-AF302D5FB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6878" y="610760"/>
            <a:ext cx="5511601" cy="294386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07CAAEC-44C6-45C3-9335-4ECABC4269E3}"/>
              </a:ext>
            </a:extLst>
          </p:cNvPr>
          <p:cNvSpPr txBox="1"/>
          <p:nvPr/>
        </p:nvSpPr>
        <p:spPr>
          <a:xfrm>
            <a:off x="6217297" y="3607315"/>
            <a:ext cx="35518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●</a:t>
            </a:r>
            <a:r>
              <a:rPr lang="ko-KR" altLang="en-US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IDFT (code)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47F6D4F-CC9B-4C2E-AE4E-039B379CF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6878" y="3956656"/>
            <a:ext cx="5511601" cy="251094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15798B5-BAAE-4AE2-8D7E-B861BDFC074D}"/>
              </a:ext>
            </a:extLst>
          </p:cNvPr>
          <p:cNvSpPr txBox="1"/>
          <p:nvPr/>
        </p:nvSpPr>
        <p:spPr>
          <a:xfrm>
            <a:off x="1386255" y="6181077"/>
            <a:ext cx="77755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DFT</a:t>
            </a:r>
            <a:endParaRPr lang="en-US" altLang="ko-KR" sz="1500" b="1" kern="0" dirty="0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FA8927-C8CC-4DD3-A4B8-73E531933ED8}"/>
              </a:ext>
            </a:extLst>
          </p:cNvPr>
          <p:cNvSpPr txBox="1"/>
          <p:nvPr/>
        </p:nvSpPr>
        <p:spPr>
          <a:xfrm>
            <a:off x="4309930" y="6155811"/>
            <a:ext cx="68439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IDFT</a:t>
            </a:r>
          </a:p>
        </p:txBody>
      </p:sp>
    </p:spTree>
    <p:extLst>
      <p:ext uri="{BB962C8B-B14F-4D97-AF65-F5344CB8AC3E}">
        <p14:creationId xmlns:p14="http://schemas.microsoft.com/office/powerpoint/2010/main" val="314242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369</Words>
  <Application>Microsoft Office PowerPoint</Application>
  <PresentationFormat>와이드스크린</PresentationFormat>
  <Paragraphs>73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맑은 고딕(제목)</vt:lpstr>
      <vt:lpstr>Arial</vt:lpstr>
      <vt:lpstr>Office 테마</vt:lpstr>
      <vt:lpstr>영상처리 (image signal processing)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마무리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영상처리 (image signal processing)</dc:title>
  <dc:creator>dydensdl333@sju.ac.kr</dc:creator>
  <cp:lastModifiedBy>dydensdl333@sju.ac.kr</cp:lastModifiedBy>
  <cp:revision>9</cp:revision>
  <dcterms:created xsi:type="dcterms:W3CDTF">2021-11-07T13:05:45Z</dcterms:created>
  <dcterms:modified xsi:type="dcterms:W3CDTF">2021-11-07T16:07:44Z</dcterms:modified>
</cp:coreProperties>
</file>