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" id="{1400862C-E472-4AAB-B0C5-57063472C685}">
          <p14:sldIdLst>
            <p14:sldId id="257"/>
            <p14:sldId id="258"/>
            <p14:sldId id="259"/>
            <p14:sldId id="261"/>
            <p14:sldId id="260"/>
          </p14:sldIdLst>
        </p14:section>
        <p14:section name="GUI" id="{96077867-5A59-499C-8F75-EC28183FD01F}">
          <p14:sldIdLst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3E9106-2643-4D93-AC5B-78B99159B817}" v="1195" dt="2023-11-08T18:21:48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690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234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9455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2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8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3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57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39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6032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F0C817C9-850F-4FB6-B93B-CF3076C4A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FFC321AD-2C92-446F-AF58-8CAA634BF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EA855B9-EE27-4441-846C-35DF1C648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Компьютерный скрипт на экране">
            <a:extLst>
              <a:ext uri="{FF2B5EF4-FFF2-40B4-BE49-F238E27FC236}">
                <a16:creationId xmlns:a16="http://schemas.microsoft.com/office/drawing/2014/main" id="{D4539E22-F1B5-6A24-A3AD-54A65B948D8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</a:blip>
          <a:srcRect t="7695" b="8035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FA7E5C-FFA9-9812-AF4F-3412A47AF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6526" y="1261872"/>
            <a:ext cx="7279885" cy="28529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130000"/>
              </a:lnSpc>
            </a:pPr>
            <a:r>
              <a:rPr lang="en-US" sz="3600" spc="1300" dirty="0">
                <a:solidFill>
                  <a:srgbClr val="FFFFFF"/>
                </a:solidFill>
              </a:rPr>
              <a:t>QT</a:t>
            </a:r>
            <a:r>
              <a:rPr lang="en-US" sz="3600" b="1" spc="1300" dirty="0">
                <a:solidFill>
                  <a:srgbClr val="FFFFFF"/>
                </a:solidFill>
              </a:rPr>
              <a:t> - </a:t>
            </a:r>
            <a:r>
              <a:rPr lang="en-US" sz="3600" spc="1300" dirty="0" err="1">
                <a:solidFill>
                  <a:srgbClr val="FFFFFF"/>
                </a:solidFill>
              </a:rPr>
              <a:t>Проект</a:t>
            </a:r>
            <a:r>
              <a:rPr lang="en-US" sz="3600" spc="1300" dirty="0">
                <a:solidFill>
                  <a:srgbClr val="FFFFFF"/>
                </a:solidFill>
              </a:rPr>
              <a:t> </a:t>
            </a:r>
            <a:br>
              <a:rPr lang="en-US" sz="3600" spc="1300">
                <a:solidFill>
                  <a:srgbClr val="FFFFFF"/>
                </a:solidFill>
              </a:rPr>
            </a:br>
            <a:r>
              <a:rPr lang="en-US" sz="3600" b="1" spc="1300" dirty="0">
                <a:solidFill>
                  <a:srgbClr val="FFFFFF"/>
                </a:solidFill>
              </a:rPr>
              <a:t>"</a:t>
            </a:r>
            <a:r>
              <a:rPr lang="en-US" sz="3600" b="1" spc="1300" dirty="0" err="1">
                <a:solidFill>
                  <a:srgbClr val="FFFFFF"/>
                </a:solidFill>
              </a:rPr>
              <a:t>Умный</a:t>
            </a:r>
            <a:r>
              <a:rPr lang="en-US" sz="3600" b="1" spc="1300" dirty="0">
                <a:solidFill>
                  <a:srgbClr val="FFFFFF"/>
                </a:solidFill>
              </a:rPr>
              <a:t> </a:t>
            </a:r>
            <a:r>
              <a:rPr lang="en-US" sz="3600" b="1" spc="1300" dirty="0" err="1">
                <a:solidFill>
                  <a:srgbClr val="FFFFFF"/>
                </a:solidFill>
              </a:rPr>
              <a:t>дом</a:t>
            </a:r>
            <a:r>
              <a:rPr lang="en-US" sz="3600" b="1" spc="1300" dirty="0">
                <a:solidFill>
                  <a:srgbClr val="FFFFFF"/>
                </a:solidFill>
              </a:rPr>
              <a:t>"</a:t>
            </a:r>
            <a:endParaRPr lang="en-US" sz="3600" spc="1300" dirty="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38B341-1EBD-46E5-33D5-8F81F08C2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9670" y="5556617"/>
            <a:ext cx="6902550" cy="9292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1600" b="1" cap="all" spc="600" err="1">
                <a:solidFill>
                  <a:srgbClr val="FFFFFF"/>
                </a:solidFill>
                <a:latin typeface="Bookman Old Style"/>
              </a:rPr>
              <a:t>Подготовил</a:t>
            </a:r>
            <a:r>
              <a:rPr lang="en-US" sz="1600" b="1" cap="all" spc="600" dirty="0">
                <a:solidFill>
                  <a:srgbClr val="FFFFFF"/>
                </a:solidFill>
                <a:latin typeface="Bookman Old Style"/>
              </a:rPr>
              <a:t> </a:t>
            </a:r>
            <a:r>
              <a:rPr lang="en-US" sz="1600" b="1" cap="all" spc="600" err="1">
                <a:solidFill>
                  <a:srgbClr val="FFFFFF"/>
                </a:solidFill>
                <a:latin typeface="Bookman Old Style"/>
              </a:rPr>
              <a:t>ученик</a:t>
            </a:r>
            <a:r>
              <a:rPr lang="en-US" sz="1600" b="1" cap="all" spc="600" dirty="0">
                <a:solidFill>
                  <a:srgbClr val="FFFFFF"/>
                </a:solidFill>
                <a:latin typeface="Bookman Old Style"/>
              </a:rPr>
              <a:t> </a:t>
            </a:r>
            <a:r>
              <a:rPr lang="en-US" sz="1600" b="1" cap="all" spc="600" err="1">
                <a:solidFill>
                  <a:srgbClr val="FFFFFF"/>
                </a:solidFill>
                <a:latin typeface="Bookman Old Style"/>
              </a:rPr>
              <a:t>Яндекс.лицея</a:t>
            </a:r>
            <a:r>
              <a:rPr lang="en-US" sz="1600" b="1" cap="all" spc="600" dirty="0">
                <a:solidFill>
                  <a:srgbClr val="FFFFFF"/>
                </a:solidFill>
                <a:latin typeface="Bookman Old Style"/>
              </a:rPr>
              <a:t> </a:t>
            </a:r>
            <a:r>
              <a:rPr lang="en-US" sz="1600" b="1" cap="all" spc="600" err="1">
                <a:solidFill>
                  <a:srgbClr val="FFFFFF"/>
                </a:solidFill>
                <a:latin typeface="Bookman Old Style"/>
              </a:rPr>
              <a:t>Серебряков</a:t>
            </a:r>
            <a:r>
              <a:rPr lang="en-US" sz="1600" b="1" cap="all" spc="600" dirty="0">
                <a:solidFill>
                  <a:srgbClr val="FFFFFF"/>
                </a:solidFill>
                <a:latin typeface="Bookman Old Style"/>
              </a:rPr>
              <a:t> </a:t>
            </a:r>
            <a:r>
              <a:rPr lang="en-US" sz="1600" b="1" cap="all" spc="600" err="1">
                <a:solidFill>
                  <a:srgbClr val="FFFFFF"/>
                </a:solidFill>
                <a:latin typeface="Bookman Old Style"/>
              </a:rPr>
              <a:t>Савва</a:t>
            </a:r>
            <a:endParaRPr lang="en-US" sz="1600" b="1" cap="all" spc="600">
              <a:solidFill>
                <a:srgbClr val="FFFFFF"/>
              </a:solidFill>
              <a:latin typeface="Bookman Old Style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BF5D4DB-368A-4B23-81E4-E0454BAD8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253" y="322803"/>
            <a:ext cx="642729" cy="2930667"/>
          </a:xfrm>
          <a:prstGeom prst="rect">
            <a:avLst/>
          </a:prstGeom>
          <a:blipFill dpi="0" rotWithShape="1">
            <a:blip r:embed="rId5">
              <a:alphaModFix amt="99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tile tx="0" ty="0" sx="6000" sy="6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372D7B9-36D5-4C1F-B7C9-36717C28F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6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ED2F08D-1D29-4936-B7D6-9F88442A0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684D0-CDAD-8A60-A0BB-DEA94523F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544" y="188963"/>
            <a:ext cx="10535235" cy="10652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>
                <a:latin typeface="Bookman Old Style"/>
                <a:ea typeface="Calibri Light"/>
                <a:cs typeface="Angsana New"/>
              </a:rPr>
              <a:t>Актуальность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CC75C7-D8A5-44A4-92E4-A0797BB6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207106" cy="201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C727D49-D2FD-46AD-8B1A-11C9E5D9A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997298" y="3248167"/>
            <a:ext cx="8194701" cy="3608015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DB1C2B-A281-41EA-98EB-489A3DCD6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2614" y="1739386"/>
            <a:ext cx="9666748" cy="42944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>
            <a:outerShdw dist="1905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442CBB-409C-71E9-94E0-C59F25441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9909" y="2329520"/>
            <a:ext cx="7272705" cy="311878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ru-RU" sz="1600">
                <a:solidFill>
                  <a:srgbClr val="000000"/>
                </a:solidFill>
                <a:latin typeface="Times New Roman"/>
                <a:cs typeface="Times New Roman"/>
              </a:rPr>
              <a:t>Показатели температуры и влажности имеют большое значение для здоровья человека. Показатели отличные от нормальных будут на нём негативно сказываться. Данный проект состоящий из системы датчики-сервер-клиент позволяет мониторить все показатели в реальном времени, а также получать все данные полученные сервером. </a:t>
            </a:r>
          </a:p>
          <a:p>
            <a:pPr>
              <a:lnSpc>
                <a:spcPct val="120000"/>
              </a:lnSpc>
            </a:pPr>
            <a:r>
              <a:rPr lang="ru-RU" sz="1600" dirty="0">
                <a:solidFill>
                  <a:srgbClr val="000000"/>
                </a:solidFill>
                <a:latin typeface="Times New Roman"/>
                <a:cs typeface="Times New Roman"/>
              </a:rPr>
              <a:t>Также клиентская часть предусматривает просмотр данных о погоде на ближайшие пять дней, что бывает довольно удобно.</a:t>
            </a:r>
          </a:p>
          <a:p>
            <a:pPr>
              <a:lnSpc>
                <a:spcPct val="120000"/>
              </a:lnSpc>
            </a:pPr>
            <a:r>
              <a:rPr lang="ru-RU" sz="1600">
                <a:solidFill>
                  <a:srgbClr val="000000"/>
                </a:solidFill>
                <a:latin typeface="Times New Roman"/>
                <a:cs typeface="Times New Roman"/>
              </a:rPr>
              <a:t>Анализ данных датчиков в исследовательских целях может многое сказать об окружении</a:t>
            </a:r>
          </a:p>
          <a:p>
            <a:pPr>
              <a:lnSpc>
                <a:spcPct val="120000"/>
              </a:lnSpc>
            </a:pPr>
            <a:endParaRPr lang="ru-RU" sz="16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4" name="Рисунок 3" descr="Термометр со сплошной заливкой">
            <a:extLst>
              <a:ext uri="{FF2B5EF4-FFF2-40B4-BE49-F238E27FC236}">
                <a16:creationId xmlns:a16="http://schemas.microsoft.com/office/drawing/2014/main" id="{A9ACE3F3-40A5-2D9F-1F1D-FE207E673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00000">
            <a:off x="596430" y="3479800"/>
            <a:ext cx="914400" cy="914400"/>
          </a:xfrm>
          <a:prstGeom prst="rect">
            <a:avLst/>
          </a:prstGeom>
        </p:spPr>
      </p:pic>
      <p:pic>
        <p:nvPicPr>
          <p:cNvPr id="5" name="Рисунок 4" descr="Медицина со сплошной заливкой">
            <a:extLst>
              <a:ext uri="{FF2B5EF4-FFF2-40B4-BE49-F238E27FC236}">
                <a16:creationId xmlns:a16="http://schemas.microsoft.com/office/drawing/2014/main" id="{CCD813D3-9EC9-93DD-C644-1B7037DA6C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-1080000">
            <a:off x="10186889" y="934102"/>
            <a:ext cx="1121362" cy="1121362"/>
          </a:xfrm>
          <a:prstGeom prst="rect">
            <a:avLst/>
          </a:prstGeom>
        </p:spPr>
      </p:pic>
      <p:pic>
        <p:nvPicPr>
          <p:cNvPr id="9" name="Рисунок 8" descr="Облако со сплошной заливкой">
            <a:extLst>
              <a:ext uri="{FF2B5EF4-FFF2-40B4-BE49-F238E27FC236}">
                <a16:creationId xmlns:a16="http://schemas.microsoft.com/office/drawing/2014/main" id="{AF92AA1B-59B1-312C-C03A-53B9805213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840000">
            <a:off x="10327216" y="51484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4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CC59F7A-2AF1-4970-9035-D2568B5DF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973A6C28-160C-4725-8074-903C14EE9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" y="2495548"/>
            <a:ext cx="4362451" cy="4362451"/>
          </a:xfrm>
          <a:custGeom>
            <a:avLst/>
            <a:gdLst>
              <a:gd name="connsiteX0" fmla="*/ 0 w 2385918"/>
              <a:gd name="connsiteY0" fmla="*/ 0 h 2385918"/>
              <a:gd name="connsiteX1" fmla="*/ 2385918 w 2385918"/>
              <a:gd name="connsiteY1" fmla="*/ 0 h 2385918"/>
              <a:gd name="connsiteX2" fmla="*/ 2385918 w 2385918"/>
              <a:gd name="connsiteY2" fmla="*/ 2385918 h 2385918"/>
              <a:gd name="connsiteX3" fmla="*/ 0 w 2385918"/>
              <a:gd name="connsiteY3" fmla="*/ 2385918 h 2385918"/>
              <a:gd name="connsiteX4" fmla="*/ 0 w 2385918"/>
              <a:gd name="connsiteY4" fmla="*/ 0 h 2385918"/>
              <a:gd name="connsiteX0" fmla="*/ 0 w 2385918"/>
              <a:gd name="connsiteY0" fmla="*/ 0 h 2385918"/>
              <a:gd name="connsiteX1" fmla="*/ 2385918 w 2385918"/>
              <a:gd name="connsiteY1" fmla="*/ 0 h 2385918"/>
              <a:gd name="connsiteX2" fmla="*/ 0 w 2385918"/>
              <a:gd name="connsiteY2" fmla="*/ 2385918 h 2385918"/>
              <a:gd name="connsiteX3" fmla="*/ 0 w 2385918"/>
              <a:gd name="connsiteY3" fmla="*/ 0 h 238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5918" h="2385918">
                <a:moveTo>
                  <a:pt x="0" y="0"/>
                </a:moveTo>
                <a:lnTo>
                  <a:pt x="2385918" y="0"/>
                </a:lnTo>
                <a:lnTo>
                  <a:pt x="0" y="23859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C84770F-6C1F-4355-9621-8DC3944BA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9972" y="2513097"/>
            <a:ext cx="4362451" cy="4362451"/>
          </a:xfrm>
          <a:custGeom>
            <a:avLst/>
            <a:gdLst>
              <a:gd name="connsiteX0" fmla="*/ 0 w 4920343"/>
              <a:gd name="connsiteY0" fmla="*/ 0 h 4920343"/>
              <a:gd name="connsiteX1" fmla="*/ 4920343 w 4920343"/>
              <a:gd name="connsiteY1" fmla="*/ 0 h 4920343"/>
              <a:gd name="connsiteX2" fmla="*/ 4920343 w 4920343"/>
              <a:gd name="connsiteY2" fmla="*/ 4920343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0343" h="4920343">
                <a:moveTo>
                  <a:pt x="0" y="0"/>
                </a:moveTo>
                <a:lnTo>
                  <a:pt x="4920343" y="0"/>
                </a:lnTo>
                <a:lnTo>
                  <a:pt x="4920343" y="4920343"/>
                </a:lnTo>
                <a:close/>
              </a:path>
            </a:pathLst>
          </a:custGeom>
          <a:blipFill dpi="0" rotWithShape="0">
            <a:blip r:embed="rId2">
              <a:alphaModFix amt="9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40000" sy="4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72CF43-A522-41F2-BA92-E7E80D356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7185" y="591610"/>
            <a:ext cx="10166410" cy="519401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7DB1C2B-A281-41EA-98EB-489A3DCD6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293" y="817751"/>
            <a:ext cx="10591798" cy="5242029"/>
          </a:xfrm>
          <a:prstGeom prst="rect">
            <a:avLst/>
          </a:prstGeom>
          <a:ln w="38100">
            <a:noFill/>
          </a:ln>
          <a:effectLst>
            <a:outerShdw dist="165100" dir="816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705BEC-E005-FA79-00C6-48CD3D525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661" y="2970826"/>
            <a:ext cx="4161327" cy="26121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2800" dirty="0"/>
              <a:t>Возможности</a:t>
            </a:r>
            <a:r>
              <a:rPr lang="ru-RU" dirty="0"/>
              <a:t> </a:t>
            </a:r>
            <a:r>
              <a:rPr lang="ru-RU" sz="2800" dirty="0"/>
              <a:t>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A360E3-C666-1F89-58BD-EF4579FBA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1218" y="1362557"/>
            <a:ext cx="4047121" cy="41524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Просмотр данных температуры и влажности и соответствуют ли они нормам.</a:t>
            </a:r>
          </a:p>
          <a:p>
            <a:r>
              <a:rPr lang="ru-RU" dirty="0"/>
              <a:t>Динамике изменения данных</a:t>
            </a:r>
          </a:p>
          <a:p>
            <a:r>
              <a:rPr lang="ru-RU" dirty="0"/>
              <a:t>Проект является полностью масштабируемым</a:t>
            </a:r>
          </a:p>
          <a:p>
            <a:r>
              <a:rPr lang="ru-RU" dirty="0"/>
              <a:t>Получение прогнозов погоды</a:t>
            </a:r>
          </a:p>
          <a:p>
            <a:r>
              <a:rPr lang="ru-RU" dirty="0"/>
              <a:t>Построение графиков данных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 descr="База данных со сплошной заливкой">
            <a:extLst>
              <a:ext uri="{FF2B5EF4-FFF2-40B4-BE49-F238E27FC236}">
                <a16:creationId xmlns:a16="http://schemas.microsoft.com/office/drawing/2014/main" id="{4AF4B2EA-A6F6-59D0-162C-355C344EE7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-960000">
            <a:off x="10455393" y="5032022"/>
            <a:ext cx="914400" cy="914400"/>
          </a:xfrm>
          <a:prstGeom prst="rect">
            <a:avLst/>
          </a:prstGeom>
        </p:spPr>
      </p:pic>
      <p:pic>
        <p:nvPicPr>
          <p:cNvPr id="5" name="Рисунок 4" descr="Диаграмма с подъемом со сплошной заливкой">
            <a:extLst>
              <a:ext uri="{FF2B5EF4-FFF2-40B4-BE49-F238E27FC236}">
                <a16:creationId xmlns:a16="http://schemas.microsoft.com/office/drawing/2014/main" id="{EC3190FD-6B7D-5812-A7D7-31BA3B27EE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">
            <a:off x="953912" y="324461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87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DE89493-AC86-4DB9-8963-3671DDEBE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529B64-16A2-E136-66D7-CDED25316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6" y="665389"/>
            <a:ext cx="5807818" cy="15071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/>
              <a:t>Микроконтроллер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AC9C0A-BBCA-4B9F-8ADF-5B2CCB19F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29AC36-F65E-3F97-64F9-593108E09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656" y="2400301"/>
            <a:ext cx="5568215" cy="3733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/>
              <a:t>Комплектующие:</a:t>
            </a:r>
          </a:p>
          <a:p>
            <a:pPr lvl="1"/>
            <a:r>
              <a:rPr lang="ru-RU" sz="2000"/>
              <a:t>Nodemcu</a:t>
            </a:r>
            <a:r>
              <a:rPr lang="ru-RU" sz="2000" dirty="0"/>
              <a:t> V2, BME280, </a:t>
            </a:r>
            <a:r>
              <a:rPr lang="ru-RU" sz="2000"/>
              <a:t>LEDs</a:t>
            </a:r>
            <a:r>
              <a:rPr lang="ru-RU" sz="2000" dirty="0"/>
              <a:t>(</a:t>
            </a:r>
            <a:r>
              <a:rPr lang="ru-RU" sz="2000"/>
              <a:t>red</a:t>
            </a:r>
            <a:r>
              <a:rPr lang="ru-RU" sz="2000" dirty="0"/>
              <a:t>, </a:t>
            </a:r>
            <a:r>
              <a:rPr lang="ru-RU" sz="2000"/>
              <a:t>green</a:t>
            </a:r>
            <a:r>
              <a:rPr lang="ru-RU" sz="2000" dirty="0"/>
              <a:t>, RGB), DC 5v </a:t>
            </a:r>
            <a:r>
              <a:rPr lang="ru-RU" sz="2000"/>
              <a:t>power</a:t>
            </a:r>
            <a:r>
              <a:rPr lang="ru-RU" sz="2000" dirty="0"/>
              <a:t> </a:t>
            </a:r>
            <a:r>
              <a:rPr lang="ru-RU" sz="2000"/>
              <a:t>supply</a:t>
            </a:r>
            <a:r>
              <a:rPr lang="ru-RU" sz="2000" dirty="0"/>
              <a:t>.</a:t>
            </a:r>
          </a:p>
          <a:p>
            <a:r>
              <a:rPr lang="ru-RU" dirty="0"/>
              <a:t>Библиотеки:</a:t>
            </a:r>
          </a:p>
          <a:p>
            <a:pPr marL="228600" lvl="1" indent="0">
              <a:buNone/>
            </a:pPr>
            <a:r>
              <a:rPr lang="ru-RU" sz="2000" dirty="0">
                <a:ea typeface="+mj-lt"/>
                <a:cs typeface="+mj-lt"/>
              </a:rPr>
              <a:t>ESP8266WiFi, ESP8266WiFi, ESP8266HTTPClient, </a:t>
            </a:r>
            <a:r>
              <a:rPr lang="ru-RU" sz="2000">
                <a:ea typeface="+mj-lt"/>
                <a:cs typeface="+mj-lt"/>
              </a:rPr>
              <a:t>Wire</a:t>
            </a:r>
            <a:r>
              <a:rPr lang="ru-RU" sz="2000" dirty="0">
                <a:ea typeface="+mj-lt"/>
                <a:cs typeface="+mj-lt"/>
              </a:rPr>
              <a:t>, </a:t>
            </a:r>
            <a:r>
              <a:rPr lang="ru-RU" sz="2000">
                <a:ea typeface="+mj-lt"/>
                <a:cs typeface="+mj-lt"/>
              </a:rPr>
              <a:t>WiFiClient</a:t>
            </a:r>
            <a:r>
              <a:rPr lang="ru-RU" sz="2000" dirty="0">
                <a:ea typeface="+mj-lt"/>
                <a:cs typeface="+mj-lt"/>
              </a:rPr>
              <a:t>, Adafruit_BME280, </a:t>
            </a:r>
            <a:r>
              <a:rPr lang="ru-RU" sz="2000">
                <a:ea typeface="+mj-lt"/>
                <a:cs typeface="+mj-lt"/>
              </a:rPr>
              <a:t>Arduino_JSON</a:t>
            </a:r>
            <a:r>
              <a:rPr lang="ru-RU" sz="2000" dirty="0">
                <a:ea typeface="+mj-lt"/>
                <a:cs typeface="+mj-lt"/>
              </a:rPr>
              <a:t>, </a:t>
            </a:r>
            <a:r>
              <a:rPr lang="ru-RU" sz="2000">
                <a:ea typeface="+mj-lt"/>
                <a:cs typeface="+mj-lt"/>
              </a:rPr>
              <a:t>Adafruit_Sensor</a:t>
            </a:r>
            <a:r>
              <a:rPr lang="ru-RU" sz="2000" dirty="0">
                <a:ea typeface="+mj-lt"/>
                <a:cs typeface="+mj-lt"/>
              </a:rPr>
              <a:t> </a:t>
            </a:r>
          </a:p>
          <a:p>
            <a:pPr marL="228600" lvl="1" indent="0">
              <a:buNone/>
            </a:pPr>
            <a:endParaRPr lang="ru-RU" sz="2000">
              <a:ea typeface="+mj-lt"/>
              <a:cs typeface="+mj-lt"/>
            </a:endParaRPr>
          </a:p>
          <a:p>
            <a:pPr lvl="1">
              <a:buFont typeface="Arial" panose="020B0304020202020204" pitchFamily="34" charset="0"/>
              <a:buChar char="•"/>
            </a:pPr>
            <a:endParaRPr lang="ru-RU" sz="2000">
              <a:ea typeface="+mj-lt"/>
              <a:cs typeface="+mj-lt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48D47FD-99F1-4F70-A0B7-DE3FFDD3B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630921" y="2766496"/>
            <a:ext cx="5385102" cy="1987416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Рисунок 3" descr="Крупный план экрана с синими светодиодами">
            <a:extLst>
              <a:ext uri="{FF2B5EF4-FFF2-40B4-BE49-F238E27FC236}">
                <a16:creationId xmlns:a16="http://schemas.microsoft.com/office/drawing/2014/main" id="{2D1FB860-FD91-D560-4E0F-C338BA036D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83" r="44694" b="1"/>
          <a:stretch/>
        </p:blipFill>
        <p:spPr>
          <a:xfrm>
            <a:off x="7696200" y="10"/>
            <a:ext cx="4495800" cy="6047499"/>
          </a:xfrm>
          <a:custGeom>
            <a:avLst/>
            <a:gdLst/>
            <a:ahLst/>
            <a:cxnLst/>
            <a:rect l="l" t="t" r="r" b="b"/>
            <a:pathLst>
              <a:path w="2093843" h="1948070">
                <a:moveTo>
                  <a:pt x="0" y="0"/>
                </a:moveTo>
                <a:lnTo>
                  <a:pt x="2093843" y="0"/>
                </a:lnTo>
                <a:lnTo>
                  <a:pt x="2093843" y="1948070"/>
                </a:lnTo>
                <a:lnTo>
                  <a:pt x="0" y="1948070"/>
                </a:lnTo>
                <a:close/>
              </a:path>
            </a:pathLst>
          </a:custGeom>
          <a:effectLst/>
        </p:spPr>
      </p:pic>
    </p:spTree>
    <p:extLst>
      <p:ext uri="{BB962C8B-B14F-4D97-AF65-F5344CB8AC3E}">
        <p14:creationId xmlns:p14="http://schemas.microsoft.com/office/powerpoint/2010/main" val="2126997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E89493-AC86-4DB9-8963-3671DDEBE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2AE750-C86C-63AE-6F8F-FA9C16AB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6" y="665389"/>
            <a:ext cx="5807818" cy="15071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/>
              <a:t>Используемые библиотеки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AC9C0A-BBCA-4B9F-8ADF-5B2CCB19F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6730AF-3742-B9F4-D57C-1E64EB852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656" y="2400301"/>
            <a:ext cx="5568215" cy="37338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ru-RU" sz="1700" b="1">
                <a:latin typeface="Franklin Gothic"/>
                <a:ea typeface="+mj-lt"/>
                <a:cs typeface="+mj-lt"/>
              </a:rPr>
              <a:t>PyQt5 </a:t>
            </a:r>
            <a:r>
              <a:rPr lang="ru-RU" sz="1700">
                <a:latin typeface="Franklin Gothic"/>
                <a:ea typeface="+mj-lt"/>
                <a:cs typeface="+mj-lt"/>
              </a:rPr>
              <a:t>5.13.2 версии </a:t>
            </a:r>
            <a:endParaRPr lang="ru-RU" sz="1700">
              <a:latin typeface="Franklin Gothic"/>
            </a:endParaRPr>
          </a:p>
          <a:p>
            <a:pPr>
              <a:lnSpc>
                <a:spcPct val="120000"/>
              </a:lnSpc>
            </a:pPr>
            <a:r>
              <a:rPr lang="ru-RU" sz="1700" b="1">
                <a:latin typeface="Franklin Gothic"/>
                <a:ea typeface="+mj-lt"/>
                <a:cs typeface="+mj-lt"/>
              </a:rPr>
              <a:t>requests </a:t>
            </a:r>
            <a:r>
              <a:rPr lang="ru-RU" sz="1700">
                <a:latin typeface="Franklin Gothic"/>
                <a:ea typeface="+mj-lt"/>
                <a:cs typeface="+mj-lt"/>
              </a:rPr>
              <a:t>2.31.0 версии для взаимодействия с серверами.</a:t>
            </a:r>
            <a:endParaRPr lang="ru-RU" sz="1700">
              <a:latin typeface="Franklin Gothic"/>
            </a:endParaRPr>
          </a:p>
          <a:p>
            <a:pPr>
              <a:lnSpc>
                <a:spcPct val="120000"/>
              </a:lnSpc>
            </a:pPr>
            <a:r>
              <a:rPr lang="ru-RU" sz="1700" b="1" dirty="0" err="1">
                <a:latin typeface="Franklin Gothic"/>
                <a:ea typeface="+mj-lt"/>
                <a:cs typeface="+mj-lt"/>
              </a:rPr>
              <a:t>pyqtgraph</a:t>
            </a:r>
            <a:r>
              <a:rPr lang="ru-RU" sz="1700" b="1" dirty="0">
                <a:latin typeface="Franklin Gothic"/>
                <a:ea typeface="+mj-lt"/>
                <a:cs typeface="+mj-lt"/>
              </a:rPr>
              <a:t> </a:t>
            </a:r>
            <a:r>
              <a:rPr lang="ru-RU" sz="1700" dirty="0">
                <a:latin typeface="Franklin Gothic"/>
                <a:ea typeface="+mj-lt"/>
                <a:cs typeface="+mj-lt"/>
              </a:rPr>
              <a:t>0.13.3 версии для построения графиков.</a:t>
            </a:r>
            <a:endParaRPr lang="ru-RU" sz="1700" dirty="0">
              <a:latin typeface="Franklin Gothic"/>
            </a:endParaRPr>
          </a:p>
          <a:p>
            <a:pPr>
              <a:lnSpc>
                <a:spcPct val="120000"/>
              </a:lnSpc>
            </a:pPr>
            <a:r>
              <a:rPr lang="ru-RU" sz="1700" b="1">
                <a:latin typeface="Franklin Gothic"/>
                <a:cs typeface="Times New Roman"/>
              </a:rPr>
              <a:t>Flask </a:t>
            </a:r>
            <a:r>
              <a:rPr lang="ru-RU" sz="1700">
                <a:latin typeface="Franklin Gothic"/>
                <a:cs typeface="Times New Roman"/>
              </a:rPr>
              <a:t>3.0.0 версии для реализации серверной части.</a:t>
            </a:r>
          </a:p>
          <a:p>
            <a:pPr>
              <a:lnSpc>
                <a:spcPct val="120000"/>
              </a:lnSpc>
            </a:pPr>
            <a:r>
              <a:rPr lang="ru-RU" sz="1700" b="1">
                <a:latin typeface="Franklin Gothic"/>
                <a:cs typeface="Times New Roman"/>
              </a:rPr>
              <a:t>Sqlite3 </a:t>
            </a:r>
            <a:r>
              <a:rPr lang="ru-RU" sz="1700">
                <a:latin typeface="Franklin Gothic"/>
                <a:cs typeface="Times New Roman"/>
              </a:rPr>
              <a:t>для взаимодействия с базами данных.</a:t>
            </a:r>
          </a:p>
          <a:p>
            <a:pPr>
              <a:lnSpc>
                <a:spcPct val="120000"/>
              </a:lnSpc>
            </a:pPr>
            <a:r>
              <a:rPr lang="ru-RU" sz="1700" b="1">
                <a:latin typeface="Franklin Gothic"/>
                <a:cs typeface="Times New Roman"/>
              </a:rPr>
              <a:t>Json </a:t>
            </a:r>
            <a:r>
              <a:rPr lang="ru-RU" sz="1700">
                <a:latin typeface="Franklin Gothic"/>
                <a:cs typeface="Times New Roman"/>
              </a:rPr>
              <a:t>для обмена и хранения данных.</a:t>
            </a:r>
          </a:p>
          <a:p>
            <a:pPr>
              <a:lnSpc>
                <a:spcPct val="120000"/>
              </a:lnSpc>
            </a:pPr>
            <a:endParaRPr lang="ru-RU" sz="1700">
              <a:latin typeface="Franklin Gothic"/>
              <a:cs typeface="Times New Roman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48D47FD-99F1-4F70-A0B7-DE3FFDD3B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630921" y="2766496"/>
            <a:ext cx="5385102" cy="1987416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Трехмерные каркасы коробок">
            <a:extLst>
              <a:ext uri="{FF2B5EF4-FFF2-40B4-BE49-F238E27FC236}">
                <a16:creationId xmlns:a16="http://schemas.microsoft.com/office/drawing/2014/main" id="{525F353B-2D92-5683-35E1-E1ED6CB19A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300" r="22147" b="-9"/>
          <a:stretch/>
        </p:blipFill>
        <p:spPr>
          <a:xfrm>
            <a:off x="7696200" y="10"/>
            <a:ext cx="4495800" cy="6047499"/>
          </a:xfrm>
          <a:custGeom>
            <a:avLst/>
            <a:gdLst/>
            <a:ahLst/>
            <a:cxnLst/>
            <a:rect l="l" t="t" r="r" b="b"/>
            <a:pathLst>
              <a:path w="2093843" h="1948070">
                <a:moveTo>
                  <a:pt x="0" y="0"/>
                </a:moveTo>
                <a:lnTo>
                  <a:pt x="2093843" y="0"/>
                </a:lnTo>
                <a:lnTo>
                  <a:pt x="2093843" y="1948070"/>
                </a:lnTo>
                <a:lnTo>
                  <a:pt x="0" y="1948070"/>
                </a:lnTo>
                <a:close/>
              </a:path>
            </a:pathLst>
          </a:custGeom>
          <a:effectLst/>
        </p:spPr>
      </p:pic>
    </p:spTree>
    <p:extLst>
      <p:ext uri="{BB962C8B-B14F-4D97-AF65-F5344CB8AC3E}">
        <p14:creationId xmlns:p14="http://schemas.microsoft.com/office/powerpoint/2010/main" val="1862514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DC024122-C80E-4076-B618-426FF2225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2">
            <a:extLst>
              <a:ext uri="{FF2B5EF4-FFF2-40B4-BE49-F238E27FC236}">
                <a16:creationId xmlns:a16="http://schemas.microsoft.com/office/drawing/2014/main" id="{829DAB2C-3574-4B22-939F-BB6C5D263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581000" cy="3664635"/>
            <a:chOff x="5006254" y="-1431285"/>
            <a:chExt cx="581000" cy="366463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BD37F6-BAB4-4BBF-B3E2-4395EAB83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V="1">
              <a:off x="5061025" y="-788944"/>
              <a:ext cx="526229" cy="3022294"/>
            </a:xfrm>
            <a:prstGeom prst="rect">
              <a:avLst/>
            </a:pr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B9809A8D-5A7C-4A05-9F64-844C66FAB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V="1">
              <a:off x="5006254" y="-143128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61B979F-E1DA-0BF8-97FF-0F9DC81FED21}"/>
              </a:ext>
            </a:extLst>
          </p:cNvPr>
          <p:cNvSpPr txBox="1"/>
          <p:nvPr/>
        </p:nvSpPr>
        <p:spPr>
          <a:xfrm>
            <a:off x="584203" y="698912"/>
            <a:ext cx="4795574" cy="37566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30000"/>
              </a:lnSpc>
              <a:spcAft>
                <a:spcPts val="600"/>
              </a:spcAft>
            </a:pPr>
            <a:r>
              <a:rPr lang="en-US" b="1" dirty="0" err="1">
                <a:latin typeface="+mj-lt"/>
              </a:rPr>
              <a:t>Основное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окно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программы</a:t>
            </a:r>
            <a:endParaRPr lang="en-US" b="1" dirty="0">
              <a:latin typeface="+mj-lt"/>
            </a:endParaRPr>
          </a:p>
        </p:txBody>
      </p:sp>
      <p:pic>
        <p:nvPicPr>
          <p:cNvPr id="5" name="Рисунок 4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C0DE9B49-A9CE-E251-A39F-06291CE02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872" y="757713"/>
            <a:ext cx="7125926" cy="582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15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F96AAC-1B7F-4BC0-A366-059066805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E70EC4-4CA8-82CB-27CC-BFCBC6B4CD42}"/>
              </a:ext>
            </a:extLst>
          </p:cNvPr>
          <p:cNvSpPr txBox="1"/>
          <p:nvPr/>
        </p:nvSpPr>
        <p:spPr>
          <a:xfrm>
            <a:off x="208632" y="250506"/>
            <a:ext cx="4091232" cy="304255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30000"/>
              </a:lnSpc>
              <a:spcAft>
                <a:spcPts val="600"/>
              </a:spcAft>
            </a:pPr>
            <a:r>
              <a:rPr lang="en-US" b="1" dirty="0" err="1">
                <a:latin typeface="+mj-lt"/>
              </a:rPr>
              <a:t>Окно</a:t>
            </a:r>
            <a:r>
              <a:rPr lang="en-US" b="1" dirty="0">
                <a:latin typeface="+mj-lt"/>
              </a:rPr>
              <a:t> с </a:t>
            </a:r>
            <a:r>
              <a:rPr lang="en-US" b="1" dirty="0" err="1">
                <a:latin typeface="+mj-lt"/>
              </a:rPr>
              <a:t>погодой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9F77B9A0-807D-4595-AC22-A6DCC4CA15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446418" y="2940297"/>
            <a:ext cx="3745582" cy="3917703"/>
          </a:xfrm>
          <a:custGeom>
            <a:avLst/>
            <a:gdLst>
              <a:gd name="connsiteX0" fmla="*/ 0 w 1369143"/>
              <a:gd name="connsiteY0" fmla="*/ 0 h 1229160"/>
              <a:gd name="connsiteX1" fmla="*/ 1369143 w 1369143"/>
              <a:gd name="connsiteY1" fmla="*/ 0 h 1229160"/>
              <a:gd name="connsiteX2" fmla="*/ 1369143 w 1369143"/>
              <a:gd name="connsiteY2" fmla="*/ 1229160 h 1229160"/>
              <a:gd name="connsiteX3" fmla="*/ 0 w 1369143"/>
              <a:gd name="connsiteY3" fmla="*/ 1229160 h 1229160"/>
              <a:gd name="connsiteX4" fmla="*/ 0 w 1369143"/>
              <a:gd name="connsiteY4" fmla="*/ 0 h 1229160"/>
              <a:gd name="connsiteX0" fmla="*/ 0 w 1369143"/>
              <a:gd name="connsiteY0" fmla="*/ 0 h 1229160"/>
              <a:gd name="connsiteX1" fmla="*/ 1369143 w 1369143"/>
              <a:gd name="connsiteY1" fmla="*/ 0 h 1229160"/>
              <a:gd name="connsiteX2" fmla="*/ 0 w 1369143"/>
              <a:gd name="connsiteY2" fmla="*/ 1229160 h 1229160"/>
              <a:gd name="connsiteX3" fmla="*/ 0 w 1369143"/>
              <a:gd name="connsiteY3" fmla="*/ 0 h 1229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9143" h="1229160">
                <a:moveTo>
                  <a:pt x="0" y="0"/>
                </a:moveTo>
                <a:lnTo>
                  <a:pt x="1369143" y="0"/>
                </a:lnTo>
                <a:lnTo>
                  <a:pt x="0" y="12291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52FE65-755A-4551-AF5F-AE64CB963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6575" y="2940297"/>
            <a:ext cx="3745582" cy="3917703"/>
          </a:xfrm>
          <a:custGeom>
            <a:avLst/>
            <a:gdLst>
              <a:gd name="connsiteX0" fmla="*/ 3745582 w 3745582"/>
              <a:gd name="connsiteY0" fmla="*/ 0 h 3917703"/>
              <a:gd name="connsiteX1" fmla="*/ 3745582 w 3745582"/>
              <a:gd name="connsiteY1" fmla="*/ 3917703 h 3917703"/>
              <a:gd name="connsiteX2" fmla="*/ 0 w 3745582"/>
              <a:gd name="connsiteY2" fmla="*/ 3917703 h 3917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5582" h="3917703">
                <a:moveTo>
                  <a:pt x="3745582" y="0"/>
                </a:moveTo>
                <a:lnTo>
                  <a:pt x="3745582" y="3917703"/>
                </a:lnTo>
                <a:lnTo>
                  <a:pt x="0" y="3917703"/>
                </a:lnTo>
                <a:close/>
              </a:path>
            </a:pathLst>
          </a:custGeom>
          <a:blipFill dpi="0" rotWithShape="0">
            <a:blip r:embed="rId2">
              <a:alphaModFix amt="9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40000" sy="4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Объект 3" descr="Изображение выглядит как текст, книга, бумага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40A3D020-6D31-DD32-1E47-D36B457F4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-107" t="356" r="107" b="-357"/>
          <a:stretch/>
        </p:blipFill>
        <p:spPr>
          <a:xfrm>
            <a:off x="3205794" y="246221"/>
            <a:ext cx="8762125" cy="5279129"/>
          </a:xfrm>
          <a:prstGeom prst="rect">
            <a:avLst/>
          </a:prstGeom>
          <a:effectLst>
            <a:outerShdw dist="190500" dir="18900000" algn="bl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1762376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0C817C9-850F-4FB6-B93B-CF3076C4A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9727012-97DE-47A6-9F25-DBDC9FEE5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66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26B71D-E36E-FF35-17B4-FBCA6349BC2B}"/>
              </a:ext>
            </a:extLst>
          </p:cNvPr>
          <p:cNvSpPr txBox="1"/>
          <p:nvPr/>
        </p:nvSpPr>
        <p:spPr>
          <a:xfrm>
            <a:off x="803744" y="1454447"/>
            <a:ext cx="5292256" cy="266035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cap="all" spc="1300">
                <a:latin typeface="+mj-lt"/>
                <a:ea typeface="+mj-ea"/>
                <a:cs typeface="+mj-cs"/>
              </a:rPr>
              <a:t>Окно с графиком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C81E96-E4A2-4187-9D53-003091F59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09F66C-6C97-488C-B3DA-B2E646B04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92286" y="1589649"/>
            <a:ext cx="4114787" cy="41053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снимок экрана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82EA5AB-C455-CDE1-36DA-CACF08E53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949" y="1075551"/>
            <a:ext cx="6186333" cy="4714490"/>
          </a:xfrm>
          <a:prstGeom prst="rect">
            <a:avLst/>
          </a:prstGeom>
          <a:effectLst/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A8669C-06EC-4BD6-8785-C3240B310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10265" y="3031813"/>
            <a:ext cx="739110" cy="3010261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02306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AnalogousFromRegularSeed_2SEEDS">
      <a:dk1>
        <a:srgbClr val="000000"/>
      </a:dk1>
      <a:lt1>
        <a:srgbClr val="FFFFFF"/>
      </a:lt1>
      <a:dk2>
        <a:srgbClr val="41243D"/>
      </a:dk2>
      <a:lt2>
        <a:srgbClr val="E2E8E6"/>
      </a:lt2>
      <a:accent1>
        <a:srgbClr val="BC3053"/>
      </a:accent1>
      <a:accent2>
        <a:srgbClr val="CE429F"/>
      </a:accent2>
      <a:accent3>
        <a:srgbClr val="CE5942"/>
      </a:accent3>
      <a:accent4>
        <a:srgbClr val="2FB98E"/>
      </a:accent4>
      <a:accent5>
        <a:srgbClr val="3EB3C0"/>
      </a:accent5>
      <a:accent6>
        <a:srgbClr val="3073BC"/>
      </a:accent6>
      <a:hlink>
        <a:srgbClr val="31937A"/>
      </a:hlink>
      <a:folHlink>
        <a:srgbClr val="7F7F7F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VeniceBeachVTI</vt:lpstr>
      <vt:lpstr>QT - Проект  "Умный дом"</vt:lpstr>
      <vt:lpstr>Актуальность</vt:lpstr>
      <vt:lpstr>Возможности приложения</vt:lpstr>
      <vt:lpstr>Микроконтроллер</vt:lpstr>
      <vt:lpstr>Используемые библиотеки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237</cp:revision>
  <dcterms:created xsi:type="dcterms:W3CDTF">2023-11-08T17:19:32Z</dcterms:created>
  <dcterms:modified xsi:type="dcterms:W3CDTF">2023-11-08T18:22:23Z</dcterms:modified>
</cp:coreProperties>
</file>