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68" r:id="rId5"/>
    <p:sldId id="264" r:id="rId6"/>
    <p:sldId id="266" r:id="rId7"/>
    <p:sldId id="265" r:id="rId8"/>
    <p:sldId id="267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89014"/>
  </p:normalViewPr>
  <p:slideViewPr>
    <p:cSldViewPr snapToGrid="0" snapToObjects="1">
      <p:cViewPr varScale="1">
        <p:scale>
          <a:sx n="109" d="100"/>
          <a:sy n="109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ep\Downloads\ExportedEstimate-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Costs estimate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354-B14F-88BD-521DD5789B49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C354-B14F-88BD-521DD5789B4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C354-B14F-88BD-521DD5789B49}"/>
              </c:ext>
            </c:extLst>
          </c:dPt>
          <c:cat>
            <c:strRef>
              <c:f>'Azure Web App auto-scale'!$D$21:$D$23</c:f>
              <c:strCache>
                <c:ptCount val="3"/>
                <c:pt idx="0">
                  <c:v>Azure Kubernetes Service</c:v>
                </c:pt>
                <c:pt idx="1">
                  <c:v>Azure Web App no auto-scale</c:v>
                </c:pt>
                <c:pt idx="2">
                  <c:v>Azure Web App auto-scale</c:v>
                </c:pt>
              </c:strCache>
            </c:strRef>
          </c:cat>
          <c:val>
            <c:numRef>
              <c:f>'Azure Web App auto-scale'!$E$21:$E$23</c:f>
              <c:numCache>
                <c:formatCode>[$€]#,##0.00</c:formatCode>
                <c:ptCount val="3"/>
                <c:pt idx="0">
                  <c:v>49.05</c:v>
                </c:pt>
                <c:pt idx="1">
                  <c:v>22.95</c:v>
                </c:pt>
                <c:pt idx="2">
                  <c:v>128.84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54-B14F-88BD-521DD5789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14676719"/>
        <c:axId val="1114678367"/>
        <c:axId val="0"/>
      </c:bar3DChart>
      <c:catAx>
        <c:axId val="111467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678367"/>
        <c:crosses val="autoZero"/>
        <c:auto val="1"/>
        <c:lblAlgn val="ctr"/>
        <c:lblOffset val="100"/>
        <c:noMultiLvlLbl val="0"/>
      </c:catAx>
      <c:valAx>
        <c:axId val="111467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€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67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0F7E-A0E9-D541-93C9-34E84A667E5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8B2B0-7778-464F-9A30-E1CD4C19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IP, DNS, TLS, </a:t>
            </a:r>
            <a:r>
              <a:rPr lang="en-US" dirty="0" err="1"/>
              <a:t>Gunicorn</a:t>
            </a:r>
            <a:r>
              <a:rPr lang="en-US" dirty="0"/>
              <a:t> provided out of the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8B2B0-7778-464F-9A30-E1CD4C1934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8B2B0-7778-464F-9A30-E1CD4C1934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8B2B0-7778-464F-9A30-E1CD4C1934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5B5A-FD5F-C443-8802-A7CE6ECD4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4A04E-02CC-C340-9596-10C4A46C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E248-5892-B242-A507-199DB823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19CC-4DAE-F544-A672-1F67018D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B3AE-D01F-6140-B947-61550B88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180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44FE-BCA9-174A-9BEA-E98E091E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34534-A087-6E4C-AB9B-1006BEC8B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F147-56F3-D74C-9828-888C4B7B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EE436-FC8D-CA45-AC5B-353CBED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7E77-D632-EE41-85C2-19C176F5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2732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1F3E3-4EFD-654E-AC2D-C78C9C069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E9BF7-B6EE-7D46-8D3C-1CDCD48B3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528F-59AF-5B43-9DB2-EE8E87DE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5175-1258-8547-8C49-8EC46760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D2D6-854C-694B-A0D1-894E594B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504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919E-EE09-2346-98A1-902AD43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232A-304D-C34C-B111-E2F9498D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728E-98EB-9444-9F15-FF01B824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B456-961B-B04B-9EB7-C3E45136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3DE6-3541-5245-A1EF-020EB54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9272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B381-A8AB-D64B-8D93-9089277A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2281-DF24-1D4F-B0D8-6F090798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947E-6CB9-304C-8C3F-B08B763E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D144-AC90-7E4B-B72E-A2565063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853A-21BA-504F-A60C-5FB2DF15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561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F882-5896-6B4A-B002-70C348A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831C-8D07-5B4D-9C4A-A857BF141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711C4-BA50-B141-994E-27BF2AAF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77A68-61B0-BD47-B53A-B5B471F1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FB1AD-9508-B248-B76C-9299115D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27AA5-459E-E54A-B387-16E1D30E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219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CA41-F380-3A44-AB37-1204E91F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25F8-4E3C-094D-AB2C-A41BA967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32E0-E2A1-3A4D-AB80-A4D66CE49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BB4EC-0C10-E34F-B80D-DC2104F51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62BD6-D808-684B-B8E1-9856D7978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B0D23-71AD-8242-81C8-D697924D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F061B-F0FF-034E-899F-19AC51D9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AE276-95B1-4A4C-B527-629C764B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211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8F65-1DC9-7046-8B6E-42D8146F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39CA4-563D-7A4B-B4A6-AAAF5593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3DAA6-1F1F-234D-B63D-19BED96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6B0C0-A41E-F144-8CB9-71AAB30E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4219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5CE04-5844-5045-A98B-84541EF5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55692-C70B-C14E-97F0-56EE2F4A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B0E3A-21BA-9441-BCCE-1D15EADD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755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6FE1-7118-C143-BDAF-382A3DF4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05FC-70D1-584E-81B5-DCAD2035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D3430-AA08-0B40-BC41-F75D0A27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FC6C-64AB-A84F-B2C0-4D7221EF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A5E20-5443-7247-AEB5-BD6C012E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7160C-5EBC-7E42-A71C-808EC2D1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756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3288-DD8F-3845-A234-9E7DDD92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CDBC4-0030-1B4E-9997-C0CBE8F7B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E2DC3-CDA8-414A-A939-285EA791B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51B74-F4F3-F94C-9F0C-C63D4D62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4F361-6C99-554A-9723-E2794030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7D8B-641B-AC40-B8B6-07F0E7CF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4393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3E601-37AC-1647-8E36-C07E96A0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6F80-819C-4644-8F7D-60719849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0742-10C4-BC4A-A08C-344069BD3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02D9-778F-0D48-A962-BFFF01F3C929}" type="datetimeFigureOut">
              <a:rPr lang="en-RU" smtClean="0"/>
              <a:t>9/21/21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11FE-56B1-A449-A0E0-E79ED3B69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63E4-28F3-6B4F-AECE-3DFFD8D58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49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taweather.com/api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jpeg"/><Relationship Id="rId10" Type="http://schemas.openxmlformats.org/officeDocument/2006/relationships/hyperlink" Target="https://www.metaweather.com/api/location/2123260/2021/02/01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devops-ci-cd/projects/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177F-BAF7-094D-A13B-E45C93B3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018" y="95131"/>
            <a:ext cx="4358054" cy="1325563"/>
          </a:xfrm>
        </p:spPr>
        <p:txBody>
          <a:bodyPr/>
          <a:lstStyle/>
          <a:p>
            <a:r>
              <a:rPr lang="en-US" dirty="0"/>
              <a:t>Personal Goals: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C07C-9F7D-D14D-AD79-C1FE53E7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792" y="1415562"/>
            <a:ext cx="4906108" cy="4351338"/>
          </a:xfrm>
        </p:spPr>
        <p:txBody>
          <a:bodyPr/>
          <a:lstStyle/>
          <a:p>
            <a:r>
              <a:rPr lang="en-US" dirty="0"/>
              <a:t>Cheap</a:t>
            </a:r>
            <a:endParaRPr lang="en-RU" dirty="0"/>
          </a:p>
          <a:p>
            <a:r>
              <a:rPr lang="en-RU" dirty="0"/>
              <a:t>Serverless</a:t>
            </a:r>
          </a:p>
          <a:p>
            <a:r>
              <a:rPr lang="en-US" dirty="0"/>
              <a:t>C</a:t>
            </a:r>
            <a:r>
              <a:rPr lang="en-RU" dirty="0"/>
              <a:t>loud-native</a:t>
            </a:r>
            <a:endParaRPr lang="en-US" dirty="0"/>
          </a:p>
          <a:p>
            <a:r>
              <a:rPr lang="en-US" dirty="0"/>
              <a:t>Use MS tools and Azure DevOps service</a:t>
            </a:r>
            <a:endParaRPr lang="en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9ACC-FB53-49DA-A8B5-71A1F1DC842E}"/>
              </a:ext>
            </a:extLst>
          </p:cNvPr>
          <p:cNvSpPr txBox="1">
            <a:spLocks/>
          </p:cNvSpPr>
          <p:nvPr/>
        </p:nvSpPr>
        <p:spPr>
          <a:xfrm>
            <a:off x="483577" y="1415562"/>
            <a:ext cx="6128238" cy="5143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Collect some meteorology information using API from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</a:rPr>
              <a:t> </a:t>
            </a:r>
            <a:r>
              <a:rPr lang="en-US" sz="1800" u="sng" dirty="0">
                <a:solidFill>
                  <a:srgbClr val="0563C1"/>
                </a:solidFill>
                <a:effectLst/>
                <a:latin typeface="inherit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https://www.metaweather.com/api/</a:t>
            </a:r>
            <a:endParaRPr lang="en-US" sz="1800" u="sng" dirty="0">
              <a:solidFill>
                <a:srgbClr val="0563C1"/>
              </a:solidFill>
              <a:effectLst/>
              <a:latin typeface="inheri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data about air temperature, max and min temperature 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humidity for yesterday and that date in a year ago on </a:t>
            </a:r>
            <a:b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St. Petersburg.</a:t>
            </a:r>
          </a:p>
          <a:p>
            <a:r>
              <a:rPr lang="en-US" sz="1800" b="1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Back-end (collects data) must: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Retrieve a portion of data from API and store it in 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Update data on demand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Update DB schema if needed on app’s update</a:t>
            </a:r>
          </a:p>
          <a:p>
            <a:r>
              <a:rPr lang="en-US" sz="1800" b="1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Front-end (outputs data) must: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 any portion of the data stored in the DB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 a method to trigger data update process</a:t>
            </a:r>
          </a:p>
          <a:p>
            <a:r>
              <a:rPr lang="en-US" sz="1800" b="1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Database: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Choose Database type and data scheme in a suitable manner.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must be stored in a persistent way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It’s better to use cloud native DB solutions like an RDS/</a:t>
            </a:r>
            <a:r>
              <a:rPr lang="en-US" sz="18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AzureSQL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CloudSQL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sz="1800" dirty="0">
              <a:solidFill>
                <a:srgbClr val="201F1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D3EEE3-4368-4C85-A3B0-1E7E28D350C6}"/>
              </a:ext>
            </a:extLst>
          </p:cNvPr>
          <p:cNvSpPr txBox="1">
            <a:spLocks/>
          </p:cNvSpPr>
          <p:nvPr/>
        </p:nvSpPr>
        <p:spPr>
          <a:xfrm>
            <a:off x="996456" y="95130"/>
            <a:ext cx="4358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Task: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9287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0EFB-10FD-481A-B429-DD2043E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DevOps workflow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258BA71-2F1C-1747-B168-CA961E5D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21" y="1367958"/>
            <a:ext cx="7720158" cy="49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7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6BFD3-B230-4BD2-926F-64A1011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Issues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EE6A0-0945-4003-92EF-4E6268F8E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9360"/>
          </a:xfrm>
        </p:spPr>
        <p:txBody>
          <a:bodyPr>
            <a:normAutofit/>
          </a:bodyPr>
          <a:lstStyle/>
          <a:p>
            <a:r>
              <a:rPr lang="en-US" dirty="0"/>
              <a:t>A Release retains snapshot of global variables, so depended releases must be recreated to use </a:t>
            </a:r>
            <a:r>
              <a:rPr lang="en-US"/>
              <a:t>new values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Error: "Requested feature is not available in resource group EPM-RDSP. Please try using a different resource group or create a new one.”</a:t>
            </a:r>
            <a:r>
              <a:rPr lang="en-US" dirty="0"/>
              <a:t> It is not possible to create Linux Azure App Service if another App Service already exists in </a:t>
            </a:r>
            <a:r>
              <a:rPr lang="en-US" dirty="0" err="1"/>
              <a:t>rg</a:t>
            </a:r>
            <a:r>
              <a:rPr lang="en-US" dirty="0"/>
              <a:t> 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-us/azure/app-service/</a:t>
            </a:r>
            <a:r>
              <a:rPr lang="en-US" dirty="0" err="1"/>
              <a:t>overview#limitations</a:t>
            </a:r>
            <a:endParaRPr lang="en-US" dirty="0"/>
          </a:p>
          <a:p>
            <a:r>
              <a:rPr lang="en-US" dirty="0"/>
              <a:t>Python Azure function requires specific app config (env variables) to be deployed correctly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65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dding a Site Extension to an Azure Web App in an ARM template deployment -  Seth Reid Blog">
            <a:extLst>
              <a:ext uri="{FF2B5EF4-FFF2-40B4-BE49-F238E27FC236}">
                <a16:creationId xmlns:a16="http://schemas.microsoft.com/office/drawing/2014/main" id="{3927AAD3-77E0-9B46-8A47-8DEF96BB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199" y="2694203"/>
            <a:ext cx="2879083" cy="251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etting started with Azure SQL Serverless.">
            <a:extLst>
              <a:ext uri="{FF2B5EF4-FFF2-40B4-BE49-F238E27FC236}">
                <a16:creationId xmlns:a16="http://schemas.microsoft.com/office/drawing/2014/main" id="{5A9C9A4F-537A-CB49-A738-709F90B8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976" y="2767024"/>
            <a:ext cx="2880360" cy="132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ginner&amp;#39;s guide to Azure Functions — Part 1 | by Nikhil Khandelwal |  ashsoftware | Medium">
            <a:extLst>
              <a:ext uri="{FF2B5EF4-FFF2-40B4-BE49-F238E27FC236}">
                <a16:creationId xmlns:a16="http://schemas.microsoft.com/office/drawing/2014/main" id="{B962F9A8-35C9-744C-B997-3CA53A71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941" y="2812953"/>
            <a:ext cx="2880360" cy="123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">
            <a:extLst>
              <a:ext uri="{FF2B5EF4-FFF2-40B4-BE49-F238E27FC236}">
                <a16:creationId xmlns:a16="http://schemas.microsoft.com/office/drawing/2014/main" id="{24A8051C-4DB4-476F-8CA3-CC846E3CCB72}"/>
              </a:ext>
            </a:extLst>
          </p:cNvPr>
          <p:cNvGrpSpPr/>
          <p:nvPr/>
        </p:nvGrpSpPr>
        <p:grpSpPr>
          <a:xfrm>
            <a:off x="9119533" y="5140334"/>
            <a:ext cx="1956945" cy="1014306"/>
            <a:chOff x="8661682" y="3901482"/>
            <a:chExt cx="2880360" cy="1302235"/>
          </a:xfrm>
        </p:grpSpPr>
        <p:pic>
          <p:nvPicPr>
            <p:cNvPr id="39" name="Picture 2" descr="Beginner&amp;#39;s guide to Azure Functions — Part 1 | by Nikhil Khandelwal |  ashsoftware | Medium">
              <a:extLst>
                <a:ext uri="{FF2B5EF4-FFF2-40B4-BE49-F238E27FC236}">
                  <a16:creationId xmlns:a16="http://schemas.microsoft.com/office/drawing/2014/main" id="{190C3E06-AE03-464C-B4E5-50BAFEABA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661682" y="3901482"/>
              <a:ext cx="2880360" cy="123209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The Python Logo | Python Software Foundation">
              <a:extLst>
                <a:ext uri="{FF2B5EF4-FFF2-40B4-BE49-F238E27FC236}">
                  <a16:creationId xmlns:a16="http://schemas.microsoft.com/office/drawing/2014/main" id="{901DB89A-42B7-4888-8DB4-A525134CF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641" y="4645733"/>
              <a:ext cx="1651963" cy="55798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5">
            <a:extLst>
              <a:ext uri="{FF2B5EF4-FFF2-40B4-BE49-F238E27FC236}">
                <a16:creationId xmlns:a16="http://schemas.microsoft.com/office/drawing/2014/main" id="{4C92B1C3-397E-44E1-BC3B-A33CAE16964E}"/>
              </a:ext>
            </a:extLst>
          </p:cNvPr>
          <p:cNvGrpSpPr/>
          <p:nvPr/>
        </p:nvGrpSpPr>
        <p:grpSpPr>
          <a:xfrm>
            <a:off x="8694334" y="4508295"/>
            <a:ext cx="2613715" cy="1193875"/>
            <a:chOff x="8661682" y="3901482"/>
            <a:chExt cx="2880360" cy="1302235"/>
          </a:xfrm>
        </p:grpSpPr>
        <p:pic>
          <p:nvPicPr>
            <p:cNvPr id="36" name="Picture 2" descr="Beginner&amp;#39;s guide to Azure Functions — Part 1 | by Nikhil Khandelwal |  ashsoftware | Medium">
              <a:extLst>
                <a:ext uri="{FF2B5EF4-FFF2-40B4-BE49-F238E27FC236}">
                  <a16:creationId xmlns:a16="http://schemas.microsoft.com/office/drawing/2014/main" id="{5B973263-2134-459B-9A13-00C98BBDD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661682" y="3901482"/>
              <a:ext cx="2880360" cy="123209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The Python Logo | Python Software Foundation">
              <a:extLst>
                <a:ext uri="{FF2B5EF4-FFF2-40B4-BE49-F238E27FC236}">
                  <a16:creationId xmlns:a16="http://schemas.microsoft.com/office/drawing/2014/main" id="{6B9D6DA3-51D3-4918-B559-AD92163F1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641" y="4645733"/>
              <a:ext cx="1651963" cy="55798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ABD17-003F-F245-B06E-C8D2A3CED9E8}"/>
              </a:ext>
            </a:extLst>
          </p:cNvPr>
          <p:cNvGrpSpPr/>
          <p:nvPr/>
        </p:nvGrpSpPr>
        <p:grpSpPr>
          <a:xfrm>
            <a:off x="8661682" y="3901482"/>
            <a:ext cx="2880360" cy="1302235"/>
            <a:chOff x="8661682" y="3901482"/>
            <a:chExt cx="2880360" cy="1302235"/>
          </a:xfrm>
        </p:grpSpPr>
        <p:pic>
          <p:nvPicPr>
            <p:cNvPr id="8" name="Picture 2" descr="Beginner&amp;#39;s guide to Azure Functions — Part 1 | by Nikhil Khandelwal |  ashsoftware | Medium">
              <a:extLst>
                <a:ext uri="{FF2B5EF4-FFF2-40B4-BE49-F238E27FC236}">
                  <a16:creationId xmlns:a16="http://schemas.microsoft.com/office/drawing/2014/main" id="{DF571886-1ABF-A04A-9F02-E759BF4D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661682" y="3901482"/>
              <a:ext cx="2880360" cy="1232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he Python Logo | Python Software Foundation">
              <a:extLst>
                <a:ext uri="{FF2B5EF4-FFF2-40B4-BE49-F238E27FC236}">
                  <a16:creationId xmlns:a16="http://schemas.microsoft.com/office/drawing/2014/main" id="{F1FC5C60-F620-FA4E-9E33-8BE4ED558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641" y="4645733"/>
              <a:ext cx="1651963" cy="557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 descr="Getting started with Azure SQL Serverless.">
            <a:extLst>
              <a:ext uri="{FF2B5EF4-FFF2-40B4-BE49-F238E27FC236}">
                <a16:creationId xmlns:a16="http://schemas.microsoft.com/office/drawing/2014/main" id="{C66CA237-C7EF-EC4A-8366-0C0CA764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59" y="654445"/>
            <a:ext cx="2880360" cy="132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Call REST API in SSIS - Read JSON / XML / CSV | ZappySys Blog">
            <a:extLst>
              <a:ext uri="{FF2B5EF4-FFF2-40B4-BE49-F238E27FC236}">
                <a16:creationId xmlns:a16="http://schemas.microsoft.com/office/drawing/2014/main" id="{B3AF92EC-1DD7-E146-96D3-BBB39018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137" y="1654283"/>
            <a:ext cx="903890" cy="9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8BB3AB-655A-D44D-B13C-F0991A7BA8E8}"/>
              </a:ext>
            </a:extLst>
          </p:cNvPr>
          <p:cNvCxnSpPr/>
          <p:nvPr/>
        </p:nvCxnSpPr>
        <p:spPr>
          <a:xfrm>
            <a:off x="10752082" y="2733773"/>
            <a:ext cx="0" cy="116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9019FA-8119-3249-92FE-E3095E4457C9}"/>
              </a:ext>
            </a:extLst>
          </p:cNvPr>
          <p:cNvCxnSpPr>
            <a:stCxn id="5" idx="3"/>
            <a:endCxn id="2052" idx="1"/>
          </p:cNvCxnSpPr>
          <p:nvPr/>
        </p:nvCxnSpPr>
        <p:spPr>
          <a:xfrm>
            <a:off x="3687188" y="4510488"/>
            <a:ext cx="1736148" cy="70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6BC7B-E3A6-8645-BBF6-4BED48275EB3}"/>
              </a:ext>
            </a:extLst>
          </p:cNvPr>
          <p:cNvCxnSpPr/>
          <p:nvPr/>
        </p:nvCxnSpPr>
        <p:spPr>
          <a:xfrm flipV="1">
            <a:off x="6683065" y="4478138"/>
            <a:ext cx="189429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FADF0A-022B-BF42-A674-486A513F3D3C}"/>
              </a:ext>
            </a:extLst>
          </p:cNvPr>
          <p:cNvCxnSpPr/>
          <p:nvPr/>
        </p:nvCxnSpPr>
        <p:spPr>
          <a:xfrm flipH="1" flipV="1">
            <a:off x="7451219" y="1847654"/>
            <a:ext cx="1824756" cy="181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35F12E-634F-6E49-8043-15082D3FA8B0}"/>
              </a:ext>
            </a:extLst>
          </p:cNvPr>
          <p:cNvCxnSpPr/>
          <p:nvPr/>
        </p:nvCxnSpPr>
        <p:spPr>
          <a:xfrm flipH="1">
            <a:off x="2754845" y="1785832"/>
            <a:ext cx="1583703" cy="149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A5CA95-9416-0C46-9320-A8E70BBDECAF}"/>
              </a:ext>
            </a:extLst>
          </p:cNvPr>
          <p:cNvGrpSpPr/>
          <p:nvPr/>
        </p:nvGrpSpPr>
        <p:grpSpPr>
          <a:xfrm>
            <a:off x="5063891" y="3929826"/>
            <a:ext cx="1894295" cy="1573081"/>
            <a:chOff x="5063891" y="3929826"/>
            <a:chExt cx="1894295" cy="1573081"/>
          </a:xfrm>
        </p:grpSpPr>
        <p:pic>
          <p:nvPicPr>
            <p:cNvPr id="2052" name="Picture 4" descr="Azure Service Bus - Reviews, Pros &amp;amp; Cons | Companies using Azure Service Bus">
              <a:extLst>
                <a:ext uri="{FF2B5EF4-FFF2-40B4-BE49-F238E27FC236}">
                  <a16:creationId xmlns:a16="http://schemas.microsoft.com/office/drawing/2014/main" id="{DC861D3C-EA15-2B4B-BC1B-D46D7143E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336" y="3929826"/>
              <a:ext cx="1175407" cy="1175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E134A7-0E9A-D84B-A1FA-E28D576B7CC5}"/>
                </a:ext>
              </a:extLst>
            </p:cNvPr>
            <p:cNvSpPr txBox="1"/>
            <p:nvPr/>
          </p:nvSpPr>
          <p:spPr>
            <a:xfrm>
              <a:off x="5063891" y="5133575"/>
              <a:ext cx="1894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RU" dirty="0"/>
                <a:t>Azure Service Bus</a:t>
              </a:r>
            </a:p>
          </p:txBody>
        </p:sp>
      </p:grpSp>
      <p:pic>
        <p:nvPicPr>
          <p:cNvPr id="2058" name="Picture 10" descr="Query Icon #141356 - Free Icons Library">
            <a:extLst>
              <a:ext uri="{FF2B5EF4-FFF2-40B4-BE49-F238E27FC236}">
                <a16:creationId xmlns:a16="http://schemas.microsoft.com/office/drawing/2014/main" id="{98292FCA-2968-7742-B37E-8A3EBF4C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841" y="1979410"/>
            <a:ext cx="604625" cy="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2C2E133-0BD5-484A-B256-FF4B221111B1}"/>
              </a:ext>
            </a:extLst>
          </p:cNvPr>
          <p:cNvGrpSpPr/>
          <p:nvPr/>
        </p:nvGrpSpPr>
        <p:grpSpPr>
          <a:xfrm>
            <a:off x="808105" y="3253246"/>
            <a:ext cx="2879083" cy="3342957"/>
            <a:chOff x="924261" y="3253246"/>
            <a:chExt cx="2879083" cy="33429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A80ECE-AE19-8C4C-8147-A343E310B90A}"/>
                </a:ext>
              </a:extLst>
            </p:cNvPr>
            <p:cNvGrpSpPr/>
            <p:nvPr/>
          </p:nvGrpSpPr>
          <p:grpSpPr>
            <a:xfrm>
              <a:off x="1828247" y="5566614"/>
              <a:ext cx="961667" cy="904599"/>
              <a:chOff x="1301599" y="2493034"/>
              <a:chExt cx="2879083" cy="2514483"/>
            </a:xfrm>
          </p:grpSpPr>
          <p:pic>
            <p:nvPicPr>
              <p:cNvPr id="30" name="Picture 2" descr="Django — Википедия">
                <a:extLst>
                  <a:ext uri="{FF2B5EF4-FFF2-40B4-BE49-F238E27FC236}">
                    <a16:creationId xmlns:a16="http://schemas.microsoft.com/office/drawing/2014/main" id="{E9144336-1498-314B-AA93-80EC9D3F1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952" y="4026930"/>
                <a:ext cx="2368378" cy="819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" descr="Adding a Site Extension to an Azure Web App in an ARM template deployment -  Seth Reid Blog">
                <a:extLst>
                  <a:ext uri="{FF2B5EF4-FFF2-40B4-BE49-F238E27FC236}">
                    <a16:creationId xmlns:a16="http://schemas.microsoft.com/office/drawing/2014/main" id="{4D195354-6620-EF49-BEAF-0AD65CF74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01599" y="2493034"/>
                <a:ext cx="2879083" cy="251448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EBACBF-387E-A34A-975D-3E67DB565CE5}"/>
                </a:ext>
              </a:extLst>
            </p:cNvPr>
            <p:cNvGrpSpPr/>
            <p:nvPr/>
          </p:nvGrpSpPr>
          <p:grpSpPr>
            <a:xfrm>
              <a:off x="924261" y="3253246"/>
              <a:ext cx="2879083" cy="3342957"/>
              <a:chOff x="649958" y="3260289"/>
              <a:chExt cx="2879083" cy="334295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2735528-EE3B-1247-919F-C0E61C237A8B}"/>
                  </a:ext>
                </a:extLst>
              </p:cNvPr>
              <p:cNvGrpSpPr/>
              <p:nvPr/>
            </p:nvGrpSpPr>
            <p:grpSpPr>
              <a:xfrm>
                <a:off x="1639237" y="5886014"/>
                <a:ext cx="797284" cy="717232"/>
                <a:chOff x="1301599" y="2493034"/>
                <a:chExt cx="2879083" cy="2514483"/>
              </a:xfrm>
            </p:grpSpPr>
            <p:pic>
              <p:nvPicPr>
                <p:cNvPr id="33" name="Picture 2" descr="Django — Википедия">
                  <a:extLst>
                    <a:ext uri="{FF2B5EF4-FFF2-40B4-BE49-F238E27FC236}">
                      <a16:creationId xmlns:a16="http://schemas.microsoft.com/office/drawing/2014/main" id="{0ECF9DBC-76F8-1840-8BBB-F3F168D643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6952" y="4026930"/>
                  <a:ext cx="2368378" cy="819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6" descr="Adding a Site Extension to an Azure Web App in an ARM template deployment -  Seth Reid Blog">
                  <a:extLst>
                    <a:ext uri="{FF2B5EF4-FFF2-40B4-BE49-F238E27FC236}">
                      <a16:creationId xmlns:a16="http://schemas.microsoft.com/office/drawing/2014/main" id="{B3B179B7-EE57-2F44-A5E0-E35CC0AC0F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301599" y="2493034"/>
                  <a:ext cx="2879083" cy="2514483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5A1A4DD-1CB1-CA4E-A54E-D1C963A6D24B}"/>
                  </a:ext>
                </a:extLst>
              </p:cNvPr>
              <p:cNvGrpSpPr/>
              <p:nvPr/>
            </p:nvGrpSpPr>
            <p:grpSpPr>
              <a:xfrm>
                <a:off x="1346517" y="5155458"/>
                <a:ext cx="1376523" cy="1119626"/>
                <a:chOff x="1301599" y="2493034"/>
                <a:chExt cx="2879083" cy="2514483"/>
              </a:xfrm>
            </p:grpSpPr>
            <p:pic>
              <p:nvPicPr>
                <p:cNvPr id="24" name="Picture 2" descr="Django — Википедия">
                  <a:extLst>
                    <a:ext uri="{FF2B5EF4-FFF2-40B4-BE49-F238E27FC236}">
                      <a16:creationId xmlns:a16="http://schemas.microsoft.com/office/drawing/2014/main" id="{E6F927F9-8758-CB46-95C1-5EF3A6EE62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6952" y="4026930"/>
                  <a:ext cx="2368378" cy="819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6" descr="Adding a Site Extension to an Azure Web App in an ARM template deployment -  Seth Reid Blog">
                  <a:extLst>
                    <a:ext uri="{FF2B5EF4-FFF2-40B4-BE49-F238E27FC236}">
                      <a16:creationId xmlns:a16="http://schemas.microsoft.com/office/drawing/2014/main" id="{6B73F924-5592-7640-ACA5-CAB18F6EEA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301599" y="2493034"/>
                  <a:ext cx="2879083" cy="2514483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E13AEC1-A8A4-D44E-BEC5-A7FD30D51ABA}"/>
                  </a:ext>
                </a:extLst>
              </p:cNvPr>
              <p:cNvGrpSpPr/>
              <p:nvPr/>
            </p:nvGrpSpPr>
            <p:grpSpPr>
              <a:xfrm>
                <a:off x="994130" y="4132350"/>
                <a:ext cx="2178721" cy="1945766"/>
                <a:chOff x="1301599" y="2493034"/>
                <a:chExt cx="2879083" cy="2514483"/>
              </a:xfrm>
            </p:grpSpPr>
            <p:pic>
              <p:nvPicPr>
                <p:cNvPr id="21" name="Picture 2" descr="Django — Википедия">
                  <a:extLst>
                    <a:ext uri="{FF2B5EF4-FFF2-40B4-BE49-F238E27FC236}">
                      <a16:creationId xmlns:a16="http://schemas.microsoft.com/office/drawing/2014/main" id="{5EC1DF17-5568-5A4E-9B8C-02CB85CBB2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6952" y="4026930"/>
                  <a:ext cx="2368378" cy="819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6" descr="Adding a Site Extension to an Azure Web App in an ARM template deployment -  Seth Reid Blog">
                  <a:extLst>
                    <a:ext uri="{FF2B5EF4-FFF2-40B4-BE49-F238E27FC236}">
                      <a16:creationId xmlns:a16="http://schemas.microsoft.com/office/drawing/2014/main" id="{8AB83382-EBE4-0646-BBB9-B76A1DCFB3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301599" y="2493034"/>
                  <a:ext cx="2879083" cy="2514483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858FD30-D083-5147-97A0-810B3DEF343C}"/>
                  </a:ext>
                </a:extLst>
              </p:cNvPr>
              <p:cNvGrpSpPr/>
              <p:nvPr/>
            </p:nvGrpSpPr>
            <p:grpSpPr>
              <a:xfrm>
                <a:off x="649958" y="3260289"/>
                <a:ext cx="2879083" cy="2514483"/>
                <a:chOff x="1301599" y="2493034"/>
                <a:chExt cx="2879083" cy="2514483"/>
              </a:xfrm>
            </p:grpSpPr>
            <p:pic>
              <p:nvPicPr>
                <p:cNvPr id="2050" name="Picture 2" descr="Django — Википедия">
                  <a:extLst>
                    <a:ext uri="{FF2B5EF4-FFF2-40B4-BE49-F238E27FC236}">
                      <a16:creationId xmlns:a16="http://schemas.microsoft.com/office/drawing/2014/main" id="{AB802499-9AA9-7F42-B08D-D5564F06DB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6952" y="4026930"/>
                  <a:ext cx="2368378" cy="8190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6" descr="Adding a Site Extension to an Azure Web App in an ARM template deployment -  Seth Reid Blog">
                  <a:extLst>
                    <a:ext uri="{FF2B5EF4-FFF2-40B4-BE49-F238E27FC236}">
                      <a16:creationId xmlns:a16="http://schemas.microsoft.com/office/drawing/2014/main" id="{2BC5EB99-42BE-6C4D-B64E-C8BBE5A5D2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301599" y="2493034"/>
                  <a:ext cx="2879083" cy="25144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27440F2-BA67-4700-9BAD-E0DDF9BDC264}"/>
              </a:ext>
            </a:extLst>
          </p:cNvPr>
          <p:cNvSpPr txBox="1"/>
          <p:nvPr/>
        </p:nvSpPr>
        <p:spPr>
          <a:xfrm>
            <a:off x="8577360" y="1405592"/>
            <a:ext cx="364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10"/>
              </a:rPr>
              <a:t>https://www.metaweather.com/api/location/2123260/YYYY/MM/DD/</a:t>
            </a:r>
            <a:endParaRPr lang="ru-RU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D62FA0-4C18-4617-A93A-E049C495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21" y="2309319"/>
            <a:ext cx="424454" cy="4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7B0F55-BFF0-D34E-AF08-728A84D90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71" y="1142288"/>
            <a:ext cx="6760734" cy="4095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C4A73-1256-9545-BA69-D74C1CF97E8C}"/>
              </a:ext>
            </a:extLst>
          </p:cNvPr>
          <p:cNvSpPr txBox="1"/>
          <p:nvPr/>
        </p:nvSpPr>
        <p:spPr>
          <a:xfrm>
            <a:off x="8750641" y="4632519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Cloud-native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9B8BE-7035-284D-B379-48CD6912E35D}"/>
              </a:ext>
            </a:extLst>
          </p:cNvPr>
          <p:cNvSpPr/>
          <p:nvPr/>
        </p:nvSpPr>
        <p:spPr>
          <a:xfrm>
            <a:off x="3659531" y="6139934"/>
            <a:ext cx="48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/users/</a:t>
            </a:r>
            <a:r>
              <a:rPr lang="en-US" dirty="0" err="1">
                <a:hlinkClick r:id="rId3"/>
              </a:rPr>
              <a:t>devops</a:t>
            </a:r>
            <a:r>
              <a:rPr lang="en-US" dirty="0">
                <a:hlinkClick r:id="rId3"/>
              </a:rPr>
              <a:t>-ci-cd/projects/1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7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31475-7A31-4B66-931F-C6C9B615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89"/>
            <a:ext cx="10515599" cy="1287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 of the costs for Azure resources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dirty="0"/>
              <a:t>Azure Kubernetes Service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C2FBFF-D7A4-7647-A525-4A35BAD9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17087"/>
              </p:ext>
            </p:extLst>
          </p:nvPr>
        </p:nvGraphicFramePr>
        <p:xfrm>
          <a:off x="539645" y="1933732"/>
          <a:ext cx="11062740" cy="4062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9474">
                  <a:extLst>
                    <a:ext uri="{9D8B030D-6E8A-4147-A177-3AD203B41FA5}">
                      <a16:colId xmlns:a16="http://schemas.microsoft.com/office/drawing/2014/main" val="1884161599"/>
                    </a:ext>
                  </a:extLst>
                </a:gridCol>
                <a:gridCol w="1634093">
                  <a:extLst>
                    <a:ext uri="{9D8B030D-6E8A-4147-A177-3AD203B41FA5}">
                      <a16:colId xmlns:a16="http://schemas.microsoft.com/office/drawing/2014/main" val="2583982187"/>
                    </a:ext>
                  </a:extLst>
                </a:gridCol>
                <a:gridCol w="4486983">
                  <a:extLst>
                    <a:ext uri="{9D8B030D-6E8A-4147-A177-3AD203B41FA5}">
                      <a16:colId xmlns:a16="http://schemas.microsoft.com/office/drawing/2014/main" val="1321965327"/>
                    </a:ext>
                  </a:extLst>
                </a:gridCol>
                <a:gridCol w="2692190">
                  <a:extLst>
                    <a:ext uri="{9D8B030D-6E8A-4147-A177-3AD203B41FA5}">
                      <a16:colId xmlns:a16="http://schemas.microsoft.com/office/drawing/2014/main" val="3639301179"/>
                    </a:ext>
                  </a:extLst>
                </a:gridCol>
              </a:tblGrid>
              <a:tr h="32428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Microsoft Azure Estimate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1743706877"/>
                  </a:ext>
                </a:extLst>
              </a:tr>
              <a:tr h="28618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Kubernetes solution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821404151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Service type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Region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Estimated monthly cost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665477736"/>
                  </a:ext>
                </a:extLst>
              </a:tr>
              <a:tr h="47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Azure Kubernetes Service (AKS)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West Europe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 F1 (1 vCPU, 2 GB RAM) x 730 Hours (Pay as you go), Linux; 0 managed OS disks – S4, 0 clusters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€34.97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189229303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IP Addresses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 Dynamic IP Addresses, 1 Static IP Addresses, 0 Remaps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€2.22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838498970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Service Bus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Basic tier: 1 million messaging operations/</a:t>
                      </a:r>
                      <a:r>
                        <a:rPr lang="en-US" sz="1400" u="none" strike="noStrike" dirty="0" err="1">
                          <a:effectLst/>
                        </a:rPr>
                        <a:t>mo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€0.04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2899338111"/>
                  </a:ext>
                </a:extLst>
              </a:tr>
              <a:tr h="47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Azure Functions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Consumption tier, 128 MB memory, 100 milliseconds execution time, 31 executions/mo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€0.00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71058251"/>
                  </a:ext>
                </a:extLst>
              </a:tr>
              <a:tr h="6861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Azure SQL Database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Single Database, vCore, {1}, General Purpose, Serverless, Gen 5, Local Redundancy, 0.75 Billed vCores, 5 GB Storage, 0 GB Backup Storage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€11.83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664456493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Support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Support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€0.00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3381912726"/>
                  </a:ext>
                </a:extLst>
              </a:tr>
              <a:tr h="476661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Licensing Program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Microsoft Online Services Agreement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4108567005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€49.05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414595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31475-7A31-4B66-931F-C6C9B615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73327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 of the costs for Azure resources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dirty="0"/>
              <a:t>Azure Web App no auto-scale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11BD42-04E5-C043-B951-0535B813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96801"/>
              </p:ext>
            </p:extLst>
          </p:nvPr>
        </p:nvGraphicFramePr>
        <p:xfrm>
          <a:off x="838200" y="2128906"/>
          <a:ext cx="10515601" cy="399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711">
                  <a:extLst>
                    <a:ext uri="{9D8B030D-6E8A-4147-A177-3AD203B41FA5}">
                      <a16:colId xmlns:a16="http://schemas.microsoft.com/office/drawing/2014/main" val="356447734"/>
                    </a:ext>
                  </a:extLst>
                </a:gridCol>
                <a:gridCol w="1104388">
                  <a:extLst>
                    <a:ext uri="{9D8B030D-6E8A-4147-A177-3AD203B41FA5}">
                      <a16:colId xmlns:a16="http://schemas.microsoft.com/office/drawing/2014/main" val="2441053387"/>
                    </a:ext>
                  </a:extLst>
                </a:gridCol>
                <a:gridCol w="4906571">
                  <a:extLst>
                    <a:ext uri="{9D8B030D-6E8A-4147-A177-3AD203B41FA5}">
                      <a16:colId xmlns:a16="http://schemas.microsoft.com/office/drawing/2014/main" val="3432446567"/>
                    </a:ext>
                  </a:extLst>
                </a:gridCol>
                <a:gridCol w="2878931">
                  <a:extLst>
                    <a:ext uri="{9D8B030D-6E8A-4147-A177-3AD203B41FA5}">
                      <a16:colId xmlns:a16="http://schemas.microsoft.com/office/drawing/2014/main" val="4069958761"/>
                    </a:ext>
                  </a:extLst>
                </a:gridCol>
              </a:tblGrid>
              <a:tr h="41942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Microsoft Azure Estimate</a:t>
                      </a:r>
                      <a:endParaRPr lang="en-US" sz="18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4222492995"/>
                  </a:ext>
                </a:extLst>
              </a:tr>
              <a:tr h="29488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u="none" strike="noStrike" dirty="0">
                          <a:effectLst/>
                        </a:rPr>
                        <a:t>Azure Web App no auto-scale</a:t>
                      </a:r>
                      <a:endParaRPr lang="en-US" sz="15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3480611682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Service type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Region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Description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Estimated monthly cost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1657795062"/>
                  </a:ext>
                </a:extLst>
              </a:tr>
              <a:tr h="49114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App Service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Basic Tier; 1 B1 (1 Core(s), 1.75 GB RAM, 10 GB Storage) x 730 Hours; Linux OS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€11.08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2559610042"/>
                  </a:ext>
                </a:extLst>
              </a:tr>
              <a:tr h="49114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Azure Functions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Consumption tier, 128 MB memory, 100 milliseconds execution time, 31 executions/mo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€0.00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3195814109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Service Bus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Basic tier: 1 million messaging operations/mo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€0.04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2438987412"/>
                  </a:ext>
                </a:extLst>
              </a:tr>
              <a:tr h="707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Azure SQL Database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Single Database, vCore, {1}, General Purpose, Serverless, Gen 5, Local Redundancy, 0.75 Billed vCores, 5 GB Storage, 0 GB Backup Storage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€11.83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3425701949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Support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Support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€0.00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69192701"/>
                  </a:ext>
                </a:extLst>
              </a:tr>
              <a:tr h="491148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Licensing Program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Microsoft Online Services Agreement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2312122044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€22.95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344773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31475-7A31-4B66-931F-C6C9B615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89"/>
            <a:ext cx="10515599" cy="12978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 of the costs for Azure resources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dirty="0"/>
              <a:t>Azure Web App auto-scale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75FBB1-5B2C-1244-A3DF-E8D6B4EE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80776"/>
              </p:ext>
            </p:extLst>
          </p:nvPr>
        </p:nvGraphicFramePr>
        <p:xfrm>
          <a:off x="584616" y="1693890"/>
          <a:ext cx="10769184" cy="4200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161">
                  <a:extLst>
                    <a:ext uri="{9D8B030D-6E8A-4147-A177-3AD203B41FA5}">
                      <a16:colId xmlns:a16="http://schemas.microsoft.com/office/drawing/2014/main" val="1228308836"/>
                    </a:ext>
                  </a:extLst>
                </a:gridCol>
                <a:gridCol w="1047182">
                  <a:extLst>
                    <a:ext uri="{9D8B030D-6E8A-4147-A177-3AD203B41FA5}">
                      <a16:colId xmlns:a16="http://schemas.microsoft.com/office/drawing/2014/main" val="1506199249"/>
                    </a:ext>
                  </a:extLst>
                </a:gridCol>
                <a:gridCol w="4697390">
                  <a:extLst>
                    <a:ext uri="{9D8B030D-6E8A-4147-A177-3AD203B41FA5}">
                      <a16:colId xmlns:a16="http://schemas.microsoft.com/office/drawing/2014/main" val="1262025935"/>
                    </a:ext>
                  </a:extLst>
                </a:gridCol>
                <a:gridCol w="2791451">
                  <a:extLst>
                    <a:ext uri="{9D8B030D-6E8A-4147-A177-3AD203B41FA5}">
                      <a16:colId xmlns:a16="http://schemas.microsoft.com/office/drawing/2014/main" val="718823868"/>
                    </a:ext>
                  </a:extLst>
                </a:gridCol>
              </a:tblGrid>
              <a:tr h="35892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700" u="none" strike="noStrike">
                          <a:effectLst/>
                        </a:rPr>
                        <a:t>Microsoft Azure Estimate</a:t>
                      </a:r>
                      <a:endParaRPr lang="en-US" sz="17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1501912766"/>
                  </a:ext>
                </a:extLst>
              </a:tr>
              <a:tr h="31676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Azure Web App auto-scale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2970244970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Service type</a:t>
                      </a:r>
                      <a:endParaRPr lang="en-US" sz="13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Region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Description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Estimated monthly cost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962481442"/>
                  </a:ext>
                </a:extLst>
              </a:tr>
              <a:tr h="52758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App Service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West Europe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Standard Tier; 2 S1 (1 Core(s), 1.75 GB RAM, 50 GB Storage) x 730 Hours; Linux OS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€116.97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1164722599"/>
                  </a:ext>
                </a:extLst>
              </a:tr>
              <a:tr h="52758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Azure Functions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West Europe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Consumption tier, 128 MB memory, 100 milliseconds execution time, 31 executions/</a:t>
                      </a:r>
                      <a:r>
                        <a:rPr lang="en-US" sz="1300" u="none" strike="noStrike" dirty="0" err="1">
                          <a:effectLst/>
                        </a:rPr>
                        <a:t>mo</a:t>
                      </a:r>
                      <a:endParaRPr lang="en-US" sz="13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€0.00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2026895810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Service Bus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West Europe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Basic tier: 1 million messaging operations/mo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€0.04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409018831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Azure SQL Database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West Europe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Single Database, vCore, {1}, General Purpose, Serverless, Gen 5, Local Redundancy, 0.75 Billed vCores, 5 GB Storage, 0 GB Backup Storage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€11.83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439169982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Support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Support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€0.00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422272094"/>
                  </a:ext>
                </a:extLst>
              </a:tr>
              <a:tr h="527581"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Licensing Program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Microsoft Online Services Agreement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2384896743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Total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€128.84</a:t>
                      </a:r>
                      <a:endParaRPr lang="en-US" sz="13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171518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4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C5BE-0DC4-254C-B5C8-3FEBB051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on per month estimate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590090-9838-1E44-AFA2-C1306C7C3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65361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405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5C486-B9B3-4212-877F-CA8D5E57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workflow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3AA6F-56FF-41DA-A76C-D0D06240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926"/>
            <a:ext cx="10515600" cy="4322037"/>
          </a:xfrm>
        </p:spPr>
        <p:txBody>
          <a:bodyPr/>
          <a:lstStyle/>
          <a:p>
            <a:r>
              <a:rPr lang="en-US" dirty="0"/>
              <a:t>Based on Azure DevOps CI/CD portal</a:t>
            </a:r>
          </a:p>
          <a:p>
            <a:r>
              <a:rPr lang="en-US" dirty="0"/>
              <a:t>GitHub instead of built-in </a:t>
            </a:r>
            <a:r>
              <a:rPr lang="en-US"/>
              <a:t>Azure Repos Git</a:t>
            </a:r>
            <a:endParaRPr lang="en-US" dirty="0"/>
          </a:p>
          <a:p>
            <a:r>
              <a:rPr lang="en-US" dirty="0"/>
              <a:t>Individual repo for each team (Infrastructure, Frontend, Backend)</a:t>
            </a:r>
          </a:p>
          <a:p>
            <a:r>
              <a:rPr lang="en-US" dirty="0"/>
              <a:t>Two separate pipelines: Infrastructure and Application</a:t>
            </a:r>
          </a:p>
          <a:p>
            <a:r>
              <a:rPr lang="en-US" dirty="0"/>
              <a:t>A GitHub commit triggers building pipeline, new build triggers release pipeline</a:t>
            </a:r>
          </a:p>
          <a:p>
            <a:r>
              <a:rPr lang="en-US" dirty="0" err="1"/>
              <a:t>Yaml</a:t>
            </a:r>
            <a:r>
              <a:rPr lang="en-US" dirty="0"/>
              <a:t> pipeline for Builds, classic pipelines for Releases</a:t>
            </a:r>
          </a:p>
          <a:p>
            <a:r>
              <a:rPr lang="en-US" dirty="0"/>
              <a:t>Infrastructure resource names are always unique, so the Release can be reused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47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</TotalTime>
  <Words>846</Words>
  <Application>Microsoft Macintosh PowerPoint</Application>
  <PresentationFormat>Widescreen</PresentationFormat>
  <Paragraphs>138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Segoe UI Light</vt:lpstr>
      <vt:lpstr>Wingdings</vt:lpstr>
      <vt:lpstr>Office Theme</vt:lpstr>
      <vt:lpstr>Personal Goals:</vt:lpstr>
      <vt:lpstr>PowerPoint Presentation</vt:lpstr>
      <vt:lpstr>PowerPoint Presentation</vt:lpstr>
      <vt:lpstr>PowerPoint Presentation</vt:lpstr>
      <vt:lpstr>Estimate of the costs for Azure resources Azure Kubernetes Service</vt:lpstr>
      <vt:lpstr>Estimate of the costs for Azure resources Azure Web App no auto-scale</vt:lpstr>
      <vt:lpstr>Estimate of the costs for Azure resources Azure Web App auto-scale</vt:lpstr>
      <vt:lpstr>Summary on per month estimate</vt:lpstr>
      <vt:lpstr>The DevOps workflow</vt:lpstr>
      <vt:lpstr>The DevOps workflow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Evgeniy Polyarush</dc:creator>
  <cp:lastModifiedBy>Evgeny Polyarush</cp:lastModifiedBy>
  <cp:revision>8</cp:revision>
  <dcterms:created xsi:type="dcterms:W3CDTF">2021-07-25T20:42:34Z</dcterms:created>
  <dcterms:modified xsi:type="dcterms:W3CDTF">2021-09-21T10:29:25Z</dcterms:modified>
</cp:coreProperties>
</file>