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2" r:id="rId4"/>
    <p:sldId id="278" r:id="rId5"/>
    <p:sldId id="274" r:id="rId6"/>
    <p:sldId id="275" r:id="rId7"/>
    <p:sldId id="273" r:id="rId8"/>
    <p:sldId id="277" r:id="rId9"/>
    <p:sldId id="27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5906" autoAdjust="0"/>
  </p:normalViewPr>
  <p:slideViewPr>
    <p:cSldViewPr snapToGrid="0" showGuides="1">
      <p:cViewPr varScale="1">
        <p:scale>
          <a:sx n="153" d="100"/>
          <a:sy n="153" d="100"/>
        </p:scale>
        <p:origin x="300" y="138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3742" y="1483654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10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8-11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7" y="1402445"/>
            <a:ext cx="117987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88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ANSIBLE 101</a:t>
            </a:r>
          </a:p>
          <a:p>
            <a:pPr algn="ctr">
              <a:tabLst>
                <a:tab pos="3835400" algn="l"/>
              </a:tabLst>
            </a:pPr>
            <a:r>
              <a:rPr lang="en-US" sz="66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FOR THE WINDOWS SYSADMIN</a:t>
            </a:r>
            <a:endParaRPr lang="en-US" sz="6000" b="1" dirty="0">
              <a:gradFill flip="none" rotWithShape="1"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  <a:tileRect/>
              </a:gra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Josh King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2887579" y="3984537"/>
            <a:ext cx="6452839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2887580" y="4686913"/>
            <a:ext cx="6452839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2887579" y="4692957"/>
            <a:ext cx="6452839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@toastit.dev       @windos@mastodon.nz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4AA60C0-0AC3-BCC3-8666-9AA08A144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656" y="4752864"/>
            <a:ext cx="369641" cy="321205"/>
          </a:xfrm>
          <a:prstGeom prst="rect">
            <a:avLst/>
          </a:prstGeom>
        </p:spPr>
      </p:pic>
      <p:pic>
        <p:nvPicPr>
          <p:cNvPr id="1028" name="Picture 4" descr="Mastodon White icon PNG and SVG Vector Free Download">
            <a:extLst>
              <a:ext uri="{FF2B5EF4-FFF2-40B4-BE49-F238E27FC236}">
                <a16:creationId xmlns:a16="http://schemas.microsoft.com/office/drawing/2014/main" id="{78CA046A-152C-B32E-3C43-11C435A8F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45" y="4752864"/>
            <a:ext cx="321205" cy="32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50FAB8-1F0B-A3D3-D66C-9638549FA356}"/>
              </a:ext>
            </a:extLst>
          </p:cNvPr>
          <p:cNvGrpSpPr/>
          <p:nvPr/>
        </p:nvGrpSpPr>
        <p:grpSpPr>
          <a:xfrm>
            <a:off x="4150224" y="2815065"/>
            <a:ext cx="3891552" cy="1892847"/>
            <a:chOff x="7989320" y="3359947"/>
            <a:chExt cx="3891552" cy="18928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C9FE83-0918-60DB-8533-BCFBBB955B83}"/>
                </a:ext>
              </a:extLst>
            </p:cNvPr>
            <p:cNvSpPr txBox="1"/>
            <p:nvPr/>
          </p:nvSpPr>
          <p:spPr>
            <a:xfrm>
              <a:off x="7989320" y="4349528"/>
              <a:ext cx="3891552" cy="781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b="1" spc="400" dirty="0">
                  <a:solidFill>
                    <a:schemeClr val="bg1"/>
                  </a:solidFill>
                  <a:latin typeface="Play" panose="00000500000000000000" pitchFamily="2" charset="0"/>
                  <a:cs typeface="Space Grotesk" pitchFamily="2" charset="0"/>
                </a:rPr>
                <a:t>@toastit.dev       </a:t>
              </a:r>
            </a:p>
            <a:p>
              <a:pPr algn="r">
                <a:lnSpc>
                  <a:spcPts val="2800"/>
                </a:lnSpc>
              </a:pPr>
              <a:r>
                <a:rPr lang="en-US" b="1" spc="400" dirty="0">
                  <a:solidFill>
                    <a:schemeClr val="bg1"/>
                  </a:solidFill>
                  <a:latin typeface="Play" panose="00000500000000000000" pitchFamily="2" charset="0"/>
                  <a:cs typeface="Space Grotesk" pitchFamily="2" charset="0"/>
                </a:rPr>
                <a:t>@windos@mastodon.nz 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8156288-E1A9-6455-DAD7-F6AC387C3119}"/>
                </a:ext>
              </a:extLst>
            </p:cNvPr>
            <p:cNvGrpSpPr/>
            <p:nvPr/>
          </p:nvGrpSpPr>
          <p:grpSpPr>
            <a:xfrm>
              <a:off x="7989320" y="3359947"/>
              <a:ext cx="3891551" cy="1892847"/>
              <a:chOff x="7989320" y="3359947"/>
              <a:chExt cx="3891551" cy="189284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6278533-2E8D-95F1-87EA-6D0FDEB81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17084" y="4435350"/>
                <a:ext cx="369641" cy="321205"/>
              </a:xfrm>
              <a:prstGeom prst="rect">
                <a:avLst/>
              </a:prstGeom>
            </p:spPr>
          </p:pic>
          <p:pic>
            <p:nvPicPr>
              <p:cNvPr id="10" name="Picture 4" descr="Mastodon White icon PNG and SVG Vector Free Download">
                <a:extLst>
                  <a:ext uri="{FF2B5EF4-FFF2-40B4-BE49-F238E27FC236}">
                    <a16:creationId xmlns:a16="http://schemas.microsoft.com/office/drawing/2014/main" id="{7713380F-07B6-A5D8-A31D-EE53707B44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88879" y="4789925"/>
                <a:ext cx="321205" cy="321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8DB3BE3-2F51-FEA2-6B63-EB45E3AAECEB}"/>
                  </a:ext>
                </a:extLst>
              </p:cNvPr>
              <p:cNvSpPr/>
              <p:nvPr/>
            </p:nvSpPr>
            <p:spPr>
              <a:xfrm>
                <a:off x="7989320" y="3841072"/>
                <a:ext cx="3891551" cy="1411722"/>
              </a:xfrm>
              <a:prstGeom prst="roundRect">
                <a:avLst>
                  <a:gd name="adj" fmla="val 18112"/>
                </a:avLst>
              </a:prstGeom>
              <a:noFill/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gradFill>
                    <a:gsLst>
                      <a:gs pos="0">
                        <a:schemeClr val="accent1"/>
                      </a:gs>
                      <a:gs pos="99000">
                        <a:schemeClr val="accent2"/>
                      </a:gs>
                    </a:gsLst>
                    <a:lin ang="0" scaled="1"/>
                  </a:gra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8B9D6B-A53E-AEEC-A57A-1D723D4D56B3}"/>
                  </a:ext>
                </a:extLst>
              </p:cNvPr>
              <p:cNvSpPr txBox="1"/>
              <p:nvPr/>
            </p:nvSpPr>
            <p:spPr>
              <a:xfrm>
                <a:off x="8520907" y="3841072"/>
                <a:ext cx="2731635" cy="432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</a:pPr>
                <a:r>
                  <a:rPr lang="en-US" sz="2000" b="1" spc="400" dirty="0">
                    <a:solidFill>
                      <a:schemeClr val="bg1"/>
                    </a:solidFill>
                    <a:latin typeface="Play" panose="00000500000000000000" pitchFamily="2" charset="0"/>
                    <a:cs typeface="Space Grotesk" pitchFamily="2" charset="0"/>
                  </a:rPr>
                  <a:t>Josh King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738739-0ED8-9A63-B633-B106877B8986}"/>
                  </a:ext>
                </a:extLst>
              </p:cNvPr>
              <p:cNvSpPr txBox="1"/>
              <p:nvPr/>
            </p:nvSpPr>
            <p:spPr>
              <a:xfrm>
                <a:off x="7989320" y="3359947"/>
                <a:ext cx="38915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tabLst>
                    <a:tab pos="3835400" algn="l"/>
                  </a:tabLst>
                  <a:defRPr sz="18000" b="1">
                    <a:solidFill>
                      <a:schemeClr val="bg1"/>
                    </a:solidFill>
                    <a:latin typeface="Space Grotesk" pitchFamily="2" charset="0"/>
                    <a:cs typeface="Space Grotesk" pitchFamily="2" charset="0"/>
                  </a:defRPr>
                </a:lvl1pPr>
              </a:lstStyle>
              <a:p>
                <a:r>
                  <a:rPr lang="en-US" sz="2400" dirty="0"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0" scaled="0"/>
                    </a:gradFill>
                  </a:rPr>
                  <a:t>Get in touch: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74BDB-AE86-6687-2076-669AEE3F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18" y="982446"/>
            <a:ext cx="10184363" cy="55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CF5782A7-4A92-7624-E64A-8B3536F977AF}"/>
              </a:ext>
            </a:extLst>
          </p:cNvPr>
          <p:cNvSpPr/>
          <p:nvPr/>
        </p:nvSpPr>
        <p:spPr>
          <a:xfrm>
            <a:off x="5344316" y="3233091"/>
            <a:ext cx="1115157" cy="1115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5" name="Picture 14" descr="ansible, logo Icon">
            <a:extLst>
              <a:ext uri="{FF2B5EF4-FFF2-40B4-BE49-F238E27FC236}">
                <a16:creationId xmlns:a16="http://schemas.microsoft.com/office/drawing/2014/main" id="{287008EF-3E40-48F9-AC3E-35FFCBC8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97" y="3149278"/>
            <a:ext cx="1282782" cy="128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F0EC19-D5F0-B03E-5762-3174CF34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6000" dirty="0">
                <a:solidFill>
                  <a:schemeClr val="bg1"/>
                </a:solidFill>
              </a:rPr>
              <a:t>What is this Talk?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018C45-51F9-2151-E899-65B7B9EE83A5}"/>
              </a:ext>
            </a:extLst>
          </p:cNvPr>
          <p:cNvGrpSpPr/>
          <p:nvPr/>
        </p:nvGrpSpPr>
        <p:grpSpPr>
          <a:xfrm>
            <a:off x="7152502" y="1639733"/>
            <a:ext cx="4836687" cy="3865202"/>
            <a:chOff x="7152502" y="1639733"/>
            <a:chExt cx="4836687" cy="38652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77BB31-D437-6C9E-073B-58DEC95D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2502" y="1639733"/>
              <a:ext cx="3371429" cy="23428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C6377A-EB75-81B0-E3BD-1557A5DE8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75314" y="3791060"/>
              <a:ext cx="1713875" cy="171387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E7DDDC-53CC-CC3D-71B4-85F0652BCBAC}"/>
              </a:ext>
            </a:extLst>
          </p:cNvPr>
          <p:cNvGrpSpPr/>
          <p:nvPr/>
        </p:nvGrpSpPr>
        <p:grpSpPr>
          <a:xfrm>
            <a:off x="386895" y="1878227"/>
            <a:ext cx="3033377" cy="2814296"/>
            <a:chOff x="386895" y="1878227"/>
            <a:chExt cx="3033377" cy="2814296"/>
          </a:xfrm>
        </p:grpSpPr>
        <p:pic>
          <p:nvPicPr>
            <p:cNvPr id="1026" name="Picture 2" descr="Windows 95 Logo by Mohamadou-WinXP on DeviantArt">
              <a:extLst>
                <a:ext uri="{FF2B5EF4-FFF2-40B4-BE49-F238E27FC236}">
                  <a16:creationId xmlns:a16="http://schemas.microsoft.com/office/drawing/2014/main" id="{EC1D1EFF-A17B-2436-7007-E3DBBF520A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95" y="1878227"/>
              <a:ext cx="2300748" cy="198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9A1D017D-E251-7F00-68A4-E3E892DC3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33879" y="2706130"/>
              <a:ext cx="1986393" cy="1986393"/>
            </a:xfrm>
            <a:prstGeom prst="rect">
              <a:avLst/>
            </a:prstGeom>
          </p:spPr>
        </p:pic>
      </p:grpSp>
      <p:pic>
        <p:nvPicPr>
          <p:cNvPr id="14" name="Graphic 13" descr="Line arrow Slight curve">
            <a:extLst>
              <a:ext uri="{FF2B5EF4-FFF2-40B4-BE49-F238E27FC236}">
                <a16:creationId xmlns:a16="http://schemas.microsoft.com/office/drawing/2014/main" id="{9DA6D178-D74A-1EDD-7307-51F28CFCFF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907475">
            <a:off x="3379904" y="2276645"/>
            <a:ext cx="3626630" cy="2266972"/>
          </a:xfrm>
          <a:prstGeom prst="rect">
            <a:avLst/>
          </a:prstGeom>
        </p:spPr>
      </p:pic>
      <p:pic>
        <p:nvPicPr>
          <p:cNvPr id="1028" name="Picture 4" descr="Tux (mascot) - Wikipedia">
            <a:extLst>
              <a:ext uri="{FF2B5EF4-FFF2-40B4-BE49-F238E27FC236}">
                <a16:creationId xmlns:a16="http://schemas.microsoft.com/office/drawing/2014/main" id="{F6B2E413-3490-4F6C-C645-61FF43F7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1449">
            <a:off x="4298139" y="1958546"/>
            <a:ext cx="1261893" cy="149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9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0EC19-D5F0-B03E-5762-3174CF34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6000" dirty="0">
                <a:solidFill>
                  <a:schemeClr val="bg1"/>
                </a:solidFill>
              </a:rPr>
              <a:t>What is Ansible?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7591A1-84C8-FFBA-B9BD-09DB70CE6072}"/>
              </a:ext>
            </a:extLst>
          </p:cNvPr>
          <p:cNvSpPr/>
          <p:nvPr/>
        </p:nvSpPr>
        <p:spPr>
          <a:xfrm>
            <a:off x="1451578" y="2015731"/>
            <a:ext cx="4677960" cy="2873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r>
              <a:rPr lang="en-NZ" dirty="0"/>
              <a:t>Infrastructure Provisioning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9AD37B-3278-4BA3-8964-439FB1950BB0}"/>
              </a:ext>
            </a:extLst>
          </p:cNvPr>
          <p:cNvSpPr/>
          <p:nvPr/>
        </p:nvSpPr>
        <p:spPr>
          <a:xfrm>
            <a:off x="6376895" y="2015731"/>
            <a:ext cx="4677960" cy="2873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r>
              <a:rPr lang="en-NZ" dirty="0"/>
              <a:t>Configuration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42DC01-4035-7BD0-8D12-D2634A1CFD6D}"/>
              </a:ext>
            </a:extLst>
          </p:cNvPr>
          <p:cNvSpPr/>
          <p:nvPr/>
        </p:nvSpPr>
        <p:spPr>
          <a:xfrm>
            <a:off x="1451578" y="5050729"/>
            <a:ext cx="9603275" cy="4196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Infrastructure as Code</a:t>
            </a:r>
          </a:p>
        </p:txBody>
      </p:sp>
      <p:pic>
        <p:nvPicPr>
          <p:cNvPr id="8" name="Picture 4" descr="@aws-cloudformation">
            <a:extLst>
              <a:ext uri="{FF2B5EF4-FFF2-40B4-BE49-F238E27FC236}">
                <a16:creationId xmlns:a16="http://schemas.microsoft.com/office/drawing/2014/main" id="{9FE708A3-AB93-65EB-C41B-36860F1FB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854" y="2835568"/>
            <a:ext cx="1058925" cy="105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GitHub.com (OAuth) - VCS Providers - Terraform Cloud and Terraform  Enterprise | Terraform by HashiCorp">
            <a:extLst>
              <a:ext uri="{FF2B5EF4-FFF2-40B4-BE49-F238E27FC236}">
                <a16:creationId xmlns:a16="http://schemas.microsoft.com/office/drawing/2014/main" id="{207B3476-C4D4-3F67-1008-26D2577D7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93" y="2348236"/>
            <a:ext cx="921628" cy="92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NuGet Gallery | Azure.Bicep.Types.Az 0.1.410">
            <a:extLst>
              <a:ext uri="{FF2B5EF4-FFF2-40B4-BE49-F238E27FC236}">
                <a16:creationId xmlns:a16="http://schemas.microsoft.com/office/drawing/2014/main" id="{6C0ADA3B-088B-871B-1026-11A2FCB6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16" y="3315447"/>
            <a:ext cx="1058925" cy="105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Chef - Visual Studio Marketplace">
            <a:extLst>
              <a:ext uri="{FF2B5EF4-FFF2-40B4-BE49-F238E27FC236}">
                <a16:creationId xmlns:a16="http://schemas.microsoft.com/office/drawing/2014/main" id="{F268444E-A44C-8582-062B-D031DF6C6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55" y="3315447"/>
            <a:ext cx="1058925" cy="105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@puppetlabs">
            <a:extLst>
              <a:ext uri="{FF2B5EF4-FFF2-40B4-BE49-F238E27FC236}">
                <a16:creationId xmlns:a16="http://schemas.microsoft.com/office/drawing/2014/main" id="{5704EC0C-BD8B-73D0-F25B-180C8D1B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454" y="2835568"/>
            <a:ext cx="1186864" cy="11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saltstack, logo Icon">
            <a:extLst>
              <a:ext uri="{FF2B5EF4-FFF2-40B4-BE49-F238E27FC236}">
                <a16:creationId xmlns:a16="http://schemas.microsoft.com/office/drawing/2014/main" id="{E267DB0E-ADE3-C922-5D4A-21D7CA4F5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392" y="2696008"/>
            <a:ext cx="753694" cy="75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Brand Resources | Pulumi">
            <a:extLst>
              <a:ext uri="{FF2B5EF4-FFF2-40B4-BE49-F238E27FC236}">
                <a16:creationId xmlns:a16="http://schemas.microsoft.com/office/drawing/2014/main" id="{8922FB95-8624-BEB7-FB36-89828E840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737" y="3502415"/>
            <a:ext cx="958580" cy="95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F53D4DB-354E-2FDB-9F0C-4860BA48FEDD}"/>
              </a:ext>
            </a:extLst>
          </p:cNvPr>
          <p:cNvSpPr/>
          <p:nvPr/>
        </p:nvSpPr>
        <p:spPr>
          <a:xfrm>
            <a:off x="5695636" y="1693893"/>
            <a:ext cx="1115157" cy="1115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5" name="Picture 22" descr="ansible, logo Icon">
            <a:extLst>
              <a:ext uri="{FF2B5EF4-FFF2-40B4-BE49-F238E27FC236}">
                <a16:creationId xmlns:a16="http://schemas.microsoft.com/office/drawing/2014/main" id="{B828CE42-3812-97FA-FEE5-32BAAEA1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24" y="1639996"/>
            <a:ext cx="1282782" cy="128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8DB77-B6C4-BA74-2A95-DD1448C62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7C8917-9624-F43C-0968-644A40A545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5551" y="1318989"/>
            <a:ext cx="10206361" cy="4135480"/>
          </a:xfrm>
        </p:spPr>
        <p:txBody>
          <a:bodyPr/>
          <a:lstStyle/>
          <a:p>
            <a:endParaRPr lang="en-NZ" dirty="0"/>
          </a:p>
          <a:p>
            <a:r>
              <a:rPr lang="en-NZ" dirty="0"/>
              <a:t>Ansible runs from a Linux host.</a:t>
            </a:r>
          </a:p>
          <a:p>
            <a:pPr lvl="1"/>
            <a:r>
              <a:rPr lang="en-NZ" dirty="0"/>
              <a:t>You could use WSL or a full VM.</a:t>
            </a:r>
          </a:p>
          <a:p>
            <a:r>
              <a:rPr lang="en-NZ" dirty="0"/>
              <a:t>Your configuration code is written in YAML.</a:t>
            </a:r>
          </a:p>
          <a:p>
            <a:r>
              <a:rPr lang="en-NZ" dirty="0"/>
              <a:t>Commands are executed on the target host.</a:t>
            </a:r>
          </a:p>
          <a:p>
            <a:pPr lvl="1"/>
            <a:r>
              <a:rPr lang="en-NZ" dirty="0"/>
              <a:t>Except when they aren’t.</a:t>
            </a:r>
          </a:p>
          <a:p>
            <a:r>
              <a:rPr lang="en-NZ" dirty="0"/>
              <a:t>Ansible is Linux first.</a:t>
            </a:r>
          </a:p>
          <a:p>
            <a:endParaRPr lang="en-N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ADBEF1-883B-B0E7-08D8-00A299DA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6000" dirty="0">
                <a:solidFill>
                  <a:schemeClr val="bg1"/>
                </a:solidFill>
              </a:rPr>
              <a:t>Important Concepts</a:t>
            </a:r>
          </a:p>
        </p:txBody>
      </p:sp>
    </p:spTree>
    <p:extLst>
      <p:ext uri="{BB962C8B-B14F-4D97-AF65-F5344CB8AC3E}">
        <p14:creationId xmlns:p14="http://schemas.microsoft.com/office/powerpoint/2010/main" val="22572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54097-8B70-CC15-E693-D451791A6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CF41056-EDE4-54F6-A72F-38D727AD22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533" r="13533"/>
          <a:stretch>
            <a:fillRect/>
          </a:stretch>
        </p:blipFill>
        <p:spPr>
          <a:xfrm>
            <a:off x="1015549" y="1412987"/>
            <a:ext cx="4839150" cy="413548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FD77B-38EE-4259-3E3B-7F99F2EB34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Z" dirty="0"/>
              <a:t>Requires </a:t>
            </a:r>
            <a:r>
              <a:rPr lang="en-NZ" dirty="0" err="1"/>
              <a:t>WinRM</a:t>
            </a:r>
            <a:r>
              <a:rPr lang="en-NZ" dirty="0"/>
              <a:t> connection between Ansible and target.</a:t>
            </a:r>
          </a:p>
          <a:p>
            <a:pPr lvl="1"/>
            <a:r>
              <a:rPr lang="en-NZ" dirty="0"/>
              <a:t>SSH is </a:t>
            </a:r>
            <a:r>
              <a:rPr lang="en-NZ" i="1" dirty="0"/>
              <a:t>possible</a:t>
            </a:r>
            <a:r>
              <a:rPr lang="en-NZ" dirty="0"/>
              <a:t>.</a:t>
            </a:r>
          </a:p>
          <a:p>
            <a:r>
              <a:rPr lang="en-NZ" dirty="0"/>
              <a:t>Lots of auth options, including Kerberos and NTLM.</a:t>
            </a:r>
          </a:p>
          <a:p>
            <a:r>
              <a:rPr lang="en-NZ" dirty="0"/>
              <a:t>Windows “commands” are prefixed with “win_”.</a:t>
            </a:r>
          </a:p>
          <a:p>
            <a:endParaRPr lang="en-N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80833C-A911-A75D-649D-AE6186C3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6000" dirty="0">
                <a:solidFill>
                  <a:schemeClr val="bg1"/>
                </a:solidFill>
              </a:rPr>
              <a:t>Ansible for Windows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AFDE39-1493-CDBE-E75F-A78E5B173DA1}"/>
              </a:ext>
            </a:extLst>
          </p:cNvPr>
          <p:cNvGrpSpPr/>
          <p:nvPr/>
        </p:nvGrpSpPr>
        <p:grpSpPr>
          <a:xfrm>
            <a:off x="1015550" y="2890038"/>
            <a:ext cx="4839150" cy="1181378"/>
            <a:chOff x="1015550" y="2890038"/>
            <a:chExt cx="4839150" cy="11813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686BD-16DC-F69B-461B-879B86EBF580}"/>
                </a:ext>
              </a:extLst>
            </p:cNvPr>
            <p:cNvSpPr/>
            <p:nvPr/>
          </p:nvSpPr>
          <p:spPr>
            <a:xfrm>
              <a:off x="1015550" y="2890038"/>
              <a:ext cx="4839150" cy="118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2050" name="Picture 2" descr="Arch Linux - Wikipedia">
              <a:extLst>
                <a:ext uri="{FF2B5EF4-FFF2-40B4-BE49-F238E27FC236}">
                  <a16:creationId xmlns:a16="http://schemas.microsoft.com/office/drawing/2014/main" id="{D6E61A06-8573-3D85-E482-050D64215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409" y="2925143"/>
              <a:ext cx="3031431" cy="1007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431D7AE-3715-4132-9826-7EBCAE78747B}"/>
              </a:ext>
            </a:extLst>
          </p:cNvPr>
          <p:cNvSpPr txBox="1"/>
          <p:nvPr/>
        </p:nvSpPr>
        <p:spPr>
          <a:xfrm>
            <a:off x="1015550" y="1925236"/>
            <a:ext cx="48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</a:t>
            </a:r>
            <a:r>
              <a:rPr lang="en-NZ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922A1-649B-3EDA-DBEE-4EF4C9DC3C3C}"/>
              </a:ext>
            </a:extLst>
          </p:cNvPr>
          <p:cNvSpPr txBox="1"/>
          <p:nvPr/>
        </p:nvSpPr>
        <p:spPr>
          <a:xfrm>
            <a:off x="1015550" y="4501332"/>
            <a:ext cx="48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btw</a:t>
            </a:r>
          </a:p>
        </p:txBody>
      </p:sp>
    </p:spTree>
    <p:extLst>
      <p:ext uri="{BB962C8B-B14F-4D97-AF65-F5344CB8AC3E}">
        <p14:creationId xmlns:p14="http://schemas.microsoft.com/office/powerpoint/2010/main" val="164811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F187D8-57D1-999F-BFCD-07B2217D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110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44998-5624-59F5-BE7A-44A56DED7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7CC2AF-108D-DA8D-21CD-75C958121E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5551" y="1318989"/>
            <a:ext cx="10206361" cy="4135480"/>
          </a:xfrm>
        </p:spPr>
        <p:txBody>
          <a:bodyPr/>
          <a:lstStyle/>
          <a:p>
            <a:r>
              <a:rPr lang="en-NZ" dirty="0"/>
              <a:t>Have a go!</a:t>
            </a:r>
          </a:p>
          <a:p>
            <a:r>
              <a:rPr lang="en-NZ" dirty="0"/>
              <a:t>Learn to love YAML and Linux.</a:t>
            </a:r>
          </a:p>
          <a:p>
            <a:r>
              <a:rPr lang="en-NZ" dirty="0"/>
              <a:t>Checkout the resources listed here: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sz="2400" dirty="0"/>
          </a:p>
          <a:p>
            <a:endParaRPr lang="en-NZ" sz="1600" dirty="0"/>
          </a:p>
          <a:p>
            <a:pPr marL="0" indent="0" algn="ctr">
              <a:buNone/>
            </a:pPr>
            <a:r>
              <a:rPr lang="en-NZ" dirty="0" err="1"/>
              <a:t>toast.click</a:t>
            </a:r>
            <a:r>
              <a:rPr lang="en-NZ" dirty="0"/>
              <a:t>/ansible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8F1FEE-529F-074A-44ED-31E329FC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6000" dirty="0">
                <a:solidFill>
                  <a:schemeClr val="bg1"/>
                </a:solidFill>
              </a:rPr>
              <a:t>Where to From Here?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41E09-E3DD-EFAD-ECA3-E084BD0AF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631" y="2840394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6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A3E40-9B8E-995C-8B1B-FAB2C0441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32B8F1-F58D-5BF0-046E-7FA56A37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0217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165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Hack</vt:lpstr>
      <vt:lpstr>Play</vt:lpstr>
      <vt:lpstr>Play </vt:lpstr>
      <vt:lpstr>Space Grotesk</vt:lpstr>
      <vt:lpstr>Office Theme</vt:lpstr>
      <vt:lpstr>PowerPoint Presentation</vt:lpstr>
      <vt:lpstr>PowerPoint Presentation</vt:lpstr>
      <vt:lpstr>What is this Talk?</vt:lpstr>
      <vt:lpstr>What is Ansible?</vt:lpstr>
      <vt:lpstr>Important Concepts</vt:lpstr>
      <vt:lpstr>Ansible for Windows</vt:lpstr>
      <vt:lpstr>Demo</vt:lpstr>
      <vt:lpstr>Where to From Here?</vt:lpstr>
      <vt:lpstr>Questions?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Josh King</cp:lastModifiedBy>
  <cp:revision>48</cp:revision>
  <dcterms:created xsi:type="dcterms:W3CDTF">2022-12-09T06:31:24Z</dcterms:created>
  <dcterms:modified xsi:type="dcterms:W3CDTF">2024-04-20T02:32:51Z</dcterms:modified>
  <cp:category/>
</cp:coreProperties>
</file>