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1" r:id="rId5"/>
  </p:sldMasterIdLst>
  <p:notesMasterIdLst>
    <p:notesMasterId r:id="rId24"/>
  </p:notesMasterIdLst>
  <p:sldIdLst>
    <p:sldId id="2076136364" r:id="rId6"/>
    <p:sldId id="2076136306" r:id="rId7"/>
    <p:sldId id="2134805652" r:id="rId8"/>
    <p:sldId id="2076136347" r:id="rId9"/>
    <p:sldId id="2076136348" r:id="rId10"/>
    <p:sldId id="2076136349" r:id="rId11"/>
    <p:sldId id="2076136350" r:id="rId12"/>
    <p:sldId id="2076136351" r:id="rId13"/>
    <p:sldId id="2076136352" r:id="rId14"/>
    <p:sldId id="2076136357" r:id="rId15"/>
    <p:sldId id="2076136356" r:id="rId16"/>
    <p:sldId id="2076136358" r:id="rId17"/>
    <p:sldId id="2076136363" r:id="rId18"/>
    <p:sldId id="2076136361" r:id="rId19"/>
    <p:sldId id="2076136362" r:id="rId20"/>
    <p:sldId id="2076136360" r:id="rId21"/>
    <p:sldId id="2076136359" r:id="rId22"/>
    <p:sldId id="207613632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1F092E-EE01-4D0E-BCD2-A07212A4CA6E}" v="11" dt="2021-02-23T17:20:15.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39"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BF5521-4EFC-4269-8A22-E9E14CB24B1A}"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AF3AEEE3-C0D7-4A15-BF0B-027CB81D24AE}">
      <dgm:prSet/>
      <dgm:spPr/>
      <dgm:t>
        <a:bodyPr/>
        <a:lstStyle/>
        <a:p>
          <a:pPr>
            <a:defRPr cap="all"/>
          </a:pPr>
          <a:r>
            <a:rPr lang="en-US" dirty="0"/>
            <a:t>DevOps</a:t>
          </a:r>
        </a:p>
      </dgm:t>
    </dgm:pt>
    <dgm:pt modelId="{4D2D2492-C605-4856-B09F-62030F24941E}" type="parTrans" cxnId="{B9637930-E3E2-4A31-BA8E-A366E0630CFA}">
      <dgm:prSet/>
      <dgm:spPr/>
      <dgm:t>
        <a:bodyPr/>
        <a:lstStyle/>
        <a:p>
          <a:endParaRPr lang="en-US"/>
        </a:p>
      </dgm:t>
    </dgm:pt>
    <dgm:pt modelId="{C63809CA-9394-4B13-819D-B2093DC9A313}" type="sibTrans" cxnId="{B9637930-E3E2-4A31-BA8E-A366E0630CFA}">
      <dgm:prSet/>
      <dgm:spPr/>
      <dgm:t>
        <a:bodyPr/>
        <a:lstStyle/>
        <a:p>
          <a:endParaRPr lang="en-US"/>
        </a:p>
      </dgm:t>
    </dgm:pt>
    <dgm:pt modelId="{127B0CFE-006C-472D-9842-368982552D64}">
      <dgm:prSet/>
      <dgm:spPr/>
      <dgm:t>
        <a:bodyPr/>
        <a:lstStyle/>
        <a:p>
          <a:pPr>
            <a:defRPr cap="all"/>
          </a:pPr>
          <a:r>
            <a:rPr lang="en-US" dirty="0"/>
            <a:t>Shift left mentality</a:t>
          </a:r>
        </a:p>
      </dgm:t>
    </dgm:pt>
    <dgm:pt modelId="{AF969886-F1D6-4EF1-8900-E2915140202A}" type="parTrans" cxnId="{0D2CF448-0FAB-4365-AD7C-B6D290F20D01}">
      <dgm:prSet/>
      <dgm:spPr/>
      <dgm:t>
        <a:bodyPr/>
        <a:lstStyle/>
        <a:p>
          <a:endParaRPr lang="en-US"/>
        </a:p>
      </dgm:t>
    </dgm:pt>
    <dgm:pt modelId="{9885B1E9-D774-4A6A-8A9B-B86D276B3361}" type="sibTrans" cxnId="{0D2CF448-0FAB-4365-AD7C-B6D290F20D01}">
      <dgm:prSet/>
      <dgm:spPr/>
      <dgm:t>
        <a:bodyPr/>
        <a:lstStyle/>
        <a:p>
          <a:endParaRPr lang="en-US"/>
        </a:p>
      </dgm:t>
    </dgm:pt>
    <dgm:pt modelId="{494AA408-9E1D-413B-9A39-57D0563C6829}">
      <dgm:prSet/>
      <dgm:spPr/>
      <dgm:t>
        <a:bodyPr/>
        <a:lstStyle/>
        <a:p>
          <a:pPr>
            <a:defRPr cap="all"/>
          </a:pPr>
          <a:r>
            <a:rPr lang="en-US" dirty="0"/>
            <a:t>DEVSECOPS tooling</a:t>
          </a:r>
        </a:p>
      </dgm:t>
    </dgm:pt>
    <dgm:pt modelId="{7198688C-FA38-43C0-8ECF-28F10ACD8655}" type="parTrans" cxnId="{F1218953-D2FA-4D5D-840E-F3F50FB5F309}">
      <dgm:prSet/>
      <dgm:spPr/>
      <dgm:t>
        <a:bodyPr/>
        <a:lstStyle/>
        <a:p>
          <a:endParaRPr lang="en-US"/>
        </a:p>
      </dgm:t>
    </dgm:pt>
    <dgm:pt modelId="{5FE77D40-2B19-4378-9E83-89792CEFFD47}" type="sibTrans" cxnId="{F1218953-D2FA-4D5D-840E-F3F50FB5F309}">
      <dgm:prSet/>
      <dgm:spPr/>
      <dgm:t>
        <a:bodyPr/>
        <a:lstStyle/>
        <a:p>
          <a:endParaRPr lang="en-US"/>
        </a:p>
      </dgm:t>
    </dgm:pt>
    <dgm:pt modelId="{A908764E-6C3A-4A78-95DF-AB9D217C7F8A}">
      <dgm:prSet/>
      <dgm:spPr/>
      <dgm:t>
        <a:bodyPr/>
        <a:lstStyle/>
        <a:p>
          <a:pPr>
            <a:defRPr cap="all"/>
          </a:pPr>
          <a:r>
            <a:rPr lang="en-US" b="0" dirty="0"/>
            <a:t>DEMOS</a:t>
          </a:r>
        </a:p>
      </dgm:t>
    </dgm:pt>
    <dgm:pt modelId="{A2DE2B6F-655F-420F-9BE0-3097F08B7EE8}" type="parTrans" cxnId="{AE188F0A-717D-4ABE-96BB-F9BB32E2CCF3}">
      <dgm:prSet/>
      <dgm:spPr/>
      <dgm:t>
        <a:bodyPr/>
        <a:lstStyle/>
        <a:p>
          <a:endParaRPr lang="en-US"/>
        </a:p>
      </dgm:t>
    </dgm:pt>
    <dgm:pt modelId="{B4A6CCC9-20DF-4BAC-B969-89E16107ABE6}" type="sibTrans" cxnId="{AE188F0A-717D-4ABE-96BB-F9BB32E2CCF3}">
      <dgm:prSet/>
      <dgm:spPr/>
      <dgm:t>
        <a:bodyPr/>
        <a:lstStyle/>
        <a:p>
          <a:endParaRPr lang="en-US"/>
        </a:p>
      </dgm:t>
    </dgm:pt>
    <dgm:pt modelId="{191C79FB-BBAD-4C2B-94B1-9A338A11FD91}">
      <dgm:prSet/>
      <dgm:spPr/>
      <dgm:t>
        <a:bodyPr/>
        <a:lstStyle/>
        <a:p>
          <a:pPr>
            <a:defRPr cap="all"/>
          </a:pPr>
          <a:r>
            <a:rPr lang="en-BE"/>
            <a:t>Q &amp; </a:t>
          </a:r>
          <a:r>
            <a:rPr lang="nl-BE"/>
            <a:t>A</a:t>
          </a:r>
          <a:endParaRPr lang="en-US"/>
        </a:p>
      </dgm:t>
    </dgm:pt>
    <dgm:pt modelId="{22E6D25A-381A-4FEC-9323-7E5BFCDF8ADE}" type="parTrans" cxnId="{2B86AB40-B938-4274-AE18-6FDACB28E9AE}">
      <dgm:prSet/>
      <dgm:spPr/>
      <dgm:t>
        <a:bodyPr/>
        <a:lstStyle/>
        <a:p>
          <a:endParaRPr lang="en-US"/>
        </a:p>
      </dgm:t>
    </dgm:pt>
    <dgm:pt modelId="{7DF78D06-FA53-401E-916D-A730BA40CA3D}" type="sibTrans" cxnId="{2B86AB40-B938-4274-AE18-6FDACB28E9AE}">
      <dgm:prSet/>
      <dgm:spPr/>
      <dgm:t>
        <a:bodyPr/>
        <a:lstStyle/>
        <a:p>
          <a:endParaRPr lang="en-US"/>
        </a:p>
      </dgm:t>
    </dgm:pt>
    <dgm:pt modelId="{7B9EA4D1-B607-4BDC-B5AF-C60DB044620D}" type="pres">
      <dgm:prSet presAssocID="{83BF5521-4EFC-4269-8A22-E9E14CB24B1A}" presName="root" presStyleCnt="0">
        <dgm:presLayoutVars>
          <dgm:dir/>
          <dgm:resizeHandles val="exact"/>
        </dgm:presLayoutVars>
      </dgm:prSet>
      <dgm:spPr/>
    </dgm:pt>
    <dgm:pt modelId="{C5A6A4D1-896F-4E89-9A62-D88DD10A521B}" type="pres">
      <dgm:prSet presAssocID="{AF3AEEE3-C0D7-4A15-BF0B-027CB81D24AE}" presName="compNode" presStyleCnt="0"/>
      <dgm:spPr/>
    </dgm:pt>
    <dgm:pt modelId="{DB4972D0-F978-461F-A75E-6F6BBA808A86}" type="pres">
      <dgm:prSet presAssocID="{AF3AEEE3-C0D7-4A15-BF0B-027CB81D24AE}" presName="iconBgRect" presStyleLbl="bgShp" presStyleIdx="0" presStyleCnt="5"/>
      <dgm:spPr>
        <a:solidFill>
          <a:srgbClr val="1B9AE0"/>
        </a:solidFill>
      </dgm:spPr>
    </dgm:pt>
    <dgm:pt modelId="{095FB4D1-8BE5-4B16-808F-6118960DAC80}" type="pres">
      <dgm:prSet presAssocID="{AF3AEEE3-C0D7-4A15-BF0B-027CB81D24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
        </a:ext>
      </dgm:extLst>
    </dgm:pt>
    <dgm:pt modelId="{51564548-17CD-4F91-82F9-6A1B12D893D7}" type="pres">
      <dgm:prSet presAssocID="{AF3AEEE3-C0D7-4A15-BF0B-027CB81D24AE}" presName="spaceRect" presStyleCnt="0"/>
      <dgm:spPr/>
    </dgm:pt>
    <dgm:pt modelId="{2C601DF9-913F-44D5-A136-F0F918F22376}" type="pres">
      <dgm:prSet presAssocID="{AF3AEEE3-C0D7-4A15-BF0B-027CB81D24AE}" presName="textRect" presStyleLbl="revTx" presStyleIdx="0" presStyleCnt="5">
        <dgm:presLayoutVars>
          <dgm:chMax val="1"/>
          <dgm:chPref val="1"/>
        </dgm:presLayoutVars>
      </dgm:prSet>
      <dgm:spPr/>
    </dgm:pt>
    <dgm:pt modelId="{E7110E99-4441-4B1F-9693-3FFC816AF05A}" type="pres">
      <dgm:prSet presAssocID="{C63809CA-9394-4B13-819D-B2093DC9A313}" presName="sibTrans" presStyleCnt="0"/>
      <dgm:spPr/>
    </dgm:pt>
    <dgm:pt modelId="{8B4187BD-8135-42E8-BEEC-4A0A821D80F1}" type="pres">
      <dgm:prSet presAssocID="{127B0CFE-006C-472D-9842-368982552D64}" presName="compNode" presStyleCnt="0"/>
      <dgm:spPr/>
    </dgm:pt>
    <dgm:pt modelId="{FFC4F758-36F9-4F57-8606-3EE60494C735}" type="pres">
      <dgm:prSet presAssocID="{127B0CFE-006C-472D-9842-368982552D64}" presName="iconBgRect" presStyleLbl="bgShp" presStyleIdx="1" presStyleCnt="5"/>
      <dgm:spPr>
        <a:xfrm>
          <a:off x="2593800" y="1095669"/>
          <a:ext cx="1098000" cy="1098000"/>
        </a:xfrm>
        <a:prstGeom prst="ellipse">
          <a:avLst/>
        </a:prstGeom>
        <a:solidFill>
          <a:srgbClr val="1B9AE0"/>
        </a:solidFill>
        <a:ln>
          <a:noFill/>
        </a:ln>
        <a:effectLst/>
      </dgm:spPr>
    </dgm:pt>
    <dgm:pt modelId="{7CD1D1A9-D6F0-4FEC-8A61-518CF2EFB864}" type="pres">
      <dgm:prSet presAssocID="{127B0CFE-006C-472D-9842-368982552D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DE30F487-523A-4B72-828E-3A29528253C2}" type="pres">
      <dgm:prSet presAssocID="{127B0CFE-006C-472D-9842-368982552D64}" presName="spaceRect" presStyleCnt="0"/>
      <dgm:spPr/>
    </dgm:pt>
    <dgm:pt modelId="{B3A98018-71B1-493D-89B9-564072E8CE1D}" type="pres">
      <dgm:prSet presAssocID="{127B0CFE-006C-472D-9842-368982552D64}" presName="textRect" presStyleLbl="revTx" presStyleIdx="1" presStyleCnt="5">
        <dgm:presLayoutVars>
          <dgm:chMax val="1"/>
          <dgm:chPref val="1"/>
        </dgm:presLayoutVars>
      </dgm:prSet>
      <dgm:spPr/>
    </dgm:pt>
    <dgm:pt modelId="{C941732C-9B22-46E0-A2B3-6011BAE0295E}" type="pres">
      <dgm:prSet presAssocID="{9885B1E9-D774-4A6A-8A9B-B86D276B3361}" presName="sibTrans" presStyleCnt="0"/>
      <dgm:spPr/>
    </dgm:pt>
    <dgm:pt modelId="{67FBB3B6-BD62-41C0-B9EE-0EEA35A3C958}" type="pres">
      <dgm:prSet presAssocID="{494AA408-9E1D-413B-9A39-57D0563C6829}" presName="compNode" presStyleCnt="0"/>
      <dgm:spPr/>
    </dgm:pt>
    <dgm:pt modelId="{A0948243-4429-45B8-9408-721DFFB1855B}" type="pres">
      <dgm:prSet presAssocID="{494AA408-9E1D-413B-9A39-57D0563C6829}" presName="iconBgRect" presStyleLbl="bgShp" presStyleIdx="2" presStyleCnt="5"/>
      <dgm:spPr>
        <a:xfrm>
          <a:off x="4708800" y="1095669"/>
          <a:ext cx="1098000" cy="1098000"/>
        </a:xfrm>
        <a:prstGeom prst="ellipse">
          <a:avLst/>
        </a:prstGeom>
        <a:solidFill>
          <a:srgbClr val="1B9AE0"/>
        </a:solidFill>
        <a:ln>
          <a:noFill/>
        </a:ln>
        <a:effectLst/>
      </dgm:spPr>
    </dgm:pt>
    <dgm:pt modelId="{5D1E0655-D0F3-44E4-B0FD-B56B38C0B510}" type="pres">
      <dgm:prSet presAssocID="{494AA408-9E1D-413B-9A39-57D0563C682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3E018CF-FC28-4F55-832D-F608225C4A74}" type="pres">
      <dgm:prSet presAssocID="{494AA408-9E1D-413B-9A39-57D0563C6829}" presName="spaceRect" presStyleCnt="0"/>
      <dgm:spPr/>
    </dgm:pt>
    <dgm:pt modelId="{15F23EE3-EBBD-47C8-8CC9-3BEB87181E91}" type="pres">
      <dgm:prSet presAssocID="{494AA408-9E1D-413B-9A39-57D0563C6829}" presName="textRect" presStyleLbl="revTx" presStyleIdx="2" presStyleCnt="5">
        <dgm:presLayoutVars>
          <dgm:chMax val="1"/>
          <dgm:chPref val="1"/>
        </dgm:presLayoutVars>
      </dgm:prSet>
      <dgm:spPr/>
    </dgm:pt>
    <dgm:pt modelId="{8B99DCDD-3ACB-4DB2-B150-91F703FEF7C9}" type="pres">
      <dgm:prSet presAssocID="{5FE77D40-2B19-4378-9E83-89792CEFFD47}" presName="sibTrans" presStyleCnt="0"/>
      <dgm:spPr/>
    </dgm:pt>
    <dgm:pt modelId="{BF2DA4FB-69B5-484A-941E-277AE30D0FA8}" type="pres">
      <dgm:prSet presAssocID="{A908764E-6C3A-4A78-95DF-AB9D217C7F8A}" presName="compNode" presStyleCnt="0"/>
      <dgm:spPr/>
    </dgm:pt>
    <dgm:pt modelId="{FA87577F-4DCD-4807-8467-991F2D2B70BA}" type="pres">
      <dgm:prSet presAssocID="{A908764E-6C3A-4A78-95DF-AB9D217C7F8A}" presName="iconBgRect" presStyleLbl="bgShp" presStyleIdx="3" presStyleCnt="5"/>
      <dgm:spPr>
        <a:xfrm>
          <a:off x="6823800" y="1095669"/>
          <a:ext cx="1098000" cy="1098000"/>
        </a:xfrm>
        <a:prstGeom prst="ellipse">
          <a:avLst/>
        </a:prstGeom>
        <a:solidFill>
          <a:srgbClr val="1B9AE0"/>
        </a:solidFill>
        <a:ln>
          <a:noFill/>
        </a:ln>
        <a:effectLst/>
      </dgm:spPr>
    </dgm:pt>
    <dgm:pt modelId="{BBC42FE4-70D7-4CC1-B4DE-C271A366D4D7}" type="pres">
      <dgm:prSet presAssocID="{A908764E-6C3A-4A78-95DF-AB9D217C7F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71217FAE-65D3-4F40-A75D-5B664670B740}" type="pres">
      <dgm:prSet presAssocID="{A908764E-6C3A-4A78-95DF-AB9D217C7F8A}" presName="spaceRect" presStyleCnt="0"/>
      <dgm:spPr/>
    </dgm:pt>
    <dgm:pt modelId="{49AB1816-DB02-48E3-8B56-76AFBA1C5E6A}" type="pres">
      <dgm:prSet presAssocID="{A908764E-6C3A-4A78-95DF-AB9D217C7F8A}" presName="textRect" presStyleLbl="revTx" presStyleIdx="3" presStyleCnt="5">
        <dgm:presLayoutVars>
          <dgm:chMax val="1"/>
          <dgm:chPref val="1"/>
        </dgm:presLayoutVars>
      </dgm:prSet>
      <dgm:spPr/>
    </dgm:pt>
    <dgm:pt modelId="{87D870B6-2EB8-4913-BE90-7558BABE2FB4}" type="pres">
      <dgm:prSet presAssocID="{B4A6CCC9-20DF-4BAC-B969-89E16107ABE6}" presName="sibTrans" presStyleCnt="0"/>
      <dgm:spPr/>
    </dgm:pt>
    <dgm:pt modelId="{B073F48C-4E12-4376-85B7-90A0DAA3A78C}" type="pres">
      <dgm:prSet presAssocID="{191C79FB-BBAD-4C2B-94B1-9A338A11FD91}" presName="compNode" presStyleCnt="0"/>
      <dgm:spPr/>
    </dgm:pt>
    <dgm:pt modelId="{59EB32CF-7A7E-4A47-9337-4E90B1D63BB8}" type="pres">
      <dgm:prSet presAssocID="{191C79FB-BBAD-4C2B-94B1-9A338A11FD91}" presName="iconBgRect" presStyleLbl="bgShp" presStyleIdx="4" presStyleCnt="5"/>
      <dgm:spPr>
        <a:xfrm>
          <a:off x="8938800" y="1095669"/>
          <a:ext cx="1098000" cy="1098000"/>
        </a:xfrm>
        <a:prstGeom prst="ellipse">
          <a:avLst/>
        </a:prstGeom>
        <a:solidFill>
          <a:srgbClr val="1B9AE0"/>
        </a:solidFill>
        <a:ln>
          <a:noFill/>
        </a:ln>
        <a:effectLst/>
      </dgm:spPr>
    </dgm:pt>
    <dgm:pt modelId="{5385CD50-A7C5-42A3-8776-A5C8AA323C94}" type="pres">
      <dgm:prSet presAssocID="{191C79FB-BBAD-4C2B-94B1-9A338A11FD9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C58F6EF8-EDAE-420C-B2E9-2EC67A6635D8}" type="pres">
      <dgm:prSet presAssocID="{191C79FB-BBAD-4C2B-94B1-9A338A11FD91}" presName="spaceRect" presStyleCnt="0"/>
      <dgm:spPr/>
    </dgm:pt>
    <dgm:pt modelId="{3CB77334-67AB-4BFD-BA16-92A03A3A2953}" type="pres">
      <dgm:prSet presAssocID="{191C79FB-BBAD-4C2B-94B1-9A338A11FD91}" presName="textRect" presStyleLbl="revTx" presStyleIdx="4" presStyleCnt="5">
        <dgm:presLayoutVars>
          <dgm:chMax val="1"/>
          <dgm:chPref val="1"/>
        </dgm:presLayoutVars>
      </dgm:prSet>
      <dgm:spPr/>
    </dgm:pt>
  </dgm:ptLst>
  <dgm:cxnLst>
    <dgm:cxn modelId="{AE188F0A-717D-4ABE-96BB-F9BB32E2CCF3}" srcId="{83BF5521-4EFC-4269-8A22-E9E14CB24B1A}" destId="{A908764E-6C3A-4A78-95DF-AB9D217C7F8A}" srcOrd="3" destOrd="0" parTransId="{A2DE2B6F-655F-420F-9BE0-3097F08B7EE8}" sibTransId="{B4A6CCC9-20DF-4BAC-B969-89E16107ABE6}"/>
    <dgm:cxn modelId="{7776570E-6106-45D1-8424-620A58D95A82}" type="presOf" srcId="{A908764E-6C3A-4A78-95DF-AB9D217C7F8A}" destId="{49AB1816-DB02-48E3-8B56-76AFBA1C5E6A}" srcOrd="0" destOrd="0" presId="urn:microsoft.com/office/officeart/2018/5/layout/IconCircleLabelList"/>
    <dgm:cxn modelId="{B9637930-E3E2-4A31-BA8E-A366E0630CFA}" srcId="{83BF5521-4EFC-4269-8A22-E9E14CB24B1A}" destId="{AF3AEEE3-C0D7-4A15-BF0B-027CB81D24AE}" srcOrd="0" destOrd="0" parTransId="{4D2D2492-C605-4856-B09F-62030F24941E}" sibTransId="{C63809CA-9394-4B13-819D-B2093DC9A313}"/>
    <dgm:cxn modelId="{B65D0A34-4944-4632-8BB2-F612DE5435F0}" type="presOf" srcId="{494AA408-9E1D-413B-9A39-57D0563C6829}" destId="{15F23EE3-EBBD-47C8-8CC9-3BEB87181E91}" srcOrd="0" destOrd="0" presId="urn:microsoft.com/office/officeart/2018/5/layout/IconCircleLabelList"/>
    <dgm:cxn modelId="{BB98673D-41C1-4F9F-A84C-036BB989ECEB}" type="presOf" srcId="{191C79FB-BBAD-4C2B-94B1-9A338A11FD91}" destId="{3CB77334-67AB-4BFD-BA16-92A03A3A2953}" srcOrd="0" destOrd="0" presId="urn:microsoft.com/office/officeart/2018/5/layout/IconCircleLabelList"/>
    <dgm:cxn modelId="{2B86AB40-B938-4274-AE18-6FDACB28E9AE}" srcId="{83BF5521-4EFC-4269-8A22-E9E14CB24B1A}" destId="{191C79FB-BBAD-4C2B-94B1-9A338A11FD91}" srcOrd="4" destOrd="0" parTransId="{22E6D25A-381A-4FEC-9323-7E5BFCDF8ADE}" sibTransId="{7DF78D06-FA53-401E-916D-A730BA40CA3D}"/>
    <dgm:cxn modelId="{0D2CF448-0FAB-4365-AD7C-B6D290F20D01}" srcId="{83BF5521-4EFC-4269-8A22-E9E14CB24B1A}" destId="{127B0CFE-006C-472D-9842-368982552D64}" srcOrd="1" destOrd="0" parTransId="{AF969886-F1D6-4EF1-8900-E2915140202A}" sibTransId="{9885B1E9-D774-4A6A-8A9B-B86D276B3361}"/>
    <dgm:cxn modelId="{9484CE72-EEE1-47C0-9A92-B7569DAD005C}" type="presOf" srcId="{AF3AEEE3-C0D7-4A15-BF0B-027CB81D24AE}" destId="{2C601DF9-913F-44D5-A136-F0F918F22376}" srcOrd="0" destOrd="0" presId="urn:microsoft.com/office/officeart/2018/5/layout/IconCircleLabelList"/>
    <dgm:cxn modelId="{F1218953-D2FA-4D5D-840E-F3F50FB5F309}" srcId="{83BF5521-4EFC-4269-8A22-E9E14CB24B1A}" destId="{494AA408-9E1D-413B-9A39-57D0563C6829}" srcOrd="2" destOrd="0" parTransId="{7198688C-FA38-43C0-8ECF-28F10ACD8655}" sibTransId="{5FE77D40-2B19-4378-9E83-89792CEFFD47}"/>
    <dgm:cxn modelId="{9C9EB4A6-9E1E-4316-9870-ECB6374974B6}" type="presOf" srcId="{83BF5521-4EFC-4269-8A22-E9E14CB24B1A}" destId="{7B9EA4D1-B607-4BDC-B5AF-C60DB044620D}" srcOrd="0" destOrd="0" presId="urn:microsoft.com/office/officeart/2018/5/layout/IconCircleLabelList"/>
    <dgm:cxn modelId="{003F4BC8-1611-46DE-9E52-9D83DACF6DB8}" type="presOf" srcId="{127B0CFE-006C-472D-9842-368982552D64}" destId="{B3A98018-71B1-493D-89B9-564072E8CE1D}" srcOrd="0" destOrd="0" presId="urn:microsoft.com/office/officeart/2018/5/layout/IconCircleLabelList"/>
    <dgm:cxn modelId="{5A084459-9BB9-41B2-8BDB-C242DA6BCF84}" type="presParOf" srcId="{7B9EA4D1-B607-4BDC-B5AF-C60DB044620D}" destId="{C5A6A4D1-896F-4E89-9A62-D88DD10A521B}" srcOrd="0" destOrd="0" presId="urn:microsoft.com/office/officeart/2018/5/layout/IconCircleLabelList"/>
    <dgm:cxn modelId="{6CAC5DC0-3304-4608-8788-4AFEEA5786E5}" type="presParOf" srcId="{C5A6A4D1-896F-4E89-9A62-D88DD10A521B}" destId="{DB4972D0-F978-461F-A75E-6F6BBA808A86}" srcOrd="0" destOrd="0" presId="urn:microsoft.com/office/officeart/2018/5/layout/IconCircleLabelList"/>
    <dgm:cxn modelId="{E29F9F7C-CD69-4200-994B-DBE125F204C6}" type="presParOf" srcId="{C5A6A4D1-896F-4E89-9A62-D88DD10A521B}" destId="{095FB4D1-8BE5-4B16-808F-6118960DAC80}" srcOrd="1" destOrd="0" presId="urn:microsoft.com/office/officeart/2018/5/layout/IconCircleLabelList"/>
    <dgm:cxn modelId="{41854C27-D9E5-481F-90A5-2EED04C6FB98}" type="presParOf" srcId="{C5A6A4D1-896F-4E89-9A62-D88DD10A521B}" destId="{51564548-17CD-4F91-82F9-6A1B12D893D7}" srcOrd="2" destOrd="0" presId="urn:microsoft.com/office/officeart/2018/5/layout/IconCircleLabelList"/>
    <dgm:cxn modelId="{8180DEA7-8897-4DC2-8008-2DB6084B7262}" type="presParOf" srcId="{C5A6A4D1-896F-4E89-9A62-D88DD10A521B}" destId="{2C601DF9-913F-44D5-A136-F0F918F22376}" srcOrd="3" destOrd="0" presId="urn:microsoft.com/office/officeart/2018/5/layout/IconCircleLabelList"/>
    <dgm:cxn modelId="{C9CC4C60-44E7-4946-A76A-53BCE2881F64}" type="presParOf" srcId="{7B9EA4D1-B607-4BDC-B5AF-C60DB044620D}" destId="{E7110E99-4441-4B1F-9693-3FFC816AF05A}" srcOrd="1" destOrd="0" presId="urn:microsoft.com/office/officeart/2018/5/layout/IconCircleLabelList"/>
    <dgm:cxn modelId="{BA8961D4-9ECD-4214-9FCE-73C74A4A3E4C}" type="presParOf" srcId="{7B9EA4D1-B607-4BDC-B5AF-C60DB044620D}" destId="{8B4187BD-8135-42E8-BEEC-4A0A821D80F1}" srcOrd="2" destOrd="0" presId="urn:microsoft.com/office/officeart/2018/5/layout/IconCircleLabelList"/>
    <dgm:cxn modelId="{73FC2BBD-A3A4-43CA-900D-E2DF9E1EDE5C}" type="presParOf" srcId="{8B4187BD-8135-42E8-BEEC-4A0A821D80F1}" destId="{FFC4F758-36F9-4F57-8606-3EE60494C735}" srcOrd="0" destOrd="0" presId="urn:microsoft.com/office/officeart/2018/5/layout/IconCircleLabelList"/>
    <dgm:cxn modelId="{6237717F-9D40-4B49-B691-382404F24961}" type="presParOf" srcId="{8B4187BD-8135-42E8-BEEC-4A0A821D80F1}" destId="{7CD1D1A9-D6F0-4FEC-8A61-518CF2EFB864}" srcOrd="1" destOrd="0" presId="urn:microsoft.com/office/officeart/2018/5/layout/IconCircleLabelList"/>
    <dgm:cxn modelId="{4D0FB8F6-3160-4E0D-9D4D-76B2668EEE75}" type="presParOf" srcId="{8B4187BD-8135-42E8-BEEC-4A0A821D80F1}" destId="{DE30F487-523A-4B72-828E-3A29528253C2}" srcOrd="2" destOrd="0" presId="urn:microsoft.com/office/officeart/2018/5/layout/IconCircleLabelList"/>
    <dgm:cxn modelId="{86A5FE24-AF66-4DA9-B34C-8F8308A91943}" type="presParOf" srcId="{8B4187BD-8135-42E8-BEEC-4A0A821D80F1}" destId="{B3A98018-71B1-493D-89B9-564072E8CE1D}" srcOrd="3" destOrd="0" presId="urn:microsoft.com/office/officeart/2018/5/layout/IconCircleLabelList"/>
    <dgm:cxn modelId="{1EC5052D-71A7-409C-B10E-FDA058D1E668}" type="presParOf" srcId="{7B9EA4D1-B607-4BDC-B5AF-C60DB044620D}" destId="{C941732C-9B22-46E0-A2B3-6011BAE0295E}" srcOrd="3" destOrd="0" presId="urn:microsoft.com/office/officeart/2018/5/layout/IconCircleLabelList"/>
    <dgm:cxn modelId="{CB5332F4-02C1-4281-90E5-A24D6CAD2D8A}" type="presParOf" srcId="{7B9EA4D1-B607-4BDC-B5AF-C60DB044620D}" destId="{67FBB3B6-BD62-41C0-B9EE-0EEA35A3C958}" srcOrd="4" destOrd="0" presId="urn:microsoft.com/office/officeart/2018/5/layout/IconCircleLabelList"/>
    <dgm:cxn modelId="{CD8AA7E6-FDC6-4250-9E58-974E80BB4960}" type="presParOf" srcId="{67FBB3B6-BD62-41C0-B9EE-0EEA35A3C958}" destId="{A0948243-4429-45B8-9408-721DFFB1855B}" srcOrd="0" destOrd="0" presId="urn:microsoft.com/office/officeart/2018/5/layout/IconCircleLabelList"/>
    <dgm:cxn modelId="{E78ECD43-89E8-47EF-8808-6007DCA90F6D}" type="presParOf" srcId="{67FBB3B6-BD62-41C0-B9EE-0EEA35A3C958}" destId="{5D1E0655-D0F3-44E4-B0FD-B56B38C0B510}" srcOrd="1" destOrd="0" presId="urn:microsoft.com/office/officeart/2018/5/layout/IconCircleLabelList"/>
    <dgm:cxn modelId="{6CBD8708-0601-42A3-9FD1-D5FE49C1D6FC}" type="presParOf" srcId="{67FBB3B6-BD62-41C0-B9EE-0EEA35A3C958}" destId="{03E018CF-FC28-4F55-832D-F608225C4A74}" srcOrd="2" destOrd="0" presId="urn:microsoft.com/office/officeart/2018/5/layout/IconCircleLabelList"/>
    <dgm:cxn modelId="{6E49DC74-4EDC-4100-A628-A098693A0311}" type="presParOf" srcId="{67FBB3B6-BD62-41C0-B9EE-0EEA35A3C958}" destId="{15F23EE3-EBBD-47C8-8CC9-3BEB87181E91}" srcOrd="3" destOrd="0" presId="urn:microsoft.com/office/officeart/2018/5/layout/IconCircleLabelList"/>
    <dgm:cxn modelId="{030454C6-F867-4531-B59F-77D0AF863255}" type="presParOf" srcId="{7B9EA4D1-B607-4BDC-B5AF-C60DB044620D}" destId="{8B99DCDD-3ACB-4DB2-B150-91F703FEF7C9}" srcOrd="5" destOrd="0" presId="urn:microsoft.com/office/officeart/2018/5/layout/IconCircleLabelList"/>
    <dgm:cxn modelId="{4DC3FE6F-1478-4D28-8EE3-5A8590CFF0EE}" type="presParOf" srcId="{7B9EA4D1-B607-4BDC-B5AF-C60DB044620D}" destId="{BF2DA4FB-69B5-484A-941E-277AE30D0FA8}" srcOrd="6" destOrd="0" presId="urn:microsoft.com/office/officeart/2018/5/layout/IconCircleLabelList"/>
    <dgm:cxn modelId="{9D9DA1FC-682F-4254-B768-5FB97C84A0A6}" type="presParOf" srcId="{BF2DA4FB-69B5-484A-941E-277AE30D0FA8}" destId="{FA87577F-4DCD-4807-8467-991F2D2B70BA}" srcOrd="0" destOrd="0" presId="urn:microsoft.com/office/officeart/2018/5/layout/IconCircleLabelList"/>
    <dgm:cxn modelId="{309D018D-570B-4C84-B65D-D067EF9A6FFE}" type="presParOf" srcId="{BF2DA4FB-69B5-484A-941E-277AE30D0FA8}" destId="{BBC42FE4-70D7-4CC1-B4DE-C271A366D4D7}" srcOrd="1" destOrd="0" presId="urn:microsoft.com/office/officeart/2018/5/layout/IconCircleLabelList"/>
    <dgm:cxn modelId="{9E1CC725-F639-43C2-A37B-1405103B82DD}" type="presParOf" srcId="{BF2DA4FB-69B5-484A-941E-277AE30D0FA8}" destId="{71217FAE-65D3-4F40-A75D-5B664670B740}" srcOrd="2" destOrd="0" presId="urn:microsoft.com/office/officeart/2018/5/layout/IconCircleLabelList"/>
    <dgm:cxn modelId="{CA7A8F17-9936-4550-9315-DE82914983EA}" type="presParOf" srcId="{BF2DA4FB-69B5-484A-941E-277AE30D0FA8}" destId="{49AB1816-DB02-48E3-8B56-76AFBA1C5E6A}" srcOrd="3" destOrd="0" presId="urn:microsoft.com/office/officeart/2018/5/layout/IconCircleLabelList"/>
    <dgm:cxn modelId="{D51DC068-49D3-47AB-80D6-FA6C737C9AFF}" type="presParOf" srcId="{7B9EA4D1-B607-4BDC-B5AF-C60DB044620D}" destId="{87D870B6-2EB8-4913-BE90-7558BABE2FB4}" srcOrd="7" destOrd="0" presId="urn:microsoft.com/office/officeart/2018/5/layout/IconCircleLabelList"/>
    <dgm:cxn modelId="{7E1ED9A9-DAC1-4A83-B2C8-20441D6FA772}" type="presParOf" srcId="{7B9EA4D1-B607-4BDC-B5AF-C60DB044620D}" destId="{B073F48C-4E12-4376-85B7-90A0DAA3A78C}" srcOrd="8" destOrd="0" presId="urn:microsoft.com/office/officeart/2018/5/layout/IconCircleLabelList"/>
    <dgm:cxn modelId="{249FD6F4-59C6-4C64-B2A3-0BC90611983B}" type="presParOf" srcId="{B073F48C-4E12-4376-85B7-90A0DAA3A78C}" destId="{59EB32CF-7A7E-4A47-9337-4E90B1D63BB8}" srcOrd="0" destOrd="0" presId="urn:microsoft.com/office/officeart/2018/5/layout/IconCircleLabelList"/>
    <dgm:cxn modelId="{23A9AE2C-CFAA-47EF-81AE-6C47EBDBF2ED}" type="presParOf" srcId="{B073F48C-4E12-4376-85B7-90A0DAA3A78C}" destId="{5385CD50-A7C5-42A3-8776-A5C8AA323C94}" srcOrd="1" destOrd="0" presId="urn:microsoft.com/office/officeart/2018/5/layout/IconCircleLabelList"/>
    <dgm:cxn modelId="{1E0474D0-0725-41E6-9B1F-35E0557371AA}" type="presParOf" srcId="{B073F48C-4E12-4376-85B7-90A0DAA3A78C}" destId="{C58F6EF8-EDAE-420C-B2E9-2EC67A6635D8}" srcOrd="2" destOrd="0" presId="urn:microsoft.com/office/officeart/2018/5/layout/IconCircleLabelList"/>
    <dgm:cxn modelId="{4F98DA08-D2AE-4487-92F1-5C2C92C9842D}" type="presParOf" srcId="{B073F48C-4E12-4376-85B7-90A0DAA3A78C}" destId="{3CB77334-67AB-4BFD-BA16-92A03A3A29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BF5521-4EFC-4269-8A22-E9E14CB24B1A}"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AF3AEEE3-C0D7-4A15-BF0B-027CB81D24AE}">
      <dgm:prSet/>
      <dgm:spPr/>
      <dgm:t>
        <a:bodyPr/>
        <a:lstStyle/>
        <a:p>
          <a:pPr>
            <a:defRPr cap="all"/>
          </a:pPr>
          <a:r>
            <a:rPr lang="en-US" dirty="0"/>
            <a:t>DevOps</a:t>
          </a:r>
        </a:p>
      </dgm:t>
    </dgm:pt>
    <dgm:pt modelId="{4D2D2492-C605-4856-B09F-62030F24941E}" type="parTrans" cxnId="{B9637930-E3E2-4A31-BA8E-A366E0630CFA}">
      <dgm:prSet/>
      <dgm:spPr/>
      <dgm:t>
        <a:bodyPr/>
        <a:lstStyle/>
        <a:p>
          <a:endParaRPr lang="en-US"/>
        </a:p>
      </dgm:t>
    </dgm:pt>
    <dgm:pt modelId="{C63809CA-9394-4B13-819D-B2093DC9A313}" type="sibTrans" cxnId="{B9637930-E3E2-4A31-BA8E-A366E0630CFA}">
      <dgm:prSet/>
      <dgm:spPr/>
      <dgm:t>
        <a:bodyPr/>
        <a:lstStyle/>
        <a:p>
          <a:endParaRPr lang="en-US"/>
        </a:p>
      </dgm:t>
    </dgm:pt>
    <dgm:pt modelId="{127B0CFE-006C-472D-9842-368982552D64}">
      <dgm:prSet/>
      <dgm:spPr/>
      <dgm:t>
        <a:bodyPr/>
        <a:lstStyle/>
        <a:p>
          <a:pPr>
            <a:defRPr cap="all"/>
          </a:pPr>
          <a:r>
            <a:rPr lang="en-US" dirty="0"/>
            <a:t>Shift left mentality</a:t>
          </a:r>
        </a:p>
      </dgm:t>
    </dgm:pt>
    <dgm:pt modelId="{AF969886-F1D6-4EF1-8900-E2915140202A}" type="parTrans" cxnId="{0D2CF448-0FAB-4365-AD7C-B6D290F20D01}">
      <dgm:prSet/>
      <dgm:spPr/>
      <dgm:t>
        <a:bodyPr/>
        <a:lstStyle/>
        <a:p>
          <a:endParaRPr lang="en-US"/>
        </a:p>
      </dgm:t>
    </dgm:pt>
    <dgm:pt modelId="{9885B1E9-D774-4A6A-8A9B-B86D276B3361}" type="sibTrans" cxnId="{0D2CF448-0FAB-4365-AD7C-B6D290F20D01}">
      <dgm:prSet/>
      <dgm:spPr/>
      <dgm:t>
        <a:bodyPr/>
        <a:lstStyle/>
        <a:p>
          <a:endParaRPr lang="en-US"/>
        </a:p>
      </dgm:t>
    </dgm:pt>
    <dgm:pt modelId="{494AA408-9E1D-413B-9A39-57D0563C6829}">
      <dgm:prSet/>
      <dgm:spPr/>
      <dgm:t>
        <a:bodyPr/>
        <a:lstStyle/>
        <a:p>
          <a:pPr>
            <a:defRPr cap="all"/>
          </a:pPr>
          <a:r>
            <a:rPr lang="en-US" dirty="0"/>
            <a:t>DEVSECOPS tooling</a:t>
          </a:r>
        </a:p>
      </dgm:t>
    </dgm:pt>
    <dgm:pt modelId="{7198688C-FA38-43C0-8ECF-28F10ACD8655}" type="parTrans" cxnId="{F1218953-D2FA-4D5D-840E-F3F50FB5F309}">
      <dgm:prSet/>
      <dgm:spPr/>
      <dgm:t>
        <a:bodyPr/>
        <a:lstStyle/>
        <a:p>
          <a:endParaRPr lang="en-US"/>
        </a:p>
      </dgm:t>
    </dgm:pt>
    <dgm:pt modelId="{5FE77D40-2B19-4378-9E83-89792CEFFD47}" type="sibTrans" cxnId="{F1218953-D2FA-4D5D-840E-F3F50FB5F309}">
      <dgm:prSet/>
      <dgm:spPr/>
      <dgm:t>
        <a:bodyPr/>
        <a:lstStyle/>
        <a:p>
          <a:endParaRPr lang="en-US"/>
        </a:p>
      </dgm:t>
    </dgm:pt>
    <dgm:pt modelId="{A908764E-6C3A-4A78-95DF-AB9D217C7F8A}">
      <dgm:prSet/>
      <dgm:spPr/>
      <dgm:t>
        <a:bodyPr/>
        <a:lstStyle/>
        <a:p>
          <a:pPr>
            <a:defRPr cap="all"/>
          </a:pPr>
          <a:r>
            <a:rPr lang="en-US" b="0" dirty="0"/>
            <a:t>DEMOS</a:t>
          </a:r>
        </a:p>
      </dgm:t>
    </dgm:pt>
    <dgm:pt modelId="{A2DE2B6F-655F-420F-9BE0-3097F08B7EE8}" type="parTrans" cxnId="{AE188F0A-717D-4ABE-96BB-F9BB32E2CCF3}">
      <dgm:prSet/>
      <dgm:spPr/>
      <dgm:t>
        <a:bodyPr/>
        <a:lstStyle/>
        <a:p>
          <a:endParaRPr lang="en-US"/>
        </a:p>
      </dgm:t>
    </dgm:pt>
    <dgm:pt modelId="{B4A6CCC9-20DF-4BAC-B969-89E16107ABE6}" type="sibTrans" cxnId="{AE188F0A-717D-4ABE-96BB-F9BB32E2CCF3}">
      <dgm:prSet/>
      <dgm:spPr/>
      <dgm:t>
        <a:bodyPr/>
        <a:lstStyle/>
        <a:p>
          <a:endParaRPr lang="en-US"/>
        </a:p>
      </dgm:t>
    </dgm:pt>
    <dgm:pt modelId="{191C79FB-BBAD-4C2B-94B1-9A338A11FD91}">
      <dgm:prSet/>
      <dgm:spPr/>
      <dgm:t>
        <a:bodyPr/>
        <a:lstStyle/>
        <a:p>
          <a:pPr>
            <a:defRPr cap="all"/>
          </a:pPr>
          <a:r>
            <a:rPr lang="en-BE"/>
            <a:t>Q &amp; </a:t>
          </a:r>
          <a:r>
            <a:rPr lang="nl-BE"/>
            <a:t>A</a:t>
          </a:r>
          <a:endParaRPr lang="en-US"/>
        </a:p>
      </dgm:t>
    </dgm:pt>
    <dgm:pt modelId="{22E6D25A-381A-4FEC-9323-7E5BFCDF8ADE}" type="parTrans" cxnId="{2B86AB40-B938-4274-AE18-6FDACB28E9AE}">
      <dgm:prSet/>
      <dgm:spPr/>
      <dgm:t>
        <a:bodyPr/>
        <a:lstStyle/>
        <a:p>
          <a:endParaRPr lang="en-US"/>
        </a:p>
      </dgm:t>
    </dgm:pt>
    <dgm:pt modelId="{7DF78D06-FA53-401E-916D-A730BA40CA3D}" type="sibTrans" cxnId="{2B86AB40-B938-4274-AE18-6FDACB28E9AE}">
      <dgm:prSet/>
      <dgm:spPr/>
      <dgm:t>
        <a:bodyPr/>
        <a:lstStyle/>
        <a:p>
          <a:endParaRPr lang="en-US"/>
        </a:p>
      </dgm:t>
    </dgm:pt>
    <dgm:pt modelId="{7B9EA4D1-B607-4BDC-B5AF-C60DB044620D}" type="pres">
      <dgm:prSet presAssocID="{83BF5521-4EFC-4269-8A22-E9E14CB24B1A}" presName="root" presStyleCnt="0">
        <dgm:presLayoutVars>
          <dgm:dir/>
          <dgm:resizeHandles val="exact"/>
        </dgm:presLayoutVars>
      </dgm:prSet>
      <dgm:spPr/>
    </dgm:pt>
    <dgm:pt modelId="{C5A6A4D1-896F-4E89-9A62-D88DD10A521B}" type="pres">
      <dgm:prSet presAssocID="{AF3AEEE3-C0D7-4A15-BF0B-027CB81D24AE}" presName="compNode" presStyleCnt="0"/>
      <dgm:spPr/>
    </dgm:pt>
    <dgm:pt modelId="{DB4972D0-F978-461F-A75E-6F6BBA808A86}" type="pres">
      <dgm:prSet presAssocID="{AF3AEEE3-C0D7-4A15-BF0B-027CB81D24AE}" presName="iconBgRect" presStyleLbl="bgShp" presStyleIdx="0" presStyleCnt="5"/>
      <dgm:spPr>
        <a:solidFill>
          <a:srgbClr val="1B9AE0"/>
        </a:solidFill>
      </dgm:spPr>
    </dgm:pt>
    <dgm:pt modelId="{095FB4D1-8BE5-4B16-808F-6118960DAC80}" type="pres">
      <dgm:prSet presAssocID="{AF3AEEE3-C0D7-4A15-BF0B-027CB81D24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
        </a:ext>
      </dgm:extLst>
    </dgm:pt>
    <dgm:pt modelId="{51564548-17CD-4F91-82F9-6A1B12D893D7}" type="pres">
      <dgm:prSet presAssocID="{AF3AEEE3-C0D7-4A15-BF0B-027CB81D24AE}" presName="spaceRect" presStyleCnt="0"/>
      <dgm:spPr/>
    </dgm:pt>
    <dgm:pt modelId="{2C601DF9-913F-44D5-A136-F0F918F22376}" type="pres">
      <dgm:prSet presAssocID="{AF3AEEE3-C0D7-4A15-BF0B-027CB81D24AE}" presName="textRect" presStyleLbl="revTx" presStyleIdx="0" presStyleCnt="5">
        <dgm:presLayoutVars>
          <dgm:chMax val="1"/>
          <dgm:chPref val="1"/>
        </dgm:presLayoutVars>
      </dgm:prSet>
      <dgm:spPr/>
    </dgm:pt>
    <dgm:pt modelId="{E7110E99-4441-4B1F-9693-3FFC816AF05A}" type="pres">
      <dgm:prSet presAssocID="{C63809CA-9394-4B13-819D-B2093DC9A313}" presName="sibTrans" presStyleCnt="0"/>
      <dgm:spPr/>
    </dgm:pt>
    <dgm:pt modelId="{8B4187BD-8135-42E8-BEEC-4A0A821D80F1}" type="pres">
      <dgm:prSet presAssocID="{127B0CFE-006C-472D-9842-368982552D64}" presName="compNode" presStyleCnt="0"/>
      <dgm:spPr/>
    </dgm:pt>
    <dgm:pt modelId="{FFC4F758-36F9-4F57-8606-3EE60494C735}" type="pres">
      <dgm:prSet presAssocID="{127B0CFE-006C-472D-9842-368982552D64}" presName="iconBgRect" presStyleLbl="bgShp" presStyleIdx="1" presStyleCnt="5"/>
      <dgm:spPr>
        <a:xfrm>
          <a:off x="2593800" y="1095669"/>
          <a:ext cx="1098000" cy="1098000"/>
        </a:xfrm>
        <a:prstGeom prst="ellipse">
          <a:avLst/>
        </a:prstGeom>
        <a:solidFill>
          <a:srgbClr val="1B9AE0"/>
        </a:solidFill>
        <a:ln>
          <a:noFill/>
        </a:ln>
        <a:effectLst/>
      </dgm:spPr>
    </dgm:pt>
    <dgm:pt modelId="{7CD1D1A9-D6F0-4FEC-8A61-518CF2EFB864}" type="pres">
      <dgm:prSet presAssocID="{127B0CFE-006C-472D-9842-368982552D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DE30F487-523A-4B72-828E-3A29528253C2}" type="pres">
      <dgm:prSet presAssocID="{127B0CFE-006C-472D-9842-368982552D64}" presName="spaceRect" presStyleCnt="0"/>
      <dgm:spPr/>
    </dgm:pt>
    <dgm:pt modelId="{B3A98018-71B1-493D-89B9-564072E8CE1D}" type="pres">
      <dgm:prSet presAssocID="{127B0CFE-006C-472D-9842-368982552D64}" presName="textRect" presStyleLbl="revTx" presStyleIdx="1" presStyleCnt="5">
        <dgm:presLayoutVars>
          <dgm:chMax val="1"/>
          <dgm:chPref val="1"/>
        </dgm:presLayoutVars>
      </dgm:prSet>
      <dgm:spPr/>
    </dgm:pt>
    <dgm:pt modelId="{C941732C-9B22-46E0-A2B3-6011BAE0295E}" type="pres">
      <dgm:prSet presAssocID="{9885B1E9-D774-4A6A-8A9B-B86D276B3361}" presName="sibTrans" presStyleCnt="0"/>
      <dgm:spPr/>
    </dgm:pt>
    <dgm:pt modelId="{67FBB3B6-BD62-41C0-B9EE-0EEA35A3C958}" type="pres">
      <dgm:prSet presAssocID="{494AA408-9E1D-413B-9A39-57D0563C6829}" presName="compNode" presStyleCnt="0"/>
      <dgm:spPr/>
    </dgm:pt>
    <dgm:pt modelId="{A0948243-4429-45B8-9408-721DFFB1855B}" type="pres">
      <dgm:prSet presAssocID="{494AA408-9E1D-413B-9A39-57D0563C6829}" presName="iconBgRect" presStyleLbl="bgShp" presStyleIdx="2" presStyleCnt="5"/>
      <dgm:spPr>
        <a:xfrm>
          <a:off x="4708800" y="1095669"/>
          <a:ext cx="1098000" cy="1098000"/>
        </a:xfrm>
        <a:prstGeom prst="ellipse">
          <a:avLst/>
        </a:prstGeom>
        <a:solidFill>
          <a:srgbClr val="1B9AE0"/>
        </a:solidFill>
        <a:ln>
          <a:noFill/>
        </a:ln>
        <a:effectLst/>
      </dgm:spPr>
    </dgm:pt>
    <dgm:pt modelId="{5D1E0655-D0F3-44E4-B0FD-B56B38C0B510}" type="pres">
      <dgm:prSet presAssocID="{494AA408-9E1D-413B-9A39-57D0563C682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3E018CF-FC28-4F55-832D-F608225C4A74}" type="pres">
      <dgm:prSet presAssocID="{494AA408-9E1D-413B-9A39-57D0563C6829}" presName="spaceRect" presStyleCnt="0"/>
      <dgm:spPr/>
    </dgm:pt>
    <dgm:pt modelId="{15F23EE3-EBBD-47C8-8CC9-3BEB87181E91}" type="pres">
      <dgm:prSet presAssocID="{494AA408-9E1D-413B-9A39-57D0563C6829}" presName="textRect" presStyleLbl="revTx" presStyleIdx="2" presStyleCnt="5">
        <dgm:presLayoutVars>
          <dgm:chMax val="1"/>
          <dgm:chPref val="1"/>
        </dgm:presLayoutVars>
      </dgm:prSet>
      <dgm:spPr/>
    </dgm:pt>
    <dgm:pt modelId="{8B99DCDD-3ACB-4DB2-B150-91F703FEF7C9}" type="pres">
      <dgm:prSet presAssocID="{5FE77D40-2B19-4378-9E83-89792CEFFD47}" presName="sibTrans" presStyleCnt="0"/>
      <dgm:spPr/>
    </dgm:pt>
    <dgm:pt modelId="{BF2DA4FB-69B5-484A-941E-277AE30D0FA8}" type="pres">
      <dgm:prSet presAssocID="{A908764E-6C3A-4A78-95DF-AB9D217C7F8A}" presName="compNode" presStyleCnt="0"/>
      <dgm:spPr/>
    </dgm:pt>
    <dgm:pt modelId="{FA87577F-4DCD-4807-8467-991F2D2B70BA}" type="pres">
      <dgm:prSet presAssocID="{A908764E-6C3A-4A78-95DF-AB9D217C7F8A}" presName="iconBgRect" presStyleLbl="bgShp" presStyleIdx="3" presStyleCnt="5"/>
      <dgm:spPr>
        <a:xfrm>
          <a:off x="6823800" y="1095669"/>
          <a:ext cx="1098000" cy="1098000"/>
        </a:xfrm>
        <a:prstGeom prst="ellipse">
          <a:avLst/>
        </a:prstGeom>
        <a:solidFill>
          <a:srgbClr val="1B9AE0"/>
        </a:solidFill>
        <a:ln>
          <a:noFill/>
        </a:ln>
        <a:effectLst/>
      </dgm:spPr>
    </dgm:pt>
    <dgm:pt modelId="{BBC42FE4-70D7-4CC1-B4DE-C271A366D4D7}" type="pres">
      <dgm:prSet presAssocID="{A908764E-6C3A-4A78-95DF-AB9D217C7F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71217FAE-65D3-4F40-A75D-5B664670B740}" type="pres">
      <dgm:prSet presAssocID="{A908764E-6C3A-4A78-95DF-AB9D217C7F8A}" presName="spaceRect" presStyleCnt="0"/>
      <dgm:spPr/>
    </dgm:pt>
    <dgm:pt modelId="{49AB1816-DB02-48E3-8B56-76AFBA1C5E6A}" type="pres">
      <dgm:prSet presAssocID="{A908764E-6C3A-4A78-95DF-AB9D217C7F8A}" presName="textRect" presStyleLbl="revTx" presStyleIdx="3" presStyleCnt="5">
        <dgm:presLayoutVars>
          <dgm:chMax val="1"/>
          <dgm:chPref val="1"/>
        </dgm:presLayoutVars>
      </dgm:prSet>
      <dgm:spPr/>
    </dgm:pt>
    <dgm:pt modelId="{87D870B6-2EB8-4913-BE90-7558BABE2FB4}" type="pres">
      <dgm:prSet presAssocID="{B4A6CCC9-20DF-4BAC-B969-89E16107ABE6}" presName="sibTrans" presStyleCnt="0"/>
      <dgm:spPr/>
    </dgm:pt>
    <dgm:pt modelId="{B073F48C-4E12-4376-85B7-90A0DAA3A78C}" type="pres">
      <dgm:prSet presAssocID="{191C79FB-BBAD-4C2B-94B1-9A338A11FD91}" presName="compNode" presStyleCnt="0"/>
      <dgm:spPr/>
    </dgm:pt>
    <dgm:pt modelId="{59EB32CF-7A7E-4A47-9337-4E90B1D63BB8}" type="pres">
      <dgm:prSet presAssocID="{191C79FB-BBAD-4C2B-94B1-9A338A11FD91}" presName="iconBgRect" presStyleLbl="bgShp" presStyleIdx="4" presStyleCnt="5"/>
      <dgm:spPr>
        <a:xfrm>
          <a:off x="8938800" y="1095669"/>
          <a:ext cx="1098000" cy="1098000"/>
        </a:xfrm>
        <a:prstGeom prst="ellipse">
          <a:avLst/>
        </a:prstGeom>
        <a:solidFill>
          <a:srgbClr val="1B9AE0"/>
        </a:solidFill>
        <a:ln>
          <a:noFill/>
        </a:ln>
        <a:effectLst/>
      </dgm:spPr>
    </dgm:pt>
    <dgm:pt modelId="{5385CD50-A7C5-42A3-8776-A5C8AA323C94}" type="pres">
      <dgm:prSet presAssocID="{191C79FB-BBAD-4C2B-94B1-9A338A11FD9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C58F6EF8-EDAE-420C-B2E9-2EC67A6635D8}" type="pres">
      <dgm:prSet presAssocID="{191C79FB-BBAD-4C2B-94B1-9A338A11FD91}" presName="spaceRect" presStyleCnt="0"/>
      <dgm:spPr/>
    </dgm:pt>
    <dgm:pt modelId="{3CB77334-67AB-4BFD-BA16-92A03A3A2953}" type="pres">
      <dgm:prSet presAssocID="{191C79FB-BBAD-4C2B-94B1-9A338A11FD91}" presName="textRect" presStyleLbl="revTx" presStyleIdx="4" presStyleCnt="5">
        <dgm:presLayoutVars>
          <dgm:chMax val="1"/>
          <dgm:chPref val="1"/>
        </dgm:presLayoutVars>
      </dgm:prSet>
      <dgm:spPr/>
    </dgm:pt>
  </dgm:ptLst>
  <dgm:cxnLst>
    <dgm:cxn modelId="{AE188F0A-717D-4ABE-96BB-F9BB32E2CCF3}" srcId="{83BF5521-4EFC-4269-8A22-E9E14CB24B1A}" destId="{A908764E-6C3A-4A78-95DF-AB9D217C7F8A}" srcOrd="3" destOrd="0" parTransId="{A2DE2B6F-655F-420F-9BE0-3097F08B7EE8}" sibTransId="{B4A6CCC9-20DF-4BAC-B969-89E16107ABE6}"/>
    <dgm:cxn modelId="{7776570E-6106-45D1-8424-620A58D95A82}" type="presOf" srcId="{A908764E-6C3A-4A78-95DF-AB9D217C7F8A}" destId="{49AB1816-DB02-48E3-8B56-76AFBA1C5E6A}" srcOrd="0" destOrd="0" presId="urn:microsoft.com/office/officeart/2018/5/layout/IconCircleLabelList"/>
    <dgm:cxn modelId="{B9637930-E3E2-4A31-BA8E-A366E0630CFA}" srcId="{83BF5521-4EFC-4269-8A22-E9E14CB24B1A}" destId="{AF3AEEE3-C0D7-4A15-BF0B-027CB81D24AE}" srcOrd="0" destOrd="0" parTransId="{4D2D2492-C605-4856-B09F-62030F24941E}" sibTransId="{C63809CA-9394-4B13-819D-B2093DC9A313}"/>
    <dgm:cxn modelId="{B65D0A34-4944-4632-8BB2-F612DE5435F0}" type="presOf" srcId="{494AA408-9E1D-413B-9A39-57D0563C6829}" destId="{15F23EE3-EBBD-47C8-8CC9-3BEB87181E91}" srcOrd="0" destOrd="0" presId="urn:microsoft.com/office/officeart/2018/5/layout/IconCircleLabelList"/>
    <dgm:cxn modelId="{BB98673D-41C1-4F9F-A84C-036BB989ECEB}" type="presOf" srcId="{191C79FB-BBAD-4C2B-94B1-9A338A11FD91}" destId="{3CB77334-67AB-4BFD-BA16-92A03A3A2953}" srcOrd="0" destOrd="0" presId="urn:microsoft.com/office/officeart/2018/5/layout/IconCircleLabelList"/>
    <dgm:cxn modelId="{2B86AB40-B938-4274-AE18-6FDACB28E9AE}" srcId="{83BF5521-4EFC-4269-8A22-E9E14CB24B1A}" destId="{191C79FB-BBAD-4C2B-94B1-9A338A11FD91}" srcOrd="4" destOrd="0" parTransId="{22E6D25A-381A-4FEC-9323-7E5BFCDF8ADE}" sibTransId="{7DF78D06-FA53-401E-916D-A730BA40CA3D}"/>
    <dgm:cxn modelId="{0D2CF448-0FAB-4365-AD7C-B6D290F20D01}" srcId="{83BF5521-4EFC-4269-8A22-E9E14CB24B1A}" destId="{127B0CFE-006C-472D-9842-368982552D64}" srcOrd="1" destOrd="0" parTransId="{AF969886-F1D6-4EF1-8900-E2915140202A}" sibTransId="{9885B1E9-D774-4A6A-8A9B-B86D276B3361}"/>
    <dgm:cxn modelId="{9484CE72-EEE1-47C0-9A92-B7569DAD005C}" type="presOf" srcId="{AF3AEEE3-C0D7-4A15-BF0B-027CB81D24AE}" destId="{2C601DF9-913F-44D5-A136-F0F918F22376}" srcOrd="0" destOrd="0" presId="urn:microsoft.com/office/officeart/2018/5/layout/IconCircleLabelList"/>
    <dgm:cxn modelId="{F1218953-D2FA-4D5D-840E-F3F50FB5F309}" srcId="{83BF5521-4EFC-4269-8A22-E9E14CB24B1A}" destId="{494AA408-9E1D-413B-9A39-57D0563C6829}" srcOrd="2" destOrd="0" parTransId="{7198688C-FA38-43C0-8ECF-28F10ACD8655}" sibTransId="{5FE77D40-2B19-4378-9E83-89792CEFFD47}"/>
    <dgm:cxn modelId="{9C9EB4A6-9E1E-4316-9870-ECB6374974B6}" type="presOf" srcId="{83BF5521-4EFC-4269-8A22-E9E14CB24B1A}" destId="{7B9EA4D1-B607-4BDC-B5AF-C60DB044620D}" srcOrd="0" destOrd="0" presId="urn:microsoft.com/office/officeart/2018/5/layout/IconCircleLabelList"/>
    <dgm:cxn modelId="{003F4BC8-1611-46DE-9E52-9D83DACF6DB8}" type="presOf" srcId="{127B0CFE-006C-472D-9842-368982552D64}" destId="{B3A98018-71B1-493D-89B9-564072E8CE1D}" srcOrd="0" destOrd="0" presId="urn:microsoft.com/office/officeart/2018/5/layout/IconCircleLabelList"/>
    <dgm:cxn modelId="{5A084459-9BB9-41B2-8BDB-C242DA6BCF84}" type="presParOf" srcId="{7B9EA4D1-B607-4BDC-B5AF-C60DB044620D}" destId="{C5A6A4D1-896F-4E89-9A62-D88DD10A521B}" srcOrd="0" destOrd="0" presId="urn:microsoft.com/office/officeart/2018/5/layout/IconCircleLabelList"/>
    <dgm:cxn modelId="{6CAC5DC0-3304-4608-8788-4AFEEA5786E5}" type="presParOf" srcId="{C5A6A4D1-896F-4E89-9A62-D88DD10A521B}" destId="{DB4972D0-F978-461F-A75E-6F6BBA808A86}" srcOrd="0" destOrd="0" presId="urn:microsoft.com/office/officeart/2018/5/layout/IconCircleLabelList"/>
    <dgm:cxn modelId="{E29F9F7C-CD69-4200-994B-DBE125F204C6}" type="presParOf" srcId="{C5A6A4D1-896F-4E89-9A62-D88DD10A521B}" destId="{095FB4D1-8BE5-4B16-808F-6118960DAC80}" srcOrd="1" destOrd="0" presId="urn:microsoft.com/office/officeart/2018/5/layout/IconCircleLabelList"/>
    <dgm:cxn modelId="{41854C27-D9E5-481F-90A5-2EED04C6FB98}" type="presParOf" srcId="{C5A6A4D1-896F-4E89-9A62-D88DD10A521B}" destId="{51564548-17CD-4F91-82F9-6A1B12D893D7}" srcOrd="2" destOrd="0" presId="urn:microsoft.com/office/officeart/2018/5/layout/IconCircleLabelList"/>
    <dgm:cxn modelId="{8180DEA7-8897-4DC2-8008-2DB6084B7262}" type="presParOf" srcId="{C5A6A4D1-896F-4E89-9A62-D88DD10A521B}" destId="{2C601DF9-913F-44D5-A136-F0F918F22376}" srcOrd="3" destOrd="0" presId="urn:microsoft.com/office/officeart/2018/5/layout/IconCircleLabelList"/>
    <dgm:cxn modelId="{C9CC4C60-44E7-4946-A76A-53BCE2881F64}" type="presParOf" srcId="{7B9EA4D1-B607-4BDC-B5AF-C60DB044620D}" destId="{E7110E99-4441-4B1F-9693-3FFC816AF05A}" srcOrd="1" destOrd="0" presId="urn:microsoft.com/office/officeart/2018/5/layout/IconCircleLabelList"/>
    <dgm:cxn modelId="{BA8961D4-9ECD-4214-9FCE-73C74A4A3E4C}" type="presParOf" srcId="{7B9EA4D1-B607-4BDC-B5AF-C60DB044620D}" destId="{8B4187BD-8135-42E8-BEEC-4A0A821D80F1}" srcOrd="2" destOrd="0" presId="urn:microsoft.com/office/officeart/2018/5/layout/IconCircleLabelList"/>
    <dgm:cxn modelId="{73FC2BBD-A3A4-43CA-900D-E2DF9E1EDE5C}" type="presParOf" srcId="{8B4187BD-8135-42E8-BEEC-4A0A821D80F1}" destId="{FFC4F758-36F9-4F57-8606-3EE60494C735}" srcOrd="0" destOrd="0" presId="urn:microsoft.com/office/officeart/2018/5/layout/IconCircleLabelList"/>
    <dgm:cxn modelId="{6237717F-9D40-4B49-B691-382404F24961}" type="presParOf" srcId="{8B4187BD-8135-42E8-BEEC-4A0A821D80F1}" destId="{7CD1D1A9-D6F0-4FEC-8A61-518CF2EFB864}" srcOrd="1" destOrd="0" presId="urn:microsoft.com/office/officeart/2018/5/layout/IconCircleLabelList"/>
    <dgm:cxn modelId="{4D0FB8F6-3160-4E0D-9D4D-76B2668EEE75}" type="presParOf" srcId="{8B4187BD-8135-42E8-BEEC-4A0A821D80F1}" destId="{DE30F487-523A-4B72-828E-3A29528253C2}" srcOrd="2" destOrd="0" presId="urn:microsoft.com/office/officeart/2018/5/layout/IconCircleLabelList"/>
    <dgm:cxn modelId="{86A5FE24-AF66-4DA9-B34C-8F8308A91943}" type="presParOf" srcId="{8B4187BD-8135-42E8-BEEC-4A0A821D80F1}" destId="{B3A98018-71B1-493D-89B9-564072E8CE1D}" srcOrd="3" destOrd="0" presId="urn:microsoft.com/office/officeart/2018/5/layout/IconCircleLabelList"/>
    <dgm:cxn modelId="{1EC5052D-71A7-409C-B10E-FDA058D1E668}" type="presParOf" srcId="{7B9EA4D1-B607-4BDC-B5AF-C60DB044620D}" destId="{C941732C-9B22-46E0-A2B3-6011BAE0295E}" srcOrd="3" destOrd="0" presId="urn:microsoft.com/office/officeart/2018/5/layout/IconCircleLabelList"/>
    <dgm:cxn modelId="{CB5332F4-02C1-4281-90E5-A24D6CAD2D8A}" type="presParOf" srcId="{7B9EA4D1-B607-4BDC-B5AF-C60DB044620D}" destId="{67FBB3B6-BD62-41C0-B9EE-0EEA35A3C958}" srcOrd="4" destOrd="0" presId="urn:microsoft.com/office/officeart/2018/5/layout/IconCircleLabelList"/>
    <dgm:cxn modelId="{CD8AA7E6-FDC6-4250-9E58-974E80BB4960}" type="presParOf" srcId="{67FBB3B6-BD62-41C0-B9EE-0EEA35A3C958}" destId="{A0948243-4429-45B8-9408-721DFFB1855B}" srcOrd="0" destOrd="0" presId="urn:microsoft.com/office/officeart/2018/5/layout/IconCircleLabelList"/>
    <dgm:cxn modelId="{E78ECD43-89E8-47EF-8808-6007DCA90F6D}" type="presParOf" srcId="{67FBB3B6-BD62-41C0-B9EE-0EEA35A3C958}" destId="{5D1E0655-D0F3-44E4-B0FD-B56B38C0B510}" srcOrd="1" destOrd="0" presId="urn:microsoft.com/office/officeart/2018/5/layout/IconCircleLabelList"/>
    <dgm:cxn modelId="{6CBD8708-0601-42A3-9FD1-D5FE49C1D6FC}" type="presParOf" srcId="{67FBB3B6-BD62-41C0-B9EE-0EEA35A3C958}" destId="{03E018CF-FC28-4F55-832D-F608225C4A74}" srcOrd="2" destOrd="0" presId="urn:microsoft.com/office/officeart/2018/5/layout/IconCircleLabelList"/>
    <dgm:cxn modelId="{6E49DC74-4EDC-4100-A628-A098693A0311}" type="presParOf" srcId="{67FBB3B6-BD62-41C0-B9EE-0EEA35A3C958}" destId="{15F23EE3-EBBD-47C8-8CC9-3BEB87181E91}" srcOrd="3" destOrd="0" presId="urn:microsoft.com/office/officeart/2018/5/layout/IconCircleLabelList"/>
    <dgm:cxn modelId="{030454C6-F867-4531-B59F-77D0AF863255}" type="presParOf" srcId="{7B9EA4D1-B607-4BDC-B5AF-C60DB044620D}" destId="{8B99DCDD-3ACB-4DB2-B150-91F703FEF7C9}" srcOrd="5" destOrd="0" presId="urn:microsoft.com/office/officeart/2018/5/layout/IconCircleLabelList"/>
    <dgm:cxn modelId="{4DC3FE6F-1478-4D28-8EE3-5A8590CFF0EE}" type="presParOf" srcId="{7B9EA4D1-B607-4BDC-B5AF-C60DB044620D}" destId="{BF2DA4FB-69B5-484A-941E-277AE30D0FA8}" srcOrd="6" destOrd="0" presId="urn:microsoft.com/office/officeart/2018/5/layout/IconCircleLabelList"/>
    <dgm:cxn modelId="{9D9DA1FC-682F-4254-B768-5FB97C84A0A6}" type="presParOf" srcId="{BF2DA4FB-69B5-484A-941E-277AE30D0FA8}" destId="{FA87577F-4DCD-4807-8467-991F2D2B70BA}" srcOrd="0" destOrd="0" presId="urn:microsoft.com/office/officeart/2018/5/layout/IconCircleLabelList"/>
    <dgm:cxn modelId="{309D018D-570B-4C84-B65D-D067EF9A6FFE}" type="presParOf" srcId="{BF2DA4FB-69B5-484A-941E-277AE30D0FA8}" destId="{BBC42FE4-70D7-4CC1-B4DE-C271A366D4D7}" srcOrd="1" destOrd="0" presId="urn:microsoft.com/office/officeart/2018/5/layout/IconCircleLabelList"/>
    <dgm:cxn modelId="{9E1CC725-F639-43C2-A37B-1405103B82DD}" type="presParOf" srcId="{BF2DA4FB-69B5-484A-941E-277AE30D0FA8}" destId="{71217FAE-65D3-4F40-A75D-5B664670B740}" srcOrd="2" destOrd="0" presId="urn:microsoft.com/office/officeart/2018/5/layout/IconCircleLabelList"/>
    <dgm:cxn modelId="{CA7A8F17-9936-4550-9315-DE82914983EA}" type="presParOf" srcId="{BF2DA4FB-69B5-484A-941E-277AE30D0FA8}" destId="{49AB1816-DB02-48E3-8B56-76AFBA1C5E6A}" srcOrd="3" destOrd="0" presId="urn:microsoft.com/office/officeart/2018/5/layout/IconCircleLabelList"/>
    <dgm:cxn modelId="{D51DC068-49D3-47AB-80D6-FA6C737C9AFF}" type="presParOf" srcId="{7B9EA4D1-B607-4BDC-B5AF-C60DB044620D}" destId="{87D870B6-2EB8-4913-BE90-7558BABE2FB4}" srcOrd="7" destOrd="0" presId="urn:microsoft.com/office/officeart/2018/5/layout/IconCircleLabelList"/>
    <dgm:cxn modelId="{7E1ED9A9-DAC1-4A83-B2C8-20441D6FA772}" type="presParOf" srcId="{7B9EA4D1-B607-4BDC-B5AF-C60DB044620D}" destId="{B073F48C-4E12-4376-85B7-90A0DAA3A78C}" srcOrd="8" destOrd="0" presId="urn:microsoft.com/office/officeart/2018/5/layout/IconCircleLabelList"/>
    <dgm:cxn modelId="{249FD6F4-59C6-4C64-B2A3-0BC90611983B}" type="presParOf" srcId="{B073F48C-4E12-4376-85B7-90A0DAA3A78C}" destId="{59EB32CF-7A7E-4A47-9337-4E90B1D63BB8}" srcOrd="0" destOrd="0" presId="urn:microsoft.com/office/officeart/2018/5/layout/IconCircleLabelList"/>
    <dgm:cxn modelId="{23A9AE2C-CFAA-47EF-81AE-6C47EBDBF2ED}" type="presParOf" srcId="{B073F48C-4E12-4376-85B7-90A0DAA3A78C}" destId="{5385CD50-A7C5-42A3-8776-A5C8AA323C94}" srcOrd="1" destOrd="0" presId="urn:microsoft.com/office/officeart/2018/5/layout/IconCircleLabelList"/>
    <dgm:cxn modelId="{1E0474D0-0725-41E6-9B1F-35E0557371AA}" type="presParOf" srcId="{B073F48C-4E12-4376-85B7-90A0DAA3A78C}" destId="{C58F6EF8-EDAE-420C-B2E9-2EC67A6635D8}" srcOrd="2" destOrd="0" presId="urn:microsoft.com/office/officeart/2018/5/layout/IconCircleLabelList"/>
    <dgm:cxn modelId="{4F98DA08-D2AE-4487-92F1-5C2C92C9842D}" type="presParOf" srcId="{B073F48C-4E12-4376-85B7-90A0DAA3A78C}" destId="{3CB77334-67AB-4BFD-BA16-92A03A3A29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972D0-F978-461F-A75E-6F6BBA808A86}">
      <dsp:nvSpPr>
        <dsp:cNvPr id="0" name=""/>
        <dsp:cNvSpPr/>
      </dsp:nvSpPr>
      <dsp:spPr>
        <a:xfrm>
          <a:off x="47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095FB4D1-8BE5-4B16-808F-6118960DAC80}">
      <dsp:nvSpPr>
        <dsp:cNvPr id="0" name=""/>
        <dsp:cNvSpPr/>
      </dsp:nvSpPr>
      <dsp:spPr>
        <a:xfrm>
          <a:off x="712800" y="93657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601DF9-913F-44D5-A136-F0F918F22376}">
      <dsp:nvSpPr>
        <dsp:cNvPr id="0" name=""/>
        <dsp:cNvSpPr/>
      </dsp:nvSpPr>
      <dsp:spPr>
        <a:xfrm>
          <a:off x="12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DevOps</a:t>
          </a:r>
        </a:p>
      </dsp:txBody>
      <dsp:txXfrm>
        <a:off x="127800" y="2142571"/>
        <a:ext cx="1800000" cy="720000"/>
      </dsp:txXfrm>
    </dsp:sp>
    <dsp:sp modelId="{FFC4F758-36F9-4F57-8606-3EE60494C735}">
      <dsp:nvSpPr>
        <dsp:cNvPr id="0" name=""/>
        <dsp:cNvSpPr/>
      </dsp:nvSpPr>
      <dsp:spPr>
        <a:xfrm>
          <a:off x="2593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7CD1D1A9-D6F0-4FEC-8A61-518CF2EFB864}">
      <dsp:nvSpPr>
        <dsp:cNvPr id="0" name=""/>
        <dsp:cNvSpPr/>
      </dsp:nvSpPr>
      <dsp:spPr>
        <a:xfrm>
          <a:off x="2827800" y="93657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A98018-71B1-493D-89B9-564072E8CE1D}">
      <dsp:nvSpPr>
        <dsp:cNvPr id="0" name=""/>
        <dsp:cNvSpPr/>
      </dsp:nvSpPr>
      <dsp:spPr>
        <a:xfrm>
          <a:off x="2242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Shift left mentality</a:t>
          </a:r>
        </a:p>
      </dsp:txBody>
      <dsp:txXfrm>
        <a:off x="2242800" y="2142571"/>
        <a:ext cx="1800000" cy="720000"/>
      </dsp:txXfrm>
    </dsp:sp>
    <dsp:sp modelId="{A0948243-4429-45B8-9408-721DFFB1855B}">
      <dsp:nvSpPr>
        <dsp:cNvPr id="0" name=""/>
        <dsp:cNvSpPr/>
      </dsp:nvSpPr>
      <dsp:spPr>
        <a:xfrm>
          <a:off x="470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5D1E0655-D0F3-44E4-B0FD-B56B38C0B510}">
      <dsp:nvSpPr>
        <dsp:cNvPr id="0" name=""/>
        <dsp:cNvSpPr/>
      </dsp:nvSpPr>
      <dsp:spPr>
        <a:xfrm>
          <a:off x="4942800" y="93657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F23EE3-EBBD-47C8-8CC9-3BEB87181E91}">
      <dsp:nvSpPr>
        <dsp:cNvPr id="0" name=""/>
        <dsp:cNvSpPr/>
      </dsp:nvSpPr>
      <dsp:spPr>
        <a:xfrm>
          <a:off x="435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DEVSECOPS tooling</a:t>
          </a:r>
        </a:p>
      </dsp:txBody>
      <dsp:txXfrm>
        <a:off x="4357800" y="2142571"/>
        <a:ext cx="1800000" cy="720000"/>
      </dsp:txXfrm>
    </dsp:sp>
    <dsp:sp modelId="{FA87577F-4DCD-4807-8467-991F2D2B70BA}">
      <dsp:nvSpPr>
        <dsp:cNvPr id="0" name=""/>
        <dsp:cNvSpPr/>
      </dsp:nvSpPr>
      <dsp:spPr>
        <a:xfrm>
          <a:off x="6823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BBC42FE4-70D7-4CC1-B4DE-C271A366D4D7}">
      <dsp:nvSpPr>
        <dsp:cNvPr id="0" name=""/>
        <dsp:cNvSpPr/>
      </dsp:nvSpPr>
      <dsp:spPr>
        <a:xfrm>
          <a:off x="7057800" y="93657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AB1816-DB02-48E3-8B56-76AFBA1C5E6A}">
      <dsp:nvSpPr>
        <dsp:cNvPr id="0" name=""/>
        <dsp:cNvSpPr/>
      </dsp:nvSpPr>
      <dsp:spPr>
        <a:xfrm>
          <a:off x="6472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0" kern="1200" dirty="0"/>
            <a:t>DEMOS</a:t>
          </a:r>
        </a:p>
      </dsp:txBody>
      <dsp:txXfrm>
        <a:off x="6472800" y="2142571"/>
        <a:ext cx="1800000" cy="720000"/>
      </dsp:txXfrm>
    </dsp:sp>
    <dsp:sp modelId="{59EB32CF-7A7E-4A47-9337-4E90B1D63BB8}">
      <dsp:nvSpPr>
        <dsp:cNvPr id="0" name=""/>
        <dsp:cNvSpPr/>
      </dsp:nvSpPr>
      <dsp:spPr>
        <a:xfrm>
          <a:off x="893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5385CD50-A7C5-42A3-8776-A5C8AA323C94}">
      <dsp:nvSpPr>
        <dsp:cNvPr id="0" name=""/>
        <dsp:cNvSpPr/>
      </dsp:nvSpPr>
      <dsp:spPr>
        <a:xfrm>
          <a:off x="9172800" y="93657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B77334-67AB-4BFD-BA16-92A03A3A2953}">
      <dsp:nvSpPr>
        <dsp:cNvPr id="0" name=""/>
        <dsp:cNvSpPr/>
      </dsp:nvSpPr>
      <dsp:spPr>
        <a:xfrm>
          <a:off x="858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BE" sz="2400" kern="1200"/>
            <a:t>Q &amp; </a:t>
          </a:r>
          <a:r>
            <a:rPr lang="nl-BE" sz="2400" kern="1200"/>
            <a:t>A</a:t>
          </a:r>
          <a:endParaRPr lang="en-US" sz="2400" kern="1200"/>
        </a:p>
      </dsp:txBody>
      <dsp:txXfrm>
        <a:off x="8587800" y="2142571"/>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972D0-F978-461F-A75E-6F6BBA808A86}">
      <dsp:nvSpPr>
        <dsp:cNvPr id="0" name=""/>
        <dsp:cNvSpPr/>
      </dsp:nvSpPr>
      <dsp:spPr>
        <a:xfrm>
          <a:off x="47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095FB4D1-8BE5-4B16-808F-6118960DAC80}">
      <dsp:nvSpPr>
        <dsp:cNvPr id="0" name=""/>
        <dsp:cNvSpPr/>
      </dsp:nvSpPr>
      <dsp:spPr>
        <a:xfrm>
          <a:off x="712800" y="93657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601DF9-913F-44D5-A136-F0F918F22376}">
      <dsp:nvSpPr>
        <dsp:cNvPr id="0" name=""/>
        <dsp:cNvSpPr/>
      </dsp:nvSpPr>
      <dsp:spPr>
        <a:xfrm>
          <a:off x="12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DevOps</a:t>
          </a:r>
        </a:p>
      </dsp:txBody>
      <dsp:txXfrm>
        <a:off x="127800" y="2142571"/>
        <a:ext cx="1800000" cy="720000"/>
      </dsp:txXfrm>
    </dsp:sp>
    <dsp:sp modelId="{FFC4F758-36F9-4F57-8606-3EE60494C735}">
      <dsp:nvSpPr>
        <dsp:cNvPr id="0" name=""/>
        <dsp:cNvSpPr/>
      </dsp:nvSpPr>
      <dsp:spPr>
        <a:xfrm>
          <a:off x="2593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7CD1D1A9-D6F0-4FEC-8A61-518CF2EFB864}">
      <dsp:nvSpPr>
        <dsp:cNvPr id="0" name=""/>
        <dsp:cNvSpPr/>
      </dsp:nvSpPr>
      <dsp:spPr>
        <a:xfrm>
          <a:off x="2827800" y="93657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A98018-71B1-493D-89B9-564072E8CE1D}">
      <dsp:nvSpPr>
        <dsp:cNvPr id="0" name=""/>
        <dsp:cNvSpPr/>
      </dsp:nvSpPr>
      <dsp:spPr>
        <a:xfrm>
          <a:off x="2242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Shift left mentality</a:t>
          </a:r>
        </a:p>
      </dsp:txBody>
      <dsp:txXfrm>
        <a:off x="2242800" y="2142571"/>
        <a:ext cx="1800000" cy="720000"/>
      </dsp:txXfrm>
    </dsp:sp>
    <dsp:sp modelId="{A0948243-4429-45B8-9408-721DFFB1855B}">
      <dsp:nvSpPr>
        <dsp:cNvPr id="0" name=""/>
        <dsp:cNvSpPr/>
      </dsp:nvSpPr>
      <dsp:spPr>
        <a:xfrm>
          <a:off x="470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5D1E0655-D0F3-44E4-B0FD-B56B38C0B510}">
      <dsp:nvSpPr>
        <dsp:cNvPr id="0" name=""/>
        <dsp:cNvSpPr/>
      </dsp:nvSpPr>
      <dsp:spPr>
        <a:xfrm>
          <a:off x="4942800" y="93657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F23EE3-EBBD-47C8-8CC9-3BEB87181E91}">
      <dsp:nvSpPr>
        <dsp:cNvPr id="0" name=""/>
        <dsp:cNvSpPr/>
      </dsp:nvSpPr>
      <dsp:spPr>
        <a:xfrm>
          <a:off x="435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DEVSECOPS tooling</a:t>
          </a:r>
        </a:p>
      </dsp:txBody>
      <dsp:txXfrm>
        <a:off x="4357800" y="2142571"/>
        <a:ext cx="1800000" cy="720000"/>
      </dsp:txXfrm>
    </dsp:sp>
    <dsp:sp modelId="{FA87577F-4DCD-4807-8467-991F2D2B70BA}">
      <dsp:nvSpPr>
        <dsp:cNvPr id="0" name=""/>
        <dsp:cNvSpPr/>
      </dsp:nvSpPr>
      <dsp:spPr>
        <a:xfrm>
          <a:off x="6823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BBC42FE4-70D7-4CC1-B4DE-C271A366D4D7}">
      <dsp:nvSpPr>
        <dsp:cNvPr id="0" name=""/>
        <dsp:cNvSpPr/>
      </dsp:nvSpPr>
      <dsp:spPr>
        <a:xfrm>
          <a:off x="7057800" y="93657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AB1816-DB02-48E3-8B56-76AFBA1C5E6A}">
      <dsp:nvSpPr>
        <dsp:cNvPr id="0" name=""/>
        <dsp:cNvSpPr/>
      </dsp:nvSpPr>
      <dsp:spPr>
        <a:xfrm>
          <a:off x="6472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0" kern="1200" dirty="0"/>
            <a:t>DEMOS</a:t>
          </a:r>
        </a:p>
      </dsp:txBody>
      <dsp:txXfrm>
        <a:off x="6472800" y="2142571"/>
        <a:ext cx="1800000" cy="720000"/>
      </dsp:txXfrm>
    </dsp:sp>
    <dsp:sp modelId="{59EB32CF-7A7E-4A47-9337-4E90B1D63BB8}">
      <dsp:nvSpPr>
        <dsp:cNvPr id="0" name=""/>
        <dsp:cNvSpPr/>
      </dsp:nvSpPr>
      <dsp:spPr>
        <a:xfrm>
          <a:off x="8938800" y="702571"/>
          <a:ext cx="1098000" cy="1098000"/>
        </a:xfrm>
        <a:prstGeom prst="ellipse">
          <a:avLst/>
        </a:prstGeom>
        <a:solidFill>
          <a:srgbClr val="1B9AE0"/>
        </a:solidFill>
        <a:ln>
          <a:noFill/>
        </a:ln>
        <a:effectLst/>
      </dsp:spPr>
      <dsp:style>
        <a:lnRef idx="0">
          <a:scrgbClr r="0" g="0" b="0"/>
        </a:lnRef>
        <a:fillRef idx="1">
          <a:scrgbClr r="0" g="0" b="0"/>
        </a:fillRef>
        <a:effectRef idx="0">
          <a:scrgbClr r="0" g="0" b="0"/>
        </a:effectRef>
        <a:fontRef idx="minor"/>
      </dsp:style>
    </dsp:sp>
    <dsp:sp modelId="{5385CD50-A7C5-42A3-8776-A5C8AA323C94}">
      <dsp:nvSpPr>
        <dsp:cNvPr id="0" name=""/>
        <dsp:cNvSpPr/>
      </dsp:nvSpPr>
      <dsp:spPr>
        <a:xfrm>
          <a:off x="9172800" y="93657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B77334-67AB-4BFD-BA16-92A03A3A2953}">
      <dsp:nvSpPr>
        <dsp:cNvPr id="0" name=""/>
        <dsp:cNvSpPr/>
      </dsp:nvSpPr>
      <dsp:spPr>
        <a:xfrm>
          <a:off x="8587800" y="214257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BE" sz="2400" kern="1200"/>
            <a:t>Q &amp; </a:t>
          </a:r>
          <a:r>
            <a:rPr lang="nl-BE" sz="2400" kern="1200"/>
            <a:t>A</a:t>
          </a:r>
          <a:endParaRPr lang="en-US" sz="2400" kern="1200"/>
        </a:p>
      </dsp:txBody>
      <dsp:txXfrm>
        <a:off x="8587800" y="214257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017E1-2C85-48C4-923F-014C48D7C459}"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C004A-8BE1-4E35-A41F-97F7D1348FEE}" type="slidenum">
              <a:rPr lang="en-US" smtClean="0"/>
              <a:t>‹#›</a:t>
            </a:fld>
            <a:endParaRPr lang="en-US"/>
          </a:p>
        </p:txBody>
      </p:sp>
    </p:spTree>
    <p:extLst>
      <p:ext uri="{BB962C8B-B14F-4D97-AF65-F5344CB8AC3E}">
        <p14:creationId xmlns:p14="http://schemas.microsoft.com/office/powerpoint/2010/main" val="115881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2468563"/>
            <a:ext cx="7680325" cy="43211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66577"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657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66577" rtl="0" eaLnBrk="1" fontAlgn="auto" latinLnBrk="0" hangingPunct="1">
                <a:lnSpc>
                  <a:spcPct val="100000"/>
                </a:lnSpc>
                <a:spcBef>
                  <a:spcPts val="0"/>
                </a:spcBef>
                <a:spcAft>
                  <a:spcPts val="0"/>
                </a:spcAft>
                <a:buClrTx/>
                <a:buSzTx/>
                <a:buFontTx/>
                <a:buNone/>
                <a:tabLst/>
                <a:defRPr/>
              </a:pPr>
              <a:t>4/27/2022 8:22 PM</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657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66577"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1763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CDEAA-52C3-47C0-BEBF-C90635947DAA}" type="slidenum">
              <a:rPr lang="en-US" smtClean="0"/>
              <a:t>5</a:t>
            </a:fld>
            <a:endParaRPr lang="en-US"/>
          </a:p>
        </p:txBody>
      </p:sp>
    </p:spTree>
    <p:extLst>
      <p:ext uri="{BB962C8B-B14F-4D97-AF65-F5344CB8AC3E}">
        <p14:creationId xmlns:p14="http://schemas.microsoft.com/office/powerpoint/2010/main" val="241084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CDEAA-52C3-47C0-BEBF-C90635947DAA}" type="slidenum">
              <a:rPr lang="en-US" smtClean="0"/>
              <a:t>8</a:t>
            </a:fld>
            <a:endParaRPr lang="en-US"/>
          </a:p>
        </p:txBody>
      </p:sp>
    </p:spTree>
    <p:extLst>
      <p:ext uri="{BB962C8B-B14F-4D97-AF65-F5344CB8AC3E}">
        <p14:creationId xmlns:p14="http://schemas.microsoft.com/office/powerpoint/2010/main" val="410326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CDEAA-52C3-47C0-BEBF-C90635947DAA}" type="slidenum">
              <a:rPr lang="en-US" smtClean="0"/>
              <a:t>9</a:t>
            </a:fld>
            <a:endParaRPr lang="en-US"/>
          </a:p>
        </p:txBody>
      </p:sp>
    </p:spTree>
    <p:extLst>
      <p:ext uri="{BB962C8B-B14F-4D97-AF65-F5344CB8AC3E}">
        <p14:creationId xmlns:p14="http://schemas.microsoft.com/office/powerpoint/2010/main" val="410326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Approvals &amp; Pull Requests</a:t>
            </a:r>
            <a:endParaRPr lang="nl-BE" b="1"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From ADO PU Project / Settings / Repositories / select a specific branch </a:t>
            </a:r>
            <a:r>
              <a:rPr lang="en-US" b="1" dirty="0" err="1"/>
              <a:t>petender</a:t>
            </a:r>
            <a:r>
              <a:rPr lang="en-US" b="1" dirty="0"/>
              <a:t>-updates</a:t>
            </a:r>
            <a:r>
              <a:rPr lang="en-US" b="0" dirty="0"/>
              <a:t> / settings – </a:t>
            </a:r>
            <a:r>
              <a:rPr lang="en-US" b="1" dirty="0"/>
              <a:t>approvers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Open the source code folder c:\partsunlimited in </a:t>
            </a:r>
            <a:r>
              <a:rPr lang="en-US" b="0" dirty="0" err="1"/>
              <a:t>VSCode</a:t>
            </a:r>
            <a:r>
              <a:rPr lang="en-US" b="0" dirty="0"/>
              <a:t>, edit a file and run a commit + push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Create a new Pull Request and show the reviewers field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ADO Security Scanner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Open DevOps / Parts Unlimited / PU-</a:t>
            </a:r>
            <a:r>
              <a:rPr lang="en-US" b="0" dirty="0" err="1"/>
              <a:t>ASPNet</a:t>
            </a:r>
            <a:r>
              <a:rPr lang="en-US" b="0" dirty="0"/>
              <a:t>-Classic Pipeline, and show the ADO Security Scanner Task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Run the pipeline, or open an already completed job + show details of scanning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From dashboards,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DCDEAA-52C3-47C0-BEBF-C90635947D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1721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DCDEAA-52C3-47C0-BEBF-C90635947DAA}" type="slidenum">
              <a:rPr lang="en-US" smtClean="0"/>
              <a:t>11</a:t>
            </a:fld>
            <a:endParaRPr lang="en-US"/>
          </a:p>
        </p:txBody>
      </p:sp>
    </p:spTree>
    <p:extLst>
      <p:ext uri="{BB962C8B-B14F-4D97-AF65-F5344CB8AC3E}">
        <p14:creationId xmlns:p14="http://schemas.microsoft.com/office/powerpoint/2010/main" val="410326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171450" indent="-171450">
              <a:buFont typeface="Arial" panose="020B0604020202020204" pitchFamily="34" charset="0"/>
              <a:buChar char="•"/>
            </a:pPr>
            <a:r>
              <a:rPr lang="en-US" b="1" dirty="0"/>
              <a:t>Code Analysis</a:t>
            </a:r>
          </a:p>
          <a:p>
            <a:pPr marL="628650" lvl="1" indent="-171450">
              <a:buFont typeface="Arial" panose="020B0604020202020204" pitchFamily="34" charset="0"/>
              <a:buChar char="•"/>
            </a:pPr>
            <a:r>
              <a:rPr lang="en-US" b="0" dirty="0"/>
              <a:t>Open marketplace.visualstudio.com</a:t>
            </a:r>
          </a:p>
          <a:p>
            <a:pPr marL="628650" lvl="1" indent="-171450">
              <a:buFont typeface="Arial" panose="020B0604020202020204" pitchFamily="34" charset="0"/>
              <a:buChar char="•"/>
            </a:pPr>
            <a:r>
              <a:rPr lang="en-US" b="0" dirty="0"/>
              <a:t>Search for security – 80 different extensions that </a:t>
            </a:r>
            <a:r>
              <a:rPr lang="en-US" b="1" dirty="0"/>
              <a:t>do something</a:t>
            </a:r>
            <a:r>
              <a:rPr lang="en-US" b="0" dirty="0"/>
              <a:t> with security</a:t>
            </a:r>
          </a:p>
          <a:p>
            <a:pPr marL="628650" lvl="1" indent="-171450">
              <a:buFont typeface="Arial" panose="020B0604020202020204" pitchFamily="34" charset="0"/>
              <a:buChar char="•"/>
            </a:pPr>
            <a:r>
              <a:rPr lang="en-US" b="0" dirty="0"/>
              <a:t>Select </a:t>
            </a:r>
            <a:r>
              <a:rPr lang="en-US" b="0" dirty="0" err="1"/>
              <a:t>WhiteSource</a:t>
            </a:r>
            <a:r>
              <a:rPr lang="en-US" b="0" dirty="0"/>
              <a:t> Bolt – core feature is scanning for open source licensing dependencies, security vulnerabilities, software bugs,… </a:t>
            </a:r>
          </a:p>
          <a:p>
            <a:pPr marL="628650" lvl="1" indent="-171450">
              <a:buFont typeface="Arial" panose="020B0604020202020204" pitchFamily="34" charset="0"/>
              <a:buChar char="•"/>
            </a:pPr>
            <a:r>
              <a:rPr lang="en-US" b="0" dirty="0"/>
              <a:t>Select ADO Pipelines / </a:t>
            </a:r>
            <a:r>
              <a:rPr lang="en-US" b="1" dirty="0" err="1"/>
              <a:t>WhiteSource</a:t>
            </a:r>
            <a:r>
              <a:rPr lang="en-US" b="1" dirty="0"/>
              <a:t> Bolt </a:t>
            </a:r>
            <a:r>
              <a:rPr lang="en-US" b="0" dirty="0"/>
              <a:t>/ Describe the output of the details</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r>
              <a:rPr lang="en-US" b="0" dirty="0"/>
              <a:t>Select Pipelines – details – pick </a:t>
            </a:r>
            <a:r>
              <a:rPr lang="en-US" b="1" dirty="0" err="1"/>
              <a:t>SonarCloud</a:t>
            </a:r>
            <a:r>
              <a:rPr lang="en-US" b="0" dirty="0"/>
              <a:t> + open sonarcloud.io</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r>
              <a:rPr lang="en-US" b="0" dirty="0"/>
              <a:t>Go to owasp.org, discuss the secured analysis options they offer + share it’s the team behind WAF too</a:t>
            </a:r>
          </a:p>
          <a:p>
            <a:pPr marL="628650" lvl="1" indent="-171450">
              <a:buFont typeface="Arial" panose="020B0604020202020204" pitchFamily="34" charset="0"/>
              <a:buChar char="•"/>
            </a:pPr>
            <a:endParaRPr lang="en-US" b="0" dirty="0"/>
          </a:p>
          <a:p>
            <a:pPr marL="0" indent="0">
              <a:buFont typeface="Arial" panose="020B0604020202020204" pitchFamily="34" charset="0"/>
              <a:buNone/>
            </a:pPr>
            <a:endParaRPr lang="en-US" b="1" dirty="0"/>
          </a:p>
          <a:p>
            <a:pPr marL="171450" indent="-171450">
              <a:buFont typeface="Arial" panose="020B0604020202020204" pitchFamily="34" charset="0"/>
              <a:buChar char="•"/>
            </a:pPr>
            <a:r>
              <a:rPr lang="en-US" b="1" dirty="0"/>
              <a:t>Credentials &amp; Secrets Management</a:t>
            </a:r>
          </a:p>
          <a:p>
            <a:pPr marL="171450" indent="-171450">
              <a:buFont typeface="Arial" panose="020B0604020202020204" pitchFamily="34" charset="0"/>
              <a:buChar char="•"/>
            </a:pPr>
            <a:endParaRPr lang="en-US" b="1" dirty="0"/>
          </a:p>
          <a:p>
            <a:pPr marL="628650" lvl="1" indent="-171450">
              <a:buFont typeface="Arial" panose="020B0604020202020204" pitchFamily="34" charset="0"/>
              <a:buChar char="•"/>
            </a:pPr>
            <a:r>
              <a:rPr lang="en-US" b="0" dirty="0"/>
              <a:t>Show link from GitHub Advanced Security + </a:t>
            </a:r>
            <a:r>
              <a:rPr lang="en-US" b="0" dirty="0" err="1"/>
              <a:t>keyvault</a:t>
            </a:r>
            <a:r>
              <a:rPr lang="en-US" b="0" dirty="0"/>
              <a:t> integration for variables </a:t>
            </a:r>
          </a:p>
          <a:p>
            <a:pPr marL="171450" indent="-171450">
              <a:buFont typeface="Arial" panose="020B0604020202020204" pitchFamily="34" charset="0"/>
              <a:buChar char="•"/>
            </a:pPr>
            <a:endParaRPr lang="en-US" b="1" dirty="0"/>
          </a:p>
          <a:p>
            <a:pPr marL="628650" lvl="1" indent="-171450">
              <a:buFont typeface="Arial" panose="020B0604020202020204" pitchFamily="34" charset="0"/>
              <a:buChar char="•"/>
            </a:pPr>
            <a:r>
              <a:rPr lang="nl-BE" b="0" dirty="0"/>
              <a:t>Open </a:t>
            </a:r>
            <a:r>
              <a:rPr lang="nl-BE" b="1" dirty="0"/>
              <a:t>KV Project</a:t>
            </a:r>
            <a:r>
              <a:rPr lang="nl-BE" b="0" dirty="0"/>
              <a:t>, show library to interact variables from Keyvault </a:t>
            </a:r>
          </a:p>
          <a:p>
            <a:pPr marL="628650" lvl="1" indent="-171450">
              <a:buFont typeface="Arial" panose="020B0604020202020204" pitchFamily="34" charset="0"/>
              <a:buChar char="•"/>
            </a:pPr>
            <a:r>
              <a:rPr lang="nl-BE" b="0" dirty="0"/>
              <a:t>Show release pipeline, where there is a task to integrate KV and read out information </a:t>
            </a:r>
            <a:endParaRPr lang="nl-BE"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DCDEAA-52C3-47C0-BEBF-C90635947D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1721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DCDEAA-52C3-47C0-BEBF-C90635947D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047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Container Vulnerability Scanning</a:t>
            </a:r>
          </a:p>
          <a:p>
            <a:pPr marL="171450" indent="-171450">
              <a:buFont typeface="Arial" panose="020B0604020202020204" pitchFamily="34" charset="0"/>
              <a:buChar char="•"/>
            </a:pPr>
            <a:endParaRPr lang="en-US" b="1" dirty="0"/>
          </a:p>
          <a:p>
            <a:pPr marL="628650" lvl="1" indent="-171450">
              <a:buFont typeface="Arial" panose="020B0604020202020204" pitchFamily="34" charset="0"/>
              <a:buChar char="•"/>
            </a:pPr>
            <a:r>
              <a:rPr lang="en-US" b="0" dirty="0"/>
              <a:t>Open Marketplace – show Qualys </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r>
              <a:rPr lang="en-US" b="0" dirty="0"/>
              <a:t>Azure Portal – Security Center – Qualys integration for ACR</a:t>
            </a:r>
          </a:p>
          <a:p>
            <a:pPr marL="457200" lvl="1" indent="0">
              <a:buFont typeface="Arial" panose="020B0604020202020204" pitchFamily="34" charset="0"/>
              <a:buNone/>
            </a:pPr>
            <a:endParaRPr lang="en-US" b="0" dirty="0"/>
          </a:p>
          <a:p>
            <a:pPr marL="628650" lvl="1" indent="-171450">
              <a:buFont typeface="Arial" panose="020B0604020202020204" pitchFamily="34" charset="0"/>
              <a:buChar char="•"/>
            </a:pPr>
            <a:r>
              <a:rPr lang="en-US" b="0" dirty="0"/>
              <a:t>Show Pipeline setup for </a:t>
            </a:r>
            <a:r>
              <a:rPr lang="en-US" b="1" dirty="0"/>
              <a:t>AKS project </a:t>
            </a:r>
            <a:r>
              <a:rPr lang="en-US" b="0" dirty="0"/>
              <a:t>– Qualys as part of your CI/CD pipeline </a:t>
            </a:r>
          </a:p>
          <a:p>
            <a:pPr marL="628650" lvl="1" indent="-171450">
              <a:buFont typeface="Arial" panose="020B0604020202020204" pitchFamily="34" charset="0"/>
              <a:buChar char="•"/>
            </a:pPr>
            <a:endParaRPr lang="nl-BE"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DCDEAA-52C3-47C0-BEBF-C90635947D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990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9B35-9AAF-496F-BF3F-10BCC6340128}"/>
              </a:ext>
            </a:extLst>
          </p:cNvPr>
          <p:cNvSpPr>
            <a:spLocks noGrp="1"/>
          </p:cNvSpPr>
          <p:nvPr>
            <p:ph type="title" hasCustomPrompt="1"/>
          </p:nvPr>
        </p:nvSpPr>
        <p:spPr/>
        <p:txBody>
          <a:bodyPr/>
          <a:lstStyle>
            <a:lvl1pPr>
              <a:defRPr/>
            </a:lvl1pPr>
          </a:lstStyle>
          <a:p>
            <a:r>
              <a:rPr lang="en-US" dirty="0"/>
              <a:t>Thanks to our event sponsors!</a:t>
            </a:r>
          </a:p>
        </p:txBody>
      </p:sp>
      <p:sp>
        <p:nvSpPr>
          <p:cNvPr id="3" name="Date Placeholder 2">
            <a:extLst>
              <a:ext uri="{FF2B5EF4-FFF2-40B4-BE49-F238E27FC236}">
                <a16:creationId xmlns:a16="http://schemas.microsoft.com/office/drawing/2014/main" id="{8FDE638D-89BA-448E-AA4A-121DF6FADBD8}"/>
              </a:ext>
            </a:extLst>
          </p:cNvPr>
          <p:cNvSpPr>
            <a:spLocks noGrp="1"/>
          </p:cNvSpPr>
          <p:nvPr>
            <p:ph type="dt" sz="half" idx="10"/>
          </p:nvPr>
        </p:nvSpPr>
        <p:spPr/>
        <p:txBody>
          <a:bodyPr/>
          <a:lstStyle/>
          <a:p>
            <a:fld id="{ABFC000A-5A21-4949-93DC-5B380A8C6174}" type="datetimeFigureOut">
              <a:rPr lang="en-US" smtClean="0"/>
              <a:t>4/27/2022</a:t>
            </a:fld>
            <a:endParaRPr lang="en-US"/>
          </a:p>
        </p:txBody>
      </p:sp>
      <p:sp>
        <p:nvSpPr>
          <p:cNvPr id="4" name="Footer Placeholder 3">
            <a:extLst>
              <a:ext uri="{FF2B5EF4-FFF2-40B4-BE49-F238E27FC236}">
                <a16:creationId xmlns:a16="http://schemas.microsoft.com/office/drawing/2014/main" id="{C35C1A70-3711-4740-815B-3D2442C8AAD0}"/>
              </a:ext>
            </a:extLst>
          </p:cNvPr>
          <p:cNvSpPr>
            <a:spLocks noGrp="1"/>
          </p:cNvSpPr>
          <p:nvPr>
            <p:ph type="ftr" sz="quarter" idx="11"/>
          </p:nvPr>
        </p:nvSpPr>
        <p:spPr/>
        <p:txBody>
          <a:bodyPr/>
          <a:lstStyle/>
          <a:p>
            <a:endParaRPr lang="en-US"/>
          </a:p>
        </p:txBody>
      </p:sp>
      <p:sp>
        <p:nvSpPr>
          <p:cNvPr id="6" name="Slide Number Placeholder 4">
            <a:extLst>
              <a:ext uri="{FF2B5EF4-FFF2-40B4-BE49-F238E27FC236}">
                <a16:creationId xmlns:a16="http://schemas.microsoft.com/office/drawing/2014/main" id="{CDF63429-50AD-48A0-B149-F6F97C3A2886}"/>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482B12-2467-4D81-B6AC-A7AABB229781}" type="slidenum">
              <a:rPr lang="en-US" smtClean="0"/>
              <a:pPr/>
              <a:t>‹#›</a:t>
            </a:fld>
            <a:endParaRPr lang="en-US"/>
          </a:p>
        </p:txBody>
      </p:sp>
    </p:spTree>
    <p:extLst>
      <p:ext uri="{BB962C8B-B14F-4D97-AF65-F5344CB8AC3E}">
        <p14:creationId xmlns:p14="http://schemas.microsoft.com/office/powerpoint/2010/main" val="3048977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1" y="0"/>
            <a:ext cx="6858000" cy="6858000"/>
          </a:xfrm>
          <a:prstGeom prst="rect">
            <a:avLst/>
          </a:prstGeom>
        </p:spPr>
      </p:pic>
    </p:spTree>
    <p:extLst>
      <p:ext uri="{BB962C8B-B14F-4D97-AF65-F5344CB8AC3E}">
        <p14:creationId xmlns:p14="http://schemas.microsoft.com/office/powerpoint/2010/main" val="28032004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32892819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067468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308110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7210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43548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5908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499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5161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316891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610"/>
          </a:xfrm>
        </p:spPr>
        <p:txBody>
          <a:bodyPr/>
          <a:lstStyle>
            <a:lvl1pPr marL="0" indent="0">
              <a:buNone/>
              <a:defRPr sz="22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079"/>
            <a:ext cx="4158362" cy="1108121"/>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5643308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7472451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6526"/>
            <a:ext cx="4163125" cy="861803"/>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88367680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1"/>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56" lvl="0" indent="-228556"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097"/>
            <a:ext cx="11018520" cy="554061"/>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16349185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56" lvl="0" indent="-228556"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56"/>
            <a:ext cx="11018520" cy="554061"/>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30243405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804"/>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56" lvl="0" indent="-228556"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804"/>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56" lvl="0" indent="-228556"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554061"/>
          </a:xfrm>
        </p:spPr>
        <p:txBody>
          <a:bodyPr/>
          <a:lstStyle/>
          <a:p>
            <a:r>
              <a:rPr lang="en-US"/>
              <a:t>Click to edit Master title style</a:t>
            </a:r>
            <a:endParaRPr lang="en-US" dirty="0"/>
          </a:p>
        </p:txBody>
      </p:sp>
    </p:spTree>
    <p:extLst>
      <p:ext uri="{BB962C8B-B14F-4D97-AF65-F5344CB8AC3E}">
        <p14:creationId xmlns:p14="http://schemas.microsoft.com/office/powerpoint/2010/main" val="40205827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307804"/>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307804"/>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307804"/>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4061"/>
          </a:xfrm>
        </p:spPr>
        <p:txBody>
          <a:bodyPr/>
          <a:lstStyle/>
          <a:p>
            <a:r>
              <a:rPr lang="en-US"/>
              <a:t>Click to edit Master title style</a:t>
            </a:r>
            <a:endParaRPr lang="en-US" dirty="0"/>
          </a:p>
        </p:txBody>
      </p:sp>
    </p:spTree>
    <p:extLst>
      <p:ext uri="{BB962C8B-B14F-4D97-AF65-F5344CB8AC3E}">
        <p14:creationId xmlns:p14="http://schemas.microsoft.com/office/powerpoint/2010/main" val="4419257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4061"/>
          </a:xfrm>
        </p:spPr>
        <p:txBody>
          <a:bodyPr/>
          <a:lstStyle/>
          <a:p>
            <a:r>
              <a:rPr lang="en-US"/>
              <a:t>Click to edit Master title style</a:t>
            </a:r>
            <a:endParaRPr lang="en-US" dirty="0"/>
          </a:p>
        </p:txBody>
      </p:sp>
    </p:spTree>
    <p:extLst>
      <p:ext uri="{BB962C8B-B14F-4D97-AF65-F5344CB8AC3E}">
        <p14:creationId xmlns:p14="http://schemas.microsoft.com/office/powerpoint/2010/main" val="19453186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4"/>
            <a:ext cx="3494088" cy="307804"/>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76220288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8121"/>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9"/>
            <a:ext cx="6961188" cy="369353"/>
          </a:xfrm>
        </p:spPr>
        <p:txBody>
          <a:bodyPr/>
          <a:lstStyle>
            <a:lvl1pPr marL="0" indent="0">
              <a:spcAft>
                <a:spcPts val="1200"/>
              </a:spcAft>
              <a:buNone/>
              <a:defRPr sz="2400"/>
            </a:lvl1pPr>
            <a:lvl2pPr marL="228556"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4"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4816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63"/>
            <a:ext cx="6669658" cy="430901"/>
          </a:xfrm>
        </p:spPr>
        <p:txBody>
          <a:bodyPr anchor="ctr" anchorCtr="0"/>
          <a:lstStyle>
            <a:lvl1pPr marL="0" indent="0">
              <a:spcAft>
                <a:spcPts val="1200"/>
              </a:spcAft>
              <a:buNone/>
              <a:defRPr sz="2800"/>
            </a:lvl1pPr>
            <a:lvl2pPr marL="228556"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383"/>
            <a:ext cx="3183637" cy="554061"/>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13746168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63"/>
            <a:ext cx="6669658" cy="430901"/>
          </a:xfrm>
        </p:spPr>
        <p:txBody>
          <a:bodyPr anchor="ctr" anchorCtr="0"/>
          <a:lstStyle>
            <a:lvl1pPr marL="0" indent="0">
              <a:spcAft>
                <a:spcPts val="1200"/>
              </a:spcAft>
              <a:buNone/>
              <a:defRPr sz="2800"/>
            </a:lvl1pPr>
            <a:lvl2pPr marL="228556"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383"/>
            <a:ext cx="3183637" cy="554061"/>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488161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3"/>
            <a:ext cx="6667500" cy="430901"/>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383"/>
            <a:ext cx="3182027" cy="554061"/>
          </a:xfrm>
        </p:spPr>
        <p:txBody>
          <a:bodyPr anchor="ctr"/>
          <a:lstStyle>
            <a:lvl1pPr>
              <a:defRPr/>
            </a:lvl1pPr>
          </a:lstStyle>
          <a:p>
            <a:r>
              <a:rPr lang="en-US" dirty="0"/>
              <a:t>Title</a:t>
            </a:r>
          </a:p>
        </p:txBody>
      </p:sp>
    </p:spTree>
    <p:extLst>
      <p:ext uri="{BB962C8B-B14F-4D97-AF65-F5344CB8AC3E}">
        <p14:creationId xmlns:p14="http://schemas.microsoft.com/office/powerpoint/2010/main" val="40747370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213817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100442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02564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23368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622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9067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19393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012419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5390262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sv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image" Target="../media/image5.emf"/><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1" name="Picture 10" descr="A screen shot of a computer&#10;&#10;Description automatically generated">
            <a:extLst>
              <a:ext uri="{FF2B5EF4-FFF2-40B4-BE49-F238E27FC236}">
                <a16:creationId xmlns:a16="http://schemas.microsoft.com/office/drawing/2014/main" id="{F1AB2C95-16FC-48F5-843F-958A785E9224}"/>
              </a:ext>
            </a:extLst>
          </p:cNvPr>
          <p:cNvPicPr>
            <a:picLocks noChangeAspect="1"/>
          </p:cNvPicPr>
          <p:nvPr userDrawn="1"/>
        </p:nvPicPr>
        <p:blipFill>
          <a:blip r:embed="rId14"/>
          <a:stretch>
            <a:fillRect/>
          </a:stretch>
        </p:blipFill>
        <p:spPr>
          <a:xfrm>
            <a:off x="-6993" y="6105401"/>
            <a:ext cx="12192000" cy="804519"/>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1CF6BFE-1C36-4BBB-8893-34134FCA6E38}"/>
              </a:ext>
            </a:extLst>
          </p:cNvPr>
          <p:cNvSpPr/>
          <p:nvPr userDrawn="1"/>
        </p:nvSpPr>
        <p:spPr>
          <a:xfrm>
            <a:off x="4240693" y="6179700"/>
            <a:ext cx="3149722" cy="584775"/>
          </a:xfrm>
          <a:prstGeom prst="rect">
            <a:avLst/>
          </a:prstGeom>
          <a:noFill/>
        </p:spPr>
        <p:txBody>
          <a:bodyPr wrap="square" lIns="91440" tIns="45720" rIns="91440" bIns="45720">
            <a:spAutoFit/>
          </a:bodyPr>
          <a:lstStyle/>
          <a:p>
            <a:pPr algn="ctr"/>
            <a:r>
              <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#PSHSummit</a:t>
            </a:r>
          </a:p>
        </p:txBody>
      </p:sp>
      <p:sp>
        <p:nvSpPr>
          <p:cNvPr id="8" name="Rectangle 7"/>
          <p:cNvSpPr/>
          <p:nvPr/>
        </p:nvSpPr>
        <p:spPr>
          <a:xfrm>
            <a:off x="10438015" y="5275299"/>
            <a:ext cx="1482436" cy="5804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See the source image">
            <a:extLst>
              <a:ext uri="{FF2B5EF4-FFF2-40B4-BE49-F238E27FC236}">
                <a16:creationId xmlns:a16="http://schemas.microsoft.com/office/drawing/2014/main" id="{B7979B00-451E-44BA-B3D6-8140AC51D90F}"/>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44351" y="6212412"/>
            <a:ext cx="1482436" cy="522520"/>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1E22FE05-6583-4772-B050-89EDD70D2994}"/>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0869703" y="6209241"/>
            <a:ext cx="1157639" cy="5256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4"/>
            <a:ext cx="6858000" cy="1170455"/>
          </a:xfrm>
          <a:prstGeom prst="rect">
            <a:avLst/>
          </a:prstGeom>
        </p:spPr>
      </p:pic>
    </p:spTree>
    <p:extLst>
      <p:ext uri="{BB962C8B-B14F-4D97-AF65-F5344CB8AC3E}">
        <p14:creationId xmlns:p14="http://schemas.microsoft.com/office/powerpoint/2010/main" val="7559141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Lst>
  <p:transition>
    <p:fade/>
  </p:transition>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 Id="rId5" Type="http://schemas.openxmlformats.org/officeDocument/2006/relationships/hyperlink" Target="https://aka.ms/pdtit" TargetMode="External"/><Relationship Id="rId4" Type="http://schemas.openxmlformats.org/officeDocument/2006/relationships/hyperlink" Target="mailto:petender@microsoft.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1.svg"/></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snyk.io/" TargetMode="External"/><Relationship Id="rId3" Type="http://schemas.openxmlformats.org/officeDocument/2006/relationships/hyperlink" Target="https://www.aquasec.com/products/container-vulnerability-scanning/" TargetMode="External"/><Relationship Id="rId7" Type="http://schemas.openxmlformats.org/officeDocument/2006/relationships/hyperlink" Target="https://github.com/docker/docker-bench-security"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anchore.com/opensource/" TargetMode="External"/><Relationship Id="rId5" Type="http://schemas.openxmlformats.org/officeDocument/2006/relationships/hyperlink" Target="https://github.com/quay/clair" TargetMode="External"/><Relationship Id="rId10" Type="http://schemas.openxmlformats.org/officeDocument/2006/relationships/image" Target="../media/image41.svg"/><Relationship Id="rId4" Type="http://schemas.openxmlformats.org/officeDocument/2006/relationships/hyperlink" Target="https://www.qualys.com/apps/container-security/" TargetMode="External"/><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pdtit" TargetMode="External"/><Relationship Id="rId2" Type="http://schemas.openxmlformats.org/officeDocument/2006/relationships/hyperlink" Target="mailto:petender@microsoft.com" TargetMode="Externa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5.png"/><Relationship Id="rId4" Type="http://schemas.openxmlformats.org/officeDocument/2006/relationships/hyperlink" Target="http://aka.ms/pdtit"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2.png"/><Relationship Id="rId18" Type="http://schemas.openxmlformats.org/officeDocument/2006/relationships/image" Target="../media/image13.jpeg"/><Relationship Id="rId3" Type="http://schemas.openxmlformats.org/officeDocument/2006/relationships/notesSlide" Target="../notesSlides/notesSlide1.xml"/><Relationship Id="rId7" Type="http://schemas.openxmlformats.org/officeDocument/2006/relationships/image" Target="../media/image28.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slideLayout" Target="../slideLayouts/slideLayout14.xml"/><Relationship Id="rId16" Type="http://schemas.openxmlformats.org/officeDocument/2006/relationships/image" Target="../media/image35.png"/><Relationship Id="rId1" Type="http://schemas.openxmlformats.org/officeDocument/2006/relationships/tags" Target="../tags/tag1.xml"/><Relationship Id="rId6" Type="http://schemas.openxmlformats.org/officeDocument/2006/relationships/image" Target="../media/image27.png"/><Relationship Id="rId11" Type="http://schemas.openxmlformats.org/officeDocument/2006/relationships/hyperlink" Target="https://www.007ffflearning.com/" TargetMode="External"/><Relationship Id="rId5" Type="http://schemas.openxmlformats.org/officeDocument/2006/relationships/image" Target="../media/image26.png"/><Relationship Id="rId15" Type="http://schemas.openxmlformats.org/officeDocument/2006/relationships/image" Target="../media/image34.jpeg"/><Relationship Id="rId10" Type="http://schemas.openxmlformats.org/officeDocument/2006/relationships/hyperlink" Target="mailto:petender@microsoft.com" TargetMode="External"/><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3.jpeg"/></Relationships>
</file>

<file path=ppt/slides/_rels/slide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svg"/><Relationship Id="rId3" Type="http://schemas.openxmlformats.org/officeDocument/2006/relationships/image" Target="../media/image39.svg"/><Relationship Id="rId7" Type="http://schemas.openxmlformats.org/officeDocument/2006/relationships/image" Target="../media/image43.sv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s>
</file>

<file path=ppt/slides/_rels/slide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svg"/><Relationship Id="rId3" Type="http://schemas.openxmlformats.org/officeDocument/2006/relationships/image" Target="../media/image39.svg"/><Relationship Id="rId7" Type="http://schemas.openxmlformats.org/officeDocument/2006/relationships/image" Target="../media/image43.sv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s>
</file>

<file path=ppt/slides/_rels/slide8.xml.rels><?xml version="1.0" encoding="UTF-8" standalone="yes"?>
<Relationships xmlns="http://schemas.openxmlformats.org/package/2006/relationships"><Relationship Id="rId8" Type="http://schemas.openxmlformats.org/officeDocument/2006/relationships/image" Target="../media/image43.sv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notesSlide" Target="../notesSlides/notesSlide3.xml"/><Relationship Id="rId16" Type="http://schemas.openxmlformats.org/officeDocument/2006/relationships/hyperlink" Target="http://www.publicdomainpictures.net/view-image.php?image=42227&amp;picture=bomb-silhouette&amp;jazyk=DE" TargetMode="External"/><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 Id="rId14" Type="http://schemas.openxmlformats.org/officeDocument/2006/relationships/image" Target="../media/image49.sv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hyperlink" Target="https://aka.ms/adoscanner" TargetMode="External"/><Relationship Id="rId4"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8FE02A5-FADA-8B7F-3FE4-165FFE1332DE}"/>
              </a:ext>
            </a:extLst>
          </p:cNvPr>
          <p:cNvSpPr>
            <a:spLocks noGrp="1"/>
          </p:cNvSpPr>
          <p:nvPr>
            <p:ph type="ctrTitle"/>
          </p:nvPr>
        </p:nvSpPr>
        <p:spPr>
          <a:xfrm>
            <a:off x="1452617" y="976508"/>
            <a:ext cx="5525305" cy="2367221"/>
          </a:xfrm>
        </p:spPr>
        <p:txBody>
          <a:bodyPr vert="horz" lIns="91440" tIns="45720" rIns="91440" bIns="0" rtlCol="0" anchor="b">
            <a:normAutofit/>
          </a:bodyPr>
          <a:lstStyle/>
          <a:p>
            <a:r>
              <a:rPr lang="en-US" sz="5400" dirty="0"/>
              <a:t>Azure </a:t>
            </a:r>
            <a:r>
              <a:rPr lang="en-US" sz="5400" dirty="0" err="1"/>
              <a:t>DevSecOps</a:t>
            </a:r>
            <a:endParaRPr lang="en-US" sz="5400" dirty="0"/>
          </a:p>
        </p:txBody>
      </p:sp>
      <p:sp>
        <p:nvSpPr>
          <p:cNvPr id="3" name="Subtitle 2">
            <a:extLst>
              <a:ext uri="{FF2B5EF4-FFF2-40B4-BE49-F238E27FC236}">
                <a16:creationId xmlns:a16="http://schemas.microsoft.com/office/drawing/2014/main" id="{F5556706-E040-EADB-E5C5-9984561E1630}"/>
              </a:ext>
            </a:extLst>
          </p:cNvPr>
          <p:cNvSpPr>
            <a:spLocks noGrp="1"/>
          </p:cNvSpPr>
          <p:nvPr>
            <p:ph type="subTitle" idx="1"/>
          </p:nvPr>
        </p:nvSpPr>
        <p:spPr>
          <a:xfrm>
            <a:off x="1452617" y="3531204"/>
            <a:ext cx="5530919" cy="1606576"/>
          </a:xfrm>
        </p:spPr>
        <p:txBody>
          <a:bodyPr vert="horz" lIns="91440" tIns="91440" rIns="91440" bIns="91440" rtlCol="0">
            <a:normAutofit/>
          </a:bodyPr>
          <a:lstStyle/>
          <a:p>
            <a:r>
              <a:rPr lang="en-US" i="0" dirty="0"/>
              <a:t>as an approach to building and deploying secure applications… </a:t>
            </a:r>
            <a:br>
              <a:rPr lang="en-US" i="0" dirty="0"/>
            </a:br>
            <a:r>
              <a:rPr lang="en-US" i="0" dirty="0"/>
              <a:t>by "shifting left"</a:t>
            </a:r>
            <a:endParaRPr lang="en-US" dirty="0"/>
          </a:p>
        </p:txBody>
      </p:sp>
      <p:cxnSp>
        <p:nvCxnSpPr>
          <p:cNvPr id="16" name="Straight Connector 15">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8" name="Group 17">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9" name="Rectangle 18">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a:extLst>
              <a:ext uri="{FF2B5EF4-FFF2-40B4-BE49-F238E27FC236}">
                <a16:creationId xmlns:a16="http://schemas.microsoft.com/office/drawing/2014/main" id="{7A9B4E88-2BD2-AD85-FE94-F083E668ED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6373" y="1649879"/>
            <a:ext cx="2799103" cy="279910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8DDC93A-644E-5F5C-2E6E-D2A95E4247D9}"/>
              </a:ext>
            </a:extLst>
          </p:cNvPr>
          <p:cNvSpPr txBox="1"/>
          <p:nvPr/>
        </p:nvSpPr>
        <p:spPr>
          <a:xfrm>
            <a:off x="360959" y="5784043"/>
            <a:ext cx="11663090" cy="559512"/>
          </a:xfrm>
          <a:prstGeom prst="rect">
            <a:avLst/>
          </a:prstGeom>
          <a:noFill/>
        </p:spPr>
        <p:txBody>
          <a:bodyPr wrap="square" lIns="0" tIns="0" rIns="0" bIns="0" rtlCol="0">
            <a:spAutoFit/>
          </a:bodyPr>
          <a:lstStyle/>
          <a:p>
            <a:pPr marL="0" marR="0" lvl="0" indent="0" algn="l" defTabSz="914192" rtl="0" eaLnBrk="1" fontAlgn="auto" latinLnBrk="0" hangingPunct="1">
              <a:spcBef>
                <a:spcPts val="0"/>
              </a:spcBef>
              <a:spcAft>
                <a:spcPts val="600"/>
              </a:spcAft>
              <a:buClrTx/>
              <a:buSzTx/>
              <a:buFontTx/>
              <a:buNone/>
              <a:tabLst/>
              <a:defRPr/>
            </a:pPr>
            <a:r>
              <a:rPr kumimoji="0" lang="en-US" sz="1568" b="1"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Email: </a:t>
            </a:r>
            <a:r>
              <a:rPr kumimoji="0" lang="en-US" sz="1568" b="1"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hlinkClick r:id="rId4"/>
              </a:rPr>
              <a:t>petender@microsoft.com</a:t>
            </a:r>
            <a:r>
              <a:rPr kumimoji="0" lang="en-US" sz="1568" b="1"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Twitter: @pdtit  			Blog: </a:t>
            </a:r>
            <a:r>
              <a:rPr kumimoji="0" lang="en-US" sz="1568" b="1"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hlinkClick r:id="rId5"/>
              </a:rPr>
              <a:t>https://aka.ms/pdtit</a:t>
            </a:r>
            <a:r>
              <a:rPr kumimoji="0" lang="en-US" sz="1568" b="1"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p>
          <a:p>
            <a:pPr marL="0" marR="0" lvl="0" indent="0" algn="l" defTabSz="914192" rtl="0" eaLnBrk="1" fontAlgn="auto" latinLnBrk="0" hangingPunct="1">
              <a:spcBef>
                <a:spcPts val="0"/>
              </a:spcBef>
              <a:spcAft>
                <a:spcPts val="600"/>
              </a:spcAft>
              <a:buClrTx/>
              <a:buSzTx/>
              <a:buFontTx/>
              <a:buNone/>
              <a:tabLst/>
              <a:defRPr/>
            </a:pPr>
            <a:r>
              <a:rPr kumimoji="0" lang="en-US" sz="1568" b="1"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endParaRPr kumimoji="0" lang="nl-BE" sz="1568" b="1"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40343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BCDF9F2-8D5B-4F4E-9166-1A45EC1124E2}"/>
              </a:ext>
            </a:extLst>
          </p:cNvPr>
          <p:cNvSpPr>
            <a:spLocks noGrp="1"/>
          </p:cNvSpPr>
          <p:nvPr>
            <p:ph type="subTitle" idx="1"/>
          </p:nvPr>
        </p:nvSpPr>
        <p:spPr>
          <a:xfrm>
            <a:off x="479323" y="4734232"/>
            <a:ext cx="5080819" cy="1936732"/>
          </a:xfrm>
        </p:spPr>
        <p:txBody>
          <a:bodyPr>
            <a:normAutofit/>
          </a:bodyPr>
          <a:lstStyle/>
          <a:p>
            <a:r>
              <a:rPr lang="en-US" dirty="0"/>
              <a:t>Microsoft threat modeling</a:t>
            </a:r>
          </a:p>
          <a:p>
            <a:r>
              <a:rPr lang="en-US" dirty="0"/>
              <a:t>Approvals &amp; Pull requests</a:t>
            </a:r>
          </a:p>
          <a:p>
            <a:r>
              <a:rPr lang="en-US" dirty="0"/>
              <a:t>Ado scanner</a:t>
            </a:r>
            <a:endParaRPr lang="nl-BE" dirty="0"/>
          </a:p>
          <a:p>
            <a:endParaRPr lang="en-US" dirty="0"/>
          </a:p>
          <a:p>
            <a:endParaRPr lang="en-US" dirty="0"/>
          </a:p>
        </p:txBody>
      </p:sp>
      <p:sp>
        <p:nvSpPr>
          <p:cNvPr id="4" name="Title 3">
            <a:extLst>
              <a:ext uri="{FF2B5EF4-FFF2-40B4-BE49-F238E27FC236}">
                <a16:creationId xmlns:a16="http://schemas.microsoft.com/office/drawing/2014/main" id="{93249759-887E-4C49-B4B0-AC4E9EDB8DAE}"/>
              </a:ext>
            </a:extLst>
          </p:cNvPr>
          <p:cNvSpPr>
            <a:spLocks noGrp="1"/>
          </p:cNvSpPr>
          <p:nvPr>
            <p:ph type="ctrTitle"/>
          </p:nvPr>
        </p:nvSpPr>
        <p:spPr/>
        <p:txBody>
          <a:bodyPr/>
          <a:lstStyle/>
          <a:p>
            <a:r>
              <a:rPr lang="en-BE" dirty="0"/>
              <a:t>D</a:t>
            </a:r>
            <a:r>
              <a:rPr lang="nl-BE" dirty="0"/>
              <a:t>e</a:t>
            </a:r>
            <a:r>
              <a:rPr lang="en-BE" dirty="0"/>
              <a:t>m</a:t>
            </a:r>
            <a:r>
              <a:rPr lang="nl-BE" dirty="0"/>
              <a:t>o</a:t>
            </a:r>
          </a:p>
        </p:txBody>
      </p:sp>
    </p:spTree>
    <p:extLst>
      <p:ext uri="{BB962C8B-B14F-4D97-AF65-F5344CB8AC3E}">
        <p14:creationId xmlns:p14="http://schemas.microsoft.com/office/powerpoint/2010/main" val="69999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7D8A-B508-496E-984D-C1010D04B2C3}"/>
              </a:ext>
            </a:extLst>
          </p:cNvPr>
          <p:cNvSpPr>
            <a:spLocks noGrp="1"/>
          </p:cNvSpPr>
          <p:nvPr>
            <p:ph type="title"/>
          </p:nvPr>
        </p:nvSpPr>
        <p:spPr/>
        <p:txBody>
          <a:bodyPr anchor="ctr">
            <a:normAutofit/>
          </a:bodyPr>
          <a:lstStyle/>
          <a:p>
            <a:r>
              <a:rPr lang="en-US" b="1" dirty="0">
                <a:solidFill>
                  <a:srgbClr val="FF0000"/>
                </a:solidFill>
              </a:rPr>
              <a:t>Secure </a:t>
            </a:r>
            <a:r>
              <a:rPr lang="en-US" dirty="0"/>
              <a:t>Everything – </a:t>
            </a:r>
            <a:r>
              <a:rPr lang="en-US" b="1" dirty="0"/>
              <a:t>by shifting left</a:t>
            </a:r>
            <a:endParaRPr lang="nl-BE" b="1" dirty="0"/>
          </a:p>
        </p:txBody>
      </p:sp>
      <p:sp>
        <p:nvSpPr>
          <p:cNvPr id="10" name="TextBox 9">
            <a:extLst>
              <a:ext uri="{FF2B5EF4-FFF2-40B4-BE49-F238E27FC236}">
                <a16:creationId xmlns:a16="http://schemas.microsoft.com/office/drawing/2014/main" id="{62DC1B46-E271-448B-A8D8-87D725450EAC}"/>
              </a:ext>
            </a:extLst>
          </p:cNvPr>
          <p:cNvSpPr txBox="1"/>
          <p:nvPr/>
        </p:nvSpPr>
        <p:spPr>
          <a:xfrm>
            <a:off x="1032164" y="2064327"/>
            <a:ext cx="7271577" cy="1938992"/>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Consolas" panose="020B0609020204030204" pitchFamily="49" charset="0"/>
              </a:rPr>
              <a:t>Code Analysis</a:t>
            </a:r>
          </a:p>
          <a:p>
            <a:endParaRPr lang="en-US" sz="2400" dirty="0">
              <a:latin typeface="Consolas" panose="020B0609020204030204" pitchFamily="49" charset="0"/>
            </a:endParaRPr>
          </a:p>
          <a:p>
            <a:pPr marL="171450" indent="-171450">
              <a:buFont typeface="Arial" panose="020B0604020202020204" pitchFamily="34" charset="0"/>
              <a:buChar char="•"/>
            </a:pPr>
            <a:r>
              <a:rPr lang="en-US" sz="2400" dirty="0">
                <a:latin typeface="Consolas" panose="020B0609020204030204" pitchFamily="49" charset="0"/>
              </a:rPr>
              <a:t>Credentials &amp; Secrets management</a:t>
            </a:r>
          </a:p>
          <a:p>
            <a:endParaRPr lang="en-US" sz="2400" dirty="0">
              <a:latin typeface="Consolas" panose="020B0609020204030204" pitchFamily="49" charset="0"/>
            </a:endParaRPr>
          </a:p>
          <a:p>
            <a:pPr marL="171450" indent="-171450">
              <a:buFont typeface="Arial" panose="020B0604020202020204" pitchFamily="34" charset="0"/>
              <a:buChar char="•"/>
            </a:pPr>
            <a:r>
              <a:rPr lang="en-US" sz="2400" dirty="0">
                <a:latin typeface="Consolas" panose="020B0609020204030204" pitchFamily="49" charset="0"/>
              </a:rPr>
              <a:t>Container Vulnerability Scanning</a:t>
            </a:r>
          </a:p>
        </p:txBody>
      </p:sp>
      <p:pic>
        <p:nvPicPr>
          <p:cNvPr id="4" name="Graphic 3" descr="Box trolley with solid fill">
            <a:extLst>
              <a:ext uri="{FF2B5EF4-FFF2-40B4-BE49-F238E27FC236}">
                <a16:creationId xmlns:a16="http://schemas.microsoft.com/office/drawing/2014/main" id="{87B8B929-C92C-435B-8271-C636B2DF29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92497" y="43634"/>
            <a:ext cx="867206" cy="867206"/>
          </a:xfrm>
          <a:prstGeom prst="rect">
            <a:avLst/>
          </a:prstGeom>
        </p:spPr>
      </p:pic>
    </p:spTree>
    <p:extLst>
      <p:ext uri="{BB962C8B-B14F-4D97-AF65-F5344CB8AC3E}">
        <p14:creationId xmlns:p14="http://schemas.microsoft.com/office/powerpoint/2010/main" val="119723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BCDF9F2-8D5B-4F4E-9166-1A45EC1124E2}"/>
              </a:ext>
            </a:extLst>
          </p:cNvPr>
          <p:cNvSpPr>
            <a:spLocks noGrp="1"/>
          </p:cNvSpPr>
          <p:nvPr>
            <p:ph type="subTitle" idx="1"/>
          </p:nvPr>
        </p:nvSpPr>
        <p:spPr>
          <a:xfrm>
            <a:off x="479323" y="4734232"/>
            <a:ext cx="5080819" cy="1936732"/>
          </a:xfrm>
        </p:spPr>
        <p:txBody>
          <a:bodyPr>
            <a:normAutofit/>
          </a:bodyPr>
          <a:lstStyle/>
          <a:p>
            <a:r>
              <a:rPr lang="en-US" dirty="0"/>
              <a:t>Code Analysis</a:t>
            </a:r>
          </a:p>
          <a:p>
            <a:endParaRPr lang="en-US" dirty="0"/>
          </a:p>
          <a:p>
            <a:r>
              <a:rPr lang="en-US" dirty="0"/>
              <a:t>Credentials &amp; Secrets Management</a:t>
            </a:r>
          </a:p>
          <a:p>
            <a:endParaRPr lang="en-US" dirty="0"/>
          </a:p>
        </p:txBody>
      </p:sp>
      <p:sp>
        <p:nvSpPr>
          <p:cNvPr id="4" name="Title 3">
            <a:extLst>
              <a:ext uri="{FF2B5EF4-FFF2-40B4-BE49-F238E27FC236}">
                <a16:creationId xmlns:a16="http://schemas.microsoft.com/office/drawing/2014/main" id="{93249759-887E-4C49-B4B0-AC4E9EDB8DAE}"/>
              </a:ext>
            </a:extLst>
          </p:cNvPr>
          <p:cNvSpPr>
            <a:spLocks noGrp="1"/>
          </p:cNvSpPr>
          <p:nvPr>
            <p:ph type="ctrTitle"/>
          </p:nvPr>
        </p:nvSpPr>
        <p:spPr/>
        <p:txBody>
          <a:bodyPr/>
          <a:lstStyle/>
          <a:p>
            <a:r>
              <a:rPr lang="en-BE" dirty="0"/>
              <a:t>D</a:t>
            </a:r>
            <a:r>
              <a:rPr lang="nl-BE" dirty="0"/>
              <a:t>e</a:t>
            </a:r>
            <a:r>
              <a:rPr lang="en-BE" dirty="0"/>
              <a:t>m</a:t>
            </a:r>
            <a:r>
              <a:rPr lang="nl-BE" dirty="0"/>
              <a:t>o</a:t>
            </a:r>
          </a:p>
        </p:txBody>
      </p:sp>
      <p:pic>
        <p:nvPicPr>
          <p:cNvPr id="3" name="Picture 2">
            <a:extLst>
              <a:ext uri="{FF2B5EF4-FFF2-40B4-BE49-F238E27FC236}">
                <a16:creationId xmlns:a16="http://schemas.microsoft.com/office/drawing/2014/main" id="{901ADD7A-C8F1-4D1E-A3C7-AC2C79435922}"/>
              </a:ext>
            </a:extLst>
          </p:cNvPr>
          <p:cNvPicPr>
            <a:picLocks noChangeAspect="1"/>
          </p:cNvPicPr>
          <p:nvPr/>
        </p:nvPicPr>
        <p:blipFill>
          <a:blip r:embed="rId3"/>
          <a:stretch>
            <a:fillRect/>
          </a:stretch>
        </p:blipFill>
        <p:spPr>
          <a:xfrm>
            <a:off x="7488761" y="1512079"/>
            <a:ext cx="3557614" cy="3833841"/>
          </a:xfrm>
          <a:prstGeom prst="rect">
            <a:avLst/>
          </a:prstGeom>
        </p:spPr>
      </p:pic>
    </p:spTree>
    <p:extLst>
      <p:ext uri="{BB962C8B-B14F-4D97-AF65-F5344CB8AC3E}">
        <p14:creationId xmlns:p14="http://schemas.microsoft.com/office/powerpoint/2010/main" val="235274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CB24EF-1950-4037-89AA-B4E10BCB552C}"/>
              </a:ext>
            </a:extLst>
          </p:cNvPr>
          <p:cNvPicPr>
            <a:picLocks noChangeAspect="1"/>
          </p:cNvPicPr>
          <p:nvPr/>
        </p:nvPicPr>
        <p:blipFill>
          <a:blip r:embed="rId2"/>
          <a:stretch>
            <a:fillRect/>
          </a:stretch>
        </p:blipFill>
        <p:spPr>
          <a:xfrm>
            <a:off x="0" y="1855707"/>
            <a:ext cx="12192000" cy="3146585"/>
          </a:xfrm>
          <a:prstGeom prst="rect">
            <a:avLst/>
          </a:prstGeom>
        </p:spPr>
      </p:pic>
    </p:spTree>
    <p:extLst>
      <p:ext uri="{BB962C8B-B14F-4D97-AF65-F5344CB8AC3E}">
        <p14:creationId xmlns:p14="http://schemas.microsoft.com/office/powerpoint/2010/main" val="1242194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7D8A-B508-496E-984D-C1010D04B2C3}"/>
              </a:ext>
            </a:extLst>
          </p:cNvPr>
          <p:cNvSpPr>
            <a:spLocks noGrp="1"/>
          </p:cNvSpPr>
          <p:nvPr>
            <p:ph type="title"/>
          </p:nvPr>
        </p:nvSpPr>
        <p:spPr/>
        <p:txBody>
          <a:bodyPr anchor="ctr">
            <a:normAutofit/>
          </a:bodyPr>
          <a:lstStyle/>
          <a:p>
            <a:r>
              <a:rPr lang="en-US" b="1" dirty="0">
                <a:solidFill>
                  <a:srgbClr val="FF0000"/>
                </a:solidFill>
              </a:rPr>
              <a:t>Secure </a:t>
            </a:r>
            <a:r>
              <a:rPr lang="en-US" dirty="0"/>
              <a:t>Everything – </a:t>
            </a:r>
            <a:r>
              <a:rPr lang="en-US" b="1" dirty="0"/>
              <a:t>by shifting left</a:t>
            </a:r>
            <a:endParaRPr lang="nl-BE" b="1" dirty="0"/>
          </a:p>
        </p:txBody>
      </p:sp>
      <p:sp>
        <p:nvSpPr>
          <p:cNvPr id="10" name="TextBox 9">
            <a:extLst>
              <a:ext uri="{FF2B5EF4-FFF2-40B4-BE49-F238E27FC236}">
                <a16:creationId xmlns:a16="http://schemas.microsoft.com/office/drawing/2014/main" id="{62DC1B46-E271-448B-A8D8-87D725450EAC}"/>
              </a:ext>
            </a:extLst>
          </p:cNvPr>
          <p:cNvSpPr txBox="1"/>
          <p:nvPr/>
        </p:nvSpPr>
        <p:spPr>
          <a:xfrm>
            <a:off x="923387" y="2659382"/>
            <a:ext cx="10624377" cy="415498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err="1">
                <a:ln>
                  <a:noFill/>
                </a:ln>
                <a:solidFill>
                  <a:prstClr val="black"/>
                </a:solidFill>
                <a:effectLst/>
                <a:uLnTx/>
                <a:uFillTx/>
                <a:latin typeface="+mj-lt"/>
                <a:ea typeface="+mn-ea"/>
                <a:cs typeface="+mn-cs"/>
              </a:rPr>
              <a:t>AquaSec</a:t>
            </a:r>
            <a:r>
              <a:rPr kumimoji="0" lang="en-US" sz="2400" b="0" i="0" u="none" strike="noStrike" kern="1200" cap="none" spc="0" normalizeH="0" baseline="0" noProof="0" dirty="0">
                <a:ln>
                  <a:noFill/>
                </a:ln>
                <a:solidFill>
                  <a:prstClr val="black"/>
                </a:solidFill>
                <a:effectLst/>
                <a:uLnTx/>
                <a:uFillTx/>
                <a:latin typeface="+mj-lt"/>
                <a:ea typeface="+mn-ea"/>
                <a:cs typeface="+mn-cs"/>
              </a:rPr>
              <a:t> (</a:t>
            </a:r>
            <a:r>
              <a:rPr kumimoji="0" lang="en-US" sz="2400" b="0" i="0" u="none" strike="noStrike" kern="1200" cap="none" spc="0" normalizeH="0" baseline="0" noProof="0" dirty="0">
                <a:ln>
                  <a:noFill/>
                </a:ln>
                <a:solidFill>
                  <a:prstClr val="black"/>
                </a:solidFill>
                <a:effectLst/>
                <a:uLnTx/>
                <a:uFillTx/>
                <a:latin typeface="+mj-lt"/>
                <a:ea typeface="+mn-ea"/>
                <a:cs typeface="+mn-cs"/>
                <a:hlinkClick r:id="rId3"/>
              </a:rPr>
              <a:t>https://www.aquasec.com/products/container-vulnerability-scanning/</a:t>
            </a:r>
            <a:r>
              <a:rPr kumimoji="0" lang="en-US" sz="2400" b="0" i="0" u="none" strike="noStrike" kern="1200" cap="none" spc="0" normalizeH="0" baseline="0" noProof="0" dirty="0">
                <a:ln>
                  <a:noFill/>
                </a:ln>
                <a:solidFill>
                  <a:prstClr val="black"/>
                </a:solidFill>
                <a:effectLst/>
                <a:uLnTx/>
                <a:uFillTx/>
                <a:latin typeface="+mj-lt"/>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mj-lt"/>
                <a:ea typeface="+mn-ea"/>
                <a:cs typeface="+mn-cs"/>
              </a:rPr>
              <a:t>Qualys (</a:t>
            </a:r>
            <a:r>
              <a:rPr kumimoji="0" lang="en-US" sz="2400" b="0" i="0" u="none" strike="noStrike" kern="1200" cap="none" spc="0" normalizeH="0" baseline="0" noProof="0" dirty="0">
                <a:ln>
                  <a:noFill/>
                </a:ln>
                <a:solidFill>
                  <a:prstClr val="black"/>
                </a:solidFill>
                <a:effectLst/>
                <a:uLnTx/>
                <a:uFillTx/>
                <a:latin typeface="+mj-lt"/>
                <a:ea typeface="+mn-ea"/>
                <a:cs typeface="+mn-cs"/>
                <a:hlinkClick r:id="rId4"/>
              </a:rPr>
              <a:t>https://www.qualys.com/apps/container-security/</a:t>
            </a:r>
            <a:r>
              <a:rPr kumimoji="0" lang="en-US" sz="2400" b="0" i="0" u="none" strike="noStrike" kern="1200" cap="none" spc="0" normalizeH="0" baseline="0" noProof="0" dirty="0">
                <a:ln>
                  <a:noFill/>
                </a:ln>
                <a:solidFill>
                  <a:prstClr val="black"/>
                </a:solidFill>
                <a:effectLst/>
                <a:uLnTx/>
                <a:uFillTx/>
                <a:latin typeface="+mj-lt"/>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mj-lt"/>
                <a:ea typeface="+mn-ea"/>
                <a:cs typeface="+mn-cs"/>
              </a:rPr>
              <a:t>Clair (</a:t>
            </a:r>
            <a:r>
              <a:rPr kumimoji="0" lang="en-US" sz="2400" b="0" i="0" u="none" strike="noStrike" kern="1200" cap="none" spc="0" normalizeH="0" baseline="0" noProof="0" dirty="0">
                <a:ln>
                  <a:noFill/>
                </a:ln>
                <a:solidFill>
                  <a:prstClr val="black"/>
                </a:solidFill>
                <a:effectLst/>
                <a:uLnTx/>
                <a:uFillTx/>
                <a:latin typeface="+mj-lt"/>
                <a:ea typeface="+mn-ea"/>
                <a:cs typeface="+mn-cs"/>
                <a:hlinkClick r:id="rId5"/>
              </a:rPr>
              <a:t>https://github.com/quay/clair</a:t>
            </a:r>
            <a:r>
              <a:rPr kumimoji="0" lang="en-US" sz="2400" b="0" i="0" u="none" strike="noStrike" kern="1200" cap="none" spc="0" normalizeH="0" baseline="0" noProof="0" dirty="0">
                <a:ln>
                  <a:noFill/>
                </a:ln>
                <a:solidFill>
                  <a:prstClr val="black"/>
                </a:solidFill>
                <a:effectLst/>
                <a:uLnTx/>
                <a:uFillTx/>
                <a:latin typeface="+mj-lt"/>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400" dirty="0" err="1">
                <a:solidFill>
                  <a:prstClr val="black"/>
                </a:solidFill>
                <a:latin typeface="+mj-lt"/>
              </a:rPr>
              <a:t>Anchore</a:t>
            </a:r>
            <a:r>
              <a:rPr lang="en-US" sz="2400" dirty="0">
                <a:solidFill>
                  <a:prstClr val="black"/>
                </a:solidFill>
                <a:latin typeface="+mj-lt"/>
              </a:rPr>
              <a:t> (</a:t>
            </a:r>
            <a:r>
              <a:rPr lang="en-US" sz="2400" dirty="0">
                <a:solidFill>
                  <a:prstClr val="black"/>
                </a:solidFill>
                <a:latin typeface="+mj-lt"/>
                <a:hlinkClick r:id="rId6"/>
              </a:rPr>
              <a:t>https://anchore.com/opensource/</a:t>
            </a:r>
            <a:r>
              <a:rPr lang="en-US" sz="2400" dirty="0">
                <a:solidFill>
                  <a:prstClr val="black"/>
                </a:solidFill>
                <a:latin typeface="+mj-lt"/>
              </a:rPr>
              <a:t>)</a:t>
            </a:r>
          </a:p>
          <a:p>
            <a:pPr marL="457200" indent="-457200">
              <a:buFont typeface="+mj-lt"/>
              <a:buAutoNum type="arabicPeriod"/>
              <a:defRPr/>
            </a:pPr>
            <a:r>
              <a:rPr lang="en-US" sz="2400" dirty="0">
                <a:solidFill>
                  <a:prstClr val="black"/>
                </a:solidFill>
                <a:latin typeface="+mj-lt"/>
              </a:rPr>
              <a:t>Docker Bench Security (</a:t>
            </a:r>
            <a:r>
              <a:rPr lang="en-US" sz="2400" dirty="0">
                <a:solidFill>
                  <a:prstClr val="black"/>
                </a:solidFill>
                <a:latin typeface="+mj-lt"/>
                <a:hlinkClick r:id="rId7"/>
              </a:rPr>
              <a:t>https://github.com/docker/docker-bench-security</a:t>
            </a:r>
            <a:r>
              <a:rPr lang="en-US" sz="2400" dirty="0">
                <a:solidFill>
                  <a:prstClr val="black"/>
                </a:solidFill>
                <a:latin typeface="+mj-lt"/>
              </a:rPr>
              <a:t>)</a:t>
            </a:r>
          </a:p>
          <a:p>
            <a:pPr marL="457200" indent="-457200">
              <a:buFont typeface="+mj-lt"/>
              <a:buAutoNum type="arabicPeriod"/>
              <a:defRPr/>
            </a:pPr>
            <a:r>
              <a:rPr lang="en-US" sz="2400" dirty="0" err="1">
                <a:solidFill>
                  <a:prstClr val="black"/>
                </a:solidFill>
                <a:latin typeface="+mj-lt"/>
              </a:rPr>
              <a:t>Snyk</a:t>
            </a:r>
            <a:r>
              <a:rPr lang="en-US" sz="2400" dirty="0">
                <a:solidFill>
                  <a:prstClr val="black"/>
                </a:solidFill>
                <a:latin typeface="+mj-lt"/>
              </a:rPr>
              <a:t> (</a:t>
            </a:r>
            <a:r>
              <a:rPr lang="en-US" sz="2400" dirty="0">
                <a:solidFill>
                  <a:prstClr val="black"/>
                </a:solidFill>
                <a:latin typeface="+mj-lt"/>
                <a:hlinkClick r:id="rId8"/>
              </a:rPr>
              <a:t>https://snyk.io</a:t>
            </a:r>
            <a:r>
              <a:rPr lang="en-US" sz="2400" dirty="0">
                <a:solidFill>
                  <a:prstClr val="black"/>
                </a:solidFill>
                <a:latin typeface="+mj-lt"/>
              </a:rPr>
              <a:t>) </a:t>
            </a:r>
          </a:p>
          <a:p>
            <a:pPr marL="457200" indent="-457200">
              <a:buFont typeface="+mj-lt"/>
              <a:buAutoNum type="arabicPeriod"/>
              <a:defRPr/>
            </a:pPr>
            <a:r>
              <a:rPr lang="en-US" sz="2400" dirty="0">
                <a:solidFill>
                  <a:prstClr val="black"/>
                </a:solidFill>
                <a:latin typeface="+mj-lt"/>
              </a:rPr>
              <a:t>And so many other ones </a:t>
            </a:r>
            <a:r>
              <a:rPr lang="en-US" sz="2400" dirty="0">
                <a:solidFill>
                  <a:prstClr val="black"/>
                </a:solidFill>
                <a:latin typeface="+mj-lt"/>
                <a:sym typeface="Wingdings" panose="05000000000000000000" pitchFamily="2" charset="2"/>
              </a:rPr>
              <a:t></a:t>
            </a:r>
            <a:r>
              <a:rPr lang="en-US" sz="2400" dirty="0">
                <a:solidFill>
                  <a:prstClr val="black"/>
                </a:solidFill>
                <a:latin typeface="+mj-lt"/>
              </a:rPr>
              <a:t>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US" sz="2400" dirty="0">
              <a:solidFill>
                <a:prstClr val="black"/>
              </a:solidFill>
              <a:latin typeface="+mj-lt"/>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mj-lt"/>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US" sz="2400" dirty="0">
              <a:solidFill>
                <a:prstClr val="black"/>
              </a:solidFill>
              <a:latin typeface="+mj-lt"/>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mj-lt"/>
              <a:ea typeface="+mn-ea"/>
              <a:cs typeface="+mn-cs"/>
            </a:endParaRPr>
          </a:p>
        </p:txBody>
      </p:sp>
      <p:pic>
        <p:nvPicPr>
          <p:cNvPr id="4" name="Graphic 3" descr="Box trolley with solid fill">
            <a:extLst>
              <a:ext uri="{FF2B5EF4-FFF2-40B4-BE49-F238E27FC236}">
                <a16:creationId xmlns:a16="http://schemas.microsoft.com/office/drawing/2014/main" id="{87B8B929-C92C-435B-8271-C636B2DF29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92497" y="43634"/>
            <a:ext cx="867206" cy="867206"/>
          </a:xfrm>
          <a:prstGeom prst="rect">
            <a:avLst/>
          </a:prstGeom>
        </p:spPr>
      </p:pic>
      <p:sp>
        <p:nvSpPr>
          <p:cNvPr id="3" name="TextBox 2">
            <a:extLst>
              <a:ext uri="{FF2B5EF4-FFF2-40B4-BE49-F238E27FC236}">
                <a16:creationId xmlns:a16="http://schemas.microsoft.com/office/drawing/2014/main" id="{6E890AEF-C050-42FA-A510-C8AC0488E047}"/>
              </a:ext>
            </a:extLst>
          </p:cNvPr>
          <p:cNvSpPr txBox="1"/>
          <p:nvPr/>
        </p:nvSpPr>
        <p:spPr>
          <a:xfrm>
            <a:off x="923387" y="1869989"/>
            <a:ext cx="6422912" cy="369332"/>
          </a:xfrm>
          <a:prstGeom prst="rect">
            <a:avLst/>
          </a:prstGeom>
          <a:noFill/>
        </p:spPr>
        <p:txBody>
          <a:bodyPr wrap="none" rtlCol="0">
            <a:spAutoFit/>
          </a:bodyPr>
          <a:lstStyle/>
          <a:p>
            <a:r>
              <a:rPr lang="en-US" dirty="0"/>
              <a:t>Some Container Vulnerability Scanning Solutions (No preference!!)</a:t>
            </a:r>
          </a:p>
        </p:txBody>
      </p:sp>
    </p:spTree>
    <p:extLst>
      <p:ext uri="{BB962C8B-B14F-4D97-AF65-F5344CB8AC3E}">
        <p14:creationId xmlns:p14="http://schemas.microsoft.com/office/powerpoint/2010/main" val="4065343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BCDF9F2-8D5B-4F4E-9166-1A45EC1124E2}"/>
              </a:ext>
            </a:extLst>
          </p:cNvPr>
          <p:cNvSpPr>
            <a:spLocks noGrp="1"/>
          </p:cNvSpPr>
          <p:nvPr>
            <p:ph type="subTitle" idx="1"/>
          </p:nvPr>
        </p:nvSpPr>
        <p:spPr>
          <a:xfrm>
            <a:off x="479323" y="4734232"/>
            <a:ext cx="5080819" cy="1936732"/>
          </a:xfrm>
        </p:spPr>
        <p:txBody>
          <a:bodyPr>
            <a:normAutofit/>
          </a:bodyPr>
          <a:lstStyle/>
          <a:p>
            <a:endParaRPr lang="en-US" dirty="0"/>
          </a:p>
          <a:p>
            <a:r>
              <a:rPr lang="en-US" dirty="0"/>
              <a:t>Container Vulnerability Scanning</a:t>
            </a:r>
            <a:endParaRPr lang="nl-BE" dirty="0"/>
          </a:p>
        </p:txBody>
      </p:sp>
      <p:sp>
        <p:nvSpPr>
          <p:cNvPr id="4" name="Title 3">
            <a:extLst>
              <a:ext uri="{FF2B5EF4-FFF2-40B4-BE49-F238E27FC236}">
                <a16:creationId xmlns:a16="http://schemas.microsoft.com/office/drawing/2014/main" id="{93249759-887E-4C49-B4B0-AC4E9EDB8DAE}"/>
              </a:ext>
            </a:extLst>
          </p:cNvPr>
          <p:cNvSpPr>
            <a:spLocks noGrp="1"/>
          </p:cNvSpPr>
          <p:nvPr>
            <p:ph type="ctrTitle"/>
          </p:nvPr>
        </p:nvSpPr>
        <p:spPr/>
        <p:txBody>
          <a:bodyPr/>
          <a:lstStyle/>
          <a:p>
            <a:r>
              <a:rPr lang="en-BE" dirty="0"/>
              <a:t>D</a:t>
            </a:r>
            <a:r>
              <a:rPr lang="nl-BE" dirty="0"/>
              <a:t>e</a:t>
            </a:r>
            <a:r>
              <a:rPr lang="en-BE" dirty="0"/>
              <a:t>m</a:t>
            </a:r>
            <a:r>
              <a:rPr lang="nl-BE" dirty="0"/>
              <a:t>o</a:t>
            </a:r>
          </a:p>
        </p:txBody>
      </p:sp>
      <p:pic>
        <p:nvPicPr>
          <p:cNvPr id="3" name="Picture 2">
            <a:extLst>
              <a:ext uri="{FF2B5EF4-FFF2-40B4-BE49-F238E27FC236}">
                <a16:creationId xmlns:a16="http://schemas.microsoft.com/office/drawing/2014/main" id="{901ADD7A-C8F1-4D1E-A3C7-AC2C79435922}"/>
              </a:ext>
            </a:extLst>
          </p:cNvPr>
          <p:cNvPicPr>
            <a:picLocks noChangeAspect="1"/>
          </p:cNvPicPr>
          <p:nvPr/>
        </p:nvPicPr>
        <p:blipFill>
          <a:blip r:embed="rId3"/>
          <a:stretch>
            <a:fillRect/>
          </a:stretch>
        </p:blipFill>
        <p:spPr>
          <a:xfrm>
            <a:off x="7488761" y="1512079"/>
            <a:ext cx="3557614" cy="3833841"/>
          </a:xfrm>
          <a:prstGeom prst="rect">
            <a:avLst/>
          </a:prstGeom>
        </p:spPr>
      </p:pic>
    </p:spTree>
    <p:extLst>
      <p:ext uri="{BB962C8B-B14F-4D97-AF65-F5344CB8AC3E}">
        <p14:creationId xmlns:p14="http://schemas.microsoft.com/office/powerpoint/2010/main" val="2254508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BBBE-8CF1-41C2-BA97-C8ACFB8F0DE5}"/>
              </a:ext>
            </a:extLst>
          </p:cNvPr>
          <p:cNvSpPr>
            <a:spLocks noGrp="1"/>
          </p:cNvSpPr>
          <p:nvPr>
            <p:ph type="title"/>
          </p:nvPr>
        </p:nvSpPr>
        <p:spPr/>
        <p:txBody>
          <a:bodyPr/>
          <a:lstStyle/>
          <a:p>
            <a:r>
              <a:rPr lang="en-US" dirty="0"/>
              <a:t>Concepts of </a:t>
            </a:r>
            <a:r>
              <a:rPr lang="en-US" dirty="0" err="1"/>
              <a:t>Dev</a:t>
            </a:r>
            <a:r>
              <a:rPr lang="en-US" dirty="0" err="1">
                <a:solidFill>
                  <a:srgbClr val="FF0000"/>
                </a:solidFill>
              </a:rPr>
              <a:t>Sec</a:t>
            </a:r>
            <a:r>
              <a:rPr lang="en-US" dirty="0" err="1"/>
              <a:t>Ops</a:t>
            </a:r>
            <a:endParaRPr lang="en-US" dirty="0"/>
          </a:p>
        </p:txBody>
      </p:sp>
      <p:sp>
        <p:nvSpPr>
          <p:cNvPr id="3" name="Content Placeholder 2">
            <a:extLst>
              <a:ext uri="{FF2B5EF4-FFF2-40B4-BE49-F238E27FC236}">
                <a16:creationId xmlns:a16="http://schemas.microsoft.com/office/drawing/2014/main" id="{F5F3E7F5-FDED-46BB-A72A-9F9EA9107BFA}"/>
              </a:ext>
            </a:extLst>
          </p:cNvPr>
          <p:cNvSpPr>
            <a:spLocks noGrp="1"/>
          </p:cNvSpPr>
          <p:nvPr>
            <p:ph idx="1"/>
          </p:nvPr>
        </p:nvSpPr>
        <p:spPr>
          <a:xfrm>
            <a:off x="838200" y="1825625"/>
            <a:ext cx="4279985" cy="3538037"/>
          </a:xfrm>
        </p:spPr>
        <p:txBody>
          <a:bodyPr>
            <a:normAutofit lnSpcReduction="10000"/>
          </a:bodyPr>
          <a:lstStyle/>
          <a:p>
            <a:pPr marL="0" indent="0">
              <a:buNone/>
            </a:pPr>
            <a:r>
              <a:rPr lang="en-US" sz="2400" b="1" dirty="0">
                <a:latin typeface="+mj-lt"/>
              </a:rPr>
              <a:t>Peter’s Definition:</a:t>
            </a:r>
          </a:p>
          <a:p>
            <a:pPr marL="0" indent="0">
              <a:buNone/>
            </a:pPr>
            <a:endParaRPr lang="en-US" sz="2400" b="1" dirty="0">
              <a:latin typeface="+mj-lt"/>
            </a:endParaRPr>
          </a:p>
          <a:p>
            <a:pPr marL="0" indent="0">
              <a:buNone/>
            </a:pPr>
            <a:r>
              <a:rPr lang="en-US" sz="2400" b="1" i="1" dirty="0">
                <a:latin typeface="+mj-lt"/>
              </a:rPr>
              <a:t>“…Developing a culture of delivering value to your end users, relying on team collaboration, workload automation and </a:t>
            </a:r>
            <a:r>
              <a:rPr lang="en-US" sz="2400" b="1" i="1" dirty="0">
                <a:solidFill>
                  <a:srgbClr val="FF0000"/>
                </a:solidFill>
                <a:latin typeface="+mj-lt"/>
              </a:rPr>
              <a:t>end-to-end security integration</a:t>
            </a:r>
            <a:r>
              <a:rPr lang="en-US" sz="2400" b="1" i="1" dirty="0">
                <a:latin typeface="+mj-lt"/>
              </a:rPr>
              <a:t>…”</a:t>
            </a:r>
          </a:p>
        </p:txBody>
      </p:sp>
      <p:pic>
        <p:nvPicPr>
          <p:cNvPr id="1026" name="Picture 2" descr="See the source image">
            <a:extLst>
              <a:ext uri="{FF2B5EF4-FFF2-40B4-BE49-F238E27FC236}">
                <a16:creationId xmlns:a16="http://schemas.microsoft.com/office/drawing/2014/main" id="{B1901E3C-0352-4267-8551-C93A454BE38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7014888" y="2342831"/>
            <a:ext cx="4279985" cy="25036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E7A16A-93BF-BA25-7023-22C87EB0966E}"/>
              </a:ext>
            </a:extLst>
          </p:cNvPr>
          <p:cNvSpPr txBox="1"/>
          <p:nvPr/>
        </p:nvSpPr>
        <p:spPr>
          <a:xfrm>
            <a:off x="7073817" y="1973499"/>
            <a:ext cx="1401346" cy="369332"/>
          </a:xfrm>
          <a:prstGeom prst="rect">
            <a:avLst/>
          </a:prstGeom>
          <a:noFill/>
        </p:spPr>
        <p:txBody>
          <a:bodyPr wrap="none" rtlCol="0">
            <a:spAutoFit/>
          </a:bodyPr>
          <a:lstStyle/>
          <a:p>
            <a:r>
              <a:rPr lang="en-US" b="1" dirty="0">
                <a:solidFill>
                  <a:srgbClr val="FF0000"/>
                </a:solidFill>
              </a:rPr>
              <a:t>SECURITY</a:t>
            </a:r>
          </a:p>
        </p:txBody>
      </p:sp>
      <p:sp>
        <p:nvSpPr>
          <p:cNvPr id="5" name="TextBox 4">
            <a:extLst>
              <a:ext uri="{FF2B5EF4-FFF2-40B4-BE49-F238E27FC236}">
                <a16:creationId xmlns:a16="http://schemas.microsoft.com/office/drawing/2014/main" id="{8088A4A9-A427-AA66-E85A-A63F0F3CA125}"/>
              </a:ext>
            </a:extLst>
          </p:cNvPr>
          <p:cNvSpPr txBox="1"/>
          <p:nvPr/>
        </p:nvSpPr>
        <p:spPr>
          <a:xfrm>
            <a:off x="8431884" y="1973499"/>
            <a:ext cx="1401346" cy="369332"/>
          </a:xfrm>
          <a:prstGeom prst="rect">
            <a:avLst/>
          </a:prstGeom>
          <a:noFill/>
        </p:spPr>
        <p:txBody>
          <a:bodyPr wrap="none" rtlCol="0">
            <a:spAutoFit/>
          </a:bodyPr>
          <a:lstStyle/>
          <a:p>
            <a:r>
              <a:rPr lang="en-US" b="1" dirty="0">
                <a:solidFill>
                  <a:srgbClr val="FF0000"/>
                </a:solidFill>
              </a:rPr>
              <a:t>SECURITY</a:t>
            </a:r>
          </a:p>
        </p:txBody>
      </p:sp>
      <p:sp>
        <p:nvSpPr>
          <p:cNvPr id="7" name="TextBox 6">
            <a:extLst>
              <a:ext uri="{FF2B5EF4-FFF2-40B4-BE49-F238E27FC236}">
                <a16:creationId xmlns:a16="http://schemas.microsoft.com/office/drawing/2014/main" id="{25C11DCB-EAA3-DF09-729F-0B572290279B}"/>
              </a:ext>
            </a:extLst>
          </p:cNvPr>
          <p:cNvSpPr txBox="1"/>
          <p:nvPr/>
        </p:nvSpPr>
        <p:spPr>
          <a:xfrm>
            <a:off x="9833230" y="1978815"/>
            <a:ext cx="1401346" cy="369332"/>
          </a:xfrm>
          <a:prstGeom prst="rect">
            <a:avLst/>
          </a:prstGeom>
          <a:noFill/>
        </p:spPr>
        <p:txBody>
          <a:bodyPr wrap="none" rtlCol="0">
            <a:spAutoFit/>
          </a:bodyPr>
          <a:lstStyle/>
          <a:p>
            <a:r>
              <a:rPr lang="en-US" b="1" dirty="0">
                <a:solidFill>
                  <a:srgbClr val="FF0000"/>
                </a:solidFill>
              </a:rPr>
              <a:t>SECURITY</a:t>
            </a:r>
          </a:p>
        </p:txBody>
      </p:sp>
      <p:sp>
        <p:nvSpPr>
          <p:cNvPr id="9" name="TextBox 8">
            <a:extLst>
              <a:ext uri="{FF2B5EF4-FFF2-40B4-BE49-F238E27FC236}">
                <a16:creationId xmlns:a16="http://schemas.microsoft.com/office/drawing/2014/main" id="{06F915A4-7B55-D39C-11A0-4021475064B4}"/>
              </a:ext>
            </a:extLst>
          </p:cNvPr>
          <p:cNvSpPr txBox="1"/>
          <p:nvPr/>
        </p:nvSpPr>
        <p:spPr>
          <a:xfrm rot="5400000">
            <a:off x="10777498" y="2751008"/>
            <a:ext cx="1401346" cy="369332"/>
          </a:xfrm>
          <a:prstGeom prst="rect">
            <a:avLst/>
          </a:prstGeom>
          <a:noFill/>
        </p:spPr>
        <p:txBody>
          <a:bodyPr wrap="none" rtlCol="0">
            <a:spAutoFit/>
          </a:bodyPr>
          <a:lstStyle/>
          <a:p>
            <a:r>
              <a:rPr lang="en-US" b="1" dirty="0">
                <a:solidFill>
                  <a:srgbClr val="FF0000"/>
                </a:solidFill>
              </a:rPr>
              <a:t>SECURITY</a:t>
            </a:r>
          </a:p>
        </p:txBody>
      </p:sp>
      <p:sp>
        <p:nvSpPr>
          <p:cNvPr id="11" name="TextBox 10">
            <a:extLst>
              <a:ext uri="{FF2B5EF4-FFF2-40B4-BE49-F238E27FC236}">
                <a16:creationId xmlns:a16="http://schemas.microsoft.com/office/drawing/2014/main" id="{0B61DAEF-D604-8E93-A037-6419AD16A00A}"/>
              </a:ext>
            </a:extLst>
          </p:cNvPr>
          <p:cNvSpPr txBox="1"/>
          <p:nvPr/>
        </p:nvSpPr>
        <p:spPr>
          <a:xfrm rot="5400000">
            <a:off x="10777498" y="4068946"/>
            <a:ext cx="1401346" cy="369332"/>
          </a:xfrm>
          <a:prstGeom prst="rect">
            <a:avLst/>
          </a:prstGeom>
          <a:noFill/>
        </p:spPr>
        <p:txBody>
          <a:bodyPr wrap="none" rtlCol="0">
            <a:spAutoFit/>
          </a:bodyPr>
          <a:lstStyle/>
          <a:p>
            <a:r>
              <a:rPr lang="en-US" b="1" dirty="0">
                <a:solidFill>
                  <a:srgbClr val="FF0000"/>
                </a:solidFill>
              </a:rPr>
              <a:t>SECURITY</a:t>
            </a:r>
          </a:p>
        </p:txBody>
      </p:sp>
      <p:sp>
        <p:nvSpPr>
          <p:cNvPr id="13" name="TextBox 12">
            <a:extLst>
              <a:ext uri="{FF2B5EF4-FFF2-40B4-BE49-F238E27FC236}">
                <a16:creationId xmlns:a16="http://schemas.microsoft.com/office/drawing/2014/main" id="{B9324332-48AF-2A29-FD4F-B35482F0BE6F}"/>
              </a:ext>
            </a:extLst>
          </p:cNvPr>
          <p:cNvSpPr txBox="1"/>
          <p:nvPr/>
        </p:nvSpPr>
        <p:spPr>
          <a:xfrm rot="16200000">
            <a:off x="6069252" y="2751008"/>
            <a:ext cx="1401346" cy="369332"/>
          </a:xfrm>
          <a:prstGeom prst="rect">
            <a:avLst/>
          </a:prstGeom>
          <a:noFill/>
        </p:spPr>
        <p:txBody>
          <a:bodyPr wrap="none" rtlCol="0">
            <a:spAutoFit/>
          </a:bodyPr>
          <a:lstStyle/>
          <a:p>
            <a:r>
              <a:rPr lang="en-US" b="1" dirty="0">
                <a:solidFill>
                  <a:srgbClr val="FF0000"/>
                </a:solidFill>
              </a:rPr>
              <a:t>SECURITY</a:t>
            </a:r>
          </a:p>
        </p:txBody>
      </p:sp>
      <p:sp>
        <p:nvSpPr>
          <p:cNvPr id="15" name="TextBox 14">
            <a:extLst>
              <a:ext uri="{FF2B5EF4-FFF2-40B4-BE49-F238E27FC236}">
                <a16:creationId xmlns:a16="http://schemas.microsoft.com/office/drawing/2014/main" id="{58B26CC0-3F77-42F0-E689-713E2B97EF24}"/>
              </a:ext>
            </a:extLst>
          </p:cNvPr>
          <p:cNvSpPr txBox="1"/>
          <p:nvPr/>
        </p:nvSpPr>
        <p:spPr>
          <a:xfrm rot="16200000">
            <a:off x="6069252" y="4068946"/>
            <a:ext cx="1401346" cy="369332"/>
          </a:xfrm>
          <a:prstGeom prst="rect">
            <a:avLst/>
          </a:prstGeom>
          <a:noFill/>
        </p:spPr>
        <p:txBody>
          <a:bodyPr wrap="none" rtlCol="0">
            <a:spAutoFit/>
          </a:bodyPr>
          <a:lstStyle/>
          <a:p>
            <a:r>
              <a:rPr lang="en-US" b="1" dirty="0">
                <a:solidFill>
                  <a:srgbClr val="FF0000"/>
                </a:solidFill>
              </a:rPr>
              <a:t>SECURITY</a:t>
            </a:r>
          </a:p>
        </p:txBody>
      </p:sp>
      <p:sp>
        <p:nvSpPr>
          <p:cNvPr id="17" name="TextBox 16">
            <a:extLst>
              <a:ext uri="{FF2B5EF4-FFF2-40B4-BE49-F238E27FC236}">
                <a16:creationId xmlns:a16="http://schemas.microsoft.com/office/drawing/2014/main" id="{256C49F7-C0B1-5695-F246-F801623280AD}"/>
              </a:ext>
            </a:extLst>
          </p:cNvPr>
          <p:cNvSpPr txBox="1"/>
          <p:nvPr/>
        </p:nvSpPr>
        <p:spPr>
          <a:xfrm>
            <a:off x="7134114" y="4853692"/>
            <a:ext cx="1401346" cy="369332"/>
          </a:xfrm>
          <a:prstGeom prst="rect">
            <a:avLst/>
          </a:prstGeom>
          <a:noFill/>
        </p:spPr>
        <p:txBody>
          <a:bodyPr wrap="none" rtlCol="0">
            <a:spAutoFit/>
          </a:bodyPr>
          <a:lstStyle/>
          <a:p>
            <a:r>
              <a:rPr lang="en-US" b="1" dirty="0">
                <a:solidFill>
                  <a:srgbClr val="FF0000"/>
                </a:solidFill>
              </a:rPr>
              <a:t>SECURITY</a:t>
            </a:r>
          </a:p>
        </p:txBody>
      </p:sp>
      <p:sp>
        <p:nvSpPr>
          <p:cNvPr id="19" name="TextBox 18">
            <a:extLst>
              <a:ext uri="{FF2B5EF4-FFF2-40B4-BE49-F238E27FC236}">
                <a16:creationId xmlns:a16="http://schemas.microsoft.com/office/drawing/2014/main" id="{D669F742-97FF-8D79-8C33-E5F338BC434C}"/>
              </a:ext>
            </a:extLst>
          </p:cNvPr>
          <p:cNvSpPr txBox="1"/>
          <p:nvPr/>
        </p:nvSpPr>
        <p:spPr>
          <a:xfrm>
            <a:off x="8492181" y="4853692"/>
            <a:ext cx="1401346" cy="369332"/>
          </a:xfrm>
          <a:prstGeom prst="rect">
            <a:avLst/>
          </a:prstGeom>
          <a:noFill/>
        </p:spPr>
        <p:txBody>
          <a:bodyPr wrap="none" rtlCol="0">
            <a:spAutoFit/>
          </a:bodyPr>
          <a:lstStyle/>
          <a:p>
            <a:r>
              <a:rPr lang="en-US" b="1" dirty="0">
                <a:solidFill>
                  <a:srgbClr val="FF0000"/>
                </a:solidFill>
              </a:rPr>
              <a:t>SECURITY</a:t>
            </a:r>
          </a:p>
        </p:txBody>
      </p:sp>
      <p:sp>
        <p:nvSpPr>
          <p:cNvPr id="21" name="TextBox 20">
            <a:extLst>
              <a:ext uri="{FF2B5EF4-FFF2-40B4-BE49-F238E27FC236}">
                <a16:creationId xmlns:a16="http://schemas.microsoft.com/office/drawing/2014/main" id="{03383A58-2DA6-4B2F-A4AC-6B817DFB01C7}"/>
              </a:ext>
            </a:extLst>
          </p:cNvPr>
          <p:cNvSpPr txBox="1"/>
          <p:nvPr/>
        </p:nvSpPr>
        <p:spPr>
          <a:xfrm>
            <a:off x="9893527" y="4859008"/>
            <a:ext cx="1401346" cy="369332"/>
          </a:xfrm>
          <a:prstGeom prst="rect">
            <a:avLst/>
          </a:prstGeom>
          <a:noFill/>
        </p:spPr>
        <p:txBody>
          <a:bodyPr wrap="none" rtlCol="0">
            <a:spAutoFit/>
          </a:bodyPr>
          <a:lstStyle/>
          <a:p>
            <a:r>
              <a:rPr lang="en-US" b="1" dirty="0">
                <a:solidFill>
                  <a:srgbClr val="FF0000"/>
                </a:solidFill>
              </a:rPr>
              <a:t>SECURITY</a:t>
            </a:r>
          </a:p>
        </p:txBody>
      </p:sp>
    </p:spTree>
    <p:extLst>
      <p:ext uri="{BB962C8B-B14F-4D97-AF65-F5344CB8AC3E}">
        <p14:creationId xmlns:p14="http://schemas.microsoft.com/office/powerpoint/2010/main" val="121168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anim calcmode="lin" valueType="num">
                                      <p:cBhvr>
                                        <p:cTn id="18" dur="2000" fill="hold"/>
                                        <p:tgtEl>
                                          <p:spTgt spid="7"/>
                                        </p:tgtEl>
                                        <p:attrNameLst>
                                          <p:attrName>ppt_w</p:attrName>
                                        </p:attrNameLst>
                                      </p:cBhvr>
                                      <p:tavLst>
                                        <p:tav tm="0" fmla="#ppt_w*sin(2.5*pi*$)">
                                          <p:val>
                                            <p:fltVal val="0"/>
                                          </p:val>
                                        </p:tav>
                                        <p:tav tm="100000">
                                          <p:val>
                                            <p:fltVal val="1"/>
                                          </p:val>
                                        </p:tav>
                                      </p:tavLst>
                                    </p:anim>
                                    <p:anim calcmode="lin" valueType="num">
                                      <p:cBhvr>
                                        <p:cTn id="19" dur="2000" fill="hold"/>
                                        <p:tgtEl>
                                          <p:spTgt spid="7"/>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anim calcmode="lin" valueType="num">
                                      <p:cBhvr>
                                        <p:cTn id="23" dur="2000" fill="hold"/>
                                        <p:tgtEl>
                                          <p:spTgt spid="9"/>
                                        </p:tgtEl>
                                        <p:attrNameLst>
                                          <p:attrName>ppt_w</p:attrName>
                                        </p:attrNameLst>
                                      </p:cBhvr>
                                      <p:tavLst>
                                        <p:tav tm="0" fmla="#ppt_w*sin(2.5*pi*$)">
                                          <p:val>
                                            <p:fltVal val="0"/>
                                          </p:val>
                                        </p:tav>
                                        <p:tav tm="100000">
                                          <p:val>
                                            <p:fltVal val="1"/>
                                          </p:val>
                                        </p:tav>
                                      </p:tavLst>
                                    </p:anim>
                                    <p:anim calcmode="lin" valueType="num">
                                      <p:cBhvr>
                                        <p:cTn id="24" dur="2000" fill="hold"/>
                                        <p:tgtEl>
                                          <p:spTgt spid="9"/>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anim calcmode="lin" valueType="num">
                                      <p:cBhvr>
                                        <p:cTn id="28" dur="2000" fill="hold"/>
                                        <p:tgtEl>
                                          <p:spTgt spid="11"/>
                                        </p:tgtEl>
                                        <p:attrNameLst>
                                          <p:attrName>ppt_w</p:attrName>
                                        </p:attrNameLst>
                                      </p:cBhvr>
                                      <p:tavLst>
                                        <p:tav tm="0" fmla="#ppt_w*sin(2.5*pi*$)">
                                          <p:val>
                                            <p:fltVal val="0"/>
                                          </p:val>
                                        </p:tav>
                                        <p:tav tm="100000">
                                          <p:val>
                                            <p:fltVal val="1"/>
                                          </p:val>
                                        </p:tav>
                                      </p:tavLst>
                                    </p:anim>
                                    <p:anim calcmode="lin" valueType="num">
                                      <p:cBhvr>
                                        <p:cTn id="29" dur="2000" fill="hold"/>
                                        <p:tgtEl>
                                          <p:spTgt spid="11"/>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000"/>
                                        <p:tgtEl>
                                          <p:spTgt spid="13"/>
                                        </p:tgtEl>
                                      </p:cBhvr>
                                    </p:animEffect>
                                    <p:anim calcmode="lin" valueType="num">
                                      <p:cBhvr>
                                        <p:cTn id="33" dur="2000" fill="hold"/>
                                        <p:tgtEl>
                                          <p:spTgt spid="13"/>
                                        </p:tgtEl>
                                        <p:attrNameLst>
                                          <p:attrName>ppt_w</p:attrName>
                                        </p:attrNameLst>
                                      </p:cBhvr>
                                      <p:tavLst>
                                        <p:tav tm="0" fmla="#ppt_w*sin(2.5*pi*$)">
                                          <p:val>
                                            <p:fltVal val="0"/>
                                          </p:val>
                                        </p:tav>
                                        <p:tav tm="100000">
                                          <p:val>
                                            <p:fltVal val="1"/>
                                          </p:val>
                                        </p:tav>
                                      </p:tavLst>
                                    </p:anim>
                                    <p:anim calcmode="lin" valueType="num">
                                      <p:cBhvr>
                                        <p:cTn id="34" dur="2000" fill="hold"/>
                                        <p:tgtEl>
                                          <p:spTgt spid="13"/>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000"/>
                                        <p:tgtEl>
                                          <p:spTgt spid="15"/>
                                        </p:tgtEl>
                                      </p:cBhvr>
                                    </p:animEffect>
                                    <p:anim calcmode="lin" valueType="num">
                                      <p:cBhvr>
                                        <p:cTn id="38" dur="2000" fill="hold"/>
                                        <p:tgtEl>
                                          <p:spTgt spid="15"/>
                                        </p:tgtEl>
                                        <p:attrNameLst>
                                          <p:attrName>ppt_w</p:attrName>
                                        </p:attrNameLst>
                                      </p:cBhvr>
                                      <p:tavLst>
                                        <p:tav tm="0" fmla="#ppt_w*sin(2.5*pi*$)">
                                          <p:val>
                                            <p:fltVal val="0"/>
                                          </p:val>
                                        </p:tav>
                                        <p:tav tm="100000">
                                          <p:val>
                                            <p:fltVal val="1"/>
                                          </p:val>
                                        </p:tav>
                                      </p:tavLst>
                                    </p:anim>
                                    <p:anim calcmode="lin" valueType="num">
                                      <p:cBhvr>
                                        <p:cTn id="39" dur="2000" fill="hold"/>
                                        <p:tgtEl>
                                          <p:spTgt spid="15"/>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2000"/>
                                        <p:tgtEl>
                                          <p:spTgt spid="17"/>
                                        </p:tgtEl>
                                      </p:cBhvr>
                                    </p:animEffect>
                                    <p:anim calcmode="lin" valueType="num">
                                      <p:cBhvr>
                                        <p:cTn id="43" dur="2000" fill="hold"/>
                                        <p:tgtEl>
                                          <p:spTgt spid="17"/>
                                        </p:tgtEl>
                                        <p:attrNameLst>
                                          <p:attrName>ppt_w</p:attrName>
                                        </p:attrNameLst>
                                      </p:cBhvr>
                                      <p:tavLst>
                                        <p:tav tm="0" fmla="#ppt_w*sin(2.5*pi*$)">
                                          <p:val>
                                            <p:fltVal val="0"/>
                                          </p:val>
                                        </p:tav>
                                        <p:tav tm="100000">
                                          <p:val>
                                            <p:fltVal val="1"/>
                                          </p:val>
                                        </p:tav>
                                      </p:tavLst>
                                    </p:anim>
                                    <p:anim calcmode="lin" valueType="num">
                                      <p:cBhvr>
                                        <p:cTn id="44" dur="2000" fill="hold"/>
                                        <p:tgtEl>
                                          <p:spTgt spid="17"/>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2000"/>
                                        <p:tgtEl>
                                          <p:spTgt spid="19"/>
                                        </p:tgtEl>
                                      </p:cBhvr>
                                    </p:animEffect>
                                    <p:anim calcmode="lin" valueType="num">
                                      <p:cBhvr>
                                        <p:cTn id="48" dur="2000" fill="hold"/>
                                        <p:tgtEl>
                                          <p:spTgt spid="19"/>
                                        </p:tgtEl>
                                        <p:attrNameLst>
                                          <p:attrName>ppt_w</p:attrName>
                                        </p:attrNameLst>
                                      </p:cBhvr>
                                      <p:tavLst>
                                        <p:tav tm="0" fmla="#ppt_w*sin(2.5*pi*$)">
                                          <p:val>
                                            <p:fltVal val="0"/>
                                          </p:val>
                                        </p:tav>
                                        <p:tav tm="100000">
                                          <p:val>
                                            <p:fltVal val="1"/>
                                          </p:val>
                                        </p:tav>
                                      </p:tavLst>
                                    </p:anim>
                                    <p:anim calcmode="lin" valueType="num">
                                      <p:cBhvr>
                                        <p:cTn id="49" dur="2000" fill="hold"/>
                                        <p:tgtEl>
                                          <p:spTgt spid="19"/>
                                        </p:tgtEl>
                                        <p:attrNameLst>
                                          <p:attrName>ppt_h</p:attrName>
                                        </p:attrNameLst>
                                      </p:cBhvr>
                                      <p:tavLst>
                                        <p:tav tm="0">
                                          <p:val>
                                            <p:strVal val="#ppt_h"/>
                                          </p:val>
                                        </p:tav>
                                        <p:tav tm="100000">
                                          <p:val>
                                            <p:strVal val="#ppt_h"/>
                                          </p:val>
                                        </p:tav>
                                      </p:tavLst>
                                    </p:anim>
                                  </p:childTnLst>
                                </p:cTn>
                              </p:par>
                              <p:par>
                                <p:cTn id="50" presetID="45"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2000"/>
                                        <p:tgtEl>
                                          <p:spTgt spid="21"/>
                                        </p:tgtEl>
                                      </p:cBhvr>
                                    </p:animEffect>
                                    <p:anim calcmode="lin" valueType="num">
                                      <p:cBhvr>
                                        <p:cTn id="53" dur="2000" fill="hold"/>
                                        <p:tgtEl>
                                          <p:spTgt spid="21"/>
                                        </p:tgtEl>
                                        <p:attrNameLst>
                                          <p:attrName>ppt_w</p:attrName>
                                        </p:attrNameLst>
                                      </p:cBhvr>
                                      <p:tavLst>
                                        <p:tav tm="0" fmla="#ppt_w*sin(2.5*pi*$)">
                                          <p:val>
                                            <p:fltVal val="0"/>
                                          </p:val>
                                        </p:tav>
                                        <p:tav tm="100000">
                                          <p:val>
                                            <p:fltVal val="1"/>
                                          </p:val>
                                        </p:tav>
                                      </p:tavLst>
                                    </p:anim>
                                    <p:anim calcmode="lin" valueType="num">
                                      <p:cBhvr>
                                        <p:cTn id="54" dur="2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1" grpId="0"/>
      <p:bldP spid="13" grpId="0"/>
      <p:bldP spid="15" grpId="0"/>
      <p:bldP spid="17" grpId="0"/>
      <p:bldP spid="19"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7D8A-B508-496E-984D-C1010D04B2C3}"/>
              </a:ext>
            </a:extLst>
          </p:cNvPr>
          <p:cNvSpPr>
            <a:spLocks noGrp="1"/>
          </p:cNvSpPr>
          <p:nvPr>
            <p:ph type="title"/>
          </p:nvPr>
        </p:nvSpPr>
        <p:spPr>
          <a:xfrm>
            <a:off x="838200" y="365125"/>
            <a:ext cx="10515600" cy="1325563"/>
          </a:xfrm>
        </p:spPr>
        <p:txBody>
          <a:bodyPr anchor="ctr">
            <a:normAutofit/>
          </a:bodyPr>
          <a:lstStyle/>
          <a:p>
            <a:r>
              <a:rPr lang="en-BE" dirty="0"/>
              <a:t>W</a:t>
            </a:r>
            <a:r>
              <a:rPr lang="nl-BE" dirty="0"/>
              <a:t>h</a:t>
            </a:r>
            <a:r>
              <a:rPr lang="en-BE" dirty="0"/>
              <a:t>a</a:t>
            </a:r>
            <a:r>
              <a:rPr lang="nl-BE" dirty="0"/>
              <a:t>t</a:t>
            </a:r>
            <a:r>
              <a:rPr lang="en-BE" dirty="0"/>
              <a:t> </a:t>
            </a:r>
            <a:r>
              <a:rPr lang="en-US" dirty="0"/>
              <a:t>we </a:t>
            </a:r>
            <a:r>
              <a:rPr lang="nl-BE" dirty="0"/>
              <a:t>c</a:t>
            </a:r>
            <a:r>
              <a:rPr lang="en-BE" dirty="0"/>
              <a:t>o</a:t>
            </a:r>
            <a:r>
              <a:rPr lang="nl-BE" dirty="0"/>
              <a:t>v</a:t>
            </a:r>
            <a:r>
              <a:rPr lang="en-BE" dirty="0"/>
              <a:t>e</a:t>
            </a:r>
            <a:r>
              <a:rPr lang="nl-BE" dirty="0"/>
              <a:t>r</a:t>
            </a:r>
            <a:r>
              <a:rPr lang="en-BE" dirty="0"/>
              <a:t>e</a:t>
            </a:r>
            <a:r>
              <a:rPr lang="nl-BE" dirty="0"/>
              <a:t>d</a:t>
            </a:r>
          </a:p>
        </p:txBody>
      </p:sp>
      <p:graphicFrame>
        <p:nvGraphicFramePr>
          <p:cNvPr id="7" name="Content Placeholder 2">
            <a:extLst>
              <a:ext uri="{FF2B5EF4-FFF2-40B4-BE49-F238E27FC236}">
                <a16:creationId xmlns:a16="http://schemas.microsoft.com/office/drawing/2014/main" id="{2ACDF863-4EF3-48E7-8E20-27E5B79F285C}"/>
              </a:ext>
            </a:extLst>
          </p:cNvPr>
          <p:cNvGraphicFramePr>
            <a:graphicFrameLocks noGrp="1"/>
          </p:cNvGraphicFramePr>
          <p:nvPr>
            <p:ph idx="1"/>
          </p:nvPr>
        </p:nvGraphicFramePr>
        <p:xfrm>
          <a:off x="838200" y="1646429"/>
          <a:ext cx="10515600" cy="3565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003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3ECE99-44B9-479B-BE54-AD1E5BC63FE7}"/>
              </a:ext>
            </a:extLst>
          </p:cNvPr>
          <p:cNvSpPr txBox="1"/>
          <p:nvPr/>
        </p:nvSpPr>
        <p:spPr>
          <a:xfrm>
            <a:off x="544712" y="2224717"/>
            <a:ext cx="6279534" cy="2246769"/>
          </a:xfrm>
          <a:prstGeom prst="rect">
            <a:avLst/>
          </a:prstGeom>
          <a:noFill/>
        </p:spPr>
        <p:txBody>
          <a:bodyPr wrap="square" rtlCol="0">
            <a:spAutoFit/>
          </a:bodyPr>
          <a:lstStyle/>
          <a:p>
            <a:r>
              <a:rPr lang="en-BE" sz="2800" b="1" dirty="0">
                <a:solidFill>
                  <a:srgbClr val="1B9AE0"/>
                </a:solidFill>
                <a:latin typeface="Consolas" panose="020B0609020204030204" pitchFamily="49" charset="0"/>
                <a:cs typeface="Arial" panose="020B0604020202020204" pitchFamily="34" charset="0"/>
                <a:hlinkClick r:id="rId2"/>
              </a:rPr>
              <a:t>p</a:t>
            </a:r>
            <a:r>
              <a:rPr lang="nl-BE" sz="2800" b="1" dirty="0">
                <a:solidFill>
                  <a:srgbClr val="1B9AE0"/>
                </a:solidFill>
                <a:latin typeface="Consolas" panose="020B0609020204030204" pitchFamily="49" charset="0"/>
                <a:cs typeface="Arial" panose="020B0604020202020204" pitchFamily="34" charset="0"/>
                <a:hlinkClick r:id="rId2"/>
              </a:rPr>
              <a:t>e</a:t>
            </a:r>
            <a:r>
              <a:rPr lang="en-BE" sz="2800" b="1" dirty="0">
                <a:solidFill>
                  <a:srgbClr val="1B9AE0"/>
                </a:solidFill>
                <a:latin typeface="Consolas" panose="020B0609020204030204" pitchFamily="49" charset="0"/>
                <a:cs typeface="Arial" panose="020B0604020202020204" pitchFamily="34" charset="0"/>
                <a:hlinkClick r:id="rId2"/>
              </a:rPr>
              <a:t>t</a:t>
            </a:r>
            <a:r>
              <a:rPr lang="nl-BE" sz="2800" b="1" dirty="0">
                <a:solidFill>
                  <a:srgbClr val="1B9AE0"/>
                </a:solidFill>
                <a:latin typeface="Consolas" panose="020B0609020204030204" pitchFamily="49" charset="0"/>
                <a:cs typeface="Arial" panose="020B0604020202020204" pitchFamily="34" charset="0"/>
                <a:hlinkClick r:id="rId2"/>
              </a:rPr>
              <a:t>e</a:t>
            </a:r>
            <a:r>
              <a:rPr lang="en-US" sz="2800" b="1" dirty="0">
                <a:solidFill>
                  <a:srgbClr val="1B9AE0"/>
                </a:solidFill>
                <a:latin typeface="Consolas" panose="020B0609020204030204" pitchFamily="49" charset="0"/>
                <a:cs typeface="Arial" panose="020B0604020202020204" pitchFamily="34" charset="0"/>
                <a:hlinkClick r:id="rId2"/>
              </a:rPr>
              <a:t>nder@microsoft.com</a:t>
            </a:r>
            <a:endParaRPr lang="en-US" sz="2800" b="1" dirty="0">
              <a:solidFill>
                <a:srgbClr val="1B9AE0"/>
              </a:solidFill>
              <a:latin typeface="Consolas" panose="020B0609020204030204" pitchFamily="49" charset="0"/>
              <a:cs typeface="Arial" panose="020B0604020202020204" pitchFamily="34" charset="0"/>
            </a:endParaRPr>
          </a:p>
          <a:p>
            <a:r>
              <a:rPr lang="en-BE" sz="2800" b="1" dirty="0">
                <a:solidFill>
                  <a:srgbClr val="1B9AE0"/>
                </a:solidFill>
                <a:latin typeface="Consolas" panose="020B0609020204030204" pitchFamily="49" charset="0"/>
                <a:cs typeface="Arial" panose="020B0604020202020204" pitchFamily="34" charset="0"/>
              </a:rPr>
              <a:t>		</a:t>
            </a:r>
            <a:br>
              <a:rPr lang="en-BE" sz="2800" b="1" dirty="0">
                <a:solidFill>
                  <a:srgbClr val="1B9AE0"/>
                </a:solidFill>
                <a:latin typeface="Consolas" panose="020B0609020204030204" pitchFamily="49" charset="0"/>
                <a:cs typeface="Arial" panose="020B0604020202020204" pitchFamily="34" charset="0"/>
              </a:rPr>
            </a:br>
            <a:r>
              <a:rPr lang="en-US" sz="2800" b="1" dirty="0">
                <a:solidFill>
                  <a:srgbClr val="1B9AE0"/>
                </a:solidFill>
                <a:latin typeface="Consolas" panose="020B0609020204030204" pitchFamily="49" charset="0"/>
                <a:cs typeface="Arial" panose="020B0604020202020204" pitchFamily="34" charset="0"/>
                <a:hlinkClick r:id="rId3"/>
              </a:rPr>
              <a:t>https://twitter.com/</a:t>
            </a:r>
            <a:r>
              <a:rPr lang="nl-BE" sz="2800" b="1" dirty="0">
                <a:solidFill>
                  <a:srgbClr val="1B9AE0"/>
                </a:solidFill>
                <a:latin typeface="Consolas" panose="020B0609020204030204" pitchFamily="49" charset="0"/>
                <a:cs typeface="Arial" panose="020B0604020202020204" pitchFamily="34" charset="0"/>
                <a:hlinkClick r:id="rId3"/>
              </a:rPr>
              <a:t>p</a:t>
            </a:r>
            <a:r>
              <a:rPr lang="en-BE" sz="2800" b="1" dirty="0">
                <a:solidFill>
                  <a:srgbClr val="1B9AE0"/>
                </a:solidFill>
                <a:latin typeface="Consolas" panose="020B0609020204030204" pitchFamily="49" charset="0"/>
                <a:cs typeface="Arial" panose="020B0604020202020204" pitchFamily="34" charset="0"/>
                <a:hlinkClick r:id="rId3"/>
              </a:rPr>
              <a:t>d</a:t>
            </a:r>
            <a:r>
              <a:rPr lang="nl-BE" sz="2800" b="1" dirty="0">
                <a:solidFill>
                  <a:srgbClr val="1B9AE0"/>
                </a:solidFill>
                <a:latin typeface="Consolas" panose="020B0609020204030204" pitchFamily="49" charset="0"/>
                <a:cs typeface="Arial" panose="020B0604020202020204" pitchFamily="34" charset="0"/>
                <a:hlinkClick r:id="rId3"/>
              </a:rPr>
              <a:t>t</a:t>
            </a:r>
            <a:r>
              <a:rPr lang="en-BE" sz="2800" b="1" dirty="0">
                <a:solidFill>
                  <a:srgbClr val="1B9AE0"/>
                </a:solidFill>
                <a:latin typeface="Consolas" panose="020B0609020204030204" pitchFamily="49" charset="0"/>
                <a:cs typeface="Arial" panose="020B0604020202020204" pitchFamily="34" charset="0"/>
                <a:hlinkClick r:id="rId3"/>
              </a:rPr>
              <a:t>i</a:t>
            </a:r>
            <a:r>
              <a:rPr lang="nl-BE" sz="2800" b="1" dirty="0">
                <a:solidFill>
                  <a:srgbClr val="1B9AE0"/>
                </a:solidFill>
                <a:latin typeface="Consolas" panose="020B0609020204030204" pitchFamily="49" charset="0"/>
                <a:cs typeface="Arial" panose="020B0604020202020204" pitchFamily="34" charset="0"/>
                <a:hlinkClick r:id="rId3"/>
              </a:rPr>
              <a:t>t</a:t>
            </a:r>
            <a:r>
              <a:rPr lang="nl-BE" sz="2800" b="1" dirty="0">
                <a:solidFill>
                  <a:srgbClr val="1B9AE0"/>
                </a:solidFill>
                <a:latin typeface="Consolas" panose="020B0609020204030204" pitchFamily="49" charset="0"/>
                <a:cs typeface="Arial" panose="020B0604020202020204" pitchFamily="34" charset="0"/>
              </a:rPr>
              <a:t> </a:t>
            </a:r>
            <a:r>
              <a:rPr lang="en-BE" sz="2800" b="1" dirty="0">
                <a:solidFill>
                  <a:srgbClr val="1B9AE0"/>
                </a:solidFill>
                <a:latin typeface="Consolas" panose="020B0609020204030204" pitchFamily="49" charset="0"/>
                <a:cs typeface="Arial" panose="020B0604020202020204" pitchFamily="34" charset="0"/>
              </a:rPr>
              <a:t>	</a:t>
            </a:r>
            <a:endParaRPr lang="en-US" sz="2800" b="1" dirty="0">
              <a:solidFill>
                <a:srgbClr val="1B9AE0"/>
              </a:solidFill>
              <a:latin typeface="Consolas" panose="020B0609020204030204" pitchFamily="49" charset="0"/>
              <a:cs typeface="Arial" panose="020B0604020202020204" pitchFamily="34" charset="0"/>
            </a:endParaRPr>
          </a:p>
          <a:p>
            <a:endParaRPr lang="en-BE" sz="2800" b="1" dirty="0">
              <a:solidFill>
                <a:srgbClr val="1B9AE0"/>
              </a:solidFill>
              <a:latin typeface="Consolas" panose="020B0609020204030204" pitchFamily="49" charset="0"/>
              <a:cs typeface="Arial" panose="020B0604020202020204" pitchFamily="34" charset="0"/>
            </a:endParaRPr>
          </a:p>
          <a:p>
            <a:r>
              <a:rPr lang="nl-BE" sz="2800" b="1" dirty="0">
                <a:solidFill>
                  <a:srgbClr val="1B9AE0"/>
                </a:solidFill>
                <a:latin typeface="Consolas" panose="020B0609020204030204" pitchFamily="49" charset="0"/>
                <a:cs typeface="Arial" panose="020B0604020202020204" pitchFamily="34" charset="0"/>
                <a:hlinkClick r:id="rId4"/>
              </a:rPr>
              <a:t>h</a:t>
            </a:r>
            <a:r>
              <a:rPr lang="en-BE" sz="2800" b="1" dirty="0">
                <a:solidFill>
                  <a:srgbClr val="1B9AE0"/>
                </a:solidFill>
                <a:latin typeface="Consolas" panose="020B0609020204030204" pitchFamily="49" charset="0"/>
                <a:cs typeface="Arial" panose="020B0604020202020204" pitchFamily="34" charset="0"/>
                <a:hlinkClick r:id="rId4"/>
              </a:rPr>
              <a:t>t</a:t>
            </a:r>
            <a:r>
              <a:rPr lang="nl-BE" sz="2800" b="1" dirty="0">
                <a:solidFill>
                  <a:srgbClr val="1B9AE0"/>
                </a:solidFill>
                <a:latin typeface="Consolas" panose="020B0609020204030204" pitchFamily="49" charset="0"/>
                <a:cs typeface="Arial" panose="020B0604020202020204" pitchFamily="34" charset="0"/>
                <a:hlinkClick r:id="rId4"/>
              </a:rPr>
              <a:t>t</a:t>
            </a:r>
            <a:r>
              <a:rPr lang="en-BE" sz="2800" b="1" dirty="0">
                <a:solidFill>
                  <a:srgbClr val="1B9AE0"/>
                </a:solidFill>
                <a:latin typeface="Consolas" panose="020B0609020204030204" pitchFamily="49" charset="0"/>
                <a:cs typeface="Arial" panose="020B0604020202020204" pitchFamily="34" charset="0"/>
                <a:hlinkClick r:id="rId4"/>
              </a:rPr>
              <a:t>p://</a:t>
            </a:r>
            <a:r>
              <a:rPr lang="en-US" sz="2800" b="1" dirty="0">
                <a:solidFill>
                  <a:srgbClr val="1B9AE0"/>
                </a:solidFill>
                <a:latin typeface="Consolas" panose="020B0609020204030204" pitchFamily="49" charset="0"/>
                <a:cs typeface="Arial" panose="020B0604020202020204" pitchFamily="34" charset="0"/>
                <a:hlinkClick r:id="rId4"/>
              </a:rPr>
              <a:t>aka.ms/pdtit</a:t>
            </a:r>
            <a:r>
              <a:rPr lang="en-US" sz="2800" b="1" dirty="0">
                <a:solidFill>
                  <a:srgbClr val="1B9AE0"/>
                </a:solidFill>
                <a:latin typeface="Consolas" panose="020B0609020204030204" pitchFamily="49" charset="0"/>
                <a:cs typeface="Arial" panose="020B0604020202020204" pitchFamily="34" charset="0"/>
              </a:rPr>
              <a:t> </a:t>
            </a:r>
            <a:endParaRPr lang="nl-BE" sz="2800" b="1" dirty="0">
              <a:solidFill>
                <a:srgbClr val="1B9AE0"/>
              </a:solidFill>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1B211C66-A391-450D-A0C5-822657B40170}"/>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9684913" y="2830995"/>
            <a:ext cx="2054449" cy="2905726"/>
          </a:xfrm>
          <a:prstGeom prst="rect">
            <a:avLst/>
          </a:prstGeom>
        </p:spPr>
      </p:pic>
      <p:sp>
        <p:nvSpPr>
          <p:cNvPr id="9" name="Content Placeholder 8">
            <a:extLst>
              <a:ext uri="{FF2B5EF4-FFF2-40B4-BE49-F238E27FC236}">
                <a16:creationId xmlns:a16="http://schemas.microsoft.com/office/drawing/2014/main" id="{30E8D2B0-4AFB-42D1-8DB8-D2F62A2ACA9F}"/>
              </a:ext>
            </a:extLst>
          </p:cNvPr>
          <p:cNvSpPr>
            <a:spLocks noGrp="1"/>
          </p:cNvSpPr>
          <p:nvPr>
            <p:ph idx="1"/>
          </p:nvPr>
        </p:nvSpPr>
        <p:spPr>
          <a:xfrm>
            <a:off x="727736" y="436553"/>
            <a:ext cx="10515600" cy="1197569"/>
          </a:xfrm>
        </p:spPr>
        <p:txBody>
          <a:bodyPr>
            <a:normAutofit fontScale="62500" lnSpcReduction="20000"/>
          </a:bodyPr>
          <a:lstStyle/>
          <a:p>
            <a:pPr marL="0" indent="0">
              <a:buNone/>
            </a:pPr>
            <a:r>
              <a:rPr lang="en-BE" sz="11500" b="1" dirty="0"/>
              <a:t>T</a:t>
            </a:r>
            <a:r>
              <a:rPr lang="nl-BE" sz="11500" b="1" dirty="0"/>
              <a:t>h</a:t>
            </a:r>
            <a:r>
              <a:rPr lang="en-BE" sz="11500" b="1" dirty="0"/>
              <a:t>a</a:t>
            </a:r>
            <a:r>
              <a:rPr lang="nl-BE" sz="11500" b="1" dirty="0"/>
              <a:t>n</a:t>
            </a:r>
            <a:r>
              <a:rPr lang="en-BE" sz="11500" b="1" dirty="0"/>
              <a:t>k </a:t>
            </a:r>
            <a:r>
              <a:rPr lang="nl-BE" sz="11500" b="1" dirty="0"/>
              <a:t>y</a:t>
            </a:r>
            <a:r>
              <a:rPr lang="en-BE" sz="11500" b="1" dirty="0"/>
              <a:t>o</a:t>
            </a:r>
            <a:r>
              <a:rPr lang="nl-BE" sz="11500" b="1" dirty="0"/>
              <a:t>u</a:t>
            </a:r>
          </a:p>
        </p:txBody>
      </p:sp>
    </p:spTree>
    <p:extLst>
      <p:ext uri="{BB962C8B-B14F-4D97-AF65-F5344CB8AC3E}">
        <p14:creationId xmlns:p14="http://schemas.microsoft.com/office/powerpoint/2010/main" val="285017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7D8A-B508-496E-984D-C1010D04B2C3}"/>
              </a:ext>
            </a:extLst>
          </p:cNvPr>
          <p:cNvSpPr>
            <a:spLocks noGrp="1"/>
          </p:cNvSpPr>
          <p:nvPr>
            <p:ph type="title"/>
          </p:nvPr>
        </p:nvSpPr>
        <p:spPr>
          <a:xfrm>
            <a:off x="838200" y="365125"/>
            <a:ext cx="10515600" cy="1325563"/>
          </a:xfrm>
        </p:spPr>
        <p:txBody>
          <a:bodyPr anchor="ctr">
            <a:normAutofit/>
          </a:bodyPr>
          <a:lstStyle/>
          <a:p>
            <a:r>
              <a:rPr lang="en-BE" dirty="0"/>
              <a:t>W</a:t>
            </a:r>
            <a:r>
              <a:rPr lang="nl-BE" dirty="0"/>
              <a:t>h</a:t>
            </a:r>
            <a:r>
              <a:rPr lang="en-BE" dirty="0"/>
              <a:t>a</a:t>
            </a:r>
            <a:r>
              <a:rPr lang="nl-BE" dirty="0"/>
              <a:t>t</a:t>
            </a:r>
            <a:r>
              <a:rPr lang="en-BE" dirty="0"/>
              <a:t> </a:t>
            </a:r>
            <a:r>
              <a:rPr lang="nl-BE" dirty="0"/>
              <a:t>w</a:t>
            </a:r>
            <a:r>
              <a:rPr lang="en-BE" dirty="0" err="1"/>
              <a:t>i</a:t>
            </a:r>
            <a:r>
              <a:rPr lang="nl-BE" dirty="0"/>
              <a:t>l</a:t>
            </a:r>
            <a:r>
              <a:rPr lang="en-BE" dirty="0"/>
              <a:t>l </a:t>
            </a:r>
            <a:r>
              <a:rPr lang="nl-BE" dirty="0"/>
              <a:t>b</a:t>
            </a:r>
            <a:r>
              <a:rPr lang="en-BE" dirty="0"/>
              <a:t>e </a:t>
            </a:r>
            <a:r>
              <a:rPr lang="nl-BE" dirty="0"/>
              <a:t>c</a:t>
            </a:r>
            <a:r>
              <a:rPr lang="en-BE" dirty="0"/>
              <a:t>o</a:t>
            </a:r>
            <a:r>
              <a:rPr lang="nl-BE" dirty="0"/>
              <a:t>v</a:t>
            </a:r>
            <a:r>
              <a:rPr lang="en-BE" dirty="0"/>
              <a:t>e</a:t>
            </a:r>
            <a:r>
              <a:rPr lang="nl-BE" dirty="0"/>
              <a:t>r</a:t>
            </a:r>
            <a:r>
              <a:rPr lang="en-BE" dirty="0"/>
              <a:t>e</a:t>
            </a:r>
            <a:r>
              <a:rPr lang="nl-BE" dirty="0"/>
              <a:t>d</a:t>
            </a:r>
          </a:p>
        </p:txBody>
      </p:sp>
      <p:graphicFrame>
        <p:nvGraphicFramePr>
          <p:cNvPr id="7" name="Content Placeholder 2">
            <a:extLst>
              <a:ext uri="{FF2B5EF4-FFF2-40B4-BE49-F238E27FC236}">
                <a16:creationId xmlns:a16="http://schemas.microsoft.com/office/drawing/2014/main" id="{2ACDF863-4EF3-48E7-8E20-27E5B79F285C}"/>
              </a:ext>
            </a:extLst>
          </p:cNvPr>
          <p:cNvGraphicFramePr>
            <a:graphicFrameLocks noGrp="1"/>
          </p:cNvGraphicFramePr>
          <p:nvPr>
            <p:ph idx="1"/>
          </p:nvPr>
        </p:nvGraphicFramePr>
        <p:xfrm>
          <a:off x="838200" y="1646429"/>
          <a:ext cx="10515600" cy="3565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16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55713" y="1281741"/>
            <a:ext cx="4167296" cy="553920"/>
          </a:xfrm>
        </p:spPr>
        <p:txBody>
          <a:bodyPr/>
          <a:lstStyle/>
          <a:p>
            <a:r>
              <a:rPr lang="en-US" dirty="0"/>
              <a:t>Peter De Tender</a:t>
            </a:r>
          </a:p>
        </p:txBody>
      </p:sp>
      <p:sp>
        <p:nvSpPr>
          <p:cNvPr id="5" name="Text Placeholder 4"/>
          <p:cNvSpPr>
            <a:spLocks noGrp="1"/>
          </p:cNvSpPr>
          <p:nvPr>
            <p:ph type="body" sz="quarter" idx="12"/>
          </p:nvPr>
        </p:nvSpPr>
        <p:spPr>
          <a:xfrm>
            <a:off x="364973" y="2055322"/>
            <a:ext cx="8823382" cy="677124"/>
          </a:xfrm>
        </p:spPr>
        <p:txBody>
          <a:bodyPr/>
          <a:lstStyle/>
          <a:p>
            <a:r>
              <a:rPr lang="en-US" dirty="0">
                <a:effectLst>
                  <a:outerShdw blurRad="38100" dist="38100" dir="2700000" algn="tl">
                    <a:srgbClr val="000000">
                      <a:alpha val="43137"/>
                    </a:srgbClr>
                  </a:outerShdw>
                </a:effectLst>
              </a:rPr>
              <a:t>Azure Technical Trainer | DevOps Cloud Advocacy v-team Member </a:t>
            </a:r>
          </a:p>
          <a:p>
            <a:endParaRPr lang="en-US"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BF9F7FBB-D069-464C-BD05-98F0A40B3EE8}"/>
              </a:ext>
            </a:extLst>
          </p:cNvPr>
          <p:cNvSpPr/>
          <p:nvPr/>
        </p:nvSpPr>
        <p:spPr>
          <a:xfrm>
            <a:off x="555711" y="2889665"/>
            <a:ext cx="6095136" cy="2504328"/>
          </a:xfrm>
          <a:prstGeom prst="rect">
            <a:avLst/>
          </a:prstGeom>
        </p:spPr>
        <p:txBody>
          <a:bodyPr>
            <a:spAutoFit/>
          </a:bodyPr>
          <a:lstStyle/>
          <a:p>
            <a:pPr marL="571390" marR="0" lvl="0" indent="-571390" algn="l" defTabSz="91419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+2</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5</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ye</a:t>
            </a: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r</a:t>
            </a: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background in Microsoft Technologies</a:t>
            </a:r>
            <a:endPar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571390" marR="0" lvl="0" indent="-571390" algn="l" defTabSz="91419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+1</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2</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years </a:t>
            </a: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C</a:t>
            </a: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Former Azure MVP (5y)</a:t>
            </a:r>
            <a:endPar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571390" marR="0" lvl="0" indent="-571390" algn="l" defTabSz="91419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L</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a:t>
            </a:r>
            <a:r>
              <a:rPr kumimoji="0" lang="nl-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 </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8</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years </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100% </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focus on Azure</a:t>
            </a:r>
            <a:b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br>
            <a:endPar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571390" marR="0" lvl="0" indent="-571390" algn="l" defTabSz="91419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Technical writer</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book author</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and technical blogger</a:t>
            </a:r>
            <a:b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br>
            <a:endPar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a:p>
            <a:pPr marL="571390" marR="0" lvl="0" indent="-571390" algn="l" defTabSz="91419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68" b="0" i="0" u="none" strike="noStrike" kern="1200" cap="none" spc="0" normalizeH="0" baseline="0" noProof="0" dirty="0" err="1">
                <a:ln>
                  <a:noFill/>
                </a:ln>
                <a:solidFill>
                  <a:srgbClr val="000000"/>
                </a:solidFill>
                <a:effectLst/>
                <a:uLnTx/>
                <a:uFillTx/>
                <a:latin typeface="Segoe UI" panose="020B0502040204020203" pitchFamily="34" charset="0"/>
                <a:ea typeface="+mn-ea"/>
                <a:cs typeface="Segoe UI" panose="020B0502040204020203" pitchFamily="34" charset="0"/>
              </a:rPr>
              <a:t>HashiCorp</a:t>
            </a:r>
            <a:r>
              <a:rPr kumimoji="0" lang="en-US"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 Ambassador 2020-2022</a:t>
            </a:r>
            <a:br>
              <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br>
            <a:endParaRPr kumimoji="0" lang="en-BE" sz="1568"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p:txBody>
      </p:sp>
      <p:pic>
        <p:nvPicPr>
          <p:cNvPr id="7" name="Picture 6" descr="A close up of a sign&#10;&#10;Description automatically generated">
            <a:extLst>
              <a:ext uri="{FF2B5EF4-FFF2-40B4-BE49-F238E27FC236}">
                <a16:creationId xmlns:a16="http://schemas.microsoft.com/office/drawing/2014/main" id="{CCA6BCA5-7C48-46F5-A85A-CD774132652B}"/>
              </a:ext>
            </a:extLst>
          </p:cNvPr>
          <p:cNvPicPr>
            <a:picLocks noChangeAspect="1"/>
          </p:cNvPicPr>
          <p:nvPr/>
        </p:nvPicPr>
        <p:blipFill>
          <a:blip r:embed="rId4"/>
          <a:stretch>
            <a:fillRect/>
          </a:stretch>
        </p:blipFill>
        <p:spPr>
          <a:xfrm>
            <a:off x="10658323" y="4491166"/>
            <a:ext cx="612561" cy="612561"/>
          </a:xfrm>
          <a:prstGeom prst="rect">
            <a:avLst/>
          </a:prstGeom>
        </p:spPr>
      </p:pic>
      <p:pic>
        <p:nvPicPr>
          <p:cNvPr id="8" name="Picture 7" descr="A close up of a sign&#10;&#10;Description automatically generated">
            <a:extLst>
              <a:ext uri="{FF2B5EF4-FFF2-40B4-BE49-F238E27FC236}">
                <a16:creationId xmlns:a16="http://schemas.microsoft.com/office/drawing/2014/main" id="{F7772514-C2EB-4608-841D-F5F80AA80B03}"/>
              </a:ext>
            </a:extLst>
          </p:cNvPr>
          <p:cNvPicPr>
            <a:picLocks noChangeAspect="1"/>
          </p:cNvPicPr>
          <p:nvPr/>
        </p:nvPicPr>
        <p:blipFill>
          <a:blip r:embed="rId5"/>
          <a:stretch>
            <a:fillRect/>
          </a:stretch>
        </p:blipFill>
        <p:spPr>
          <a:xfrm>
            <a:off x="7652882" y="4491168"/>
            <a:ext cx="612746" cy="612746"/>
          </a:xfrm>
          <a:prstGeom prst="rect">
            <a:avLst/>
          </a:prstGeom>
        </p:spPr>
      </p:pic>
      <p:pic>
        <p:nvPicPr>
          <p:cNvPr id="10" name="Picture 9" descr="A blue and white sign&#10;&#10;Description automatically generated">
            <a:extLst>
              <a:ext uri="{FF2B5EF4-FFF2-40B4-BE49-F238E27FC236}">
                <a16:creationId xmlns:a16="http://schemas.microsoft.com/office/drawing/2014/main" id="{C9EA403B-B49E-4E18-BC02-C38610690B8A}"/>
              </a:ext>
            </a:extLst>
          </p:cNvPr>
          <p:cNvPicPr>
            <a:picLocks noChangeAspect="1"/>
          </p:cNvPicPr>
          <p:nvPr/>
        </p:nvPicPr>
        <p:blipFill>
          <a:blip r:embed="rId6"/>
          <a:stretch>
            <a:fillRect/>
          </a:stretch>
        </p:blipFill>
        <p:spPr>
          <a:xfrm>
            <a:off x="8265613" y="4491167"/>
            <a:ext cx="612719" cy="612719"/>
          </a:xfrm>
          <a:prstGeom prst="rect">
            <a:avLst/>
          </a:prstGeom>
        </p:spPr>
      </p:pic>
      <p:pic>
        <p:nvPicPr>
          <p:cNvPr id="11" name="Picture 10" descr="A blue and white sign&#10;&#10;Description automatically generated">
            <a:extLst>
              <a:ext uri="{FF2B5EF4-FFF2-40B4-BE49-F238E27FC236}">
                <a16:creationId xmlns:a16="http://schemas.microsoft.com/office/drawing/2014/main" id="{9150754B-47D5-44B0-80EC-8078CF86A789}"/>
              </a:ext>
            </a:extLst>
          </p:cNvPr>
          <p:cNvPicPr>
            <a:picLocks noChangeAspect="1"/>
          </p:cNvPicPr>
          <p:nvPr/>
        </p:nvPicPr>
        <p:blipFill>
          <a:blip r:embed="rId7"/>
          <a:stretch>
            <a:fillRect/>
          </a:stretch>
        </p:blipFill>
        <p:spPr>
          <a:xfrm>
            <a:off x="9473637" y="4491167"/>
            <a:ext cx="612719" cy="612719"/>
          </a:xfrm>
          <a:prstGeom prst="rect">
            <a:avLst/>
          </a:prstGeom>
        </p:spPr>
      </p:pic>
      <p:pic>
        <p:nvPicPr>
          <p:cNvPr id="14" name="Picture 13" descr="A blue and white sign&#10;&#10;Description automatically generated">
            <a:extLst>
              <a:ext uri="{FF2B5EF4-FFF2-40B4-BE49-F238E27FC236}">
                <a16:creationId xmlns:a16="http://schemas.microsoft.com/office/drawing/2014/main" id="{D067DA42-08AE-4494-8353-1572B3FA3EA0}"/>
              </a:ext>
            </a:extLst>
          </p:cNvPr>
          <p:cNvPicPr>
            <a:picLocks noChangeAspect="1"/>
          </p:cNvPicPr>
          <p:nvPr/>
        </p:nvPicPr>
        <p:blipFill>
          <a:blip r:embed="rId8"/>
          <a:stretch>
            <a:fillRect/>
          </a:stretch>
        </p:blipFill>
        <p:spPr>
          <a:xfrm>
            <a:off x="8878332" y="4491167"/>
            <a:ext cx="612719" cy="612719"/>
          </a:xfrm>
          <a:prstGeom prst="rect">
            <a:avLst/>
          </a:prstGeom>
        </p:spPr>
      </p:pic>
      <p:pic>
        <p:nvPicPr>
          <p:cNvPr id="15" name="Picture 14" descr="A close up of a sign&#10;&#10;Description automatically generated">
            <a:extLst>
              <a:ext uri="{FF2B5EF4-FFF2-40B4-BE49-F238E27FC236}">
                <a16:creationId xmlns:a16="http://schemas.microsoft.com/office/drawing/2014/main" id="{0AB68B42-8E98-462A-9278-FE49F8BDB1B8}"/>
              </a:ext>
            </a:extLst>
          </p:cNvPr>
          <p:cNvPicPr>
            <a:picLocks noChangeAspect="1"/>
          </p:cNvPicPr>
          <p:nvPr/>
        </p:nvPicPr>
        <p:blipFill>
          <a:blip r:embed="rId9"/>
          <a:stretch>
            <a:fillRect/>
          </a:stretch>
        </p:blipFill>
        <p:spPr>
          <a:xfrm>
            <a:off x="7057589" y="4491167"/>
            <a:ext cx="612719" cy="612719"/>
          </a:xfrm>
          <a:prstGeom prst="rect">
            <a:avLst/>
          </a:prstGeom>
        </p:spPr>
      </p:pic>
      <p:sp>
        <p:nvSpPr>
          <p:cNvPr id="3" name="TextBox 2">
            <a:extLst>
              <a:ext uri="{FF2B5EF4-FFF2-40B4-BE49-F238E27FC236}">
                <a16:creationId xmlns:a16="http://schemas.microsoft.com/office/drawing/2014/main" id="{8B50D268-DE5A-4BED-A5E2-9466383148B8}"/>
              </a:ext>
            </a:extLst>
          </p:cNvPr>
          <p:cNvSpPr txBox="1"/>
          <p:nvPr/>
        </p:nvSpPr>
        <p:spPr>
          <a:xfrm>
            <a:off x="1424681" y="5447110"/>
            <a:ext cx="4951269" cy="1206905"/>
          </a:xfrm>
          <a:prstGeom prst="rect">
            <a:avLst/>
          </a:prstGeom>
          <a:noFill/>
        </p:spPr>
        <p:txBody>
          <a:bodyPr wrap="square" lIns="0" tIns="0" rIns="0" bIns="0" rtlCol="0">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Email: </a:t>
            </a: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hlinkClick r:id="rId10"/>
              </a:rPr>
              <a:t>petender@microsoft.com</a:t>
            </a:r>
            <a:endPar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Twitter: @pdtit</a:t>
            </a: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Blog: </a:t>
            </a: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hlinkClick r:id="rId11"/>
              </a:rPr>
              <a:t>https://www.007FFFLearning.com</a:t>
            </a:r>
            <a:endPar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8"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endParaRPr kumimoji="0" lang="nl-BE" sz="1568" b="0" i="1"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pic>
        <p:nvPicPr>
          <p:cNvPr id="9" name="Picture 8" descr="A blue and white sign&#10;&#10;Description automatically generated">
            <a:extLst>
              <a:ext uri="{FF2B5EF4-FFF2-40B4-BE49-F238E27FC236}">
                <a16:creationId xmlns:a16="http://schemas.microsoft.com/office/drawing/2014/main" id="{8A1B297F-08FD-4692-8473-29B03765956E}"/>
              </a:ext>
            </a:extLst>
          </p:cNvPr>
          <p:cNvPicPr>
            <a:picLocks noChangeAspect="1"/>
          </p:cNvPicPr>
          <p:nvPr/>
        </p:nvPicPr>
        <p:blipFill>
          <a:blip r:embed="rId12"/>
          <a:stretch>
            <a:fillRect/>
          </a:stretch>
        </p:blipFill>
        <p:spPr>
          <a:xfrm>
            <a:off x="10063019" y="4491167"/>
            <a:ext cx="612719" cy="612719"/>
          </a:xfrm>
          <a:prstGeom prst="rect">
            <a:avLst/>
          </a:prstGeom>
        </p:spPr>
      </p:pic>
      <p:sp>
        <p:nvSpPr>
          <p:cNvPr id="12" name="TextBox 11">
            <a:extLst>
              <a:ext uri="{FF2B5EF4-FFF2-40B4-BE49-F238E27FC236}">
                <a16:creationId xmlns:a16="http://schemas.microsoft.com/office/drawing/2014/main" id="{2ABC01B5-2D0B-41C6-92F4-8BE51D82BC95}"/>
              </a:ext>
            </a:extLst>
          </p:cNvPr>
          <p:cNvSpPr txBox="1"/>
          <p:nvPr/>
        </p:nvSpPr>
        <p:spPr>
          <a:xfrm>
            <a:off x="7715657" y="3280163"/>
            <a:ext cx="4191177" cy="615522"/>
          </a:xfrm>
          <a:prstGeom prst="rect">
            <a:avLst/>
          </a:prstGeom>
          <a:noFill/>
        </p:spPr>
        <p:txBody>
          <a:bodyPr wrap="squar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BE" sz="2000" b="1" i="1" u="none" strike="noStrike" kern="1200" cap="none" spc="0" normalizeH="0" baseline="0" noProof="0" dirty="0">
                <a:ln>
                  <a:noFill/>
                </a:ln>
                <a:solidFill>
                  <a:srgbClr val="0078D4"/>
                </a:solidFill>
                <a:effectLst/>
                <a:uLnTx/>
                <a:uFillTx/>
                <a:latin typeface="Segoe UI"/>
                <a:ea typeface="+mn-ea"/>
                <a:cs typeface="+mn-cs"/>
              </a:rPr>
              <a:t>“...</a:t>
            </a:r>
            <a:r>
              <a:rPr kumimoji="0" lang="nl-BE" sz="2000" b="1" i="1" u="none" strike="noStrike" kern="1200" cap="none" spc="0" normalizeH="0" baseline="0" noProof="0" dirty="0">
                <a:ln>
                  <a:noFill/>
                </a:ln>
                <a:solidFill>
                  <a:srgbClr val="0078D4"/>
                </a:solidFill>
                <a:effectLst/>
                <a:uLnTx/>
                <a:uFillTx/>
                <a:latin typeface="Segoe UI"/>
                <a:ea typeface="+mn-ea"/>
                <a:cs typeface="+mn-cs"/>
              </a:rPr>
              <a:t>B</a:t>
            </a:r>
            <a:r>
              <a:rPr kumimoji="0" lang="en-BE" sz="2000" b="1" i="1" u="none" strike="noStrike" kern="1200" cap="none" spc="0" normalizeH="0" baseline="0" noProof="0" dirty="0">
                <a:ln>
                  <a:noFill/>
                </a:ln>
                <a:solidFill>
                  <a:srgbClr val="0078D4"/>
                </a:solidFill>
                <a:effectLst/>
                <a:uLnTx/>
                <a:uFillTx/>
                <a:latin typeface="Segoe UI"/>
                <a:ea typeface="+mn-ea"/>
                <a:cs typeface="+mn-cs"/>
              </a:rPr>
              <a:t>r</a:t>
            </a:r>
            <a:r>
              <a:rPr kumimoji="0" lang="nl-BE" sz="2000" b="1" i="1" u="none" strike="noStrike" kern="1200" cap="none" spc="0" normalizeH="0" baseline="0" noProof="0" dirty="0">
                <a:ln>
                  <a:noFill/>
                </a:ln>
                <a:solidFill>
                  <a:srgbClr val="0078D4"/>
                </a:solidFill>
                <a:effectLst/>
                <a:uLnTx/>
                <a:uFillTx/>
                <a:latin typeface="Segoe UI"/>
                <a:ea typeface="+mn-ea"/>
                <a:cs typeface="+mn-cs"/>
              </a:rPr>
              <a:t>i</a:t>
            </a:r>
            <a:r>
              <a:rPr kumimoji="0" lang="en-BE" sz="2000" b="1" i="1" u="none" strike="noStrike" kern="1200" cap="none" spc="0" normalizeH="0" baseline="0" noProof="0" dirty="0">
                <a:ln>
                  <a:noFill/>
                </a:ln>
                <a:solidFill>
                  <a:srgbClr val="0078D4"/>
                </a:solidFill>
                <a:effectLst/>
                <a:uLnTx/>
                <a:uFillTx/>
                <a:latin typeface="Segoe UI"/>
                <a:ea typeface="+mn-ea"/>
                <a:cs typeface="+mn-cs"/>
              </a:rPr>
              <a:t>n</a:t>
            </a:r>
            <a:r>
              <a:rPr kumimoji="0" lang="nl-BE" sz="2000" b="1" i="1" u="none" strike="noStrike" kern="1200" cap="none" spc="0" normalizeH="0" baseline="0" noProof="0" dirty="0">
                <a:ln>
                  <a:noFill/>
                </a:ln>
                <a:solidFill>
                  <a:srgbClr val="0078D4"/>
                </a:solidFill>
                <a:effectLst/>
                <a:uLnTx/>
                <a:uFillTx/>
                <a:latin typeface="Segoe UI"/>
                <a:ea typeface="+mn-ea"/>
                <a:cs typeface="+mn-cs"/>
              </a:rPr>
              <a:t>g</a:t>
            </a:r>
            <a:r>
              <a:rPr kumimoji="0" lang="en-BE" sz="2000" b="1" i="1" u="none" strike="noStrike" kern="1200" cap="none" spc="0" normalizeH="0" baseline="0" noProof="0" dirty="0">
                <a:ln>
                  <a:noFill/>
                </a:ln>
                <a:solidFill>
                  <a:srgbClr val="0078D4"/>
                </a:solidFill>
                <a:effectLst/>
                <a:uLnTx/>
                <a:uFillTx/>
                <a:latin typeface="Segoe UI"/>
                <a:ea typeface="+mn-ea"/>
                <a:cs typeface="+mn-cs"/>
              </a:rPr>
              <a:t> </a:t>
            </a:r>
            <a:r>
              <a:rPr kumimoji="0" lang="nl-BE" sz="2000" b="1" i="1" u="none" strike="noStrike" kern="1200" cap="none" spc="0" normalizeH="0" baseline="0" noProof="0" dirty="0">
                <a:ln>
                  <a:noFill/>
                </a:ln>
                <a:solidFill>
                  <a:srgbClr val="0078D4"/>
                </a:solidFill>
                <a:effectLst/>
                <a:uLnTx/>
                <a:uFillTx/>
                <a:latin typeface="Segoe UI"/>
                <a:ea typeface="+mn-ea"/>
                <a:cs typeface="+mn-cs"/>
              </a:rPr>
              <a:t>m</a:t>
            </a:r>
            <a:r>
              <a:rPr kumimoji="0" lang="en-BE" sz="2000" b="1" i="1" u="none" strike="noStrike" kern="1200" cap="none" spc="0" normalizeH="0" baseline="0" noProof="0" dirty="0">
                <a:ln>
                  <a:noFill/>
                </a:ln>
                <a:solidFill>
                  <a:srgbClr val="0078D4"/>
                </a:solidFill>
                <a:effectLst/>
                <a:uLnTx/>
                <a:uFillTx/>
                <a:latin typeface="Segoe UI"/>
                <a:ea typeface="+mn-ea"/>
                <a:cs typeface="+mn-cs"/>
              </a:rPr>
              <a:t>e </a:t>
            </a:r>
            <a:r>
              <a:rPr kumimoji="0" lang="nl-BE" sz="2000" b="1" i="1" u="none" strike="noStrike" kern="1200" cap="none" spc="0" normalizeH="0" baseline="0" noProof="0" dirty="0">
                <a:ln>
                  <a:noFill/>
                </a:ln>
                <a:solidFill>
                  <a:srgbClr val="0078D4"/>
                </a:solidFill>
                <a:effectLst/>
                <a:uLnTx/>
                <a:uFillTx/>
                <a:latin typeface="Segoe UI"/>
                <a:ea typeface="+mn-ea"/>
                <a:cs typeface="+mn-cs"/>
              </a:rPr>
              <a:t>a</a:t>
            </a:r>
            <a:r>
              <a:rPr kumimoji="0" lang="en-BE" sz="2000" b="1" i="1" u="none" strike="noStrike" kern="1200" cap="none" spc="0" normalizeH="0" baseline="0" noProof="0" dirty="0">
                <a:ln>
                  <a:noFill/>
                </a:ln>
                <a:solidFill>
                  <a:srgbClr val="0078D4"/>
                </a:solidFill>
                <a:effectLst/>
                <a:uLnTx/>
                <a:uFillTx/>
                <a:latin typeface="Segoe UI"/>
                <a:ea typeface="+mn-ea"/>
                <a:cs typeface="+mn-cs"/>
              </a:rPr>
              <a:t>n </a:t>
            </a:r>
            <a:r>
              <a:rPr kumimoji="0" lang="nl-BE" sz="2000" b="1" i="1" u="none" strike="noStrike" kern="1200" cap="none" spc="0" normalizeH="0" baseline="0" noProof="0" dirty="0">
                <a:ln>
                  <a:noFill/>
                </a:ln>
                <a:solidFill>
                  <a:srgbClr val="0078D4"/>
                </a:solidFill>
                <a:effectLst/>
                <a:uLnTx/>
                <a:uFillTx/>
                <a:latin typeface="Segoe UI"/>
                <a:ea typeface="+mn-ea"/>
                <a:cs typeface="+mn-cs"/>
              </a:rPr>
              <a:t>a</a:t>
            </a:r>
            <a:r>
              <a:rPr kumimoji="0" lang="en-BE" sz="2000" b="1" i="1" u="none" strike="noStrike" kern="1200" cap="none" spc="0" normalizeH="0" baseline="0" noProof="0" dirty="0">
                <a:ln>
                  <a:noFill/>
                </a:ln>
                <a:solidFill>
                  <a:srgbClr val="0078D4"/>
                </a:solidFill>
                <a:effectLst/>
                <a:uLnTx/>
                <a:uFillTx/>
                <a:latin typeface="Segoe UI"/>
                <a:ea typeface="+mn-ea"/>
                <a:cs typeface="+mn-cs"/>
              </a:rPr>
              <a:t>u</a:t>
            </a:r>
            <a:r>
              <a:rPr kumimoji="0" lang="nl-BE" sz="2000" b="1" i="1" u="none" strike="noStrike" kern="1200" cap="none" spc="0" normalizeH="0" baseline="0" noProof="0" dirty="0">
                <a:ln>
                  <a:noFill/>
                </a:ln>
                <a:solidFill>
                  <a:srgbClr val="0078D4"/>
                </a:solidFill>
                <a:effectLst/>
                <a:uLnTx/>
                <a:uFillTx/>
                <a:latin typeface="Segoe UI"/>
                <a:ea typeface="+mn-ea"/>
                <a:cs typeface="+mn-cs"/>
              </a:rPr>
              <a:t>d</a:t>
            </a:r>
            <a:r>
              <a:rPr kumimoji="0" lang="en-BE" sz="2000" b="1" i="1" u="none" strike="noStrike" kern="1200" cap="none" spc="0" normalizeH="0" baseline="0" noProof="0" dirty="0" err="1">
                <a:ln>
                  <a:noFill/>
                </a:ln>
                <a:solidFill>
                  <a:srgbClr val="0078D4"/>
                </a:solidFill>
                <a:effectLst/>
                <a:uLnTx/>
                <a:uFillTx/>
                <a:latin typeface="Segoe UI"/>
                <a:ea typeface="+mn-ea"/>
                <a:cs typeface="+mn-cs"/>
              </a:rPr>
              <a:t>i</a:t>
            </a:r>
            <a:r>
              <a:rPr kumimoji="0" lang="nl-BE" sz="2000" b="1" i="1" u="none" strike="noStrike" kern="1200" cap="none" spc="0" normalizeH="0" baseline="0" noProof="0" dirty="0">
                <a:ln>
                  <a:noFill/>
                </a:ln>
                <a:solidFill>
                  <a:srgbClr val="0078D4"/>
                </a:solidFill>
                <a:effectLst/>
                <a:uLnTx/>
                <a:uFillTx/>
                <a:latin typeface="Segoe UI"/>
                <a:ea typeface="+mn-ea"/>
                <a:cs typeface="+mn-cs"/>
              </a:rPr>
              <a:t>e</a:t>
            </a:r>
            <a:r>
              <a:rPr kumimoji="0" lang="en-BE" sz="2000" b="1" i="1" u="none" strike="noStrike" kern="1200" cap="none" spc="0" normalizeH="0" baseline="0" noProof="0" dirty="0">
                <a:ln>
                  <a:noFill/>
                </a:ln>
                <a:solidFill>
                  <a:srgbClr val="0078D4"/>
                </a:solidFill>
                <a:effectLst/>
                <a:uLnTx/>
                <a:uFillTx/>
                <a:latin typeface="Segoe UI"/>
                <a:ea typeface="+mn-ea"/>
                <a:cs typeface="+mn-cs"/>
              </a:rPr>
              <a:t>n</a:t>
            </a:r>
            <a:r>
              <a:rPr kumimoji="0" lang="nl-BE" sz="2000" b="1" i="1" u="none" strike="noStrike" kern="1200" cap="none" spc="0" normalizeH="0" baseline="0" noProof="0" dirty="0">
                <a:ln>
                  <a:noFill/>
                </a:ln>
                <a:solidFill>
                  <a:srgbClr val="0078D4"/>
                </a:solidFill>
                <a:effectLst/>
                <a:uLnTx/>
                <a:uFillTx/>
                <a:latin typeface="Segoe UI"/>
                <a:ea typeface="+mn-ea"/>
                <a:cs typeface="+mn-cs"/>
              </a:rPr>
              <a:t>c</a:t>
            </a:r>
            <a:r>
              <a:rPr kumimoji="0" lang="en-BE" sz="2000" b="1" i="1" u="none" strike="noStrike" kern="1200" cap="none" spc="0" normalizeH="0" baseline="0" noProof="0" dirty="0">
                <a:ln>
                  <a:noFill/>
                </a:ln>
                <a:solidFill>
                  <a:srgbClr val="0078D4"/>
                </a:solidFill>
                <a:effectLst/>
                <a:uLnTx/>
                <a:uFillTx/>
                <a:latin typeface="Segoe UI"/>
                <a:ea typeface="+mn-ea"/>
                <a:cs typeface="+mn-cs"/>
              </a:rPr>
              <a:t>e, </a:t>
            </a:r>
            <a:r>
              <a:rPr kumimoji="0" lang="nl-BE" sz="2000" b="1" i="1" u="none" strike="noStrike" kern="1200" cap="none" spc="0" normalizeH="0" baseline="0" noProof="0" dirty="0">
                <a:ln>
                  <a:noFill/>
                </a:ln>
                <a:solidFill>
                  <a:srgbClr val="0078D4"/>
                </a:solidFill>
                <a:effectLst/>
                <a:uLnTx/>
                <a:uFillTx/>
                <a:latin typeface="Segoe UI"/>
                <a:ea typeface="+mn-ea"/>
                <a:cs typeface="+mn-cs"/>
              </a:rPr>
              <a:t>I</a:t>
            </a:r>
            <a:r>
              <a:rPr kumimoji="0" lang="en-BE" sz="2000" b="1" i="1" u="none" strike="noStrike" kern="1200" cap="none" spc="0" normalizeH="0" baseline="0" noProof="0" dirty="0">
                <a:ln>
                  <a:noFill/>
                </a:ln>
                <a:solidFill>
                  <a:srgbClr val="0078D4"/>
                </a:solidFill>
                <a:effectLst/>
                <a:uLnTx/>
                <a:uFillTx/>
                <a:latin typeface="Segoe UI"/>
                <a:ea typeface="+mn-ea"/>
                <a:cs typeface="+mn-cs"/>
              </a:rPr>
              <a:t> </a:t>
            </a:r>
            <a:r>
              <a:rPr kumimoji="0" lang="nl-BE" sz="2000" b="1" i="1" u="none" strike="noStrike" kern="1200" cap="none" spc="0" normalizeH="0" baseline="0" noProof="0" dirty="0">
                <a:ln>
                  <a:noFill/>
                </a:ln>
                <a:solidFill>
                  <a:srgbClr val="0078D4"/>
                </a:solidFill>
                <a:effectLst/>
                <a:uLnTx/>
                <a:uFillTx/>
                <a:latin typeface="Segoe UI"/>
                <a:ea typeface="+mn-ea"/>
                <a:cs typeface="+mn-cs"/>
              </a:rPr>
              <a:t>g</a:t>
            </a:r>
            <a:r>
              <a:rPr kumimoji="0" lang="en-BE" sz="2000" b="1" i="1" u="none" strike="noStrike" kern="1200" cap="none" spc="0" normalizeH="0" baseline="0" noProof="0" dirty="0" err="1">
                <a:ln>
                  <a:noFill/>
                </a:ln>
                <a:solidFill>
                  <a:srgbClr val="0078D4"/>
                </a:solidFill>
                <a:effectLst/>
                <a:uLnTx/>
                <a:uFillTx/>
                <a:latin typeface="Segoe UI"/>
                <a:ea typeface="+mn-ea"/>
                <a:cs typeface="+mn-cs"/>
              </a:rPr>
              <a:t>i</a:t>
            </a:r>
            <a:r>
              <a:rPr kumimoji="0" lang="nl-BE" sz="2000" b="1" i="1" u="none" strike="noStrike" kern="1200" cap="none" spc="0" normalizeH="0" baseline="0" noProof="0" dirty="0">
                <a:ln>
                  <a:noFill/>
                </a:ln>
                <a:solidFill>
                  <a:srgbClr val="0078D4"/>
                </a:solidFill>
                <a:effectLst/>
                <a:uLnTx/>
                <a:uFillTx/>
                <a:latin typeface="Segoe UI"/>
                <a:ea typeface="+mn-ea"/>
                <a:cs typeface="+mn-cs"/>
              </a:rPr>
              <a:t>v</a:t>
            </a:r>
            <a:r>
              <a:rPr kumimoji="0" lang="en-BE" sz="2000" b="1" i="1" u="none" strike="noStrike" kern="1200" cap="none" spc="0" normalizeH="0" baseline="0" noProof="0" dirty="0">
                <a:ln>
                  <a:noFill/>
                </a:ln>
                <a:solidFill>
                  <a:srgbClr val="0078D4"/>
                </a:solidFill>
                <a:effectLst/>
                <a:uLnTx/>
                <a:uFillTx/>
                <a:latin typeface="Segoe UI"/>
                <a:ea typeface="+mn-ea"/>
                <a:cs typeface="+mn-cs"/>
              </a:rPr>
              <a:t>e </a:t>
            </a:r>
            <a:r>
              <a:rPr kumimoji="0" lang="nl-BE" sz="2000" b="1" i="1" u="none" strike="noStrike" kern="1200" cap="none" spc="0" normalizeH="0" baseline="0" noProof="0" dirty="0">
                <a:ln>
                  <a:noFill/>
                </a:ln>
                <a:solidFill>
                  <a:srgbClr val="0078D4"/>
                </a:solidFill>
                <a:effectLst/>
                <a:uLnTx/>
                <a:uFillTx/>
                <a:latin typeface="Segoe UI"/>
                <a:ea typeface="+mn-ea"/>
                <a:cs typeface="+mn-cs"/>
              </a:rPr>
              <a:t>t</a:t>
            </a:r>
            <a:r>
              <a:rPr kumimoji="0" lang="en-BE" sz="2000" b="1" i="1" u="none" strike="noStrike" kern="1200" cap="none" spc="0" normalizeH="0" baseline="0" noProof="0" dirty="0">
                <a:ln>
                  <a:noFill/>
                </a:ln>
                <a:solidFill>
                  <a:srgbClr val="0078D4"/>
                </a:solidFill>
                <a:effectLst/>
                <a:uLnTx/>
                <a:uFillTx/>
                <a:latin typeface="Segoe UI"/>
                <a:ea typeface="+mn-ea"/>
                <a:cs typeface="+mn-cs"/>
              </a:rPr>
              <a:t>h</a:t>
            </a:r>
            <a:r>
              <a:rPr kumimoji="0" lang="nl-BE" sz="2000" b="1" i="1" u="none" strike="noStrike" kern="1200" cap="none" spc="0" normalizeH="0" baseline="0" noProof="0" dirty="0">
                <a:ln>
                  <a:noFill/>
                </a:ln>
                <a:solidFill>
                  <a:srgbClr val="0078D4"/>
                </a:solidFill>
                <a:effectLst/>
                <a:uLnTx/>
                <a:uFillTx/>
                <a:latin typeface="Segoe UI"/>
                <a:ea typeface="+mn-ea"/>
                <a:cs typeface="+mn-cs"/>
              </a:rPr>
              <a:t>e</a:t>
            </a:r>
            <a:r>
              <a:rPr kumimoji="0" lang="en-BE" sz="2000" b="1" i="1" u="none" strike="noStrike" kern="1200" cap="none" spc="0" normalizeH="0" baseline="0" noProof="0" dirty="0">
                <a:ln>
                  <a:noFill/>
                </a:ln>
                <a:solidFill>
                  <a:srgbClr val="0078D4"/>
                </a:solidFill>
                <a:effectLst/>
                <a:uLnTx/>
                <a:uFillTx/>
                <a:latin typeface="Segoe UI"/>
                <a:ea typeface="+mn-ea"/>
                <a:cs typeface="+mn-cs"/>
              </a:rPr>
              <a:t>m </a:t>
            </a:r>
            <a:r>
              <a:rPr kumimoji="0" lang="nl-BE" sz="2000" b="1" i="1" u="none" strike="noStrike" kern="1200" cap="none" spc="0" normalizeH="0" baseline="0" noProof="0" dirty="0">
                <a:ln>
                  <a:noFill/>
                </a:ln>
                <a:solidFill>
                  <a:srgbClr val="0078D4"/>
                </a:solidFill>
                <a:effectLst/>
                <a:uLnTx/>
                <a:uFillTx/>
                <a:latin typeface="Segoe UI"/>
                <a:ea typeface="+mn-ea"/>
                <a:cs typeface="+mn-cs"/>
              </a:rPr>
              <a:t>A</a:t>
            </a:r>
            <a:r>
              <a:rPr kumimoji="0" lang="en-BE" sz="2000" b="1" i="1" u="none" strike="noStrike" kern="1200" cap="none" spc="0" normalizeH="0" baseline="0" noProof="0" dirty="0">
                <a:ln>
                  <a:noFill/>
                </a:ln>
                <a:solidFill>
                  <a:srgbClr val="0078D4"/>
                </a:solidFill>
                <a:effectLst/>
                <a:uLnTx/>
                <a:uFillTx/>
                <a:latin typeface="Segoe UI"/>
                <a:ea typeface="+mn-ea"/>
                <a:cs typeface="+mn-cs"/>
              </a:rPr>
              <a:t>z</a:t>
            </a:r>
            <a:r>
              <a:rPr kumimoji="0" lang="nl-BE" sz="2000" b="1" i="1" u="none" strike="noStrike" kern="1200" cap="none" spc="0" normalizeH="0" baseline="0" noProof="0" dirty="0">
                <a:ln>
                  <a:noFill/>
                </a:ln>
                <a:solidFill>
                  <a:srgbClr val="0078D4"/>
                </a:solidFill>
                <a:effectLst/>
                <a:uLnTx/>
                <a:uFillTx/>
                <a:latin typeface="Segoe UI"/>
                <a:ea typeface="+mn-ea"/>
                <a:cs typeface="+mn-cs"/>
              </a:rPr>
              <a:t>u</a:t>
            </a:r>
            <a:r>
              <a:rPr kumimoji="0" lang="en-BE" sz="2000" b="1" i="1" u="none" strike="noStrike" kern="1200" cap="none" spc="0" normalizeH="0" baseline="0" noProof="0" dirty="0">
                <a:ln>
                  <a:noFill/>
                </a:ln>
                <a:solidFill>
                  <a:srgbClr val="0078D4"/>
                </a:solidFill>
                <a:effectLst/>
                <a:uLnTx/>
                <a:uFillTx/>
                <a:latin typeface="Segoe UI"/>
                <a:ea typeface="+mn-ea"/>
                <a:cs typeface="+mn-cs"/>
              </a:rPr>
              <a:t>r</a:t>
            </a:r>
            <a:r>
              <a:rPr kumimoji="0" lang="nl-BE" sz="2000" b="1" i="1" u="none" strike="noStrike" kern="1200" cap="none" spc="0" normalizeH="0" baseline="0" noProof="0" dirty="0">
                <a:ln>
                  <a:noFill/>
                </a:ln>
                <a:solidFill>
                  <a:srgbClr val="0078D4"/>
                </a:solidFill>
                <a:effectLst/>
                <a:uLnTx/>
                <a:uFillTx/>
                <a:latin typeface="Segoe UI"/>
                <a:ea typeface="+mn-ea"/>
                <a:cs typeface="+mn-cs"/>
              </a:rPr>
              <a:t>e</a:t>
            </a:r>
            <a:r>
              <a:rPr kumimoji="0" lang="en-BE" sz="2000" b="1" i="1" u="none" strike="noStrike" kern="1200" cap="none" spc="0" normalizeH="0" baseline="0" noProof="0" dirty="0">
                <a:ln>
                  <a:noFill/>
                </a:ln>
                <a:solidFill>
                  <a:srgbClr val="0078D4"/>
                </a:solidFill>
                <a:effectLst/>
                <a:uLnTx/>
                <a:uFillTx/>
                <a:latin typeface="Segoe UI"/>
                <a:ea typeface="+mn-ea"/>
                <a:cs typeface="+mn-cs"/>
              </a:rPr>
              <a:t> </a:t>
            </a:r>
            <a:r>
              <a:rPr kumimoji="0" lang="nl-BE" sz="2000" b="1" i="1" u="none" strike="noStrike" kern="1200" cap="none" spc="0" normalizeH="0" baseline="0" noProof="0" dirty="0">
                <a:ln>
                  <a:noFill/>
                </a:ln>
                <a:solidFill>
                  <a:srgbClr val="0078D4"/>
                </a:solidFill>
                <a:effectLst/>
                <a:uLnTx/>
                <a:uFillTx/>
                <a:latin typeface="Segoe UI"/>
                <a:ea typeface="+mn-ea"/>
                <a:cs typeface="+mn-cs"/>
              </a:rPr>
              <a:t>k</a:t>
            </a:r>
            <a:r>
              <a:rPr kumimoji="0" lang="en-BE" sz="2000" b="1" i="1" u="none" strike="noStrike" kern="1200" cap="none" spc="0" normalizeH="0" baseline="0" noProof="0" dirty="0">
                <a:ln>
                  <a:noFill/>
                </a:ln>
                <a:solidFill>
                  <a:srgbClr val="0078D4"/>
                </a:solidFill>
                <a:effectLst/>
                <a:uLnTx/>
                <a:uFillTx/>
                <a:latin typeface="Segoe UI"/>
                <a:ea typeface="+mn-ea"/>
                <a:cs typeface="+mn-cs"/>
              </a:rPr>
              <a:t>n</a:t>
            </a:r>
            <a:r>
              <a:rPr kumimoji="0" lang="nl-BE" sz="2000" b="1" i="1" u="none" strike="noStrike" kern="1200" cap="none" spc="0" normalizeH="0" baseline="0" noProof="0" dirty="0">
                <a:ln>
                  <a:noFill/>
                </a:ln>
                <a:solidFill>
                  <a:srgbClr val="0078D4"/>
                </a:solidFill>
                <a:effectLst/>
                <a:uLnTx/>
                <a:uFillTx/>
                <a:latin typeface="Segoe UI"/>
                <a:ea typeface="+mn-ea"/>
                <a:cs typeface="+mn-cs"/>
              </a:rPr>
              <a:t>o</a:t>
            </a:r>
            <a:r>
              <a:rPr kumimoji="0" lang="en-BE" sz="2000" b="1" i="1" u="none" strike="noStrike" kern="1200" cap="none" spc="0" normalizeH="0" baseline="0" noProof="0" dirty="0">
                <a:ln>
                  <a:noFill/>
                </a:ln>
                <a:solidFill>
                  <a:srgbClr val="0078D4"/>
                </a:solidFill>
                <a:effectLst/>
                <a:uLnTx/>
                <a:uFillTx/>
                <a:latin typeface="Segoe UI"/>
                <a:ea typeface="+mn-ea"/>
                <a:cs typeface="+mn-cs"/>
              </a:rPr>
              <a:t>w</a:t>
            </a:r>
            <a:r>
              <a:rPr kumimoji="0" lang="nl-BE" sz="2000" b="1" i="1" u="none" strike="noStrike" kern="1200" cap="none" spc="0" normalizeH="0" baseline="0" noProof="0" dirty="0">
                <a:ln>
                  <a:noFill/>
                </a:ln>
                <a:solidFill>
                  <a:srgbClr val="0078D4"/>
                </a:solidFill>
                <a:effectLst/>
                <a:uLnTx/>
                <a:uFillTx/>
                <a:latin typeface="Segoe UI"/>
                <a:ea typeface="+mn-ea"/>
                <a:cs typeface="+mn-cs"/>
              </a:rPr>
              <a:t>l</a:t>
            </a:r>
            <a:r>
              <a:rPr kumimoji="0" lang="en-BE" sz="2000" b="1" i="1" u="none" strike="noStrike" kern="1200" cap="none" spc="0" normalizeH="0" baseline="0" noProof="0" dirty="0">
                <a:ln>
                  <a:noFill/>
                </a:ln>
                <a:solidFill>
                  <a:srgbClr val="0078D4"/>
                </a:solidFill>
                <a:effectLst/>
                <a:uLnTx/>
                <a:uFillTx/>
                <a:latin typeface="Segoe UI"/>
                <a:ea typeface="+mn-ea"/>
                <a:cs typeface="+mn-cs"/>
              </a:rPr>
              <a:t>e</a:t>
            </a:r>
            <a:r>
              <a:rPr kumimoji="0" lang="nl-BE" sz="2000" b="1" i="1" u="none" strike="noStrike" kern="1200" cap="none" spc="0" normalizeH="0" baseline="0" noProof="0" dirty="0">
                <a:ln>
                  <a:noFill/>
                </a:ln>
                <a:solidFill>
                  <a:srgbClr val="0078D4"/>
                </a:solidFill>
                <a:effectLst/>
                <a:uLnTx/>
                <a:uFillTx/>
                <a:latin typeface="Segoe UI"/>
                <a:ea typeface="+mn-ea"/>
                <a:cs typeface="+mn-cs"/>
              </a:rPr>
              <a:t>d</a:t>
            </a:r>
            <a:r>
              <a:rPr kumimoji="0" lang="en-BE" sz="2000" b="1" i="1" u="none" strike="noStrike" kern="1200" cap="none" spc="0" normalizeH="0" baseline="0" noProof="0" dirty="0">
                <a:ln>
                  <a:noFill/>
                </a:ln>
                <a:solidFill>
                  <a:srgbClr val="0078D4"/>
                </a:solidFill>
                <a:effectLst/>
                <a:uLnTx/>
                <a:uFillTx/>
                <a:latin typeface="Segoe UI"/>
                <a:ea typeface="+mn-ea"/>
                <a:cs typeface="+mn-cs"/>
              </a:rPr>
              <a:t>g</a:t>
            </a:r>
            <a:r>
              <a:rPr kumimoji="0" lang="nl-BE" sz="2000" b="1" i="1" u="none" strike="noStrike" kern="1200" cap="none" spc="0" normalizeH="0" baseline="0" noProof="0" dirty="0">
                <a:ln>
                  <a:noFill/>
                </a:ln>
                <a:solidFill>
                  <a:srgbClr val="0078D4"/>
                </a:solidFill>
                <a:effectLst/>
                <a:uLnTx/>
                <a:uFillTx/>
                <a:latin typeface="Segoe UI"/>
                <a:ea typeface="+mn-ea"/>
                <a:cs typeface="+mn-cs"/>
              </a:rPr>
              <a:t>e</a:t>
            </a:r>
            <a:r>
              <a:rPr kumimoji="0" lang="en-BE" sz="2000" b="1" i="1" u="none" strike="noStrike" kern="1200" cap="none" spc="0" normalizeH="0" baseline="0" noProof="0" dirty="0">
                <a:ln>
                  <a:noFill/>
                </a:ln>
                <a:solidFill>
                  <a:srgbClr val="0078D4"/>
                </a:solidFill>
                <a:effectLst/>
                <a:uLnTx/>
                <a:uFillTx/>
                <a:latin typeface="Segoe UI"/>
                <a:ea typeface="+mn-ea"/>
                <a:cs typeface="+mn-cs"/>
              </a:rPr>
              <a:t> in return...”</a:t>
            </a:r>
            <a:endParaRPr kumimoji="0" lang="nl-BE" sz="2000" b="1" i="1" u="none" strike="noStrike" kern="1200" cap="none" spc="0" normalizeH="0" baseline="0" noProof="0" dirty="0" err="1">
              <a:ln>
                <a:noFill/>
              </a:ln>
              <a:solidFill>
                <a:srgbClr val="0078D4"/>
              </a:solidFill>
              <a:effectLst/>
              <a:uLnTx/>
              <a:uFillTx/>
              <a:latin typeface="Segoe UI"/>
              <a:ea typeface="+mn-ea"/>
              <a:cs typeface="+mn-cs"/>
            </a:endParaRPr>
          </a:p>
        </p:txBody>
      </p:sp>
      <p:pic>
        <p:nvPicPr>
          <p:cNvPr id="2050" name="Picture 2" descr="Azure Strategy &amp; Implementation Guide (FREE)">
            <a:extLst>
              <a:ext uri="{FF2B5EF4-FFF2-40B4-BE49-F238E27FC236}">
                <a16:creationId xmlns:a16="http://schemas.microsoft.com/office/drawing/2014/main" id="{AC83F824-0282-4624-9715-AA057C03A5A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77785" y="5313601"/>
            <a:ext cx="1120019" cy="137640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zure for Architects">
            <a:extLst>
              <a:ext uri="{FF2B5EF4-FFF2-40B4-BE49-F238E27FC236}">
                <a16:creationId xmlns:a16="http://schemas.microsoft.com/office/drawing/2014/main" id="{723CBADB-C182-4881-8539-497CA52AB60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34784" y="5319379"/>
            <a:ext cx="1364855" cy="13648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over">
            <a:extLst>
              <a:ext uri="{FF2B5EF4-FFF2-40B4-BE49-F238E27FC236}">
                <a16:creationId xmlns:a16="http://schemas.microsoft.com/office/drawing/2014/main" id="{8CB3B829-2FD4-4713-8982-F21B71345B1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60256" y="5319378"/>
            <a:ext cx="957902" cy="136485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207A9714-8808-4ABE-ADEA-3A467F6C115B}"/>
              </a:ext>
            </a:extLst>
          </p:cNvPr>
          <p:cNvCxnSpPr/>
          <p:nvPr/>
        </p:nvCxnSpPr>
        <p:spPr>
          <a:xfrm>
            <a:off x="364974" y="1985428"/>
            <a:ext cx="3649730"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2" descr="Pro Azure Governance">
            <a:extLst>
              <a:ext uri="{FF2B5EF4-FFF2-40B4-BE49-F238E27FC236}">
                <a16:creationId xmlns:a16="http://schemas.microsoft.com/office/drawing/2014/main" id="{F07E7ED4-486A-450F-A73A-423ED86E102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57431" y="5313601"/>
            <a:ext cx="957901" cy="13618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Graphical user interface, application&#10;&#10;Description automatically generated">
            <a:extLst>
              <a:ext uri="{FF2B5EF4-FFF2-40B4-BE49-F238E27FC236}">
                <a16:creationId xmlns:a16="http://schemas.microsoft.com/office/drawing/2014/main" id="{D34EA0C6-C26E-40E2-A20A-BBA87A95269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84096" y="4506905"/>
            <a:ext cx="504387" cy="581083"/>
          </a:xfrm>
          <a:prstGeom prst="rect">
            <a:avLst/>
          </a:prstGeom>
        </p:spPr>
      </p:pic>
      <p:pic>
        <p:nvPicPr>
          <p:cNvPr id="16" name="Picture 2" descr="Image">
            <a:extLst>
              <a:ext uri="{FF2B5EF4-FFF2-40B4-BE49-F238E27FC236}">
                <a16:creationId xmlns:a16="http://schemas.microsoft.com/office/drawing/2014/main" id="{7513E7E9-5628-46C1-A0F7-DA244E0F04E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37794" y="258104"/>
            <a:ext cx="2494959" cy="249495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0465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BBBE-8CF1-41C2-BA97-C8ACFB8F0DE5}"/>
              </a:ext>
            </a:extLst>
          </p:cNvPr>
          <p:cNvSpPr>
            <a:spLocks noGrp="1"/>
          </p:cNvSpPr>
          <p:nvPr>
            <p:ph type="title"/>
          </p:nvPr>
        </p:nvSpPr>
        <p:spPr/>
        <p:txBody>
          <a:bodyPr/>
          <a:lstStyle/>
          <a:p>
            <a:r>
              <a:rPr lang="en-US" dirty="0"/>
              <a:t>Concepts of DevOps</a:t>
            </a:r>
          </a:p>
        </p:txBody>
      </p:sp>
      <p:sp>
        <p:nvSpPr>
          <p:cNvPr id="3" name="Content Placeholder 2">
            <a:extLst>
              <a:ext uri="{FF2B5EF4-FFF2-40B4-BE49-F238E27FC236}">
                <a16:creationId xmlns:a16="http://schemas.microsoft.com/office/drawing/2014/main" id="{F5F3E7F5-FDED-46BB-A72A-9F9EA9107BFA}"/>
              </a:ext>
            </a:extLst>
          </p:cNvPr>
          <p:cNvSpPr>
            <a:spLocks noGrp="1"/>
          </p:cNvSpPr>
          <p:nvPr>
            <p:ph idx="1"/>
          </p:nvPr>
        </p:nvSpPr>
        <p:spPr>
          <a:xfrm>
            <a:off x="838200" y="1825625"/>
            <a:ext cx="4279985" cy="3538037"/>
          </a:xfrm>
        </p:spPr>
        <p:txBody>
          <a:bodyPr>
            <a:normAutofit/>
          </a:bodyPr>
          <a:lstStyle/>
          <a:p>
            <a:pPr marL="0" indent="0">
              <a:buNone/>
            </a:pPr>
            <a:r>
              <a:rPr lang="en-US" sz="2400" dirty="0">
                <a:latin typeface="+mj-lt"/>
              </a:rPr>
              <a:t>Microsoft’s Definition:</a:t>
            </a:r>
          </a:p>
          <a:p>
            <a:pPr marL="0" indent="0">
              <a:buNone/>
            </a:pPr>
            <a:endParaRPr lang="en-US" sz="2400" dirty="0">
              <a:latin typeface="+mj-lt"/>
            </a:endParaRPr>
          </a:p>
          <a:p>
            <a:pPr marL="0" indent="0">
              <a:buNone/>
            </a:pPr>
            <a:r>
              <a:rPr lang="en-US" sz="2400" i="1" dirty="0">
                <a:latin typeface="+mj-lt"/>
              </a:rPr>
              <a:t>“…The Union of People, Processes and Products, to enable continuous delivery of value to our end users…”</a:t>
            </a:r>
          </a:p>
        </p:txBody>
      </p:sp>
      <p:pic>
        <p:nvPicPr>
          <p:cNvPr id="1026" name="Picture 2" descr="See the source image">
            <a:extLst>
              <a:ext uri="{FF2B5EF4-FFF2-40B4-BE49-F238E27FC236}">
                <a16:creationId xmlns:a16="http://schemas.microsoft.com/office/drawing/2014/main" id="{B1901E3C-0352-4267-8551-C93A454BE38F}"/>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6013585" y="1825625"/>
            <a:ext cx="5818382" cy="340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78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BBBE-8CF1-41C2-BA97-C8ACFB8F0DE5}"/>
              </a:ext>
            </a:extLst>
          </p:cNvPr>
          <p:cNvSpPr>
            <a:spLocks noGrp="1"/>
          </p:cNvSpPr>
          <p:nvPr>
            <p:ph type="title"/>
          </p:nvPr>
        </p:nvSpPr>
        <p:spPr/>
        <p:txBody>
          <a:bodyPr/>
          <a:lstStyle/>
          <a:p>
            <a:r>
              <a:rPr lang="en-US" dirty="0"/>
              <a:t>Concepts of DevOps</a:t>
            </a:r>
          </a:p>
        </p:txBody>
      </p:sp>
      <p:sp>
        <p:nvSpPr>
          <p:cNvPr id="3" name="Content Placeholder 2">
            <a:extLst>
              <a:ext uri="{FF2B5EF4-FFF2-40B4-BE49-F238E27FC236}">
                <a16:creationId xmlns:a16="http://schemas.microsoft.com/office/drawing/2014/main" id="{F5F3E7F5-FDED-46BB-A72A-9F9EA9107BFA}"/>
              </a:ext>
            </a:extLst>
          </p:cNvPr>
          <p:cNvSpPr>
            <a:spLocks noGrp="1"/>
          </p:cNvSpPr>
          <p:nvPr>
            <p:ph idx="1"/>
          </p:nvPr>
        </p:nvSpPr>
        <p:spPr>
          <a:xfrm>
            <a:off x="838200" y="1825625"/>
            <a:ext cx="4944762" cy="3538037"/>
          </a:xfrm>
        </p:spPr>
        <p:txBody>
          <a:bodyPr>
            <a:normAutofit/>
          </a:bodyPr>
          <a:lstStyle/>
          <a:p>
            <a:pPr marL="0" indent="0">
              <a:buNone/>
            </a:pPr>
            <a:r>
              <a:rPr lang="en-US" sz="2400" dirty="0">
                <a:latin typeface="+mj-lt"/>
              </a:rPr>
              <a:t>Peter’s Definition:</a:t>
            </a:r>
          </a:p>
          <a:p>
            <a:pPr marL="0" indent="0">
              <a:buNone/>
            </a:pPr>
            <a:endParaRPr lang="en-US" sz="2400" dirty="0">
              <a:latin typeface="+mj-lt"/>
            </a:endParaRPr>
          </a:p>
          <a:p>
            <a:pPr marL="0" indent="0">
              <a:buNone/>
            </a:pPr>
            <a:r>
              <a:rPr lang="en-US" sz="2400" i="1" dirty="0">
                <a:latin typeface="+mj-lt"/>
              </a:rPr>
              <a:t>“…Integrating a culture of continuously delivering value to your end users, based on team collaboration and workload automation…”</a:t>
            </a:r>
          </a:p>
        </p:txBody>
      </p:sp>
      <p:pic>
        <p:nvPicPr>
          <p:cNvPr id="1026" name="Picture 2" descr="See the source image">
            <a:extLst>
              <a:ext uri="{FF2B5EF4-FFF2-40B4-BE49-F238E27FC236}">
                <a16:creationId xmlns:a16="http://schemas.microsoft.com/office/drawing/2014/main" id="{B1901E3C-0352-4267-8551-C93A454BE38F}"/>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5964158" y="268673"/>
            <a:ext cx="5818382" cy="3403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E8FC3D7-300C-4B4C-A335-12029A1C4418}"/>
              </a:ext>
            </a:extLst>
          </p:cNvPr>
          <p:cNvSpPr txBox="1"/>
          <p:nvPr/>
        </p:nvSpPr>
        <p:spPr>
          <a:xfrm>
            <a:off x="6409039" y="3768651"/>
            <a:ext cx="5035994" cy="1015663"/>
          </a:xfrm>
          <a:prstGeom prst="rect">
            <a:avLst/>
          </a:prstGeom>
          <a:noFill/>
        </p:spPr>
        <p:txBody>
          <a:bodyPr wrap="none" rtlCol="0">
            <a:spAutoFit/>
          </a:bodyPr>
          <a:lstStyle/>
          <a:p>
            <a:r>
              <a:rPr lang="en-US" sz="6000" b="1" dirty="0"/>
              <a:t>60% - Culture</a:t>
            </a:r>
          </a:p>
        </p:txBody>
      </p:sp>
      <p:sp>
        <p:nvSpPr>
          <p:cNvPr id="5" name="TextBox 4">
            <a:extLst>
              <a:ext uri="{FF2B5EF4-FFF2-40B4-BE49-F238E27FC236}">
                <a16:creationId xmlns:a16="http://schemas.microsoft.com/office/drawing/2014/main" id="{1D9A0847-8170-47EA-BC63-85E5360D15CC}"/>
              </a:ext>
            </a:extLst>
          </p:cNvPr>
          <p:cNvSpPr txBox="1"/>
          <p:nvPr/>
        </p:nvSpPr>
        <p:spPr>
          <a:xfrm>
            <a:off x="6409038" y="4763497"/>
            <a:ext cx="4031616" cy="1015663"/>
          </a:xfrm>
          <a:prstGeom prst="rect">
            <a:avLst/>
          </a:prstGeom>
          <a:noFill/>
        </p:spPr>
        <p:txBody>
          <a:bodyPr wrap="none" rtlCol="0">
            <a:spAutoFit/>
          </a:bodyPr>
          <a:lstStyle/>
          <a:p>
            <a:r>
              <a:rPr lang="en-US" sz="6000" b="1" dirty="0"/>
              <a:t>40% - Tools</a:t>
            </a:r>
          </a:p>
        </p:txBody>
      </p:sp>
    </p:spTree>
    <p:extLst>
      <p:ext uri="{BB962C8B-B14F-4D97-AF65-F5344CB8AC3E}">
        <p14:creationId xmlns:p14="http://schemas.microsoft.com/office/powerpoint/2010/main" val="38577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7D8A-B508-496E-984D-C1010D04B2C3}"/>
              </a:ext>
            </a:extLst>
          </p:cNvPr>
          <p:cNvSpPr>
            <a:spLocks noGrp="1"/>
          </p:cNvSpPr>
          <p:nvPr>
            <p:ph type="title"/>
          </p:nvPr>
        </p:nvSpPr>
        <p:spPr>
          <a:xfrm>
            <a:off x="838200" y="365125"/>
            <a:ext cx="10515600" cy="1325563"/>
          </a:xfrm>
        </p:spPr>
        <p:txBody>
          <a:bodyPr anchor="ctr">
            <a:normAutofit/>
          </a:bodyPr>
          <a:lstStyle/>
          <a:p>
            <a:r>
              <a:rPr lang="en-US" dirty="0"/>
              <a:t>Automate Everything</a:t>
            </a:r>
            <a:endParaRPr lang="nl-BE" dirty="0"/>
          </a:p>
        </p:txBody>
      </p:sp>
      <p:pic>
        <p:nvPicPr>
          <p:cNvPr id="6" name="Graphic 5" descr="Programmer female with solid fill">
            <a:extLst>
              <a:ext uri="{FF2B5EF4-FFF2-40B4-BE49-F238E27FC236}">
                <a16:creationId xmlns:a16="http://schemas.microsoft.com/office/drawing/2014/main" id="{401886BE-09A8-46F0-A6C6-7B1E02240E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705" y="2377040"/>
            <a:ext cx="1590484" cy="1590484"/>
          </a:xfrm>
          <a:prstGeom prst="rect">
            <a:avLst/>
          </a:prstGeom>
        </p:spPr>
      </p:pic>
      <p:pic>
        <p:nvPicPr>
          <p:cNvPr id="9" name="Graphic 8" descr="Box trolley with solid fill">
            <a:extLst>
              <a:ext uri="{FF2B5EF4-FFF2-40B4-BE49-F238E27FC236}">
                <a16:creationId xmlns:a16="http://schemas.microsoft.com/office/drawing/2014/main" id="{3A5EFCAC-47DA-46E6-B67E-FFB7765D49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5293" y="2377040"/>
            <a:ext cx="1590484" cy="1590484"/>
          </a:xfrm>
          <a:prstGeom prst="rect">
            <a:avLst/>
          </a:prstGeom>
        </p:spPr>
      </p:pic>
      <p:pic>
        <p:nvPicPr>
          <p:cNvPr id="11" name="Graphic 10" descr="Box with solid fill">
            <a:extLst>
              <a:ext uri="{FF2B5EF4-FFF2-40B4-BE49-F238E27FC236}">
                <a16:creationId xmlns:a16="http://schemas.microsoft.com/office/drawing/2014/main" id="{5B80EABC-5FEC-4EFF-96C4-1D4C67BC67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78375" y="2360725"/>
            <a:ext cx="1590484" cy="1590484"/>
          </a:xfrm>
          <a:prstGeom prst="rect">
            <a:avLst/>
          </a:prstGeom>
        </p:spPr>
      </p:pic>
      <p:pic>
        <p:nvPicPr>
          <p:cNvPr id="13" name="Graphic 12" descr="Gears with solid fill">
            <a:extLst>
              <a:ext uri="{FF2B5EF4-FFF2-40B4-BE49-F238E27FC236}">
                <a16:creationId xmlns:a16="http://schemas.microsoft.com/office/drawing/2014/main" id="{E711FECD-2EF4-4B9C-B32D-53EAE37909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31449" y="2377040"/>
            <a:ext cx="1590484" cy="1590484"/>
          </a:xfrm>
          <a:prstGeom prst="rect">
            <a:avLst/>
          </a:prstGeom>
        </p:spPr>
      </p:pic>
      <p:pic>
        <p:nvPicPr>
          <p:cNvPr id="15" name="Graphic 14" descr="Monitor with solid fill">
            <a:extLst>
              <a:ext uri="{FF2B5EF4-FFF2-40B4-BE49-F238E27FC236}">
                <a16:creationId xmlns:a16="http://schemas.microsoft.com/office/drawing/2014/main" id="{615C5998-0728-4133-A94E-C0E162357A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93176" y="2377040"/>
            <a:ext cx="1590483" cy="1590483"/>
          </a:xfrm>
          <a:prstGeom prst="rect">
            <a:avLst/>
          </a:prstGeom>
        </p:spPr>
      </p:pic>
      <p:pic>
        <p:nvPicPr>
          <p:cNvPr id="17" name="Graphic 16" descr="Heart with pulse with solid fill">
            <a:extLst>
              <a:ext uri="{FF2B5EF4-FFF2-40B4-BE49-F238E27FC236}">
                <a16:creationId xmlns:a16="http://schemas.microsoft.com/office/drawing/2014/main" id="{9F85BE59-A68F-48FB-9797-D742322C0E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636961" y="2612436"/>
            <a:ext cx="914400" cy="914400"/>
          </a:xfrm>
          <a:prstGeom prst="rect">
            <a:avLst/>
          </a:prstGeom>
        </p:spPr>
      </p:pic>
      <p:sp>
        <p:nvSpPr>
          <p:cNvPr id="19" name="Rectangle: Rounded Corners 18">
            <a:extLst>
              <a:ext uri="{FF2B5EF4-FFF2-40B4-BE49-F238E27FC236}">
                <a16:creationId xmlns:a16="http://schemas.microsoft.com/office/drawing/2014/main" id="{8EED7654-0AE5-4E6E-AC7F-A93C78944DAA}"/>
              </a:ext>
            </a:extLst>
          </p:cNvPr>
          <p:cNvSpPr/>
          <p:nvPr/>
        </p:nvSpPr>
        <p:spPr>
          <a:xfrm>
            <a:off x="624747" y="4289703"/>
            <a:ext cx="914400" cy="914400"/>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DEV</a:t>
            </a:r>
          </a:p>
        </p:txBody>
      </p:sp>
      <p:sp>
        <p:nvSpPr>
          <p:cNvPr id="21" name="Rectangle: Rounded Corners 20">
            <a:extLst>
              <a:ext uri="{FF2B5EF4-FFF2-40B4-BE49-F238E27FC236}">
                <a16:creationId xmlns:a16="http://schemas.microsoft.com/office/drawing/2014/main" id="{3F884E0A-0DA2-49DA-BEEE-C90302A2F984}"/>
              </a:ext>
            </a:extLst>
          </p:cNvPr>
          <p:cNvSpPr/>
          <p:nvPr/>
        </p:nvSpPr>
        <p:spPr>
          <a:xfrm>
            <a:off x="3013224" y="4289703"/>
            <a:ext cx="1212868" cy="914400"/>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VALIDATE</a:t>
            </a:r>
          </a:p>
        </p:txBody>
      </p:sp>
      <p:sp>
        <p:nvSpPr>
          <p:cNvPr id="23" name="Rectangle: Rounded Corners 22">
            <a:extLst>
              <a:ext uri="{FF2B5EF4-FFF2-40B4-BE49-F238E27FC236}">
                <a16:creationId xmlns:a16="http://schemas.microsoft.com/office/drawing/2014/main" id="{61CE4B62-2C0E-4C43-9A21-7758A9E3080B}"/>
              </a:ext>
            </a:extLst>
          </p:cNvPr>
          <p:cNvSpPr/>
          <p:nvPr/>
        </p:nvSpPr>
        <p:spPr>
          <a:xfrm>
            <a:off x="5567183" y="4333735"/>
            <a:ext cx="1212868" cy="914400"/>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PACKAGE</a:t>
            </a:r>
          </a:p>
        </p:txBody>
      </p:sp>
      <p:sp>
        <p:nvSpPr>
          <p:cNvPr id="25" name="Rectangle: Rounded Corners 24">
            <a:extLst>
              <a:ext uri="{FF2B5EF4-FFF2-40B4-BE49-F238E27FC236}">
                <a16:creationId xmlns:a16="http://schemas.microsoft.com/office/drawing/2014/main" id="{C4A586CB-E78C-4B07-B20B-62E675F8E18C}"/>
              </a:ext>
            </a:extLst>
          </p:cNvPr>
          <p:cNvSpPr/>
          <p:nvPr/>
        </p:nvSpPr>
        <p:spPr>
          <a:xfrm>
            <a:off x="8017717" y="4333735"/>
            <a:ext cx="1212868" cy="914400"/>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RUN</a:t>
            </a:r>
          </a:p>
        </p:txBody>
      </p:sp>
      <p:sp>
        <p:nvSpPr>
          <p:cNvPr id="27" name="Rectangle: Rounded Corners 26">
            <a:extLst>
              <a:ext uri="{FF2B5EF4-FFF2-40B4-BE49-F238E27FC236}">
                <a16:creationId xmlns:a16="http://schemas.microsoft.com/office/drawing/2014/main" id="{F2DA0EF1-A009-47E5-B512-52834448DE51}"/>
              </a:ext>
            </a:extLst>
          </p:cNvPr>
          <p:cNvSpPr/>
          <p:nvPr/>
        </p:nvSpPr>
        <p:spPr>
          <a:xfrm>
            <a:off x="10281983" y="4333735"/>
            <a:ext cx="1212868" cy="914400"/>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OPERATE</a:t>
            </a:r>
          </a:p>
        </p:txBody>
      </p:sp>
      <p:sp>
        <p:nvSpPr>
          <p:cNvPr id="28" name="Arrow: Right 27">
            <a:extLst>
              <a:ext uri="{FF2B5EF4-FFF2-40B4-BE49-F238E27FC236}">
                <a16:creationId xmlns:a16="http://schemas.microsoft.com/office/drawing/2014/main" id="{FF92A85C-6F71-44AE-A95E-64BD85D3A23A}"/>
              </a:ext>
            </a:extLst>
          </p:cNvPr>
          <p:cNvSpPr/>
          <p:nvPr/>
        </p:nvSpPr>
        <p:spPr>
          <a:xfrm>
            <a:off x="1021492" y="5511114"/>
            <a:ext cx="10165492" cy="57664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Automate Everything!!</a:t>
            </a:r>
          </a:p>
        </p:txBody>
      </p:sp>
    </p:spTree>
    <p:extLst>
      <p:ext uri="{BB962C8B-B14F-4D97-AF65-F5344CB8AC3E}">
        <p14:creationId xmlns:p14="http://schemas.microsoft.com/office/powerpoint/2010/main" val="267053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mph" presetSubtype="0" fill="hold" grpId="0" nodeType="clickEffect">
                                  <p:stCondLst>
                                    <p:cond delay="0"/>
                                  </p:stCondLst>
                                  <p:childTnLst>
                                    <p:anim calcmode="discrete" valueType="str">
                                      <p:cBhvr override="childStyle">
                                        <p:cTn id="38" dur="2000" fill="hold"/>
                                        <p:tgtEl>
                                          <p:spTgt spid="28"/>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3" grpId="0" animBg="1"/>
      <p:bldP spid="25"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7D8A-B508-496E-984D-C1010D04B2C3}"/>
              </a:ext>
            </a:extLst>
          </p:cNvPr>
          <p:cNvSpPr>
            <a:spLocks noGrp="1"/>
          </p:cNvSpPr>
          <p:nvPr>
            <p:ph type="title"/>
          </p:nvPr>
        </p:nvSpPr>
        <p:spPr>
          <a:xfrm>
            <a:off x="838200" y="365125"/>
            <a:ext cx="10515600" cy="1325563"/>
          </a:xfrm>
        </p:spPr>
        <p:txBody>
          <a:bodyPr anchor="ctr">
            <a:normAutofit/>
          </a:bodyPr>
          <a:lstStyle/>
          <a:p>
            <a:r>
              <a:rPr lang="en-US" b="1" dirty="0">
                <a:solidFill>
                  <a:srgbClr val="FF0000"/>
                </a:solidFill>
              </a:rPr>
              <a:t>Secure </a:t>
            </a:r>
            <a:r>
              <a:rPr lang="en-US" dirty="0"/>
              <a:t>Everything</a:t>
            </a:r>
            <a:endParaRPr lang="nl-BE" dirty="0"/>
          </a:p>
        </p:txBody>
      </p:sp>
      <p:pic>
        <p:nvPicPr>
          <p:cNvPr id="6" name="Graphic 5" descr="Programmer female with solid fill">
            <a:extLst>
              <a:ext uri="{FF2B5EF4-FFF2-40B4-BE49-F238E27FC236}">
                <a16:creationId xmlns:a16="http://schemas.microsoft.com/office/drawing/2014/main" id="{401886BE-09A8-46F0-A6C6-7B1E02240E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5444" y="1521190"/>
            <a:ext cx="942026" cy="942026"/>
          </a:xfrm>
          <a:prstGeom prst="rect">
            <a:avLst/>
          </a:prstGeom>
        </p:spPr>
      </p:pic>
      <p:pic>
        <p:nvPicPr>
          <p:cNvPr id="9" name="Graphic 8" descr="Box trolley with solid fill">
            <a:extLst>
              <a:ext uri="{FF2B5EF4-FFF2-40B4-BE49-F238E27FC236}">
                <a16:creationId xmlns:a16="http://schemas.microsoft.com/office/drawing/2014/main" id="{3A5EFCAC-47DA-46E6-B67E-FFB7765D49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4032" y="1521190"/>
            <a:ext cx="942026" cy="942026"/>
          </a:xfrm>
          <a:prstGeom prst="rect">
            <a:avLst/>
          </a:prstGeom>
        </p:spPr>
      </p:pic>
      <p:pic>
        <p:nvPicPr>
          <p:cNvPr id="11" name="Graphic 10" descr="Box with solid fill">
            <a:extLst>
              <a:ext uri="{FF2B5EF4-FFF2-40B4-BE49-F238E27FC236}">
                <a16:creationId xmlns:a16="http://schemas.microsoft.com/office/drawing/2014/main" id="{5B80EABC-5FEC-4EFF-96C4-1D4C67BC67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41600" y="1513136"/>
            <a:ext cx="942026" cy="942026"/>
          </a:xfrm>
          <a:prstGeom prst="rect">
            <a:avLst/>
          </a:prstGeom>
        </p:spPr>
      </p:pic>
      <p:pic>
        <p:nvPicPr>
          <p:cNvPr id="13" name="Graphic 12" descr="Gears with solid fill">
            <a:extLst>
              <a:ext uri="{FF2B5EF4-FFF2-40B4-BE49-F238E27FC236}">
                <a16:creationId xmlns:a16="http://schemas.microsoft.com/office/drawing/2014/main" id="{E711FECD-2EF4-4B9C-B32D-53EAE37909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40188" y="1521190"/>
            <a:ext cx="942026" cy="942026"/>
          </a:xfrm>
          <a:prstGeom prst="rect">
            <a:avLst/>
          </a:prstGeom>
        </p:spPr>
      </p:pic>
      <p:pic>
        <p:nvPicPr>
          <p:cNvPr id="15" name="Graphic 14" descr="Monitor with solid fill">
            <a:extLst>
              <a:ext uri="{FF2B5EF4-FFF2-40B4-BE49-F238E27FC236}">
                <a16:creationId xmlns:a16="http://schemas.microsoft.com/office/drawing/2014/main" id="{615C5998-0728-4133-A94E-C0E162357A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01915" y="1521190"/>
            <a:ext cx="942025" cy="942025"/>
          </a:xfrm>
          <a:prstGeom prst="rect">
            <a:avLst/>
          </a:prstGeom>
        </p:spPr>
      </p:pic>
      <p:pic>
        <p:nvPicPr>
          <p:cNvPr id="17" name="Graphic 16" descr="Heart with pulse with solid fill">
            <a:extLst>
              <a:ext uri="{FF2B5EF4-FFF2-40B4-BE49-F238E27FC236}">
                <a16:creationId xmlns:a16="http://schemas.microsoft.com/office/drawing/2014/main" id="{9F85BE59-A68F-48FB-9797-D742322C0E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945700" y="1480938"/>
            <a:ext cx="541589" cy="541589"/>
          </a:xfrm>
          <a:prstGeom prst="rect">
            <a:avLst/>
          </a:prstGeom>
        </p:spPr>
      </p:pic>
      <p:sp>
        <p:nvSpPr>
          <p:cNvPr id="19" name="Rectangle: Rounded Corners 18">
            <a:extLst>
              <a:ext uri="{FF2B5EF4-FFF2-40B4-BE49-F238E27FC236}">
                <a16:creationId xmlns:a16="http://schemas.microsoft.com/office/drawing/2014/main" id="{8EED7654-0AE5-4E6E-AC7F-A93C78944DAA}"/>
              </a:ext>
            </a:extLst>
          </p:cNvPr>
          <p:cNvSpPr/>
          <p:nvPr/>
        </p:nvSpPr>
        <p:spPr>
          <a:xfrm>
            <a:off x="838200" y="2697936"/>
            <a:ext cx="491600" cy="541589"/>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rPr>
              <a:t>DEV</a:t>
            </a:r>
          </a:p>
        </p:txBody>
      </p:sp>
      <p:sp>
        <p:nvSpPr>
          <p:cNvPr id="21" name="Rectangle: Rounded Corners 20">
            <a:extLst>
              <a:ext uri="{FF2B5EF4-FFF2-40B4-BE49-F238E27FC236}">
                <a16:creationId xmlns:a16="http://schemas.microsoft.com/office/drawing/2014/main" id="{3F884E0A-0DA2-49DA-BEEE-C90302A2F984}"/>
              </a:ext>
            </a:extLst>
          </p:cNvPr>
          <p:cNvSpPr/>
          <p:nvPr/>
        </p:nvSpPr>
        <p:spPr>
          <a:xfrm>
            <a:off x="3226677" y="2697936"/>
            <a:ext cx="652062" cy="541589"/>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rPr>
              <a:t>VALIDATE</a:t>
            </a:r>
          </a:p>
        </p:txBody>
      </p:sp>
      <p:sp>
        <p:nvSpPr>
          <p:cNvPr id="23" name="Rectangle: Rounded Corners 22">
            <a:extLst>
              <a:ext uri="{FF2B5EF4-FFF2-40B4-BE49-F238E27FC236}">
                <a16:creationId xmlns:a16="http://schemas.microsoft.com/office/drawing/2014/main" id="{61CE4B62-2C0E-4C43-9A21-7758A9E3080B}"/>
              </a:ext>
            </a:extLst>
          </p:cNvPr>
          <p:cNvSpPr/>
          <p:nvPr/>
        </p:nvSpPr>
        <p:spPr>
          <a:xfrm>
            <a:off x="5835122" y="2750229"/>
            <a:ext cx="652062" cy="541589"/>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rPr>
              <a:t>PACKAGE</a:t>
            </a:r>
          </a:p>
        </p:txBody>
      </p:sp>
      <p:sp>
        <p:nvSpPr>
          <p:cNvPr id="25" name="Rectangle: Rounded Corners 24">
            <a:extLst>
              <a:ext uri="{FF2B5EF4-FFF2-40B4-BE49-F238E27FC236}">
                <a16:creationId xmlns:a16="http://schemas.microsoft.com/office/drawing/2014/main" id="{C4A586CB-E78C-4B07-B20B-62E675F8E18C}"/>
              </a:ext>
            </a:extLst>
          </p:cNvPr>
          <p:cNvSpPr/>
          <p:nvPr/>
        </p:nvSpPr>
        <p:spPr>
          <a:xfrm>
            <a:off x="8231170" y="2741968"/>
            <a:ext cx="652062" cy="541589"/>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rPr>
              <a:t>RUN</a:t>
            </a:r>
          </a:p>
        </p:txBody>
      </p:sp>
      <p:sp>
        <p:nvSpPr>
          <p:cNvPr id="27" name="Rectangle: Rounded Corners 26">
            <a:extLst>
              <a:ext uri="{FF2B5EF4-FFF2-40B4-BE49-F238E27FC236}">
                <a16:creationId xmlns:a16="http://schemas.microsoft.com/office/drawing/2014/main" id="{F2DA0EF1-A009-47E5-B512-52834448DE51}"/>
              </a:ext>
            </a:extLst>
          </p:cNvPr>
          <p:cNvSpPr/>
          <p:nvPr/>
        </p:nvSpPr>
        <p:spPr>
          <a:xfrm>
            <a:off x="10495436" y="2741968"/>
            <a:ext cx="652062" cy="541589"/>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tx1"/>
                </a:solidFill>
              </a:rPr>
              <a:t>OPERATE</a:t>
            </a:r>
          </a:p>
        </p:txBody>
      </p:sp>
      <p:sp>
        <p:nvSpPr>
          <p:cNvPr id="3" name="TextBox 2">
            <a:extLst>
              <a:ext uri="{FF2B5EF4-FFF2-40B4-BE49-F238E27FC236}">
                <a16:creationId xmlns:a16="http://schemas.microsoft.com/office/drawing/2014/main" id="{3B66C236-BE6C-4640-85C8-9DC9C4C6D641}"/>
              </a:ext>
            </a:extLst>
          </p:cNvPr>
          <p:cNvSpPr txBox="1"/>
          <p:nvPr/>
        </p:nvSpPr>
        <p:spPr>
          <a:xfrm>
            <a:off x="97924" y="3846263"/>
            <a:ext cx="2463751" cy="1569660"/>
          </a:xfrm>
          <a:prstGeom prst="rect">
            <a:avLst/>
          </a:prstGeom>
          <a:noFill/>
        </p:spPr>
        <p:txBody>
          <a:bodyPr wrap="none" rtlCol="0">
            <a:spAutoFit/>
          </a:bodyPr>
          <a:lstStyle/>
          <a:p>
            <a:pPr marL="171450" indent="-171450">
              <a:buFont typeface="Arial" panose="020B0604020202020204" pitchFamily="34" charset="0"/>
              <a:buChar char="•"/>
            </a:pPr>
            <a:r>
              <a:rPr lang="en-US" sz="1600" dirty="0"/>
              <a:t>Threat Modeling</a:t>
            </a:r>
          </a:p>
          <a:p>
            <a:pPr marL="171450" indent="-171450">
              <a:buFont typeface="Arial" panose="020B0604020202020204" pitchFamily="34" charset="0"/>
              <a:buChar char="•"/>
            </a:pPr>
            <a:r>
              <a:rPr lang="en-US" sz="1600" dirty="0"/>
              <a:t>Secure Coding Standards</a:t>
            </a:r>
          </a:p>
          <a:p>
            <a:pPr marL="171450" indent="-171450">
              <a:buFont typeface="Arial" panose="020B0604020202020204" pitchFamily="34" charset="0"/>
              <a:buChar char="•"/>
            </a:pPr>
            <a:r>
              <a:rPr lang="en-US" sz="1600" dirty="0"/>
              <a:t>Credentials &amp; Secrets</a:t>
            </a:r>
            <a:br>
              <a:rPr lang="en-US" sz="1600" dirty="0"/>
            </a:br>
            <a:r>
              <a:rPr lang="en-US" sz="1600" dirty="0"/>
              <a:t>management</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Peer Review</a:t>
            </a:r>
          </a:p>
        </p:txBody>
      </p:sp>
      <p:sp>
        <p:nvSpPr>
          <p:cNvPr id="4" name="TextBox 3">
            <a:extLst>
              <a:ext uri="{FF2B5EF4-FFF2-40B4-BE49-F238E27FC236}">
                <a16:creationId xmlns:a16="http://schemas.microsoft.com/office/drawing/2014/main" id="{4010FCB7-304D-4133-8392-929DE0CAE160}"/>
              </a:ext>
            </a:extLst>
          </p:cNvPr>
          <p:cNvSpPr txBox="1"/>
          <p:nvPr/>
        </p:nvSpPr>
        <p:spPr>
          <a:xfrm>
            <a:off x="2712288" y="3846263"/>
            <a:ext cx="2326471" cy="1815882"/>
          </a:xfrm>
          <a:prstGeom prst="rect">
            <a:avLst/>
          </a:prstGeom>
          <a:noFill/>
        </p:spPr>
        <p:txBody>
          <a:bodyPr wrap="none" rtlCol="0">
            <a:spAutoFit/>
          </a:bodyPr>
          <a:lstStyle/>
          <a:p>
            <a:pPr marL="171450" indent="-171450">
              <a:buFont typeface="Arial" panose="020B0604020202020204" pitchFamily="34" charset="0"/>
              <a:buChar char="•"/>
            </a:pPr>
            <a:r>
              <a:rPr lang="en-US" sz="1600" dirty="0"/>
              <a:t>Code Analysis</a:t>
            </a:r>
          </a:p>
          <a:p>
            <a:pPr marL="171450" indent="-171450">
              <a:buFont typeface="Arial" panose="020B0604020202020204" pitchFamily="34" charset="0"/>
              <a:buChar char="•"/>
            </a:pPr>
            <a:r>
              <a:rPr lang="en-US" sz="1600" dirty="0"/>
              <a:t>Credentials &amp; Secrets</a:t>
            </a:r>
            <a:br>
              <a:rPr lang="en-US" sz="1600" dirty="0"/>
            </a:br>
            <a:r>
              <a:rPr lang="en-US" sz="1600" dirty="0"/>
              <a:t>management</a:t>
            </a:r>
          </a:p>
          <a:p>
            <a:pPr marL="171450" indent="-171450">
              <a:buFont typeface="Arial" panose="020B0604020202020204" pitchFamily="34" charset="0"/>
              <a:buChar char="•"/>
            </a:pPr>
            <a:r>
              <a:rPr lang="en-US" sz="1600" dirty="0"/>
              <a:t>Approvals</a:t>
            </a:r>
          </a:p>
          <a:p>
            <a:pPr marL="171450" indent="-171450">
              <a:buFont typeface="Arial" panose="020B0604020202020204" pitchFamily="34" charset="0"/>
              <a:buChar char="•"/>
            </a:pPr>
            <a:r>
              <a:rPr lang="en-US" sz="1600" dirty="0"/>
              <a:t>Unit Testing</a:t>
            </a:r>
          </a:p>
          <a:p>
            <a:pPr marL="171450" indent="-171450">
              <a:buFont typeface="Arial" panose="020B0604020202020204" pitchFamily="34" charset="0"/>
              <a:buChar char="•"/>
            </a:pPr>
            <a:r>
              <a:rPr lang="en-US" sz="1600" dirty="0"/>
              <a:t>Container Vulnerability</a:t>
            </a:r>
            <a:br>
              <a:rPr lang="en-US" sz="1600" dirty="0"/>
            </a:br>
            <a:r>
              <a:rPr lang="en-US" sz="1600" dirty="0"/>
              <a:t>Scanning</a:t>
            </a:r>
          </a:p>
        </p:txBody>
      </p:sp>
      <p:sp>
        <p:nvSpPr>
          <p:cNvPr id="5" name="TextBox 4">
            <a:extLst>
              <a:ext uri="{FF2B5EF4-FFF2-40B4-BE49-F238E27FC236}">
                <a16:creationId xmlns:a16="http://schemas.microsoft.com/office/drawing/2014/main" id="{8FF25597-75A6-4026-B65C-D1DFF3C327B7}"/>
              </a:ext>
            </a:extLst>
          </p:cNvPr>
          <p:cNvSpPr txBox="1"/>
          <p:nvPr/>
        </p:nvSpPr>
        <p:spPr>
          <a:xfrm>
            <a:off x="5028779" y="3844451"/>
            <a:ext cx="2244397" cy="1323439"/>
          </a:xfrm>
          <a:prstGeom prst="rect">
            <a:avLst/>
          </a:prstGeom>
          <a:noFill/>
        </p:spPr>
        <p:txBody>
          <a:bodyPr wrap="none" rtlCol="0">
            <a:spAutoFit/>
          </a:bodyPr>
          <a:lstStyle/>
          <a:p>
            <a:pPr marL="171450" indent="-171450">
              <a:buFont typeface="Arial" panose="020B0604020202020204" pitchFamily="34" charset="0"/>
              <a:buChar char="•"/>
            </a:pPr>
            <a:r>
              <a:rPr lang="en-US" sz="1600" dirty="0"/>
              <a:t>Secured </a:t>
            </a:r>
            <a:r>
              <a:rPr lang="en-US" sz="1600" dirty="0" err="1"/>
              <a:t>IaC</a:t>
            </a:r>
            <a:endParaRPr lang="en-US" sz="1600" dirty="0"/>
          </a:p>
          <a:p>
            <a:pPr marL="171450" indent="-171450">
              <a:buFont typeface="Arial" panose="020B0604020202020204" pitchFamily="34" charset="0"/>
              <a:buChar char="•"/>
            </a:pPr>
            <a:r>
              <a:rPr lang="en-US" sz="1600" dirty="0"/>
              <a:t>Secured Containers</a:t>
            </a:r>
          </a:p>
          <a:p>
            <a:pPr marL="171450" indent="-171450">
              <a:buFont typeface="Arial" panose="020B0604020202020204" pitchFamily="34" charset="0"/>
              <a:buChar char="•"/>
            </a:pPr>
            <a:r>
              <a:rPr lang="en-US" sz="1600" dirty="0"/>
              <a:t>Quality Gates</a:t>
            </a:r>
          </a:p>
          <a:p>
            <a:pPr marL="171450" indent="-171450">
              <a:buFont typeface="Arial" panose="020B0604020202020204" pitchFamily="34" charset="0"/>
              <a:buChar char="•"/>
            </a:pPr>
            <a:r>
              <a:rPr lang="en-US" sz="1600" dirty="0"/>
              <a:t>Cloud Configuration</a:t>
            </a:r>
          </a:p>
          <a:p>
            <a:pPr marL="171450" indent="-171450">
              <a:buFont typeface="Arial" panose="020B0604020202020204" pitchFamily="34" charset="0"/>
              <a:buChar char="•"/>
            </a:pPr>
            <a:r>
              <a:rPr lang="en-US" sz="1600" dirty="0"/>
              <a:t>Security &amp; Pen-testing</a:t>
            </a:r>
          </a:p>
        </p:txBody>
      </p:sp>
      <p:sp>
        <p:nvSpPr>
          <p:cNvPr id="7" name="TextBox 6">
            <a:extLst>
              <a:ext uri="{FF2B5EF4-FFF2-40B4-BE49-F238E27FC236}">
                <a16:creationId xmlns:a16="http://schemas.microsoft.com/office/drawing/2014/main" id="{BEAB7AFC-46B9-412E-8CFE-AD90AD3AC60C}"/>
              </a:ext>
            </a:extLst>
          </p:cNvPr>
          <p:cNvSpPr txBox="1"/>
          <p:nvPr/>
        </p:nvSpPr>
        <p:spPr>
          <a:xfrm>
            <a:off x="7444689" y="3844451"/>
            <a:ext cx="2470933" cy="1077218"/>
          </a:xfrm>
          <a:prstGeom prst="rect">
            <a:avLst/>
          </a:prstGeom>
          <a:noFill/>
        </p:spPr>
        <p:txBody>
          <a:bodyPr wrap="none" rtlCol="0">
            <a:spAutoFit/>
          </a:bodyPr>
          <a:lstStyle/>
          <a:p>
            <a:pPr marL="171450" indent="-171450">
              <a:buFont typeface="Arial" panose="020B0604020202020204" pitchFamily="34" charset="0"/>
              <a:buChar char="•"/>
            </a:pPr>
            <a:r>
              <a:rPr lang="en-US" sz="1600" dirty="0"/>
              <a:t>Cloud Platform Security</a:t>
            </a:r>
          </a:p>
          <a:p>
            <a:pPr marL="171450" indent="-171450">
              <a:buFont typeface="Arial" panose="020B0604020202020204" pitchFamily="34" charset="0"/>
              <a:buChar char="•"/>
            </a:pPr>
            <a:r>
              <a:rPr lang="en-US" sz="1600" dirty="0"/>
              <a:t>RBAC permissions model</a:t>
            </a:r>
          </a:p>
          <a:p>
            <a:pPr marL="171450" indent="-171450">
              <a:buFont typeface="Arial" panose="020B0604020202020204" pitchFamily="34" charset="0"/>
              <a:buChar char="•"/>
            </a:pPr>
            <a:r>
              <a:rPr lang="en-US" sz="1600" dirty="0"/>
              <a:t>Credentials &amp; Secrets</a:t>
            </a:r>
            <a:br>
              <a:rPr lang="en-US" sz="1600" dirty="0"/>
            </a:br>
            <a:r>
              <a:rPr lang="en-US" sz="1600" dirty="0"/>
              <a:t>management</a:t>
            </a:r>
          </a:p>
        </p:txBody>
      </p:sp>
      <p:sp>
        <p:nvSpPr>
          <p:cNvPr id="8" name="TextBox 7">
            <a:extLst>
              <a:ext uri="{FF2B5EF4-FFF2-40B4-BE49-F238E27FC236}">
                <a16:creationId xmlns:a16="http://schemas.microsoft.com/office/drawing/2014/main" id="{35F217DF-EF7F-45C9-9290-F98CA47CEFF6}"/>
              </a:ext>
            </a:extLst>
          </p:cNvPr>
          <p:cNvSpPr txBox="1"/>
          <p:nvPr/>
        </p:nvSpPr>
        <p:spPr>
          <a:xfrm>
            <a:off x="9915622" y="3846262"/>
            <a:ext cx="2054986" cy="830997"/>
          </a:xfrm>
          <a:prstGeom prst="rect">
            <a:avLst/>
          </a:prstGeom>
          <a:noFill/>
        </p:spPr>
        <p:txBody>
          <a:bodyPr wrap="none" rtlCol="0">
            <a:spAutoFit/>
          </a:bodyPr>
          <a:lstStyle/>
          <a:p>
            <a:pPr marL="171450" indent="-171450">
              <a:buFont typeface="Arial" panose="020B0604020202020204" pitchFamily="34" charset="0"/>
              <a:buChar char="•"/>
            </a:pPr>
            <a:r>
              <a:rPr lang="en-US" sz="1600" dirty="0"/>
              <a:t>Security Monitoring</a:t>
            </a:r>
          </a:p>
          <a:p>
            <a:pPr marL="171450" indent="-171450">
              <a:buFont typeface="Arial" panose="020B0604020202020204" pitchFamily="34" charset="0"/>
              <a:buChar char="•"/>
            </a:pPr>
            <a:r>
              <a:rPr lang="en-US" sz="1600" dirty="0"/>
              <a:t>Threat Detection</a:t>
            </a:r>
          </a:p>
          <a:p>
            <a:pPr marL="171450" indent="-171450">
              <a:buFont typeface="Arial" panose="020B0604020202020204" pitchFamily="34" charset="0"/>
              <a:buChar char="•"/>
            </a:pPr>
            <a:r>
              <a:rPr lang="en-US" sz="1600" dirty="0"/>
              <a:t>Mitigation</a:t>
            </a:r>
          </a:p>
        </p:txBody>
      </p:sp>
    </p:spTree>
    <p:extLst>
      <p:ext uri="{BB962C8B-B14F-4D97-AF65-F5344CB8AC3E}">
        <p14:creationId xmlns:p14="http://schemas.microsoft.com/office/powerpoint/2010/main" val="271964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7D8A-B508-496E-984D-C1010D04B2C3}"/>
              </a:ext>
            </a:extLst>
          </p:cNvPr>
          <p:cNvSpPr>
            <a:spLocks noGrp="1"/>
          </p:cNvSpPr>
          <p:nvPr>
            <p:ph type="title"/>
          </p:nvPr>
        </p:nvSpPr>
        <p:spPr>
          <a:xfrm>
            <a:off x="838200" y="365125"/>
            <a:ext cx="10515600" cy="1325563"/>
          </a:xfrm>
        </p:spPr>
        <p:txBody>
          <a:bodyPr anchor="ctr">
            <a:normAutofit/>
          </a:bodyPr>
          <a:lstStyle/>
          <a:p>
            <a:r>
              <a:rPr lang="en-US" b="1" dirty="0">
                <a:solidFill>
                  <a:srgbClr val="FF0000"/>
                </a:solidFill>
              </a:rPr>
              <a:t>Secure </a:t>
            </a:r>
            <a:r>
              <a:rPr lang="en-US" dirty="0"/>
              <a:t>Everything – </a:t>
            </a:r>
            <a:r>
              <a:rPr lang="en-US" b="1" dirty="0"/>
              <a:t>by shifting left</a:t>
            </a:r>
            <a:endParaRPr lang="nl-BE" b="1" dirty="0"/>
          </a:p>
        </p:txBody>
      </p:sp>
      <p:pic>
        <p:nvPicPr>
          <p:cNvPr id="6" name="Graphic 5" descr="Programmer female with solid fill">
            <a:extLst>
              <a:ext uri="{FF2B5EF4-FFF2-40B4-BE49-F238E27FC236}">
                <a16:creationId xmlns:a16="http://schemas.microsoft.com/office/drawing/2014/main" id="{401886BE-09A8-46F0-A6C6-7B1E02240E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5444" y="1521190"/>
            <a:ext cx="942026" cy="942026"/>
          </a:xfrm>
          <a:prstGeom prst="rect">
            <a:avLst/>
          </a:prstGeom>
        </p:spPr>
      </p:pic>
      <p:pic>
        <p:nvPicPr>
          <p:cNvPr id="9" name="Graphic 8" descr="Box trolley with solid fill">
            <a:extLst>
              <a:ext uri="{FF2B5EF4-FFF2-40B4-BE49-F238E27FC236}">
                <a16:creationId xmlns:a16="http://schemas.microsoft.com/office/drawing/2014/main" id="{3A5EFCAC-47DA-46E6-B67E-FFB7765D49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94032" y="1521190"/>
            <a:ext cx="942026" cy="942026"/>
          </a:xfrm>
          <a:prstGeom prst="rect">
            <a:avLst/>
          </a:prstGeom>
        </p:spPr>
      </p:pic>
      <p:pic>
        <p:nvPicPr>
          <p:cNvPr id="11" name="Graphic 10" descr="Box with solid fill">
            <a:extLst>
              <a:ext uri="{FF2B5EF4-FFF2-40B4-BE49-F238E27FC236}">
                <a16:creationId xmlns:a16="http://schemas.microsoft.com/office/drawing/2014/main" id="{5B80EABC-5FEC-4EFF-96C4-1D4C67BC67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41600" y="1513136"/>
            <a:ext cx="942026" cy="942026"/>
          </a:xfrm>
          <a:prstGeom prst="rect">
            <a:avLst/>
          </a:prstGeom>
        </p:spPr>
      </p:pic>
      <p:pic>
        <p:nvPicPr>
          <p:cNvPr id="13" name="Graphic 12" descr="Gears with solid fill">
            <a:extLst>
              <a:ext uri="{FF2B5EF4-FFF2-40B4-BE49-F238E27FC236}">
                <a16:creationId xmlns:a16="http://schemas.microsoft.com/office/drawing/2014/main" id="{E711FECD-2EF4-4B9C-B32D-53EAE379090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40188" y="1521190"/>
            <a:ext cx="942026" cy="942026"/>
          </a:xfrm>
          <a:prstGeom prst="rect">
            <a:avLst/>
          </a:prstGeom>
        </p:spPr>
      </p:pic>
      <p:pic>
        <p:nvPicPr>
          <p:cNvPr id="15" name="Graphic 14" descr="Monitor with solid fill">
            <a:extLst>
              <a:ext uri="{FF2B5EF4-FFF2-40B4-BE49-F238E27FC236}">
                <a16:creationId xmlns:a16="http://schemas.microsoft.com/office/drawing/2014/main" id="{615C5998-0728-4133-A94E-C0E162357A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401915" y="1521190"/>
            <a:ext cx="942025" cy="942025"/>
          </a:xfrm>
          <a:prstGeom prst="rect">
            <a:avLst/>
          </a:prstGeom>
        </p:spPr>
      </p:pic>
      <p:pic>
        <p:nvPicPr>
          <p:cNvPr id="17" name="Graphic 16" descr="Heart with pulse with solid fill">
            <a:extLst>
              <a:ext uri="{FF2B5EF4-FFF2-40B4-BE49-F238E27FC236}">
                <a16:creationId xmlns:a16="http://schemas.microsoft.com/office/drawing/2014/main" id="{9F85BE59-A68F-48FB-9797-D742322C0EA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945700" y="1480938"/>
            <a:ext cx="541589" cy="541589"/>
          </a:xfrm>
          <a:prstGeom prst="rect">
            <a:avLst/>
          </a:prstGeom>
        </p:spPr>
      </p:pic>
      <p:sp>
        <p:nvSpPr>
          <p:cNvPr id="19" name="Rectangle: Rounded Corners 18">
            <a:extLst>
              <a:ext uri="{FF2B5EF4-FFF2-40B4-BE49-F238E27FC236}">
                <a16:creationId xmlns:a16="http://schemas.microsoft.com/office/drawing/2014/main" id="{8EED7654-0AE5-4E6E-AC7F-A93C78944DAA}"/>
              </a:ext>
            </a:extLst>
          </p:cNvPr>
          <p:cNvSpPr/>
          <p:nvPr/>
        </p:nvSpPr>
        <p:spPr>
          <a:xfrm>
            <a:off x="838200" y="2697936"/>
            <a:ext cx="491600" cy="541589"/>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DEV</a:t>
            </a:r>
          </a:p>
        </p:txBody>
      </p:sp>
      <p:sp>
        <p:nvSpPr>
          <p:cNvPr id="21" name="Rectangle: Rounded Corners 20">
            <a:extLst>
              <a:ext uri="{FF2B5EF4-FFF2-40B4-BE49-F238E27FC236}">
                <a16:creationId xmlns:a16="http://schemas.microsoft.com/office/drawing/2014/main" id="{3F884E0A-0DA2-49DA-BEEE-C90302A2F984}"/>
              </a:ext>
            </a:extLst>
          </p:cNvPr>
          <p:cNvSpPr/>
          <p:nvPr/>
        </p:nvSpPr>
        <p:spPr>
          <a:xfrm>
            <a:off x="3226677" y="2697936"/>
            <a:ext cx="652062" cy="541589"/>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VALIDATE</a:t>
            </a:r>
          </a:p>
        </p:txBody>
      </p:sp>
      <p:sp>
        <p:nvSpPr>
          <p:cNvPr id="23" name="Rectangle: Rounded Corners 22">
            <a:extLst>
              <a:ext uri="{FF2B5EF4-FFF2-40B4-BE49-F238E27FC236}">
                <a16:creationId xmlns:a16="http://schemas.microsoft.com/office/drawing/2014/main" id="{61CE4B62-2C0E-4C43-9A21-7758A9E3080B}"/>
              </a:ext>
            </a:extLst>
          </p:cNvPr>
          <p:cNvSpPr/>
          <p:nvPr/>
        </p:nvSpPr>
        <p:spPr>
          <a:xfrm>
            <a:off x="5835122" y="2750229"/>
            <a:ext cx="652062" cy="541589"/>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PACKAGE</a:t>
            </a:r>
          </a:p>
        </p:txBody>
      </p:sp>
      <p:sp>
        <p:nvSpPr>
          <p:cNvPr id="25" name="Rectangle: Rounded Corners 24">
            <a:extLst>
              <a:ext uri="{FF2B5EF4-FFF2-40B4-BE49-F238E27FC236}">
                <a16:creationId xmlns:a16="http://schemas.microsoft.com/office/drawing/2014/main" id="{C4A586CB-E78C-4B07-B20B-62E675F8E18C}"/>
              </a:ext>
            </a:extLst>
          </p:cNvPr>
          <p:cNvSpPr/>
          <p:nvPr/>
        </p:nvSpPr>
        <p:spPr>
          <a:xfrm>
            <a:off x="8231170" y="2741968"/>
            <a:ext cx="652062" cy="541589"/>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RUN</a:t>
            </a:r>
          </a:p>
        </p:txBody>
      </p:sp>
      <p:sp>
        <p:nvSpPr>
          <p:cNvPr id="27" name="Rectangle: Rounded Corners 26">
            <a:extLst>
              <a:ext uri="{FF2B5EF4-FFF2-40B4-BE49-F238E27FC236}">
                <a16:creationId xmlns:a16="http://schemas.microsoft.com/office/drawing/2014/main" id="{F2DA0EF1-A009-47E5-B512-52834448DE51}"/>
              </a:ext>
            </a:extLst>
          </p:cNvPr>
          <p:cNvSpPr/>
          <p:nvPr/>
        </p:nvSpPr>
        <p:spPr>
          <a:xfrm>
            <a:off x="10495436" y="2741968"/>
            <a:ext cx="652062" cy="541589"/>
          </a:xfrm>
          <a:prstGeom prst="roundRect">
            <a:avLst/>
          </a:prstGeom>
          <a:solidFill>
            <a:srgbClr val="FF9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t>OPERATE</a:t>
            </a:r>
          </a:p>
        </p:txBody>
      </p:sp>
      <p:sp>
        <p:nvSpPr>
          <p:cNvPr id="3" name="TextBox 2">
            <a:extLst>
              <a:ext uri="{FF2B5EF4-FFF2-40B4-BE49-F238E27FC236}">
                <a16:creationId xmlns:a16="http://schemas.microsoft.com/office/drawing/2014/main" id="{3B66C236-BE6C-4640-85C8-9DC9C4C6D641}"/>
              </a:ext>
            </a:extLst>
          </p:cNvPr>
          <p:cNvSpPr txBox="1"/>
          <p:nvPr/>
        </p:nvSpPr>
        <p:spPr>
          <a:xfrm>
            <a:off x="97924" y="3846263"/>
            <a:ext cx="2463751" cy="1569660"/>
          </a:xfrm>
          <a:prstGeom prst="rect">
            <a:avLst/>
          </a:prstGeom>
          <a:noFill/>
        </p:spPr>
        <p:txBody>
          <a:bodyPr wrap="none" rtlCol="0">
            <a:spAutoFit/>
          </a:bodyPr>
          <a:lstStyle/>
          <a:p>
            <a:pPr marL="171450" indent="-171450">
              <a:buFont typeface="Arial" panose="020B0604020202020204" pitchFamily="34" charset="0"/>
              <a:buChar char="•"/>
            </a:pPr>
            <a:r>
              <a:rPr lang="en-US" sz="1600" dirty="0"/>
              <a:t>Threat Modeling</a:t>
            </a:r>
          </a:p>
          <a:p>
            <a:pPr marL="171450" indent="-171450">
              <a:buFont typeface="Arial" panose="020B0604020202020204" pitchFamily="34" charset="0"/>
              <a:buChar char="•"/>
            </a:pPr>
            <a:r>
              <a:rPr lang="en-US" sz="1600" dirty="0"/>
              <a:t>Secure Coding Standards</a:t>
            </a:r>
          </a:p>
          <a:p>
            <a:pPr marL="171450" indent="-171450">
              <a:buFont typeface="Arial" panose="020B0604020202020204" pitchFamily="34" charset="0"/>
              <a:buChar char="•"/>
            </a:pPr>
            <a:r>
              <a:rPr lang="en-US" sz="1600" dirty="0"/>
              <a:t>Credentials &amp; Secrets</a:t>
            </a:r>
            <a:br>
              <a:rPr lang="en-US" sz="1600" dirty="0"/>
            </a:br>
            <a:r>
              <a:rPr lang="en-US" sz="1600" dirty="0"/>
              <a:t>management</a:t>
            </a:r>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Peer Review</a:t>
            </a:r>
          </a:p>
        </p:txBody>
      </p:sp>
      <p:sp>
        <p:nvSpPr>
          <p:cNvPr id="4" name="TextBox 3">
            <a:extLst>
              <a:ext uri="{FF2B5EF4-FFF2-40B4-BE49-F238E27FC236}">
                <a16:creationId xmlns:a16="http://schemas.microsoft.com/office/drawing/2014/main" id="{4010FCB7-304D-4133-8392-929DE0CAE160}"/>
              </a:ext>
            </a:extLst>
          </p:cNvPr>
          <p:cNvSpPr txBox="1"/>
          <p:nvPr/>
        </p:nvSpPr>
        <p:spPr>
          <a:xfrm>
            <a:off x="2712288" y="3846263"/>
            <a:ext cx="2326471" cy="1815882"/>
          </a:xfrm>
          <a:prstGeom prst="rect">
            <a:avLst/>
          </a:prstGeom>
          <a:noFill/>
        </p:spPr>
        <p:txBody>
          <a:bodyPr wrap="none" rtlCol="0">
            <a:spAutoFit/>
          </a:bodyPr>
          <a:lstStyle/>
          <a:p>
            <a:pPr marL="171450" indent="-171450">
              <a:buFont typeface="Arial" panose="020B0604020202020204" pitchFamily="34" charset="0"/>
              <a:buChar char="•"/>
            </a:pPr>
            <a:r>
              <a:rPr lang="en-US" sz="1600" dirty="0"/>
              <a:t>Code Analysis</a:t>
            </a:r>
          </a:p>
          <a:p>
            <a:pPr marL="171450" indent="-171450">
              <a:buFont typeface="Arial" panose="020B0604020202020204" pitchFamily="34" charset="0"/>
              <a:buChar char="•"/>
            </a:pPr>
            <a:r>
              <a:rPr lang="en-US" sz="1600" dirty="0"/>
              <a:t>Credentials &amp; Secrets</a:t>
            </a:r>
            <a:br>
              <a:rPr lang="en-US" sz="1600" dirty="0"/>
            </a:br>
            <a:r>
              <a:rPr lang="en-US" sz="1600" dirty="0"/>
              <a:t>management</a:t>
            </a:r>
          </a:p>
          <a:p>
            <a:pPr marL="171450" indent="-171450">
              <a:buFont typeface="Arial" panose="020B0604020202020204" pitchFamily="34" charset="0"/>
              <a:buChar char="•"/>
            </a:pPr>
            <a:r>
              <a:rPr lang="en-US" sz="1600" dirty="0"/>
              <a:t>Approvals</a:t>
            </a:r>
          </a:p>
          <a:p>
            <a:pPr marL="171450" indent="-171450">
              <a:buFont typeface="Arial" panose="020B0604020202020204" pitchFamily="34" charset="0"/>
              <a:buChar char="•"/>
            </a:pPr>
            <a:r>
              <a:rPr lang="en-US" sz="1600" dirty="0"/>
              <a:t>Unit Testing</a:t>
            </a:r>
          </a:p>
          <a:p>
            <a:pPr marL="171450" indent="-171450">
              <a:buFont typeface="Arial" panose="020B0604020202020204" pitchFamily="34" charset="0"/>
              <a:buChar char="•"/>
            </a:pPr>
            <a:r>
              <a:rPr lang="en-US" sz="1600" dirty="0"/>
              <a:t>Container Vulnerability</a:t>
            </a:r>
            <a:br>
              <a:rPr lang="en-US" sz="1600" dirty="0"/>
            </a:br>
            <a:r>
              <a:rPr lang="en-US" sz="1600" dirty="0"/>
              <a:t>Scanning</a:t>
            </a:r>
          </a:p>
        </p:txBody>
      </p:sp>
      <p:sp>
        <p:nvSpPr>
          <p:cNvPr id="5" name="TextBox 4">
            <a:extLst>
              <a:ext uri="{FF2B5EF4-FFF2-40B4-BE49-F238E27FC236}">
                <a16:creationId xmlns:a16="http://schemas.microsoft.com/office/drawing/2014/main" id="{8FF25597-75A6-4026-B65C-D1DFF3C327B7}"/>
              </a:ext>
            </a:extLst>
          </p:cNvPr>
          <p:cNvSpPr txBox="1"/>
          <p:nvPr/>
        </p:nvSpPr>
        <p:spPr>
          <a:xfrm>
            <a:off x="5028779" y="3844451"/>
            <a:ext cx="2244397" cy="1323439"/>
          </a:xfrm>
          <a:prstGeom prst="rect">
            <a:avLst/>
          </a:prstGeom>
          <a:noFill/>
        </p:spPr>
        <p:txBody>
          <a:bodyPr wrap="none" rtlCol="0">
            <a:spAutoFit/>
          </a:bodyPr>
          <a:lstStyle/>
          <a:p>
            <a:pPr marL="171450" indent="-171450">
              <a:buFont typeface="Arial" panose="020B0604020202020204" pitchFamily="34" charset="0"/>
              <a:buChar char="•"/>
            </a:pPr>
            <a:r>
              <a:rPr lang="en-US" sz="1600" dirty="0"/>
              <a:t>Secured </a:t>
            </a:r>
            <a:r>
              <a:rPr lang="en-US" sz="1600" dirty="0" err="1"/>
              <a:t>IaC</a:t>
            </a:r>
            <a:endParaRPr lang="en-US" sz="1600" dirty="0"/>
          </a:p>
          <a:p>
            <a:pPr marL="171450" indent="-171450">
              <a:buFont typeface="Arial" panose="020B0604020202020204" pitchFamily="34" charset="0"/>
              <a:buChar char="•"/>
            </a:pPr>
            <a:r>
              <a:rPr lang="en-US" sz="1600" dirty="0"/>
              <a:t>Secured Containers</a:t>
            </a:r>
          </a:p>
          <a:p>
            <a:pPr marL="171450" indent="-171450">
              <a:buFont typeface="Arial" panose="020B0604020202020204" pitchFamily="34" charset="0"/>
              <a:buChar char="•"/>
            </a:pPr>
            <a:r>
              <a:rPr lang="en-US" sz="1600" dirty="0"/>
              <a:t>Quality Gates</a:t>
            </a:r>
          </a:p>
          <a:p>
            <a:pPr marL="171450" indent="-171450">
              <a:buFont typeface="Arial" panose="020B0604020202020204" pitchFamily="34" charset="0"/>
              <a:buChar char="•"/>
            </a:pPr>
            <a:r>
              <a:rPr lang="en-US" sz="1600" dirty="0"/>
              <a:t>Cloud Configuration</a:t>
            </a:r>
          </a:p>
          <a:p>
            <a:pPr marL="171450" indent="-171450">
              <a:buFont typeface="Arial" panose="020B0604020202020204" pitchFamily="34" charset="0"/>
              <a:buChar char="•"/>
            </a:pPr>
            <a:r>
              <a:rPr lang="en-US" sz="1600" dirty="0"/>
              <a:t>Security &amp; Pen-testing</a:t>
            </a:r>
          </a:p>
        </p:txBody>
      </p:sp>
      <p:sp>
        <p:nvSpPr>
          <p:cNvPr id="7" name="TextBox 6">
            <a:extLst>
              <a:ext uri="{FF2B5EF4-FFF2-40B4-BE49-F238E27FC236}">
                <a16:creationId xmlns:a16="http://schemas.microsoft.com/office/drawing/2014/main" id="{BEAB7AFC-46B9-412E-8CFE-AD90AD3AC60C}"/>
              </a:ext>
            </a:extLst>
          </p:cNvPr>
          <p:cNvSpPr txBox="1"/>
          <p:nvPr/>
        </p:nvSpPr>
        <p:spPr>
          <a:xfrm>
            <a:off x="7444689" y="3844451"/>
            <a:ext cx="2470933" cy="1077218"/>
          </a:xfrm>
          <a:prstGeom prst="rect">
            <a:avLst/>
          </a:prstGeom>
          <a:noFill/>
        </p:spPr>
        <p:txBody>
          <a:bodyPr wrap="none" rtlCol="0">
            <a:spAutoFit/>
          </a:bodyPr>
          <a:lstStyle/>
          <a:p>
            <a:pPr marL="171450" indent="-171450">
              <a:buFont typeface="Arial" panose="020B0604020202020204" pitchFamily="34" charset="0"/>
              <a:buChar char="•"/>
            </a:pPr>
            <a:r>
              <a:rPr lang="en-US" sz="1600" dirty="0"/>
              <a:t>Cloud Platform Security</a:t>
            </a:r>
          </a:p>
          <a:p>
            <a:pPr marL="171450" indent="-171450">
              <a:buFont typeface="Arial" panose="020B0604020202020204" pitchFamily="34" charset="0"/>
              <a:buChar char="•"/>
            </a:pPr>
            <a:r>
              <a:rPr lang="en-US" sz="1600" dirty="0"/>
              <a:t>RBAC permissions model</a:t>
            </a:r>
          </a:p>
          <a:p>
            <a:pPr marL="171450" indent="-171450">
              <a:buFont typeface="Arial" panose="020B0604020202020204" pitchFamily="34" charset="0"/>
              <a:buChar char="•"/>
            </a:pPr>
            <a:r>
              <a:rPr lang="en-US" sz="1600" dirty="0"/>
              <a:t>Credentials &amp; Secrets</a:t>
            </a:r>
            <a:br>
              <a:rPr lang="en-US" sz="1600" dirty="0"/>
            </a:br>
            <a:r>
              <a:rPr lang="en-US" sz="1600" dirty="0"/>
              <a:t>management</a:t>
            </a:r>
          </a:p>
        </p:txBody>
      </p:sp>
      <p:sp>
        <p:nvSpPr>
          <p:cNvPr id="8" name="TextBox 7">
            <a:extLst>
              <a:ext uri="{FF2B5EF4-FFF2-40B4-BE49-F238E27FC236}">
                <a16:creationId xmlns:a16="http://schemas.microsoft.com/office/drawing/2014/main" id="{35F217DF-EF7F-45C9-9290-F98CA47CEFF6}"/>
              </a:ext>
            </a:extLst>
          </p:cNvPr>
          <p:cNvSpPr txBox="1"/>
          <p:nvPr/>
        </p:nvSpPr>
        <p:spPr>
          <a:xfrm>
            <a:off x="9915622" y="3846262"/>
            <a:ext cx="2054986" cy="830997"/>
          </a:xfrm>
          <a:prstGeom prst="rect">
            <a:avLst/>
          </a:prstGeom>
          <a:noFill/>
        </p:spPr>
        <p:txBody>
          <a:bodyPr wrap="none" rtlCol="0">
            <a:spAutoFit/>
          </a:bodyPr>
          <a:lstStyle/>
          <a:p>
            <a:pPr marL="171450" indent="-171450">
              <a:buFont typeface="Arial" panose="020B0604020202020204" pitchFamily="34" charset="0"/>
              <a:buChar char="•"/>
            </a:pPr>
            <a:r>
              <a:rPr lang="en-US" sz="1600" dirty="0"/>
              <a:t>Security Monitoring</a:t>
            </a:r>
          </a:p>
          <a:p>
            <a:pPr marL="171450" indent="-171450">
              <a:buFont typeface="Arial" panose="020B0604020202020204" pitchFamily="34" charset="0"/>
              <a:buChar char="•"/>
            </a:pPr>
            <a:r>
              <a:rPr lang="en-US" sz="1600" dirty="0"/>
              <a:t>Threat Detection</a:t>
            </a:r>
          </a:p>
          <a:p>
            <a:pPr marL="171450" indent="-171450">
              <a:buFont typeface="Arial" panose="020B0604020202020204" pitchFamily="34" charset="0"/>
              <a:buChar char="•"/>
            </a:pPr>
            <a:r>
              <a:rPr lang="en-US" sz="1600" dirty="0"/>
              <a:t>Mitigation</a:t>
            </a:r>
          </a:p>
        </p:txBody>
      </p:sp>
      <p:pic>
        <p:nvPicPr>
          <p:cNvPr id="12" name="Picture 11" descr="A picture containing logo&#10;&#10;Description automatically generated">
            <a:extLst>
              <a:ext uri="{FF2B5EF4-FFF2-40B4-BE49-F238E27FC236}">
                <a16:creationId xmlns:a16="http://schemas.microsoft.com/office/drawing/2014/main" id="{8D953AC1-003A-4363-B5C4-C1E2B12E510E}"/>
              </a:ext>
            </a:extLst>
          </p:cNvPr>
          <p:cNvPicPr>
            <a:picLocks noChangeAspect="1"/>
          </p:cNvPicPr>
          <p:nvPr/>
        </p:nvPicPr>
        <p:blipFill>
          <a:blip r:embed="rId15">
            <a:duotone>
              <a:prstClr val="black"/>
              <a:srgbClr val="C00000">
                <a:tint val="45000"/>
                <a:satMod val="400000"/>
              </a:srgbClr>
            </a:duotone>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8231170" y="1716575"/>
            <a:ext cx="2924034" cy="2924034"/>
          </a:xfrm>
          <a:prstGeom prst="rect">
            <a:avLst/>
          </a:prstGeom>
        </p:spPr>
      </p:pic>
      <p:sp>
        <p:nvSpPr>
          <p:cNvPr id="14" name="Rectangle: Rounded Corners 13">
            <a:extLst>
              <a:ext uri="{FF2B5EF4-FFF2-40B4-BE49-F238E27FC236}">
                <a16:creationId xmlns:a16="http://schemas.microsoft.com/office/drawing/2014/main" id="{5182E692-DB23-4F4B-BFB9-4B610644996E}"/>
              </a:ext>
            </a:extLst>
          </p:cNvPr>
          <p:cNvSpPr/>
          <p:nvPr/>
        </p:nvSpPr>
        <p:spPr>
          <a:xfrm>
            <a:off x="7444688" y="1256533"/>
            <a:ext cx="4593245" cy="434493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13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1.66667E-6 0 L -0.60573 0 " pathEditMode="relative" rAng="0" ptsTypes="AA">
                                      <p:cBhvr>
                                        <p:cTn id="10" dur="2000" fill="hold"/>
                                        <p:tgtEl>
                                          <p:spTgt spid="14"/>
                                        </p:tgtEl>
                                        <p:attrNameLst>
                                          <p:attrName>ppt_x</p:attrName>
                                          <p:attrName>ppt_y</p:attrName>
                                        </p:attrNameLst>
                                      </p:cBhvr>
                                      <p:rCtr x="-3028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7D8A-B508-496E-984D-C1010D04B2C3}"/>
              </a:ext>
            </a:extLst>
          </p:cNvPr>
          <p:cNvSpPr>
            <a:spLocks noGrp="1"/>
          </p:cNvSpPr>
          <p:nvPr>
            <p:ph type="title"/>
          </p:nvPr>
        </p:nvSpPr>
        <p:spPr/>
        <p:txBody>
          <a:bodyPr anchor="ctr">
            <a:normAutofit/>
          </a:bodyPr>
          <a:lstStyle/>
          <a:p>
            <a:r>
              <a:rPr lang="en-US" b="1" dirty="0">
                <a:solidFill>
                  <a:srgbClr val="FF0000"/>
                </a:solidFill>
              </a:rPr>
              <a:t>Secure </a:t>
            </a:r>
            <a:r>
              <a:rPr lang="en-US" dirty="0"/>
              <a:t>Everything – </a:t>
            </a:r>
            <a:r>
              <a:rPr lang="en-US" b="1" dirty="0"/>
              <a:t>by shifting left</a:t>
            </a:r>
            <a:endParaRPr lang="nl-BE" b="1" dirty="0"/>
          </a:p>
        </p:txBody>
      </p:sp>
      <p:pic>
        <p:nvPicPr>
          <p:cNvPr id="6" name="Graphic 5" descr="Programmer female with solid fill">
            <a:extLst>
              <a:ext uri="{FF2B5EF4-FFF2-40B4-BE49-F238E27FC236}">
                <a16:creationId xmlns:a16="http://schemas.microsoft.com/office/drawing/2014/main" id="{401886BE-09A8-46F0-A6C6-7B1E02240E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82787" y="163281"/>
            <a:ext cx="942026" cy="942026"/>
          </a:xfrm>
          <a:prstGeom prst="rect">
            <a:avLst/>
          </a:prstGeom>
        </p:spPr>
      </p:pic>
      <p:sp>
        <p:nvSpPr>
          <p:cNvPr id="10" name="TextBox 9">
            <a:extLst>
              <a:ext uri="{FF2B5EF4-FFF2-40B4-BE49-F238E27FC236}">
                <a16:creationId xmlns:a16="http://schemas.microsoft.com/office/drawing/2014/main" id="{62DC1B46-E271-448B-A8D8-87D725450EAC}"/>
              </a:ext>
            </a:extLst>
          </p:cNvPr>
          <p:cNvSpPr txBox="1"/>
          <p:nvPr/>
        </p:nvSpPr>
        <p:spPr>
          <a:xfrm>
            <a:off x="1032164" y="2064327"/>
            <a:ext cx="5570756"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latin typeface="Consolas" panose="020B0609020204030204" pitchFamily="49" charset="0"/>
              </a:rPr>
              <a:t>Microsoft Threat Modeling Tool</a:t>
            </a:r>
          </a:p>
          <a:p>
            <a:pPr marL="285750" indent="-285750">
              <a:buFont typeface="Arial" panose="020B0604020202020204" pitchFamily="34" charset="0"/>
              <a:buChar char="•"/>
            </a:pPr>
            <a:endParaRPr lang="en-US" sz="2400" dirty="0">
              <a:latin typeface="Consolas" panose="020B0609020204030204" pitchFamily="49" charset="0"/>
            </a:endParaRPr>
          </a:p>
          <a:p>
            <a:pPr marL="285750" indent="-285750">
              <a:buFont typeface="Arial" panose="020B0604020202020204" pitchFamily="34" charset="0"/>
              <a:buChar char="•"/>
            </a:pPr>
            <a:r>
              <a:rPr lang="en-US" sz="2400" dirty="0">
                <a:latin typeface="Consolas" panose="020B0609020204030204" pitchFamily="49" charset="0"/>
              </a:rPr>
              <a:t>Approvals for Pull Requests</a:t>
            </a:r>
          </a:p>
          <a:p>
            <a:pPr marL="285750" indent="-285750">
              <a:buFont typeface="Arial" panose="020B0604020202020204" pitchFamily="34" charset="0"/>
              <a:buChar char="•"/>
            </a:pPr>
            <a:endParaRPr lang="en-US" sz="2400" dirty="0">
              <a:latin typeface="Consolas" panose="020B0609020204030204" pitchFamily="49" charset="0"/>
            </a:endParaRPr>
          </a:p>
          <a:p>
            <a:pPr marL="285750" indent="-285750">
              <a:buFont typeface="Arial" panose="020B0604020202020204" pitchFamily="34" charset="0"/>
              <a:buChar char="•"/>
            </a:pPr>
            <a:r>
              <a:rPr lang="en-US" sz="2400" dirty="0">
                <a:latin typeface="Consolas" panose="020B0609020204030204" pitchFamily="49" charset="0"/>
              </a:rPr>
              <a:t>ADO Security Scanner</a:t>
            </a:r>
          </a:p>
          <a:p>
            <a:pPr marL="285750" indent="-285750">
              <a:buFont typeface="Arial" panose="020B0604020202020204" pitchFamily="34" charset="0"/>
              <a:buChar char="•"/>
            </a:pPr>
            <a:endParaRPr lang="en-US" sz="2400" dirty="0">
              <a:latin typeface="Consolas" panose="020B0609020204030204" pitchFamily="49" charset="0"/>
            </a:endParaRPr>
          </a:p>
        </p:txBody>
      </p:sp>
      <p:sp>
        <p:nvSpPr>
          <p:cNvPr id="24" name="TextBox 23">
            <a:extLst>
              <a:ext uri="{FF2B5EF4-FFF2-40B4-BE49-F238E27FC236}">
                <a16:creationId xmlns:a16="http://schemas.microsoft.com/office/drawing/2014/main" id="{85AAAEA8-CCED-49F0-9652-C55C1E3C9C25}"/>
              </a:ext>
            </a:extLst>
          </p:cNvPr>
          <p:cNvSpPr txBox="1"/>
          <p:nvPr/>
        </p:nvSpPr>
        <p:spPr>
          <a:xfrm>
            <a:off x="4926520" y="3562666"/>
            <a:ext cx="3048000" cy="369332"/>
          </a:xfrm>
          <a:prstGeom prst="rect">
            <a:avLst/>
          </a:prstGeom>
          <a:noFill/>
        </p:spPr>
        <p:txBody>
          <a:bodyPr wrap="square">
            <a:spAutoFit/>
          </a:bodyPr>
          <a:lstStyle/>
          <a:p>
            <a:r>
              <a:rPr lang="en-US" b="0" i="0" u="none" strike="noStrike" dirty="0">
                <a:effectLst/>
                <a:latin typeface="-apple-system"/>
                <a:hlinkClick r:id="rId5"/>
              </a:rPr>
              <a:t>https://aka.ms/adoscanner</a:t>
            </a:r>
            <a:r>
              <a:rPr lang="en-US" b="0" i="0" dirty="0">
                <a:solidFill>
                  <a:srgbClr val="C9D1D9"/>
                </a:solidFill>
                <a:effectLst/>
                <a:latin typeface="-apple-system"/>
              </a:rPr>
              <a:t>.</a:t>
            </a:r>
            <a:endParaRPr lang="en-US" dirty="0"/>
          </a:p>
        </p:txBody>
      </p:sp>
      <p:pic>
        <p:nvPicPr>
          <p:cNvPr id="20" name="Picture 19">
            <a:extLst>
              <a:ext uri="{FF2B5EF4-FFF2-40B4-BE49-F238E27FC236}">
                <a16:creationId xmlns:a16="http://schemas.microsoft.com/office/drawing/2014/main" id="{5B06C048-211F-4937-8DF7-23C96490332F}"/>
              </a:ext>
            </a:extLst>
          </p:cNvPr>
          <p:cNvPicPr>
            <a:picLocks noChangeAspect="1"/>
          </p:cNvPicPr>
          <p:nvPr/>
        </p:nvPicPr>
        <p:blipFill>
          <a:blip r:embed="rId6"/>
          <a:stretch>
            <a:fillRect/>
          </a:stretch>
        </p:blipFill>
        <p:spPr>
          <a:xfrm>
            <a:off x="6553199" y="4689143"/>
            <a:ext cx="5045391" cy="9015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4967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495fbadf-5576-4830-9c09-b03185ed5d03&quot;,&quot;TimeStamp&quot;:&quot;2020-03-20T11:24:54.593683+01:00&quot;}"/>
</p:tagLst>
</file>

<file path=ppt/theme/theme1.xml><?xml version="1.0" encoding="utf-8"?>
<a:theme xmlns:a="http://schemas.openxmlformats.org/drawingml/2006/main" name="Gallery">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2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8F53374-45FC-4FE2-A734-987B38B4F728}" vid="{CAE137C9-023A-427D-A19A-47A05D0666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F7FF22093805478C1AC3DECA046AE2" ma:contentTypeVersion="8" ma:contentTypeDescription="Create a new document." ma:contentTypeScope="" ma:versionID="355f70b62edaa6431edc676a4e077378">
  <xsd:schema xmlns:xsd="http://www.w3.org/2001/XMLSchema" xmlns:xs="http://www.w3.org/2001/XMLSchema" xmlns:p="http://schemas.microsoft.com/office/2006/metadata/properties" xmlns:ns3="645951c4-77b2-4271-8f10-a0d3c1e36172" xmlns:ns4="4999cf13-cb53-4a3d-a90e-c2f6e51a4028" targetNamespace="http://schemas.microsoft.com/office/2006/metadata/properties" ma:root="true" ma:fieldsID="2227e73c82c8b7740b460282c33c29e7" ns3:_="" ns4:_="">
    <xsd:import namespace="645951c4-77b2-4271-8f10-a0d3c1e36172"/>
    <xsd:import namespace="4999cf13-cb53-4a3d-a90e-c2f6e51a402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951c4-77b2-4271-8f10-a0d3c1e36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99cf13-cb53-4a3d-a90e-c2f6e51a40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A6475F-74BE-49E2-AA53-D5190570A614}">
  <ds:schemaRefs>
    <ds:schemaRef ds:uri="645951c4-77b2-4271-8f10-a0d3c1e3617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999cf13-cb53-4a3d-a90e-c2f6e51a4028"/>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C22064C-1319-48D9-99A8-E6155754BCCB}">
  <ds:schemaRefs>
    <ds:schemaRef ds:uri="http://schemas.microsoft.com/sharepoint/v3/contenttype/forms"/>
  </ds:schemaRefs>
</ds:datastoreItem>
</file>

<file path=customXml/itemProps3.xml><?xml version="1.0" encoding="utf-8"?>
<ds:datastoreItem xmlns:ds="http://schemas.openxmlformats.org/officeDocument/2006/customXml" ds:itemID="{7B8DF68D-5FB3-440F-B135-BC13D85A7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951c4-77b2-4271-8f10-a0d3c1e36172"/>
    <ds:schemaRef ds:uri="4999cf13-cb53-4a3d-a90e-c2f6e51a40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TM10001114[[fn=Gallery]]</Template>
  <TotalTime>5775</TotalTime>
  <Words>962</Words>
  <Application>Microsoft Office PowerPoint</Application>
  <PresentationFormat>Widescreen</PresentationFormat>
  <Paragraphs>208</Paragraphs>
  <Slides>18</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-apple-system</vt:lpstr>
      <vt:lpstr>Arial</vt:lpstr>
      <vt:lpstr>Calibri</vt:lpstr>
      <vt:lpstr>Consolas</vt:lpstr>
      <vt:lpstr>Gill Sans MT</vt:lpstr>
      <vt:lpstr>Segoe UI</vt:lpstr>
      <vt:lpstr>Segoe UI Semibold</vt:lpstr>
      <vt:lpstr>Wingdings</vt:lpstr>
      <vt:lpstr>Gallery</vt:lpstr>
      <vt:lpstr>2_White Template</vt:lpstr>
      <vt:lpstr>Azure DevSecOps</vt:lpstr>
      <vt:lpstr>What will be covered</vt:lpstr>
      <vt:lpstr>Peter De Tender</vt:lpstr>
      <vt:lpstr>Concepts of DevOps</vt:lpstr>
      <vt:lpstr>Concepts of DevOps</vt:lpstr>
      <vt:lpstr>Automate Everything</vt:lpstr>
      <vt:lpstr>Secure Everything</vt:lpstr>
      <vt:lpstr>Secure Everything – by shifting left</vt:lpstr>
      <vt:lpstr>Secure Everything – by shifting left</vt:lpstr>
      <vt:lpstr>Demo</vt:lpstr>
      <vt:lpstr>Secure Everything – by shifting left</vt:lpstr>
      <vt:lpstr>Demo</vt:lpstr>
      <vt:lpstr>PowerPoint Presentation</vt:lpstr>
      <vt:lpstr>Secure Everything – by shifting left</vt:lpstr>
      <vt:lpstr>Demo</vt:lpstr>
      <vt:lpstr>Concepts of DevSecOps</vt:lpstr>
      <vt:lpstr>What we covered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dc:title>
  <dc:creator>James Petty</dc:creator>
  <cp:lastModifiedBy>Peter De Tender</cp:lastModifiedBy>
  <cp:revision>20</cp:revision>
  <dcterms:created xsi:type="dcterms:W3CDTF">2020-10-05T21:13:15Z</dcterms:created>
  <dcterms:modified xsi:type="dcterms:W3CDTF">2022-04-28T03:22:44Z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0x010100F4F7FF22093805478C1AC3DECA046AE2</vt:lpwstr>
  </property>
</Properties>
</file>