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20"/>
  </p:notesMasterIdLst>
  <p:handoutMasterIdLst>
    <p:handoutMasterId r:id="rId21"/>
  </p:handoutMasterIdLst>
  <p:sldIdLst>
    <p:sldId id="305" r:id="rId2"/>
    <p:sldId id="5307" r:id="rId3"/>
    <p:sldId id="5332" r:id="rId4"/>
    <p:sldId id="5333" r:id="rId5"/>
    <p:sldId id="5334" r:id="rId6"/>
    <p:sldId id="5323" r:id="rId7"/>
    <p:sldId id="5308" r:id="rId8"/>
    <p:sldId id="5327" r:id="rId9"/>
    <p:sldId id="5326" r:id="rId10"/>
    <p:sldId id="5324" r:id="rId11"/>
    <p:sldId id="5331" r:id="rId12"/>
    <p:sldId id="5329" r:id="rId13"/>
    <p:sldId id="5328" r:id="rId14"/>
    <p:sldId id="5330" r:id="rId15"/>
    <p:sldId id="5325" r:id="rId16"/>
    <p:sldId id="5313" r:id="rId17"/>
    <p:sldId id="5316" r:id="rId18"/>
    <p:sldId id="5318" r:id="rId19"/>
  </p:sldIdLst>
  <p:sldSz cx="9144000" cy="5143500" type="screen16x9"/>
  <p:notesSz cx="6858000" cy="9144000"/>
  <p:custDataLst>
    <p:tags r:id="rId2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32"/>
            <p14:sldId id="5333"/>
            <p14:sldId id="5334"/>
            <p14:sldId id="5323"/>
            <p14:sldId id="5308"/>
            <p14:sldId id="5327"/>
            <p14:sldId id="5326"/>
            <p14:sldId id="5324"/>
            <p14:sldId id="5331"/>
            <p14:sldId id="5329"/>
            <p14:sldId id="5328"/>
            <p14:sldId id="5330"/>
            <p14:sldId id="5325"/>
            <p14:sldId id="5313"/>
            <p14:sldId id="5316"/>
            <p14:sldId id="5318"/>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4" autoAdjust="0"/>
    <p:restoredTop sz="96469" autoAdjust="0"/>
  </p:normalViewPr>
  <p:slideViewPr>
    <p:cSldViewPr snapToGrid="0" snapToObjects="1" showGuides="1">
      <p:cViewPr varScale="1">
        <p:scale>
          <a:sx n="130" d="100"/>
          <a:sy n="130" d="100"/>
        </p:scale>
        <p:origin x="200" y="1144"/>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January 2022</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386957"/>
            <a:ext cx="8300063" cy="652134"/>
          </a:xfrm>
        </p:spPr>
        <p:txBody>
          <a:bodyPr/>
          <a:lstStyle/>
          <a:p>
            <a:r>
              <a:rPr lang="en-US" sz="3000" dirty="0"/>
              <a:t>Lab Environment</a:t>
            </a:r>
            <a:br>
              <a:rPr lang="en-US" sz="3000" dirty="0"/>
            </a:br>
            <a:endParaRPr lang="en-US" sz="3000" dirty="0"/>
          </a:p>
        </p:txBody>
      </p:sp>
      <p:sp>
        <p:nvSpPr>
          <p:cNvPr id="4" name="TextBox 3">
            <a:extLst>
              <a:ext uri="{FF2B5EF4-FFF2-40B4-BE49-F238E27FC236}">
                <a16:creationId xmlns:a16="http://schemas.microsoft.com/office/drawing/2014/main" id="{E04244EA-74ED-3D4A-B750-74F535C660F4}"/>
              </a:ext>
            </a:extLst>
          </p:cNvPr>
          <p:cNvSpPr txBox="1"/>
          <p:nvPr/>
        </p:nvSpPr>
        <p:spPr>
          <a:xfrm>
            <a:off x="421967" y="3368603"/>
            <a:ext cx="8189295" cy="523220"/>
          </a:xfrm>
          <a:prstGeom prst="rect">
            <a:avLst/>
          </a:prstGeom>
          <a:noFill/>
        </p:spPr>
        <p:txBody>
          <a:bodyPr wrap="square" rtlCol="0">
            <a:spAutoFit/>
          </a:bodyPr>
          <a:lstStyle/>
          <a:p>
            <a:endParaRPr lang="en-US" sz="1400" dirty="0"/>
          </a:p>
          <a:p>
            <a:endParaRPr lang="en-US" sz="1400" dirty="0">
              <a:latin typeface="+mn-lt"/>
            </a:endParaRPr>
          </a:p>
        </p:txBody>
      </p:sp>
      <p:sp>
        <p:nvSpPr>
          <p:cNvPr id="3" name="TextBox 2">
            <a:extLst>
              <a:ext uri="{FF2B5EF4-FFF2-40B4-BE49-F238E27FC236}">
                <a16:creationId xmlns:a16="http://schemas.microsoft.com/office/drawing/2014/main" id="{0D127803-6EE4-A64B-8558-07A4D5ABD0AD}"/>
              </a:ext>
            </a:extLst>
          </p:cNvPr>
          <p:cNvSpPr txBox="1"/>
          <p:nvPr/>
        </p:nvSpPr>
        <p:spPr>
          <a:xfrm>
            <a:off x="421967" y="551207"/>
            <a:ext cx="7585544" cy="4893647"/>
          </a:xfrm>
          <a:prstGeom prst="rect">
            <a:avLst/>
          </a:prstGeom>
          <a:noFill/>
        </p:spPr>
        <p:txBody>
          <a:bodyPr wrap="square" rtlCol="0">
            <a:spAutoFit/>
          </a:bodyPr>
          <a:lstStyle/>
          <a:p>
            <a:r>
              <a:rPr lang="en-US" sz="1400" dirty="0">
                <a:latin typeface="+mn-lt"/>
              </a:rPr>
              <a:t>Lab Phase 1: Theme: Cloud Disaster Recovery Escape Room.</a:t>
            </a:r>
          </a:p>
          <a:p>
            <a:endParaRPr lang="en-US" sz="1400" dirty="0">
              <a:latin typeface="+mn-lt"/>
            </a:endParaRPr>
          </a:p>
          <a:p>
            <a:r>
              <a:rPr lang="en-US" sz="1400" dirty="0">
                <a:latin typeface="+mn-lt"/>
              </a:rPr>
              <a:t>Lab Overview: Today we are simulating being members of the same Netops/</a:t>
            </a:r>
            <a:r>
              <a:rPr lang="en-US" sz="1400" dirty="0" err="1">
                <a:latin typeface="+mn-lt"/>
              </a:rPr>
              <a:t>Devops</a:t>
            </a:r>
            <a:r>
              <a:rPr lang="en-US" sz="1400" dirty="0">
                <a:latin typeface="+mn-lt"/>
              </a:rPr>
              <a:t> Team in a Large Software Environment. When you come into work, you discover that Your AWS Regions for Production are experiencing an extended outage. Your IT Director instructs you to deploy your environment to other Regions immediately. He delegates each of you a Remote/Office/Site/ Branch to Re-Deploy.</a:t>
            </a:r>
          </a:p>
          <a:p>
            <a:endParaRPr lang="en-US" sz="1400" dirty="0">
              <a:latin typeface="+mn-lt"/>
            </a:endParaRPr>
          </a:p>
          <a:p>
            <a:r>
              <a:rPr lang="en-US" sz="1400" dirty="0">
                <a:latin typeface="+mn-lt"/>
              </a:rPr>
              <a:t>You have only 20 minutes to get your Company backup and Running! The Company is losing $50,000 every minute of downtime. If you can get your company back up and running in less that 20 minutes you get a bonus. You say “no sweat, all our infra is managed as code..</a:t>
            </a:r>
          </a:p>
          <a:p>
            <a:r>
              <a:rPr lang="en-US" sz="1400" dirty="0">
                <a:latin typeface="+mn-lt"/>
              </a:rPr>
              <a:t>hold my beer……..”</a:t>
            </a:r>
          </a:p>
          <a:p>
            <a:endParaRPr lang="en-US" sz="1400" dirty="0">
              <a:latin typeface="+mn-lt"/>
            </a:endParaRPr>
          </a:p>
          <a:p>
            <a:r>
              <a:rPr lang="en-US" sz="1400" dirty="0">
                <a:latin typeface="+mn-lt"/>
              </a:rPr>
              <a:t>After you restore the environment, you convince your Boss to Deploy </a:t>
            </a:r>
          </a:p>
          <a:p>
            <a:r>
              <a:rPr lang="en-US" sz="1400" dirty="0">
                <a:latin typeface="+mn-lt"/>
              </a:rPr>
              <a:t>Cisco Thousand Eyes to help mitigate a Disaster like this in the future.</a:t>
            </a:r>
          </a:p>
          <a:p>
            <a:endParaRPr lang="en-US" sz="1400" dirty="0">
              <a:latin typeface="+mn-lt"/>
            </a:endParaRPr>
          </a:p>
          <a:p>
            <a:r>
              <a:rPr lang="en-US" sz="1400" dirty="0">
                <a:latin typeface="+mn-lt"/>
              </a:rPr>
              <a:t>Deploy Environment – Team Competition – Fastest Time 12 minutes!</a:t>
            </a:r>
          </a:p>
          <a:p>
            <a:endParaRPr lang="en-US" sz="1400" dirty="0">
              <a:latin typeface="+mn-lt"/>
            </a:endParaRPr>
          </a:p>
          <a:p>
            <a:r>
              <a:rPr lang="en-US" sz="1400" dirty="0">
                <a:latin typeface="+mn-lt"/>
              </a:rPr>
              <a:t>Deploy Thousand Eyes Agents – 30 min</a:t>
            </a:r>
          </a:p>
          <a:p>
            <a:r>
              <a:rPr lang="en-US" sz="1400" dirty="0">
                <a:latin typeface="+mn-lt"/>
              </a:rPr>
              <a:t>Logon to TE Console – Console Overview 30 min</a:t>
            </a:r>
          </a:p>
          <a:p>
            <a:r>
              <a:rPr lang="en-US" sz="1400" dirty="0">
                <a:latin typeface="+mn-lt"/>
              </a:rPr>
              <a:t>Configure TE Tests – Console and API 30 min – 1 HR.</a:t>
            </a:r>
          </a:p>
          <a:p>
            <a:r>
              <a:rPr lang="en-US" sz="1400" dirty="0">
                <a:latin typeface="+mn-lt"/>
              </a:rPr>
              <a:t>The Winners Gets a Prize!!!!!!!!</a:t>
            </a:r>
          </a:p>
          <a:p>
            <a:endParaRPr lang="en-US" dirty="0">
              <a:latin typeface="+mn-lt"/>
            </a:endParaRPr>
          </a:p>
        </p:txBody>
      </p:sp>
      <p:pic>
        <p:nvPicPr>
          <p:cNvPr id="6" name="Picture 5">
            <a:extLst>
              <a:ext uri="{FF2B5EF4-FFF2-40B4-BE49-F238E27FC236}">
                <a16:creationId xmlns:a16="http://schemas.microsoft.com/office/drawing/2014/main" id="{9C8EE7DD-2EB6-754D-AA8F-09DC471A0C3C}"/>
              </a:ext>
            </a:extLst>
          </p:cNvPr>
          <p:cNvPicPr>
            <a:picLocks noChangeAspect="1"/>
          </p:cNvPicPr>
          <p:nvPr/>
        </p:nvPicPr>
        <p:blipFill>
          <a:blip r:embed="rId2"/>
          <a:stretch>
            <a:fillRect/>
          </a:stretch>
        </p:blipFill>
        <p:spPr>
          <a:xfrm>
            <a:off x="5827288" y="2930678"/>
            <a:ext cx="2894743" cy="1922290"/>
          </a:xfrm>
          <a:prstGeom prst="rect">
            <a:avLst/>
          </a:prstGeom>
        </p:spPr>
      </p:pic>
    </p:spTree>
    <p:extLst>
      <p:ext uri="{BB962C8B-B14F-4D97-AF65-F5344CB8AC3E}">
        <p14:creationId xmlns:p14="http://schemas.microsoft.com/office/powerpoint/2010/main" val="64136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30D-A1A9-C742-94C3-5A486F425197}"/>
              </a:ext>
            </a:extLst>
          </p:cNvPr>
          <p:cNvSpPr>
            <a:spLocks noGrp="1"/>
          </p:cNvSpPr>
          <p:nvPr>
            <p:ph type="ctrTitle"/>
          </p:nvPr>
        </p:nvSpPr>
        <p:spPr>
          <a:xfrm>
            <a:off x="678818" y="573503"/>
            <a:ext cx="7598042" cy="794121"/>
          </a:xfrm>
        </p:spPr>
        <p:txBody>
          <a:bodyPr/>
          <a:lstStyle/>
          <a:p>
            <a:r>
              <a:rPr lang="en-US" sz="1600" dirty="0"/>
              <a:t>Warning! The Chaos Monkey May Strike Overnight at Anytime! Please ensure you Commit your code the end of day!</a:t>
            </a:r>
          </a:p>
        </p:txBody>
      </p:sp>
      <p:pic>
        <p:nvPicPr>
          <p:cNvPr id="7" name="Picture 6">
            <a:extLst>
              <a:ext uri="{FF2B5EF4-FFF2-40B4-BE49-F238E27FC236}">
                <a16:creationId xmlns:a16="http://schemas.microsoft.com/office/drawing/2014/main" id="{2F955241-13AF-EE40-96E4-2FA3163579F8}"/>
              </a:ext>
            </a:extLst>
          </p:cNvPr>
          <p:cNvPicPr>
            <a:picLocks noChangeAspect="1"/>
          </p:cNvPicPr>
          <p:nvPr/>
        </p:nvPicPr>
        <p:blipFill>
          <a:blip r:embed="rId2"/>
          <a:stretch>
            <a:fillRect/>
          </a:stretch>
        </p:blipFill>
        <p:spPr>
          <a:xfrm>
            <a:off x="2769866" y="1431235"/>
            <a:ext cx="3719676" cy="3426018"/>
          </a:xfrm>
          <a:prstGeom prst="rect">
            <a:avLst/>
          </a:prstGeom>
        </p:spPr>
      </p:pic>
    </p:spTree>
    <p:extLst>
      <p:ext uri="{BB962C8B-B14F-4D97-AF65-F5344CB8AC3E}">
        <p14:creationId xmlns:p14="http://schemas.microsoft.com/office/powerpoint/2010/main" val="35423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310102"/>
            <a:ext cx="8544695" cy="4333460"/>
          </a:xfrm>
        </p:spPr>
        <p:txBody>
          <a:bodyPr/>
          <a:lstStyle/>
          <a:p>
            <a:r>
              <a:rPr lang="en-US" sz="1600" dirty="0"/>
              <a:t>Lab Instruction: Phase 1 Part 1 (20-30 min)</a:t>
            </a:r>
            <a:br>
              <a:rPr lang="en-US" sz="1600" dirty="0"/>
            </a:br>
            <a:r>
              <a:rPr lang="en-US" sz="1600" dirty="0"/>
              <a:t>Clone Repo</a:t>
            </a:r>
            <a:br>
              <a:rPr lang="en-US" sz="1600" dirty="0"/>
            </a:br>
            <a:r>
              <a:rPr lang="en-US" sz="1600" dirty="0"/>
              <a:t>Checkout Branch &amp; Fetch Updates</a:t>
            </a:r>
            <a:br>
              <a:rPr lang="en-US" sz="1600" dirty="0"/>
            </a:br>
            <a:r>
              <a:rPr lang="en-US" sz="1600" dirty="0"/>
              <a:t>Verify your </a:t>
            </a:r>
            <a:r>
              <a:rPr lang="en-US" sz="1600" dirty="0" err="1"/>
              <a:t>lab_vars.py</a:t>
            </a:r>
            <a:r>
              <a:rPr lang="en-US" sz="1600" dirty="0"/>
              <a:t> file, update your lab-</a:t>
            </a:r>
            <a:r>
              <a:rPr lang="en-US" sz="1600" dirty="0" err="1"/>
              <a:t>note.txt</a:t>
            </a:r>
            <a:br>
              <a:rPr lang="en-US" sz="1600" dirty="0"/>
            </a:br>
            <a:r>
              <a:rPr lang="en-US" sz="1600" dirty="0"/>
              <a:t>Git Add, Git Commit, Git Push</a:t>
            </a:r>
            <a:br>
              <a:rPr lang="en-US" sz="1600" dirty="0"/>
            </a:br>
            <a:r>
              <a:rPr lang="en-US" sz="1600" dirty="0"/>
              <a:t>Logon to Pipeline</a:t>
            </a:r>
            <a:br>
              <a:rPr lang="en-US" sz="1600" dirty="0"/>
            </a:br>
            <a:r>
              <a:rPr lang="en-US" sz="1600" dirty="0"/>
              <a:t>Deploy Pipeline – Capture your SSH Key</a:t>
            </a:r>
            <a:br>
              <a:rPr lang="en-US" sz="1600" dirty="0"/>
            </a:br>
            <a:r>
              <a:rPr lang="en-US" sz="1600" dirty="0"/>
              <a:t>SSH To Test Linux, CSR</a:t>
            </a:r>
            <a:br>
              <a:rPr lang="en-US" sz="1600" dirty="0"/>
            </a:br>
            <a:r>
              <a:rPr lang="en-US" sz="1600" dirty="0"/>
              <a:t>Wait for Instructor Before Configuring CSR</a:t>
            </a:r>
            <a:br>
              <a:rPr lang="en-US" sz="1600" dirty="0"/>
            </a:br>
            <a:br>
              <a:rPr lang="en-US" sz="1600" dirty="0"/>
            </a:br>
            <a:r>
              <a:rPr lang="en-US" sz="1600" dirty="0"/>
              <a:t>Lab Instruction Phase 1 Part 2 (10-20 min)</a:t>
            </a:r>
            <a:br>
              <a:rPr lang="en-US" sz="1600" dirty="0"/>
            </a:br>
            <a:r>
              <a:rPr lang="en-US" sz="1600" dirty="0"/>
              <a:t>CSR – check 2</a:t>
            </a:r>
            <a:r>
              <a:rPr lang="en-US" sz="1600" baseline="30000" dirty="0"/>
              <a:t>nd</a:t>
            </a:r>
            <a:r>
              <a:rPr lang="en-US" sz="1600" dirty="0"/>
              <a:t> NIC </a:t>
            </a:r>
            <a:br>
              <a:rPr lang="en-US" sz="1600" dirty="0"/>
            </a:br>
            <a:r>
              <a:rPr lang="en-US" sz="1600" dirty="0"/>
              <a:t>Run the Configure CSR Task to Configure your CSR</a:t>
            </a:r>
            <a:br>
              <a:rPr lang="en-US" sz="1600" dirty="0"/>
            </a:br>
            <a:r>
              <a:rPr lang="en-US" sz="1600" dirty="0"/>
              <a:t>Verify that traffic from Linux User01 is being routed outside CSR</a:t>
            </a:r>
            <a:br>
              <a:rPr lang="en-US" sz="1600" dirty="0"/>
            </a:br>
            <a:r>
              <a:rPr lang="en-US" sz="1600" dirty="0"/>
              <a:t>Deploy Thousand Eyes Agent on Linux VMs</a:t>
            </a:r>
            <a:br>
              <a:rPr lang="en-US" sz="1600" dirty="0"/>
            </a:br>
            <a:r>
              <a:rPr lang="en-US" sz="1600" dirty="0"/>
              <a:t>Logon to Thousand Eyes Console</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186757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FA202-9D74-9341-BDF7-AB221A993826}"/>
              </a:ext>
            </a:extLst>
          </p:cNvPr>
          <p:cNvSpPr txBox="1"/>
          <p:nvPr/>
        </p:nvSpPr>
        <p:spPr>
          <a:xfrm>
            <a:off x="492981" y="604298"/>
            <a:ext cx="7935402" cy="3139321"/>
          </a:xfrm>
          <a:prstGeom prst="rect">
            <a:avLst/>
          </a:prstGeom>
          <a:noFill/>
        </p:spPr>
        <p:txBody>
          <a:bodyPr wrap="square" rtlCol="0">
            <a:spAutoFit/>
          </a:bodyPr>
          <a:lstStyle/>
          <a:p>
            <a:r>
              <a:rPr lang="en-US" dirty="0">
                <a:latin typeface="+mn-lt"/>
              </a:rPr>
              <a:t>10 min Bio Brake </a:t>
            </a:r>
          </a:p>
          <a:p>
            <a:endParaRPr lang="en-US" dirty="0">
              <a:latin typeface="+mn-lt"/>
            </a:endParaRPr>
          </a:p>
          <a:p>
            <a:r>
              <a:rPr lang="en-US" dirty="0">
                <a:latin typeface="+mn-lt"/>
              </a:rPr>
              <a:t>Instructor will share screen and demonstrate hands on activity (10 min)</a:t>
            </a:r>
          </a:p>
          <a:p>
            <a:endParaRPr lang="en-US" dirty="0">
              <a:latin typeface="+mn-lt"/>
            </a:endParaRPr>
          </a:p>
          <a:p>
            <a:r>
              <a:rPr lang="en-US" dirty="0">
                <a:latin typeface="+mn-lt"/>
              </a:rPr>
              <a:t>Lab Users will Have 20 minutes to Complete Phase 1 of Lab</a:t>
            </a:r>
          </a:p>
          <a:p>
            <a:endParaRPr lang="en-US" dirty="0">
              <a:latin typeface="+mn-lt"/>
            </a:endParaRPr>
          </a:p>
          <a:p>
            <a:r>
              <a:rPr lang="en-US" dirty="0">
                <a:latin typeface="+mn-lt"/>
              </a:rPr>
              <a:t>Ready….Set…..Go!!!!!!!</a:t>
            </a:r>
          </a:p>
          <a:p>
            <a:endParaRPr lang="en-US" dirty="0">
              <a:latin typeface="+mn-lt"/>
            </a:endParaRPr>
          </a:p>
          <a:p>
            <a:r>
              <a:rPr lang="en-US" dirty="0">
                <a:latin typeface="+mn-lt"/>
              </a:rPr>
              <a:t>Good Luck!!!!!!!</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4151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477078"/>
            <a:ext cx="8544695" cy="4126727"/>
          </a:xfrm>
        </p:spPr>
        <p:txBody>
          <a:bodyPr/>
          <a:lstStyle/>
          <a:p>
            <a:r>
              <a:rPr lang="en-US" sz="1600" dirty="0"/>
              <a:t>Thousand Eyes – Phase 2</a:t>
            </a:r>
            <a:br>
              <a:rPr lang="en-US" sz="1600" dirty="0"/>
            </a:br>
            <a:r>
              <a:rPr lang="en-US" sz="1600" dirty="0"/>
              <a:t>Lab Instruction: Phase 2 Part 1 (20-30 min)</a:t>
            </a:r>
            <a:br>
              <a:rPr lang="en-US" sz="1600" dirty="0"/>
            </a:br>
            <a:r>
              <a:rPr lang="en-US" sz="1600" dirty="0"/>
              <a:t>Instructor Led Demo of Thousand Eyes GUI Interface &amp; Sample API Requests</a:t>
            </a:r>
            <a:br>
              <a:rPr lang="en-US" sz="1600" dirty="0"/>
            </a:br>
            <a:r>
              <a:rPr lang="en-US" sz="1600" dirty="0"/>
              <a:t>{NTERONE CURATED CONTENT ON THOUSAND EYES}</a:t>
            </a:r>
            <a:br>
              <a:rPr lang="en-US" sz="1600" dirty="0"/>
            </a:br>
            <a:br>
              <a:rPr lang="en-US" sz="1600" dirty="0"/>
            </a:br>
            <a:br>
              <a:rPr lang="en-US" sz="1600" dirty="0"/>
            </a:br>
            <a:r>
              <a:rPr lang="en-US" sz="1600" dirty="0"/>
              <a:t>Phase 2 Part 2 (30 min)</a:t>
            </a:r>
            <a:br>
              <a:rPr lang="en-US" sz="1600" dirty="0"/>
            </a:br>
            <a:r>
              <a:rPr lang="en-US" sz="1600" dirty="0"/>
              <a:t>Lab User Configures Tests using GUI and API</a:t>
            </a:r>
            <a:br>
              <a:rPr lang="en-US" sz="1600" dirty="0"/>
            </a:br>
            <a:br>
              <a:rPr lang="en-US" sz="1600" dirty="0"/>
            </a:br>
            <a:r>
              <a:rPr lang="en-US" sz="1600" dirty="0"/>
              <a:t>App Dynamics – Phase 3</a:t>
            </a:r>
            <a:br>
              <a:rPr lang="en-US" sz="1600" dirty="0"/>
            </a:br>
            <a:r>
              <a:rPr lang="en-US" sz="1600" dirty="0"/>
              <a:t>Lab Instruction: Phase 3 Part 1 (20-30 min)</a:t>
            </a:r>
            <a:br>
              <a:rPr lang="en-US" sz="1600" dirty="0"/>
            </a:br>
            <a:r>
              <a:rPr lang="en-US" sz="1600" dirty="0"/>
              <a:t>Instructor Led Demo of Installation of </a:t>
            </a:r>
            <a:r>
              <a:rPr lang="en-US" sz="1600" dirty="0" err="1"/>
              <a:t>AppD</a:t>
            </a:r>
            <a:r>
              <a:rPr lang="en-US" sz="1600" dirty="0"/>
              <a:t> Client(s), GUI Walkthrough, Sample API Requests</a:t>
            </a:r>
            <a:br>
              <a:rPr lang="en-US" sz="1600" dirty="0"/>
            </a:br>
            <a:r>
              <a:rPr lang="en-US" sz="1600" dirty="0"/>
              <a:t>{NETERONE CURATED CONTENT FOR APPD}</a:t>
            </a:r>
            <a:br>
              <a:rPr lang="en-US" sz="1600" dirty="0"/>
            </a:br>
            <a:br>
              <a:rPr lang="en-US" sz="1600" dirty="0"/>
            </a:br>
            <a:r>
              <a:rPr lang="en-US" sz="1600" dirty="0"/>
              <a:t>Phase 3 Part 2 (30 min)</a:t>
            </a:r>
            <a:br>
              <a:rPr lang="en-US" sz="1600" dirty="0"/>
            </a:br>
            <a:r>
              <a:rPr lang="en-US" sz="1600" dirty="0"/>
              <a:t>Student Installs </a:t>
            </a:r>
            <a:r>
              <a:rPr lang="en-US" sz="1600" dirty="0" err="1"/>
              <a:t>AppD</a:t>
            </a:r>
            <a:r>
              <a:rPr lang="en-US" sz="1600" dirty="0"/>
              <a:t> Agents on Linux, Logs into their Console, Configures and Runs API Requests</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30753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8AC-36ED-F643-9770-5A07001BF748}"/>
              </a:ext>
            </a:extLst>
          </p:cNvPr>
          <p:cNvSpPr>
            <a:spLocks noGrp="1"/>
          </p:cNvSpPr>
          <p:nvPr>
            <p:ph type="ctrTitle"/>
          </p:nvPr>
        </p:nvSpPr>
        <p:spPr>
          <a:xfrm>
            <a:off x="428301" y="161325"/>
            <a:ext cx="7598042" cy="664009"/>
          </a:xfrm>
        </p:spPr>
        <p:txBody>
          <a:bodyPr/>
          <a:lstStyle/>
          <a:p>
            <a:r>
              <a:rPr lang="en-US" sz="1800" dirty="0"/>
              <a:t>Ways of Working Day 1 Summary</a:t>
            </a:r>
            <a:br>
              <a:rPr lang="en-US" sz="1800" dirty="0"/>
            </a:br>
            <a:r>
              <a:rPr lang="en-US" sz="1800" dirty="0"/>
              <a:t>Building IP</a:t>
            </a:r>
          </a:p>
        </p:txBody>
      </p:sp>
      <p:sp>
        <p:nvSpPr>
          <p:cNvPr id="4" name="TextBox 3">
            <a:extLst>
              <a:ext uri="{FF2B5EF4-FFF2-40B4-BE49-F238E27FC236}">
                <a16:creationId xmlns:a16="http://schemas.microsoft.com/office/drawing/2014/main" id="{EA2B6C82-DFED-274A-B4D5-AA53289AD32B}"/>
              </a:ext>
            </a:extLst>
          </p:cNvPr>
          <p:cNvSpPr txBox="1"/>
          <p:nvPr/>
        </p:nvSpPr>
        <p:spPr>
          <a:xfrm>
            <a:off x="428301" y="897461"/>
            <a:ext cx="8003969" cy="646331"/>
          </a:xfrm>
          <a:prstGeom prst="rect">
            <a:avLst/>
          </a:prstGeom>
          <a:noFill/>
        </p:spPr>
        <p:txBody>
          <a:bodyPr wrap="square" rtlCol="0">
            <a:spAutoFit/>
          </a:bodyPr>
          <a:lstStyle/>
          <a:p>
            <a:r>
              <a:rPr lang="en-US" dirty="0">
                <a:latin typeface="+mn-lt"/>
              </a:rPr>
              <a:t>Knowledge Workers Share the Company Mindset of Developmental Operations </a:t>
            </a:r>
          </a:p>
          <a:p>
            <a:r>
              <a:rPr lang="en-US" dirty="0">
                <a:latin typeface="+mn-lt"/>
              </a:rPr>
              <a:t>Example Following Agile Code Development Methods</a:t>
            </a:r>
          </a:p>
        </p:txBody>
      </p:sp>
      <p:sp>
        <p:nvSpPr>
          <p:cNvPr id="6" name="TextBox 5">
            <a:extLst>
              <a:ext uri="{FF2B5EF4-FFF2-40B4-BE49-F238E27FC236}">
                <a16:creationId xmlns:a16="http://schemas.microsoft.com/office/drawing/2014/main" id="{E2EC7146-BF1B-C449-9552-08E681F8501B}"/>
              </a:ext>
            </a:extLst>
          </p:cNvPr>
          <p:cNvSpPr txBox="1"/>
          <p:nvPr/>
        </p:nvSpPr>
        <p:spPr>
          <a:xfrm>
            <a:off x="428301" y="1662546"/>
            <a:ext cx="7552706" cy="3231654"/>
          </a:xfrm>
          <a:prstGeom prst="rect">
            <a:avLst/>
          </a:prstGeom>
          <a:noFill/>
        </p:spPr>
        <p:txBody>
          <a:bodyPr wrap="square" rtlCol="0">
            <a:spAutoFit/>
          </a:bodyPr>
          <a:lstStyle/>
          <a:p>
            <a:pPr marL="171450" indent="-171450">
              <a:buFont typeface="Wingdings" pitchFamily="2" charset="2"/>
              <a:buChar char="ü"/>
            </a:pPr>
            <a:r>
              <a:rPr lang="en-US" sz="1200" dirty="0">
                <a:latin typeface="+mn-lt"/>
              </a:rPr>
              <a:t>The Technical Lead(s) will evaluate, and mark and story assigned to a KT worker for Automation and Code Re-useability.</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Projects marked for “automation” or “code re-useability” will require the KT worker to perform daily commits on their work. Ideally the commit should update the Jira Story, but if this level of integration is not in place the KT worker should be updating the Jira Story at the end of each day with a link to their latest code commit or a summary of work completed.</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will include all scripts and all work should be done in a generic method so that it is written with re-usability in mind. Example, no hard coding, all variables, all creds (authentication and authorization) handled via a vault etc.</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The Tech Lead should be able to review Code from Time to Time and Report on Weekly the commits and ensure the quality of the code meets company standards. It is important to have a ”Code Standards” Document outlining your Coding Standards. This can initially be a simple document and can be developed over time.</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should be demonstrated to at least one Pear on the Team in a live demo before being handed off to the Customer for QA.</a:t>
            </a:r>
          </a:p>
        </p:txBody>
      </p:sp>
      <p:pic>
        <p:nvPicPr>
          <p:cNvPr id="7" name="Picture 6">
            <a:extLst>
              <a:ext uri="{FF2B5EF4-FFF2-40B4-BE49-F238E27FC236}">
                <a16:creationId xmlns:a16="http://schemas.microsoft.com/office/drawing/2014/main" id="{0824ABE8-FE52-9B45-9852-42846C3E5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8" y="1131126"/>
            <a:ext cx="1289304" cy="1289304"/>
          </a:xfrm>
          <a:prstGeom prst="rect">
            <a:avLst/>
          </a:prstGeom>
        </p:spPr>
      </p:pic>
    </p:spTree>
    <p:extLst>
      <p:ext uri="{BB962C8B-B14F-4D97-AF65-F5344CB8AC3E}">
        <p14:creationId xmlns:p14="http://schemas.microsoft.com/office/powerpoint/2010/main" val="261394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EDB9-6359-DE44-A8E4-064B2BE5D660}"/>
              </a:ext>
            </a:extLst>
          </p:cNvPr>
          <p:cNvSpPr>
            <a:spLocks noGrp="1"/>
          </p:cNvSpPr>
          <p:nvPr>
            <p:ph type="ctrTitle"/>
          </p:nvPr>
        </p:nvSpPr>
        <p:spPr>
          <a:xfrm>
            <a:off x="468776" y="131724"/>
            <a:ext cx="7510354" cy="610571"/>
          </a:xfrm>
        </p:spPr>
        <p:txBody>
          <a:bodyPr/>
          <a:lstStyle/>
          <a:p>
            <a:r>
              <a:rPr lang="en-US" sz="3500" dirty="0"/>
              <a:t>Resource Alignment</a:t>
            </a:r>
          </a:p>
        </p:txBody>
      </p:sp>
      <p:sp>
        <p:nvSpPr>
          <p:cNvPr id="3" name="TextBox 2">
            <a:extLst>
              <a:ext uri="{FF2B5EF4-FFF2-40B4-BE49-F238E27FC236}">
                <a16:creationId xmlns:a16="http://schemas.microsoft.com/office/drawing/2014/main" id="{43AF38E6-8069-6C43-AAD5-4C770A7A81E3}"/>
              </a:ext>
            </a:extLst>
          </p:cNvPr>
          <p:cNvSpPr txBox="1"/>
          <p:nvPr/>
        </p:nvSpPr>
        <p:spPr>
          <a:xfrm>
            <a:off x="468776" y="621672"/>
            <a:ext cx="7724898" cy="4601260"/>
          </a:xfrm>
          <a:prstGeom prst="rect">
            <a:avLst/>
          </a:prstGeom>
          <a:noFill/>
        </p:spPr>
        <p:txBody>
          <a:bodyPr wrap="square" rtlCol="0">
            <a:spAutoFit/>
          </a:bodyPr>
          <a:lstStyle/>
          <a:p>
            <a:r>
              <a:rPr lang="en-US" sz="1000" i="1" dirty="0">
                <a:latin typeface="+mn-lt"/>
              </a:rPr>
              <a:t>The Technical Lead will identify the most suitable Knowledge Workers to work on the engagement and will provide to them well defined technical deliverables. The Best Knowledge Worker who is developing the code is probably not going to be the Resource who interfaces with the customer. Be careful to put the Resource with the “People Skills” in front of the Resource with the “Tech Skills.” The way to do this is by assigning a “Service Manager” role to interface regularly with the Customers to ensure that their feedback is captured and relayed back to the Technical Resources. It also shields Technical Resources from political and other pressures that could impact their ability to focus on the Technical Deliverables. </a:t>
            </a:r>
          </a:p>
          <a:p>
            <a:endParaRPr lang="en-US" sz="1100" dirty="0">
              <a:latin typeface="+mn-lt"/>
            </a:endParaRPr>
          </a:p>
          <a:p>
            <a:r>
              <a:rPr lang="en-US" sz="1100" i="1" dirty="0">
                <a:latin typeface="+mn-lt"/>
              </a:rPr>
              <a:t>Example:</a:t>
            </a:r>
          </a:p>
          <a:p>
            <a:endParaRPr lang="en-US" sz="1100" dirty="0">
              <a:latin typeface="+mn-lt"/>
            </a:endParaRPr>
          </a:p>
          <a:p>
            <a:r>
              <a:rPr lang="en-US" sz="1100" dirty="0">
                <a:latin typeface="+mn-lt"/>
              </a:rPr>
              <a:t>The Technical Lead for the Engagement has translated the business requirements into Technical Epics in Jira. </a:t>
            </a:r>
          </a:p>
          <a:p>
            <a:endParaRPr lang="en-US" sz="1100" dirty="0">
              <a:latin typeface="+mn-lt"/>
            </a:endParaRPr>
          </a:p>
          <a:p>
            <a:r>
              <a:rPr lang="en-US" sz="1100" dirty="0">
                <a:latin typeface="+mn-lt"/>
              </a:rPr>
              <a:t>The Tech Lead meets weekly with the Team of KT workers for their vertical and verbally goes over and clarifies the Epics. </a:t>
            </a:r>
          </a:p>
          <a:p>
            <a:endParaRPr lang="en-US" sz="1100" dirty="0">
              <a:latin typeface="+mn-lt"/>
            </a:endParaRPr>
          </a:p>
          <a:p>
            <a:r>
              <a:rPr lang="en-US" sz="1100" dirty="0">
                <a:latin typeface="+mn-lt"/>
              </a:rPr>
              <a:t>The team works to break down the EPICs into smaller stories. Each Team Member based on their work capacity will either be requested or will volunteer to take ownership of x number of stories. </a:t>
            </a:r>
          </a:p>
          <a:p>
            <a:endParaRPr lang="en-US" sz="1100" dirty="0">
              <a:latin typeface="+mn-lt"/>
            </a:endParaRPr>
          </a:p>
          <a:p>
            <a:r>
              <a:rPr lang="en-US" sz="1100" dirty="0">
                <a:latin typeface="+mn-lt"/>
              </a:rPr>
              <a:t>Each Story should be linked to either a Code Repo or Branch of a Code Repo if there will be any Code Developed</a:t>
            </a:r>
          </a:p>
          <a:p>
            <a:r>
              <a:rPr lang="en-US" sz="1100" dirty="0">
                <a:latin typeface="+mn-lt"/>
              </a:rPr>
              <a:t>The Link to the Repo, or the Work Repo should be updated into the Jira Story. ***In advanced environments, this code repo or branch will kick off a pipeline build****</a:t>
            </a:r>
          </a:p>
          <a:p>
            <a:endParaRPr lang="en-US" sz="1200" dirty="0">
              <a:latin typeface="+mn-lt"/>
            </a:endParaRPr>
          </a:p>
          <a:p>
            <a:r>
              <a:rPr lang="en-US" sz="1200" dirty="0">
                <a:latin typeface="+mn-lt"/>
              </a:rPr>
              <a:t>This ensures that we can:</a:t>
            </a:r>
          </a:p>
          <a:p>
            <a:endParaRPr lang="en-US" sz="1200" dirty="0">
              <a:latin typeface="+mn-lt"/>
            </a:endParaRPr>
          </a:p>
          <a:p>
            <a:pPr marL="171450" indent="-171450">
              <a:buFont typeface="Wingdings" pitchFamily="2" charset="2"/>
              <a:buChar char="v"/>
            </a:pPr>
            <a:r>
              <a:rPr lang="en-US" sz="1000" i="1" dirty="0">
                <a:latin typeface="+mn-lt"/>
              </a:rPr>
              <a:t>Iterate on the code</a:t>
            </a:r>
          </a:p>
          <a:p>
            <a:pPr marL="171450" indent="-171450">
              <a:buFont typeface="Wingdings" pitchFamily="2" charset="2"/>
              <a:buChar char="v"/>
            </a:pPr>
            <a:r>
              <a:rPr lang="en-US" sz="1000" i="1" dirty="0">
                <a:latin typeface="+mn-lt"/>
              </a:rPr>
              <a:t>Hand off the code – ensure our own business continuity as well as the customers</a:t>
            </a:r>
          </a:p>
          <a:p>
            <a:pPr marL="171450" indent="-171450">
              <a:buFont typeface="Wingdings" pitchFamily="2" charset="2"/>
              <a:buChar char="v"/>
            </a:pPr>
            <a:r>
              <a:rPr lang="en-US" sz="1000" i="1" dirty="0">
                <a:latin typeface="+mn-lt"/>
              </a:rPr>
              <a:t>Collaborate on the code</a:t>
            </a:r>
          </a:p>
          <a:p>
            <a:pPr marL="171450" indent="-171450">
              <a:buFont typeface="Wingdings" pitchFamily="2" charset="2"/>
              <a:buChar char="v"/>
            </a:pPr>
            <a:r>
              <a:rPr lang="en-US" sz="1000" i="1" dirty="0">
                <a:latin typeface="+mn-lt"/>
              </a:rPr>
              <a:t>Re-use the code for future engagements</a:t>
            </a:r>
          </a:p>
          <a:p>
            <a:endParaRPr lang="en-US" sz="1200" dirty="0">
              <a:latin typeface="+mn-lt"/>
            </a:endParaRPr>
          </a:p>
          <a:p>
            <a:endParaRPr lang="en-US" sz="1200" dirty="0">
              <a:latin typeface="+mn-lt"/>
            </a:endParaRPr>
          </a:p>
        </p:txBody>
      </p:sp>
      <p:pic>
        <p:nvPicPr>
          <p:cNvPr id="35" name="Picture 34">
            <a:extLst>
              <a:ext uri="{FF2B5EF4-FFF2-40B4-BE49-F238E27FC236}">
                <a16:creationId xmlns:a16="http://schemas.microsoft.com/office/drawing/2014/main" id="{503196AA-DA65-4D43-9294-C8E95C619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36" y="1385901"/>
            <a:ext cx="1185849" cy="1185849"/>
          </a:xfrm>
          <a:prstGeom prst="rect">
            <a:avLst/>
          </a:prstGeom>
        </p:spPr>
      </p:pic>
    </p:spTree>
    <p:extLst>
      <p:ext uri="{BB962C8B-B14F-4D97-AF65-F5344CB8AC3E}">
        <p14:creationId xmlns:p14="http://schemas.microsoft.com/office/powerpoint/2010/main" val="351510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A99-E4F1-4246-87B9-5ADDBDAF74DD}"/>
              </a:ext>
            </a:extLst>
          </p:cNvPr>
          <p:cNvSpPr>
            <a:spLocks noGrp="1"/>
          </p:cNvSpPr>
          <p:nvPr>
            <p:ph type="ctrTitle"/>
          </p:nvPr>
        </p:nvSpPr>
        <p:spPr>
          <a:xfrm>
            <a:off x="416424" y="915409"/>
            <a:ext cx="7771611" cy="616508"/>
          </a:xfrm>
        </p:spPr>
        <p:txBody>
          <a:bodyPr/>
          <a:lstStyle/>
          <a:p>
            <a:r>
              <a:rPr lang="en-US" dirty="0"/>
              <a:t>Tool Sets</a:t>
            </a:r>
          </a:p>
        </p:txBody>
      </p:sp>
      <p:sp>
        <p:nvSpPr>
          <p:cNvPr id="3" name="TextBox 2">
            <a:extLst>
              <a:ext uri="{FF2B5EF4-FFF2-40B4-BE49-F238E27FC236}">
                <a16:creationId xmlns:a16="http://schemas.microsoft.com/office/drawing/2014/main" id="{EDD6876E-2DCB-6F4B-BBC4-69E977D84455}"/>
              </a:ext>
            </a:extLst>
          </p:cNvPr>
          <p:cNvSpPr txBox="1"/>
          <p:nvPr/>
        </p:nvSpPr>
        <p:spPr>
          <a:xfrm>
            <a:off x="611579" y="1597231"/>
            <a:ext cx="7487392" cy="2585323"/>
          </a:xfrm>
          <a:prstGeom prst="rect">
            <a:avLst/>
          </a:prstGeom>
          <a:noFill/>
        </p:spPr>
        <p:txBody>
          <a:bodyPr wrap="square" rtlCol="0">
            <a:spAutoFit/>
          </a:bodyPr>
          <a:lstStyle/>
          <a:p>
            <a:r>
              <a:rPr lang="en-US" dirty="0">
                <a:latin typeface="+mn-lt"/>
              </a:rPr>
              <a:t>It is important never to get “locked in” to a specific tool set. Tool sets change and evolve rapidly over time. </a:t>
            </a:r>
          </a:p>
          <a:p>
            <a:endParaRPr lang="en-US" dirty="0">
              <a:latin typeface="+mn-lt"/>
            </a:endParaRPr>
          </a:p>
          <a:p>
            <a:r>
              <a:rPr lang="en-US" dirty="0">
                <a:latin typeface="+mn-lt"/>
              </a:rPr>
              <a:t>Getting ‘locked into’ a toolset can impede and negatively impact your future and ongoing ability to “flex” and implement newer better more efficient technologies rapidly.</a:t>
            </a:r>
          </a:p>
          <a:p>
            <a:endParaRPr lang="en-US" dirty="0">
              <a:latin typeface="+mn-lt"/>
            </a:endParaRPr>
          </a:p>
          <a:p>
            <a:r>
              <a:rPr lang="en-US" dirty="0">
                <a:latin typeface="+mn-lt"/>
              </a:rPr>
              <a:t>It is important to design your tool-kit to be able to swap out any single tool rapidly without impact to your business.</a:t>
            </a:r>
          </a:p>
        </p:txBody>
      </p:sp>
      <p:grpSp>
        <p:nvGrpSpPr>
          <p:cNvPr id="4" name="Group 3">
            <a:extLst>
              <a:ext uri="{FF2B5EF4-FFF2-40B4-BE49-F238E27FC236}">
                <a16:creationId xmlns:a16="http://schemas.microsoft.com/office/drawing/2014/main" id="{223C41D6-33D4-6B49-B9C3-618AB85493D4}"/>
              </a:ext>
            </a:extLst>
          </p:cNvPr>
          <p:cNvGrpSpPr>
            <a:grpSpLocks noChangeAspect="1"/>
          </p:cNvGrpSpPr>
          <p:nvPr/>
        </p:nvGrpSpPr>
        <p:grpSpPr>
          <a:xfrm>
            <a:off x="6501026" y="478724"/>
            <a:ext cx="723900" cy="723900"/>
            <a:chOff x="3086100" y="1073150"/>
            <a:chExt cx="3251200" cy="3251200"/>
          </a:xfrm>
        </p:grpSpPr>
        <p:sp>
          <p:nvSpPr>
            <p:cNvPr id="5" name="Oval 5">
              <a:extLst>
                <a:ext uri="{FF2B5EF4-FFF2-40B4-BE49-F238E27FC236}">
                  <a16:creationId xmlns:a16="http://schemas.microsoft.com/office/drawing/2014/main" id="{726D0182-C61E-8B45-8156-62B95D2B5197}"/>
                </a:ext>
              </a:extLst>
            </p:cNvPr>
            <p:cNvSpPr>
              <a:spLocks noChangeArrowheads="1"/>
            </p:cNvSpPr>
            <p:nvPr/>
          </p:nvSpPr>
          <p:spPr bwMode="auto">
            <a:xfrm>
              <a:off x="3086100" y="1073150"/>
              <a:ext cx="3251200" cy="3251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A631B2CB-495B-7A47-8F31-BFD9D4C2D7AD}"/>
                </a:ext>
              </a:extLst>
            </p:cNvPr>
            <p:cNvSpPr>
              <a:spLocks/>
            </p:cNvSpPr>
            <p:nvPr/>
          </p:nvSpPr>
          <p:spPr bwMode="auto">
            <a:xfrm>
              <a:off x="3690937" y="1443038"/>
              <a:ext cx="2020888" cy="2005013"/>
            </a:xfrm>
            <a:custGeom>
              <a:avLst/>
              <a:gdLst>
                <a:gd name="connsiteX0" fmla="*/ 1399705 w 2020888"/>
                <a:gd name="connsiteY0" fmla="*/ 1944688 h 2005013"/>
                <a:gd name="connsiteX1" fmla="*/ 1399945 w 2020888"/>
                <a:gd name="connsiteY1" fmla="*/ 1944825 h 2005013"/>
                <a:gd name="connsiteX2" fmla="*/ 1399945 w 2020888"/>
                <a:gd name="connsiteY2" fmla="*/ 1944688 h 2005013"/>
                <a:gd name="connsiteX3" fmla="*/ 620943 w 2020888"/>
                <a:gd name="connsiteY3" fmla="*/ 1943298 h 2005013"/>
                <a:gd name="connsiteX4" fmla="*/ 620943 w 2020888"/>
                <a:gd name="connsiteY4" fmla="*/ 1943826 h 2005013"/>
                <a:gd name="connsiteX5" fmla="*/ 620943 w 2020888"/>
                <a:gd name="connsiteY5" fmla="*/ 1944825 h 2005013"/>
                <a:gd name="connsiteX6" fmla="*/ 621584 w 2020888"/>
                <a:gd name="connsiteY6" fmla="*/ 1944483 h 2005013"/>
                <a:gd name="connsiteX7" fmla="*/ 621584 w 2020888"/>
                <a:gd name="connsiteY7" fmla="*/ 1944483 h 2005013"/>
                <a:gd name="connsiteX8" fmla="*/ 1012326 w 2020888"/>
                <a:gd name="connsiteY8" fmla="*/ 0 h 2005013"/>
                <a:gd name="connsiteX9" fmla="*/ 1727351 w 2020888"/>
                <a:gd name="connsiteY9" fmla="*/ 293417 h 2005013"/>
                <a:gd name="connsiteX10" fmla="*/ 2020888 w 2020888"/>
                <a:gd name="connsiteY10" fmla="*/ 1008149 h 2005013"/>
                <a:gd name="connsiteX11" fmla="*/ 1960676 w 2020888"/>
                <a:gd name="connsiteY11" fmla="*/ 1309089 h 2005013"/>
                <a:gd name="connsiteX12" fmla="*/ 1825197 w 2020888"/>
                <a:gd name="connsiteY12" fmla="*/ 1546080 h 2005013"/>
                <a:gd name="connsiteX13" fmla="*/ 1614453 w 2020888"/>
                <a:gd name="connsiteY13" fmla="*/ 1768023 h 2005013"/>
                <a:gd name="connsiteX14" fmla="*/ 1505317 w 2020888"/>
                <a:gd name="connsiteY14" fmla="*/ 1895922 h 2005013"/>
                <a:gd name="connsiteX15" fmla="*/ 1456394 w 2020888"/>
                <a:gd name="connsiteY15" fmla="*/ 1971157 h 2005013"/>
                <a:gd name="connsiteX16" fmla="*/ 1399945 w 2020888"/>
                <a:gd name="connsiteY16" fmla="*/ 2005013 h 2005013"/>
                <a:gd name="connsiteX17" fmla="*/ 620943 w 2020888"/>
                <a:gd name="connsiteY17" fmla="*/ 2005013 h 2005013"/>
                <a:gd name="connsiteX18" fmla="*/ 568257 w 2020888"/>
                <a:gd name="connsiteY18" fmla="*/ 1974919 h 2005013"/>
                <a:gd name="connsiteX19" fmla="*/ 568257 w 2020888"/>
                <a:gd name="connsiteY19" fmla="*/ 1971157 h 2005013"/>
                <a:gd name="connsiteX20" fmla="*/ 564494 w 2020888"/>
                <a:gd name="connsiteY20" fmla="*/ 1971157 h 2005013"/>
                <a:gd name="connsiteX21" fmla="*/ 560731 w 2020888"/>
                <a:gd name="connsiteY21" fmla="*/ 1959872 h 2005013"/>
                <a:gd name="connsiteX22" fmla="*/ 538151 w 2020888"/>
                <a:gd name="connsiteY22" fmla="*/ 1926016 h 2005013"/>
                <a:gd name="connsiteX23" fmla="*/ 466648 w 2020888"/>
                <a:gd name="connsiteY23" fmla="*/ 1828211 h 2005013"/>
                <a:gd name="connsiteX24" fmla="*/ 406436 w 2020888"/>
                <a:gd name="connsiteY24" fmla="*/ 1768023 h 2005013"/>
                <a:gd name="connsiteX25" fmla="*/ 270957 w 2020888"/>
                <a:gd name="connsiteY25" fmla="*/ 1636362 h 2005013"/>
                <a:gd name="connsiteX26" fmla="*/ 63976 w 2020888"/>
                <a:gd name="connsiteY26" fmla="*/ 1309089 h 2005013"/>
                <a:gd name="connsiteX27" fmla="*/ 0 w 2020888"/>
                <a:gd name="connsiteY27" fmla="*/ 1008149 h 2005013"/>
                <a:gd name="connsiteX28" fmla="*/ 297300 w 2020888"/>
                <a:gd name="connsiteY28" fmla="*/ 293417 h 2005013"/>
                <a:gd name="connsiteX29" fmla="*/ 1012326 w 2020888"/>
                <a:gd name="connsiteY29" fmla="*/ 0 h 20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0888" h="2005013">
                  <a:moveTo>
                    <a:pt x="1399705" y="1944688"/>
                  </a:moveTo>
                  <a:lnTo>
                    <a:pt x="1399945" y="1944825"/>
                  </a:lnTo>
                  <a:lnTo>
                    <a:pt x="1399945" y="1944688"/>
                  </a:lnTo>
                  <a:close/>
                  <a:moveTo>
                    <a:pt x="620943" y="1943298"/>
                  </a:moveTo>
                  <a:lnTo>
                    <a:pt x="620943" y="1943826"/>
                  </a:lnTo>
                  <a:cubicBezTo>
                    <a:pt x="620943" y="1944825"/>
                    <a:pt x="620943" y="1944825"/>
                    <a:pt x="620943" y="1944825"/>
                  </a:cubicBezTo>
                  <a:lnTo>
                    <a:pt x="621584" y="1944483"/>
                  </a:lnTo>
                  <a:lnTo>
                    <a:pt x="621584" y="1944483"/>
                  </a:lnTo>
                  <a:close/>
                  <a:moveTo>
                    <a:pt x="1012326" y="0"/>
                  </a:moveTo>
                  <a:cubicBezTo>
                    <a:pt x="1290809" y="0"/>
                    <a:pt x="1542950" y="112853"/>
                    <a:pt x="1727351" y="293417"/>
                  </a:cubicBezTo>
                  <a:cubicBezTo>
                    <a:pt x="1907989" y="477742"/>
                    <a:pt x="2020888" y="729780"/>
                    <a:pt x="2020888" y="1008149"/>
                  </a:cubicBezTo>
                  <a:cubicBezTo>
                    <a:pt x="2020888" y="1117240"/>
                    <a:pt x="1998308" y="1218807"/>
                    <a:pt x="1960676" y="1309089"/>
                  </a:cubicBezTo>
                  <a:cubicBezTo>
                    <a:pt x="1923043" y="1399371"/>
                    <a:pt x="1874120" y="1482130"/>
                    <a:pt x="1825197" y="1546080"/>
                  </a:cubicBezTo>
                  <a:cubicBezTo>
                    <a:pt x="1727351" y="1677741"/>
                    <a:pt x="1625742" y="1760499"/>
                    <a:pt x="1614453" y="1768023"/>
                  </a:cubicBezTo>
                  <a:cubicBezTo>
                    <a:pt x="1573056" y="1801879"/>
                    <a:pt x="1531660" y="1850781"/>
                    <a:pt x="1505317" y="1895922"/>
                  </a:cubicBezTo>
                  <a:cubicBezTo>
                    <a:pt x="1475211" y="1937302"/>
                    <a:pt x="1456394" y="1971157"/>
                    <a:pt x="1456394" y="1971157"/>
                  </a:cubicBezTo>
                  <a:cubicBezTo>
                    <a:pt x="1445104" y="1993728"/>
                    <a:pt x="1426288" y="2005013"/>
                    <a:pt x="1399945" y="2005013"/>
                  </a:cubicBezTo>
                  <a:cubicBezTo>
                    <a:pt x="1399945" y="2005013"/>
                    <a:pt x="1399945" y="2005013"/>
                    <a:pt x="620943" y="2005013"/>
                  </a:cubicBezTo>
                  <a:cubicBezTo>
                    <a:pt x="598364" y="2005013"/>
                    <a:pt x="579547" y="1993728"/>
                    <a:pt x="568257" y="1974919"/>
                  </a:cubicBezTo>
                  <a:cubicBezTo>
                    <a:pt x="568257" y="1974919"/>
                    <a:pt x="568257" y="1974919"/>
                    <a:pt x="568257" y="1971157"/>
                  </a:cubicBezTo>
                  <a:cubicBezTo>
                    <a:pt x="568257" y="1971157"/>
                    <a:pt x="568257" y="1971157"/>
                    <a:pt x="564494" y="1971157"/>
                  </a:cubicBezTo>
                  <a:cubicBezTo>
                    <a:pt x="564494" y="1967396"/>
                    <a:pt x="560731" y="1963634"/>
                    <a:pt x="560731" y="1959872"/>
                  </a:cubicBezTo>
                  <a:cubicBezTo>
                    <a:pt x="553204" y="1952349"/>
                    <a:pt x="549441" y="1941063"/>
                    <a:pt x="538151" y="1926016"/>
                  </a:cubicBezTo>
                  <a:cubicBezTo>
                    <a:pt x="519335" y="1895922"/>
                    <a:pt x="496755" y="1862067"/>
                    <a:pt x="466648" y="1828211"/>
                  </a:cubicBezTo>
                  <a:cubicBezTo>
                    <a:pt x="447832" y="1805640"/>
                    <a:pt x="425252" y="1783070"/>
                    <a:pt x="406436" y="1768023"/>
                  </a:cubicBezTo>
                  <a:cubicBezTo>
                    <a:pt x="398909" y="1760499"/>
                    <a:pt x="342460" y="1715358"/>
                    <a:pt x="270957" y="1636362"/>
                  </a:cubicBezTo>
                  <a:cubicBezTo>
                    <a:pt x="203218" y="1557365"/>
                    <a:pt x="120425" y="1444512"/>
                    <a:pt x="63976" y="1309089"/>
                  </a:cubicBezTo>
                  <a:cubicBezTo>
                    <a:pt x="26343" y="1218807"/>
                    <a:pt x="0" y="1117240"/>
                    <a:pt x="0" y="1008149"/>
                  </a:cubicBezTo>
                  <a:cubicBezTo>
                    <a:pt x="0" y="729780"/>
                    <a:pt x="116662" y="477742"/>
                    <a:pt x="297300" y="293417"/>
                  </a:cubicBezTo>
                  <a:cubicBezTo>
                    <a:pt x="481702" y="112853"/>
                    <a:pt x="733842" y="0"/>
                    <a:pt x="10123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Freeform 8">
              <a:extLst>
                <a:ext uri="{FF2B5EF4-FFF2-40B4-BE49-F238E27FC236}">
                  <a16:creationId xmlns:a16="http://schemas.microsoft.com/office/drawing/2014/main" id="{43012413-5E01-BC45-B905-51EE3D513535}"/>
                </a:ext>
              </a:extLst>
            </p:cNvPr>
            <p:cNvSpPr>
              <a:spLocks/>
            </p:cNvSpPr>
            <p:nvPr/>
          </p:nvSpPr>
          <p:spPr bwMode="auto">
            <a:xfrm>
              <a:off x="4264025" y="3602038"/>
              <a:ext cx="879475" cy="117475"/>
            </a:xfrm>
            <a:custGeom>
              <a:avLst/>
              <a:gdLst>
                <a:gd name="T0" fmla="*/ 15 w 234"/>
                <a:gd name="T1" fmla="*/ 31 h 31"/>
                <a:gd name="T2" fmla="*/ 218 w 234"/>
                <a:gd name="T3" fmla="*/ 31 h 31"/>
                <a:gd name="T4" fmla="*/ 234 w 234"/>
                <a:gd name="T5" fmla="*/ 15 h 31"/>
                <a:gd name="T6" fmla="*/ 218 w 234"/>
                <a:gd name="T7" fmla="*/ 0 h 31"/>
                <a:gd name="T8" fmla="*/ 15 w 234"/>
                <a:gd name="T9" fmla="*/ 0 h 31"/>
                <a:gd name="T10" fmla="*/ 0 w 234"/>
                <a:gd name="T11" fmla="*/ 15 h 31"/>
                <a:gd name="T12" fmla="*/ 15 w 2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234" h="31">
                  <a:moveTo>
                    <a:pt x="15" y="31"/>
                  </a:moveTo>
                  <a:cubicBezTo>
                    <a:pt x="218" y="31"/>
                    <a:pt x="218" y="31"/>
                    <a:pt x="218" y="31"/>
                  </a:cubicBezTo>
                  <a:cubicBezTo>
                    <a:pt x="227" y="31"/>
                    <a:pt x="234" y="24"/>
                    <a:pt x="234" y="15"/>
                  </a:cubicBezTo>
                  <a:cubicBezTo>
                    <a:pt x="234" y="7"/>
                    <a:pt x="227" y="0"/>
                    <a:pt x="218"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23BCAE3B-56ED-C142-AC4A-FD45B1578C56}"/>
                </a:ext>
              </a:extLst>
            </p:cNvPr>
            <p:cNvSpPr>
              <a:spLocks/>
            </p:cNvSpPr>
            <p:nvPr/>
          </p:nvSpPr>
          <p:spPr bwMode="auto">
            <a:xfrm>
              <a:off x="4395788" y="3854450"/>
              <a:ext cx="615950" cy="117475"/>
            </a:xfrm>
            <a:custGeom>
              <a:avLst/>
              <a:gdLst>
                <a:gd name="T0" fmla="*/ 15 w 164"/>
                <a:gd name="T1" fmla="*/ 31 h 31"/>
                <a:gd name="T2" fmla="*/ 149 w 164"/>
                <a:gd name="T3" fmla="*/ 31 h 31"/>
                <a:gd name="T4" fmla="*/ 164 w 164"/>
                <a:gd name="T5" fmla="*/ 15 h 31"/>
                <a:gd name="T6" fmla="*/ 149 w 164"/>
                <a:gd name="T7" fmla="*/ 0 h 31"/>
                <a:gd name="T8" fmla="*/ 15 w 164"/>
                <a:gd name="T9" fmla="*/ 0 h 31"/>
                <a:gd name="T10" fmla="*/ 0 w 164"/>
                <a:gd name="T11" fmla="*/ 15 h 31"/>
                <a:gd name="T12" fmla="*/ 15 w 16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4" h="31">
                  <a:moveTo>
                    <a:pt x="15" y="31"/>
                  </a:moveTo>
                  <a:cubicBezTo>
                    <a:pt x="149" y="31"/>
                    <a:pt x="149" y="31"/>
                    <a:pt x="149" y="31"/>
                  </a:cubicBezTo>
                  <a:cubicBezTo>
                    <a:pt x="157" y="31"/>
                    <a:pt x="164" y="24"/>
                    <a:pt x="164" y="15"/>
                  </a:cubicBezTo>
                  <a:cubicBezTo>
                    <a:pt x="164" y="7"/>
                    <a:pt x="157" y="0"/>
                    <a:pt x="149"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B55C6ED0-E786-5448-839F-B399B6CC7E6C}"/>
                </a:ext>
              </a:extLst>
            </p:cNvPr>
            <p:cNvSpPr>
              <a:spLocks/>
            </p:cNvSpPr>
            <p:nvPr/>
          </p:nvSpPr>
          <p:spPr bwMode="auto">
            <a:xfrm>
              <a:off x="3932238" y="2127250"/>
              <a:ext cx="642938" cy="752475"/>
            </a:xfrm>
            <a:custGeom>
              <a:avLst/>
              <a:gdLst>
                <a:gd name="T0" fmla="*/ 152 w 171"/>
                <a:gd name="T1" fmla="*/ 0 h 200"/>
                <a:gd name="T2" fmla="*/ 19 w 171"/>
                <a:gd name="T3" fmla="*/ 0 h 200"/>
                <a:gd name="T4" fmla="*/ 0 w 171"/>
                <a:gd name="T5" fmla="*/ 19 h 200"/>
                <a:gd name="T6" fmla="*/ 19 w 171"/>
                <a:gd name="T7" fmla="*/ 39 h 200"/>
                <a:gd name="T8" fmla="*/ 66 w 171"/>
                <a:gd name="T9" fmla="*/ 39 h 200"/>
                <a:gd name="T10" fmla="*/ 66 w 171"/>
                <a:gd name="T11" fmla="*/ 181 h 200"/>
                <a:gd name="T12" fmla="*/ 85 w 171"/>
                <a:gd name="T13" fmla="*/ 200 h 200"/>
                <a:gd name="T14" fmla="*/ 105 w 171"/>
                <a:gd name="T15" fmla="*/ 181 h 200"/>
                <a:gd name="T16" fmla="*/ 105 w 171"/>
                <a:gd name="T17" fmla="*/ 39 h 200"/>
                <a:gd name="T18" fmla="*/ 152 w 171"/>
                <a:gd name="T19" fmla="*/ 39 h 200"/>
                <a:gd name="T20" fmla="*/ 171 w 171"/>
                <a:gd name="T21" fmla="*/ 19 h 200"/>
                <a:gd name="T22" fmla="*/ 152 w 171"/>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00">
                  <a:moveTo>
                    <a:pt x="152" y="0"/>
                  </a:moveTo>
                  <a:cubicBezTo>
                    <a:pt x="19" y="0"/>
                    <a:pt x="19" y="0"/>
                    <a:pt x="19" y="0"/>
                  </a:cubicBezTo>
                  <a:cubicBezTo>
                    <a:pt x="9" y="0"/>
                    <a:pt x="0" y="9"/>
                    <a:pt x="0" y="19"/>
                  </a:cubicBezTo>
                  <a:cubicBezTo>
                    <a:pt x="0" y="30"/>
                    <a:pt x="9" y="39"/>
                    <a:pt x="19" y="39"/>
                  </a:cubicBezTo>
                  <a:cubicBezTo>
                    <a:pt x="66" y="39"/>
                    <a:pt x="66" y="39"/>
                    <a:pt x="66" y="39"/>
                  </a:cubicBezTo>
                  <a:cubicBezTo>
                    <a:pt x="66" y="181"/>
                    <a:pt x="66" y="181"/>
                    <a:pt x="66" y="181"/>
                  </a:cubicBezTo>
                  <a:cubicBezTo>
                    <a:pt x="66" y="192"/>
                    <a:pt x="75" y="200"/>
                    <a:pt x="85" y="200"/>
                  </a:cubicBezTo>
                  <a:cubicBezTo>
                    <a:pt x="96" y="200"/>
                    <a:pt x="105" y="192"/>
                    <a:pt x="105" y="181"/>
                  </a:cubicBezTo>
                  <a:cubicBezTo>
                    <a:pt x="105" y="39"/>
                    <a:pt x="105" y="39"/>
                    <a:pt x="105" y="39"/>
                  </a:cubicBezTo>
                  <a:cubicBezTo>
                    <a:pt x="152" y="39"/>
                    <a:pt x="152" y="39"/>
                    <a:pt x="152" y="39"/>
                  </a:cubicBezTo>
                  <a:cubicBezTo>
                    <a:pt x="162" y="39"/>
                    <a:pt x="171" y="30"/>
                    <a:pt x="171" y="19"/>
                  </a:cubicBezTo>
                  <a:cubicBezTo>
                    <a:pt x="171" y="9"/>
                    <a:pt x="162" y="0"/>
                    <a:pt x="15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E3E6828F-93E7-5E4E-8DDC-EF687258F5AF}"/>
                </a:ext>
              </a:extLst>
            </p:cNvPr>
            <p:cNvSpPr>
              <a:spLocks/>
            </p:cNvSpPr>
            <p:nvPr/>
          </p:nvSpPr>
          <p:spPr bwMode="auto">
            <a:xfrm>
              <a:off x="4635500" y="2127250"/>
              <a:ext cx="142875" cy="752475"/>
            </a:xfrm>
            <a:custGeom>
              <a:avLst/>
              <a:gdLst>
                <a:gd name="T0" fmla="*/ 19 w 38"/>
                <a:gd name="T1" fmla="*/ 0 h 200"/>
                <a:gd name="T2" fmla="*/ 0 w 38"/>
                <a:gd name="T3" fmla="*/ 19 h 200"/>
                <a:gd name="T4" fmla="*/ 0 w 38"/>
                <a:gd name="T5" fmla="*/ 181 h 200"/>
                <a:gd name="T6" fmla="*/ 19 w 38"/>
                <a:gd name="T7" fmla="*/ 200 h 200"/>
                <a:gd name="T8" fmla="*/ 38 w 38"/>
                <a:gd name="T9" fmla="*/ 181 h 200"/>
                <a:gd name="T10" fmla="*/ 38 w 38"/>
                <a:gd name="T11" fmla="*/ 19 h 200"/>
                <a:gd name="T12" fmla="*/ 19 w 3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38" h="200">
                  <a:moveTo>
                    <a:pt x="19" y="0"/>
                  </a:moveTo>
                  <a:cubicBezTo>
                    <a:pt x="9" y="0"/>
                    <a:pt x="0" y="9"/>
                    <a:pt x="0" y="19"/>
                  </a:cubicBezTo>
                  <a:cubicBezTo>
                    <a:pt x="0" y="181"/>
                    <a:pt x="0" y="181"/>
                    <a:pt x="0" y="181"/>
                  </a:cubicBezTo>
                  <a:cubicBezTo>
                    <a:pt x="0" y="192"/>
                    <a:pt x="9" y="200"/>
                    <a:pt x="19" y="200"/>
                  </a:cubicBezTo>
                  <a:cubicBezTo>
                    <a:pt x="30" y="200"/>
                    <a:pt x="38" y="192"/>
                    <a:pt x="38" y="181"/>
                  </a:cubicBezTo>
                  <a:cubicBezTo>
                    <a:pt x="38" y="19"/>
                    <a:pt x="38" y="19"/>
                    <a:pt x="38" y="19"/>
                  </a:cubicBezTo>
                  <a:cubicBezTo>
                    <a:pt x="38" y="9"/>
                    <a:pt x="30" y="0"/>
                    <a:pt x="1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79307ACD-24D8-9544-B778-BA2D8A6659F2}"/>
                </a:ext>
              </a:extLst>
            </p:cNvPr>
            <p:cNvSpPr>
              <a:spLocks noEditPoints="1"/>
            </p:cNvSpPr>
            <p:nvPr/>
          </p:nvSpPr>
          <p:spPr bwMode="auto">
            <a:xfrm>
              <a:off x="4967096" y="2127250"/>
              <a:ext cx="554038" cy="752475"/>
            </a:xfrm>
            <a:custGeom>
              <a:avLst/>
              <a:gdLst>
                <a:gd name="T0" fmla="*/ 38 w 147"/>
                <a:gd name="T1" fmla="*/ 96 h 200"/>
                <a:gd name="T2" fmla="*/ 38 w 147"/>
                <a:gd name="T3" fmla="*/ 39 h 200"/>
                <a:gd name="T4" fmla="*/ 80 w 147"/>
                <a:gd name="T5" fmla="*/ 39 h 200"/>
                <a:gd name="T6" fmla="*/ 109 w 147"/>
                <a:gd name="T7" fmla="*/ 67 h 200"/>
                <a:gd name="T8" fmla="*/ 80 w 147"/>
                <a:gd name="T9" fmla="*/ 96 h 200"/>
                <a:gd name="T10" fmla="*/ 38 w 147"/>
                <a:gd name="T11" fmla="*/ 96 h 200"/>
                <a:gd name="T12" fmla="*/ 80 w 147"/>
                <a:gd name="T13" fmla="*/ 0 h 200"/>
                <a:gd name="T14" fmla="*/ 19 w 147"/>
                <a:gd name="T15" fmla="*/ 0 h 200"/>
                <a:gd name="T16" fmla="*/ 0 w 147"/>
                <a:gd name="T17" fmla="*/ 19 h 200"/>
                <a:gd name="T18" fmla="*/ 0 w 147"/>
                <a:gd name="T19" fmla="*/ 181 h 200"/>
                <a:gd name="T20" fmla="*/ 19 w 147"/>
                <a:gd name="T21" fmla="*/ 200 h 200"/>
                <a:gd name="T22" fmla="*/ 38 w 147"/>
                <a:gd name="T23" fmla="*/ 181 h 200"/>
                <a:gd name="T24" fmla="*/ 38 w 147"/>
                <a:gd name="T25" fmla="*/ 135 h 200"/>
                <a:gd name="T26" fmla="*/ 80 w 147"/>
                <a:gd name="T27" fmla="*/ 135 h 200"/>
                <a:gd name="T28" fmla="*/ 147 w 147"/>
                <a:gd name="T29" fmla="*/ 67 h 200"/>
                <a:gd name="T30" fmla="*/ 80 w 147"/>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0">
                  <a:moveTo>
                    <a:pt x="38" y="96"/>
                  </a:moveTo>
                  <a:cubicBezTo>
                    <a:pt x="38" y="39"/>
                    <a:pt x="38" y="39"/>
                    <a:pt x="38" y="39"/>
                  </a:cubicBezTo>
                  <a:cubicBezTo>
                    <a:pt x="80" y="39"/>
                    <a:pt x="80" y="39"/>
                    <a:pt x="80" y="39"/>
                  </a:cubicBezTo>
                  <a:cubicBezTo>
                    <a:pt x="96" y="39"/>
                    <a:pt x="109" y="51"/>
                    <a:pt x="109" y="67"/>
                  </a:cubicBezTo>
                  <a:cubicBezTo>
                    <a:pt x="109" y="83"/>
                    <a:pt x="96" y="96"/>
                    <a:pt x="80" y="96"/>
                  </a:cubicBezTo>
                  <a:cubicBezTo>
                    <a:pt x="38" y="96"/>
                    <a:pt x="38" y="96"/>
                    <a:pt x="38" y="96"/>
                  </a:cubicBezTo>
                  <a:moveTo>
                    <a:pt x="80" y="0"/>
                  </a:moveTo>
                  <a:cubicBezTo>
                    <a:pt x="19" y="0"/>
                    <a:pt x="19" y="0"/>
                    <a:pt x="19" y="0"/>
                  </a:cubicBezTo>
                  <a:cubicBezTo>
                    <a:pt x="8" y="0"/>
                    <a:pt x="0" y="9"/>
                    <a:pt x="0" y="19"/>
                  </a:cubicBezTo>
                  <a:cubicBezTo>
                    <a:pt x="0" y="181"/>
                    <a:pt x="0" y="181"/>
                    <a:pt x="0" y="181"/>
                  </a:cubicBezTo>
                  <a:cubicBezTo>
                    <a:pt x="0" y="192"/>
                    <a:pt x="8" y="200"/>
                    <a:pt x="19" y="200"/>
                  </a:cubicBezTo>
                  <a:cubicBezTo>
                    <a:pt x="29" y="200"/>
                    <a:pt x="38" y="192"/>
                    <a:pt x="38" y="181"/>
                  </a:cubicBezTo>
                  <a:cubicBezTo>
                    <a:pt x="38" y="135"/>
                    <a:pt x="38" y="135"/>
                    <a:pt x="38" y="135"/>
                  </a:cubicBezTo>
                  <a:cubicBezTo>
                    <a:pt x="80" y="135"/>
                    <a:pt x="80" y="135"/>
                    <a:pt x="80" y="135"/>
                  </a:cubicBezTo>
                  <a:cubicBezTo>
                    <a:pt x="117" y="135"/>
                    <a:pt x="147" y="104"/>
                    <a:pt x="147" y="67"/>
                  </a:cubicBezTo>
                  <a:cubicBezTo>
                    <a:pt x="147" y="30"/>
                    <a:pt x="117" y="0"/>
                    <a:pt x="8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7113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4AE-60F9-AC43-918C-63DB737EB1E6}"/>
              </a:ext>
            </a:extLst>
          </p:cNvPr>
          <p:cNvSpPr>
            <a:spLocks noGrp="1"/>
          </p:cNvSpPr>
          <p:nvPr>
            <p:ph type="ctrTitle"/>
          </p:nvPr>
        </p:nvSpPr>
        <p:spPr>
          <a:xfrm>
            <a:off x="475802" y="921346"/>
            <a:ext cx="7581606" cy="616508"/>
          </a:xfrm>
        </p:spPr>
        <p:txBody>
          <a:bodyPr/>
          <a:lstStyle/>
          <a:p>
            <a:r>
              <a:rPr lang="en-US" dirty="0"/>
              <a:t>Tool Set Plug and Play Architecture</a:t>
            </a:r>
          </a:p>
        </p:txBody>
      </p:sp>
      <p:sp>
        <p:nvSpPr>
          <p:cNvPr id="3" name="TextBox 2">
            <a:extLst>
              <a:ext uri="{FF2B5EF4-FFF2-40B4-BE49-F238E27FC236}">
                <a16:creationId xmlns:a16="http://schemas.microsoft.com/office/drawing/2014/main" id="{FBE5089F-2BCF-1B4C-83AA-C4BCEF9B7096}"/>
              </a:ext>
            </a:extLst>
          </p:cNvPr>
          <p:cNvSpPr txBox="1"/>
          <p:nvPr/>
        </p:nvSpPr>
        <p:spPr>
          <a:xfrm>
            <a:off x="344384" y="2043361"/>
            <a:ext cx="82584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Keep the Tool Set investment as lean and plug and play as possible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Implement your use of tools with the mindset that in 2 years, a better, superior tool will take its place that the adoption thereof will improve the speed, efficiency, profitability of your business while improving your product and delivery.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the new tool comes along, you want to be able to ”adopt it” immediately</a:t>
            </a:r>
          </a:p>
          <a:p>
            <a:endParaRPr lang="en-US" dirty="0">
              <a:latin typeface="+mn-lt"/>
            </a:endParaRPr>
          </a:p>
          <a:p>
            <a:r>
              <a:rPr lang="en-US" dirty="0">
                <a:latin typeface="+mn-lt"/>
              </a:rPr>
              <a:t>Example: Kubernetes</a:t>
            </a:r>
          </a:p>
        </p:txBody>
      </p:sp>
      <p:grpSp>
        <p:nvGrpSpPr>
          <p:cNvPr id="4" name="Group 3">
            <a:extLst>
              <a:ext uri="{FF2B5EF4-FFF2-40B4-BE49-F238E27FC236}">
                <a16:creationId xmlns:a16="http://schemas.microsoft.com/office/drawing/2014/main" id="{1DE49BC4-E64F-BE4B-80C2-193FAC0218C1}"/>
              </a:ext>
            </a:extLst>
          </p:cNvPr>
          <p:cNvGrpSpPr>
            <a:grpSpLocks noChangeAspect="1"/>
          </p:cNvGrpSpPr>
          <p:nvPr/>
        </p:nvGrpSpPr>
        <p:grpSpPr>
          <a:xfrm>
            <a:off x="7006442" y="442157"/>
            <a:ext cx="1134547" cy="1254546"/>
            <a:chOff x="5345610" y="2367556"/>
            <a:chExt cx="519984" cy="574982"/>
          </a:xfrm>
        </p:grpSpPr>
        <p:sp>
          <p:nvSpPr>
            <p:cNvPr id="5" name="Freeform 105">
              <a:extLst>
                <a:ext uri="{FF2B5EF4-FFF2-40B4-BE49-F238E27FC236}">
                  <a16:creationId xmlns:a16="http://schemas.microsoft.com/office/drawing/2014/main" id="{3A39B6DA-AE04-FB47-A701-F27422A1D59A}"/>
                </a:ext>
              </a:extLst>
            </p:cNvPr>
            <p:cNvSpPr>
              <a:spLocks noChangeAspect="1"/>
            </p:cNvSpPr>
            <p:nvPr/>
          </p:nvSpPr>
          <p:spPr bwMode="auto">
            <a:xfrm>
              <a:off x="5345610" y="2367556"/>
              <a:ext cx="491985" cy="574982"/>
            </a:xfrm>
            <a:custGeom>
              <a:avLst/>
              <a:gdLst>
                <a:gd name="T0" fmla="*/ 200 w 208"/>
                <a:gd name="T1" fmla="*/ 206 h 243"/>
                <a:gd name="T2" fmla="*/ 188 w 208"/>
                <a:gd name="T3" fmla="*/ 217 h 243"/>
                <a:gd name="T4" fmla="*/ 174 w 208"/>
                <a:gd name="T5" fmla="*/ 226 h 243"/>
                <a:gd name="T6" fmla="*/ 158 w 208"/>
                <a:gd name="T7" fmla="*/ 234 h 243"/>
                <a:gd name="T8" fmla="*/ 142 w 208"/>
                <a:gd name="T9" fmla="*/ 238 h 243"/>
                <a:gd name="T10" fmla="*/ 75 w 208"/>
                <a:gd name="T11" fmla="*/ 233 h 243"/>
                <a:gd name="T12" fmla="*/ 22 w 208"/>
                <a:gd name="T13" fmla="*/ 191 h 243"/>
                <a:gd name="T14" fmla="*/ 0 w 208"/>
                <a:gd name="T15" fmla="*/ 125 h 243"/>
                <a:gd name="T16" fmla="*/ 19 w 208"/>
                <a:gd name="T17" fmla="*/ 58 h 243"/>
                <a:gd name="T18" fmla="*/ 73 w 208"/>
                <a:gd name="T19" fmla="*/ 12 h 243"/>
                <a:gd name="T20" fmla="*/ 144 w 208"/>
                <a:gd name="T21" fmla="*/ 4 h 243"/>
                <a:gd name="T22" fmla="*/ 162 w 208"/>
                <a:gd name="T23" fmla="*/ 8 h 243"/>
                <a:gd name="T24" fmla="*/ 178 w 208"/>
                <a:gd name="T25" fmla="*/ 16 h 243"/>
                <a:gd name="T26" fmla="*/ 194 w 208"/>
                <a:gd name="T27" fmla="*/ 25 h 243"/>
                <a:gd name="T28" fmla="*/ 208 w 208"/>
                <a:gd name="T29" fmla="*/ 37 h 243"/>
                <a:gd name="T30" fmla="*/ 192 w 208"/>
                <a:gd name="T31" fmla="*/ 53 h 243"/>
                <a:gd name="T32" fmla="*/ 140 w 208"/>
                <a:gd name="T33" fmla="*/ 24 h 243"/>
                <a:gd name="T34" fmla="*/ 79 w 208"/>
                <a:gd name="T35" fmla="*/ 28 h 243"/>
                <a:gd name="T36" fmla="*/ 31 w 208"/>
                <a:gd name="T37" fmla="*/ 66 h 243"/>
                <a:gd name="T38" fmla="*/ 12 w 208"/>
                <a:gd name="T39" fmla="*/ 125 h 243"/>
                <a:gd name="T40" fmla="*/ 29 w 208"/>
                <a:gd name="T41" fmla="*/ 186 h 243"/>
                <a:gd name="T42" fmla="*/ 77 w 208"/>
                <a:gd name="T43" fmla="*/ 228 h 243"/>
                <a:gd name="T44" fmla="*/ 142 w 208"/>
                <a:gd name="T45" fmla="*/ 236 h 243"/>
                <a:gd name="T46" fmla="*/ 158 w 208"/>
                <a:gd name="T47" fmla="*/ 232 h 243"/>
                <a:gd name="T48" fmla="*/ 173 w 208"/>
                <a:gd name="T49" fmla="*/ 225 h 243"/>
                <a:gd name="T50" fmla="*/ 187 w 208"/>
                <a:gd name="T51" fmla="*/ 216 h 243"/>
                <a:gd name="T52" fmla="*/ 200 w 208"/>
                <a:gd name="T53" fmla="*/ 20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243">
                  <a:moveTo>
                    <a:pt x="200" y="206"/>
                  </a:moveTo>
                  <a:cubicBezTo>
                    <a:pt x="196" y="210"/>
                    <a:pt x="192" y="214"/>
                    <a:pt x="188" y="217"/>
                  </a:cubicBezTo>
                  <a:cubicBezTo>
                    <a:pt x="183" y="220"/>
                    <a:pt x="179" y="224"/>
                    <a:pt x="174" y="226"/>
                  </a:cubicBezTo>
                  <a:cubicBezTo>
                    <a:pt x="169" y="229"/>
                    <a:pt x="164" y="232"/>
                    <a:pt x="158" y="234"/>
                  </a:cubicBezTo>
                  <a:cubicBezTo>
                    <a:pt x="153" y="235"/>
                    <a:pt x="148" y="237"/>
                    <a:pt x="142" y="238"/>
                  </a:cubicBezTo>
                  <a:cubicBezTo>
                    <a:pt x="120" y="243"/>
                    <a:pt x="96" y="242"/>
                    <a:pt x="75" y="233"/>
                  </a:cubicBezTo>
                  <a:cubicBezTo>
                    <a:pt x="54" y="225"/>
                    <a:pt x="35" y="210"/>
                    <a:pt x="22" y="191"/>
                  </a:cubicBezTo>
                  <a:cubicBezTo>
                    <a:pt x="8" y="172"/>
                    <a:pt x="1" y="149"/>
                    <a:pt x="0" y="125"/>
                  </a:cubicBezTo>
                  <a:cubicBezTo>
                    <a:pt x="0" y="102"/>
                    <a:pt x="6" y="78"/>
                    <a:pt x="19" y="58"/>
                  </a:cubicBezTo>
                  <a:cubicBezTo>
                    <a:pt x="32" y="38"/>
                    <a:pt x="51" y="22"/>
                    <a:pt x="73" y="12"/>
                  </a:cubicBezTo>
                  <a:cubicBezTo>
                    <a:pt x="95" y="3"/>
                    <a:pt x="120" y="0"/>
                    <a:pt x="144" y="4"/>
                  </a:cubicBezTo>
                  <a:cubicBezTo>
                    <a:pt x="150" y="5"/>
                    <a:pt x="156" y="7"/>
                    <a:pt x="162" y="8"/>
                  </a:cubicBezTo>
                  <a:cubicBezTo>
                    <a:pt x="167" y="10"/>
                    <a:pt x="173" y="13"/>
                    <a:pt x="178" y="16"/>
                  </a:cubicBezTo>
                  <a:cubicBezTo>
                    <a:pt x="184" y="18"/>
                    <a:pt x="189" y="22"/>
                    <a:pt x="194" y="25"/>
                  </a:cubicBezTo>
                  <a:cubicBezTo>
                    <a:pt x="199" y="29"/>
                    <a:pt x="204" y="33"/>
                    <a:pt x="208" y="37"/>
                  </a:cubicBezTo>
                  <a:cubicBezTo>
                    <a:pt x="192" y="53"/>
                    <a:pt x="192" y="53"/>
                    <a:pt x="192" y="53"/>
                  </a:cubicBezTo>
                  <a:cubicBezTo>
                    <a:pt x="178" y="38"/>
                    <a:pt x="160" y="28"/>
                    <a:pt x="140" y="24"/>
                  </a:cubicBezTo>
                  <a:cubicBezTo>
                    <a:pt x="120" y="19"/>
                    <a:pt x="99" y="21"/>
                    <a:pt x="79" y="28"/>
                  </a:cubicBezTo>
                  <a:cubicBezTo>
                    <a:pt x="60" y="36"/>
                    <a:pt x="43" y="49"/>
                    <a:pt x="31" y="66"/>
                  </a:cubicBezTo>
                  <a:cubicBezTo>
                    <a:pt x="19" y="83"/>
                    <a:pt x="12" y="104"/>
                    <a:pt x="12" y="125"/>
                  </a:cubicBezTo>
                  <a:cubicBezTo>
                    <a:pt x="11" y="147"/>
                    <a:pt x="17" y="168"/>
                    <a:pt x="29" y="186"/>
                  </a:cubicBezTo>
                  <a:cubicBezTo>
                    <a:pt x="40" y="204"/>
                    <a:pt x="57" y="219"/>
                    <a:pt x="77" y="228"/>
                  </a:cubicBezTo>
                  <a:cubicBezTo>
                    <a:pt x="97" y="237"/>
                    <a:pt x="120" y="239"/>
                    <a:pt x="142" y="236"/>
                  </a:cubicBezTo>
                  <a:cubicBezTo>
                    <a:pt x="147" y="235"/>
                    <a:pt x="152" y="233"/>
                    <a:pt x="158" y="232"/>
                  </a:cubicBezTo>
                  <a:cubicBezTo>
                    <a:pt x="163" y="230"/>
                    <a:pt x="168" y="228"/>
                    <a:pt x="173" y="225"/>
                  </a:cubicBezTo>
                  <a:cubicBezTo>
                    <a:pt x="178" y="223"/>
                    <a:pt x="183" y="220"/>
                    <a:pt x="187" y="216"/>
                  </a:cubicBezTo>
                  <a:cubicBezTo>
                    <a:pt x="192" y="213"/>
                    <a:pt x="196" y="210"/>
                    <a:pt x="200" y="2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06">
              <a:extLst>
                <a:ext uri="{FF2B5EF4-FFF2-40B4-BE49-F238E27FC236}">
                  <a16:creationId xmlns:a16="http://schemas.microsoft.com/office/drawing/2014/main" id="{56648B6F-62D6-AE42-B9F8-FED41358B47A}"/>
                </a:ext>
              </a:extLst>
            </p:cNvPr>
            <p:cNvSpPr>
              <a:spLocks noChangeAspect="1"/>
            </p:cNvSpPr>
            <p:nvPr/>
          </p:nvSpPr>
          <p:spPr bwMode="auto">
            <a:xfrm>
              <a:off x="5572603" y="2426554"/>
              <a:ext cx="292991" cy="292991"/>
            </a:xfrm>
            <a:custGeom>
              <a:avLst/>
              <a:gdLst>
                <a:gd name="T0" fmla="*/ 7 w 124"/>
                <a:gd name="T1" fmla="*/ 117 h 124"/>
                <a:gd name="T2" fmla="*/ 7 w 124"/>
                <a:gd name="T3" fmla="*/ 117 h 124"/>
                <a:gd name="T4" fmla="*/ 7 w 124"/>
                <a:gd name="T5" fmla="*/ 90 h 124"/>
                <a:gd name="T6" fmla="*/ 124 w 124"/>
                <a:gd name="T7" fmla="*/ 0 h 124"/>
                <a:gd name="T8" fmla="*/ 35 w 124"/>
                <a:gd name="T9" fmla="*/ 117 h 124"/>
                <a:gd name="T10" fmla="*/ 7 w 124"/>
                <a:gd name="T11" fmla="*/ 117 h 124"/>
              </a:gdLst>
              <a:ahLst/>
              <a:cxnLst>
                <a:cxn ang="0">
                  <a:pos x="T0" y="T1"/>
                </a:cxn>
                <a:cxn ang="0">
                  <a:pos x="T2" y="T3"/>
                </a:cxn>
                <a:cxn ang="0">
                  <a:pos x="T4" y="T5"/>
                </a:cxn>
                <a:cxn ang="0">
                  <a:pos x="T6" y="T7"/>
                </a:cxn>
                <a:cxn ang="0">
                  <a:pos x="T8" y="T9"/>
                </a:cxn>
                <a:cxn ang="0">
                  <a:pos x="T10" y="T11"/>
                </a:cxn>
              </a:cxnLst>
              <a:rect l="0" t="0" r="r" b="b"/>
              <a:pathLst>
                <a:path w="124" h="124">
                  <a:moveTo>
                    <a:pt x="7" y="117"/>
                  </a:moveTo>
                  <a:cubicBezTo>
                    <a:pt x="7" y="117"/>
                    <a:pt x="7" y="117"/>
                    <a:pt x="7" y="117"/>
                  </a:cubicBezTo>
                  <a:cubicBezTo>
                    <a:pt x="0" y="109"/>
                    <a:pt x="0" y="97"/>
                    <a:pt x="7" y="90"/>
                  </a:cubicBezTo>
                  <a:cubicBezTo>
                    <a:pt x="124" y="0"/>
                    <a:pt x="124" y="0"/>
                    <a:pt x="124" y="0"/>
                  </a:cubicBezTo>
                  <a:cubicBezTo>
                    <a:pt x="35" y="117"/>
                    <a:pt x="35" y="117"/>
                    <a:pt x="35" y="117"/>
                  </a:cubicBezTo>
                  <a:cubicBezTo>
                    <a:pt x="27" y="124"/>
                    <a:pt x="15" y="124"/>
                    <a:pt x="7" y="11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41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69332"/>
          </a:xfrm>
          <a:prstGeom prst="rect">
            <a:avLst/>
          </a:prstGeom>
          <a:noFill/>
        </p:spPr>
        <p:txBody>
          <a:bodyPr wrap="square" rtlCol="0">
            <a:spAutoFit/>
          </a:bodyPr>
          <a:lstStyle/>
          <a:p>
            <a:r>
              <a:rPr lang="en-US" dirty="0">
                <a:latin typeface="+mn-lt"/>
              </a:rPr>
              <a:t>RAD SDLC Work-Flow Model for Lab</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FSO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 Region by the Instructor and a git branch. The Instructor will add each participant to the git org, and the Participant will receive an email invitation they will accept</a:t>
            </a:r>
          </a:p>
          <a:p>
            <a:endParaRPr lang="en-US" sz="1000" dirty="0">
              <a:latin typeface="+mn-lt"/>
            </a:endParaRPr>
          </a:p>
          <a:p>
            <a:pPr marL="628650" lvl="1" indent="-171450">
              <a:buFont typeface="Wingdings" pitchFamily="2" charset="2"/>
              <a:buChar char="ü"/>
            </a:pPr>
            <a:r>
              <a:rPr lang="en-US" sz="1000" dirty="0">
                <a:latin typeface="+mn-lt"/>
              </a:rPr>
              <a:t>Start the Lab by cloning the lab repo and checking out their assigned Branch/Region</a:t>
            </a:r>
          </a:p>
          <a:p>
            <a:pPr marL="628650" lvl="1" indent="-171450">
              <a:buFont typeface="Wingdings" pitchFamily="2" charset="2"/>
              <a:buChar char="ü"/>
            </a:pPr>
            <a:r>
              <a:rPr lang="en-US" sz="1000" dirty="0">
                <a:latin typeface="+mn-lt"/>
              </a:rPr>
              <a:t>Students must already have a 4096 bit RSA Key associated with their </a:t>
            </a:r>
            <a:r>
              <a:rPr lang="en-US" sz="1000" dirty="0" err="1">
                <a:latin typeface="+mn-lt"/>
              </a:rPr>
              <a:t>github</a:t>
            </a:r>
            <a:r>
              <a:rPr lang="en-US" sz="1000" dirty="0">
                <a:latin typeface="+mn-lt"/>
              </a:rPr>
              <a:t> account</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EBF-51E9-7645-AEDD-73132CA34AFA}"/>
              </a:ext>
            </a:extLst>
          </p:cNvPr>
          <p:cNvSpPr>
            <a:spLocks noGrp="1"/>
          </p:cNvSpPr>
          <p:nvPr>
            <p:ph type="ctrTitle"/>
          </p:nvPr>
        </p:nvSpPr>
        <p:spPr>
          <a:xfrm>
            <a:off x="387245" y="405278"/>
            <a:ext cx="7783438" cy="660630"/>
          </a:xfrm>
        </p:spPr>
        <p:txBody>
          <a:bodyPr/>
          <a:lstStyle/>
          <a:p>
            <a:r>
              <a:rPr lang="en-US" dirty="0" err="1"/>
              <a:t>Devops</a:t>
            </a:r>
            <a:r>
              <a:rPr lang="en-US" dirty="0"/>
              <a:t> Workflow</a:t>
            </a:r>
          </a:p>
        </p:txBody>
      </p:sp>
      <p:pic>
        <p:nvPicPr>
          <p:cNvPr id="3" name="Picture 2">
            <a:extLst>
              <a:ext uri="{FF2B5EF4-FFF2-40B4-BE49-F238E27FC236}">
                <a16:creationId xmlns:a16="http://schemas.microsoft.com/office/drawing/2014/main" id="{92182B27-9A3E-0268-C5D3-0C3DD6D28F08}"/>
              </a:ext>
            </a:extLst>
          </p:cNvPr>
          <p:cNvPicPr>
            <a:picLocks noChangeAspect="1"/>
          </p:cNvPicPr>
          <p:nvPr/>
        </p:nvPicPr>
        <p:blipFill>
          <a:blip r:embed="rId2"/>
          <a:stretch>
            <a:fillRect/>
          </a:stretch>
        </p:blipFill>
        <p:spPr>
          <a:xfrm>
            <a:off x="717025" y="1349477"/>
            <a:ext cx="710714" cy="710714"/>
          </a:xfrm>
          <a:prstGeom prst="rect">
            <a:avLst/>
          </a:prstGeom>
        </p:spPr>
      </p:pic>
      <p:sp>
        <p:nvSpPr>
          <p:cNvPr id="4" name="TextBox 3">
            <a:extLst>
              <a:ext uri="{FF2B5EF4-FFF2-40B4-BE49-F238E27FC236}">
                <a16:creationId xmlns:a16="http://schemas.microsoft.com/office/drawing/2014/main" id="{7BEAA395-7B97-DE95-A778-E7E594ADFD5E}"/>
              </a:ext>
            </a:extLst>
          </p:cNvPr>
          <p:cNvSpPr txBox="1"/>
          <p:nvPr/>
        </p:nvSpPr>
        <p:spPr>
          <a:xfrm>
            <a:off x="1918009" y="1220363"/>
            <a:ext cx="5464097" cy="707886"/>
          </a:xfrm>
          <a:prstGeom prst="rect">
            <a:avLst/>
          </a:prstGeom>
          <a:noFill/>
        </p:spPr>
        <p:txBody>
          <a:bodyPr wrap="square" rtlCol="0">
            <a:spAutoFit/>
          </a:bodyPr>
          <a:lstStyle/>
          <a:p>
            <a:r>
              <a:rPr lang="en-US" sz="1000" dirty="0">
                <a:latin typeface="+mn-lt"/>
              </a:rPr>
              <a:t>Sprint Meeting:</a:t>
            </a:r>
          </a:p>
          <a:p>
            <a:pPr marL="285750" indent="-285750">
              <a:buFont typeface="Wingdings" pitchFamily="2" charset="2"/>
              <a:buChar char="q"/>
            </a:pPr>
            <a:r>
              <a:rPr lang="en-US" sz="1000" dirty="0">
                <a:latin typeface="+mn-lt"/>
              </a:rPr>
              <a:t>Based on capacity and priorities, stories are assigned to Team Members. </a:t>
            </a:r>
          </a:p>
          <a:p>
            <a:pPr marL="285750" indent="-285750">
              <a:buFont typeface="Wingdings" pitchFamily="2" charset="2"/>
              <a:buChar char="q"/>
            </a:pPr>
            <a:r>
              <a:rPr lang="en-US" sz="1000" dirty="0">
                <a:latin typeface="+mn-lt"/>
              </a:rPr>
              <a:t>Stories can be additionally broken up and estimated. Stories are assigned to Individual Team Members</a:t>
            </a:r>
          </a:p>
        </p:txBody>
      </p:sp>
      <p:pic>
        <p:nvPicPr>
          <p:cNvPr id="5" name="Picture 4">
            <a:extLst>
              <a:ext uri="{FF2B5EF4-FFF2-40B4-BE49-F238E27FC236}">
                <a16:creationId xmlns:a16="http://schemas.microsoft.com/office/drawing/2014/main" id="{46AF6378-EE1C-4046-E3EA-49E60B34B49C}"/>
              </a:ext>
            </a:extLst>
          </p:cNvPr>
          <p:cNvPicPr>
            <a:picLocks noChangeAspect="1"/>
          </p:cNvPicPr>
          <p:nvPr/>
        </p:nvPicPr>
        <p:blipFill>
          <a:blip r:embed="rId3"/>
          <a:stretch>
            <a:fillRect/>
          </a:stretch>
        </p:blipFill>
        <p:spPr>
          <a:xfrm>
            <a:off x="500668" y="2600326"/>
            <a:ext cx="927071" cy="491815"/>
          </a:xfrm>
          <a:prstGeom prst="rect">
            <a:avLst/>
          </a:prstGeom>
        </p:spPr>
      </p:pic>
      <p:sp>
        <p:nvSpPr>
          <p:cNvPr id="6" name="TextBox 5">
            <a:extLst>
              <a:ext uri="{FF2B5EF4-FFF2-40B4-BE49-F238E27FC236}">
                <a16:creationId xmlns:a16="http://schemas.microsoft.com/office/drawing/2014/main" id="{6FCEFBD3-4861-4897-EF90-CE4635FA1C6A}"/>
              </a:ext>
            </a:extLst>
          </p:cNvPr>
          <p:cNvSpPr txBox="1"/>
          <p:nvPr/>
        </p:nvSpPr>
        <p:spPr>
          <a:xfrm>
            <a:off x="1918008" y="2322100"/>
            <a:ext cx="6103437" cy="861774"/>
          </a:xfrm>
          <a:prstGeom prst="rect">
            <a:avLst/>
          </a:prstGeom>
          <a:noFill/>
        </p:spPr>
        <p:txBody>
          <a:bodyPr wrap="square" rtlCol="0">
            <a:spAutoFit/>
          </a:bodyPr>
          <a:lstStyle/>
          <a:p>
            <a:pPr marL="285750" indent="-285750">
              <a:buFont typeface="Wingdings" pitchFamily="2" charset="2"/>
              <a:buChar char="q"/>
            </a:pPr>
            <a:r>
              <a:rPr lang="en-US" sz="1000" dirty="0">
                <a:latin typeface="+mn-lt"/>
              </a:rPr>
              <a:t>Engineer creates a new branch from the DEV branch, and names it with the Jira Story Number / Engineer’s Name. Example:</a:t>
            </a:r>
          </a:p>
          <a:p>
            <a:pPr marL="285750" indent="-285750">
              <a:buFont typeface="Wingdings" pitchFamily="2" charset="2"/>
              <a:buChar char="q"/>
            </a:pPr>
            <a:r>
              <a:rPr lang="en-US" sz="1000" dirty="0">
                <a:latin typeface="+mn-lt"/>
              </a:rPr>
              <a:t>1234567/</a:t>
            </a:r>
            <a:r>
              <a:rPr lang="en-US" sz="1000" dirty="0" err="1">
                <a:latin typeface="+mn-lt"/>
              </a:rPr>
              <a:t>jsmith</a:t>
            </a:r>
            <a:r>
              <a:rPr lang="en-US" sz="1000" dirty="0">
                <a:latin typeface="+mn-lt"/>
              </a:rPr>
              <a:t>. </a:t>
            </a:r>
          </a:p>
          <a:p>
            <a:pPr marL="285750" indent="-285750">
              <a:buFont typeface="Wingdings" pitchFamily="2" charset="2"/>
              <a:buChar char="q"/>
            </a:pPr>
            <a:r>
              <a:rPr lang="en-US" sz="1000" dirty="0">
                <a:latin typeface="+mn-lt"/>
              </a:rPr>
              <a:t>An Engineer can have as many branches as they like depending on how many stories/features/etc.</a:t>
            </a:r>
          </a:p>
          <a:p>
            <a:pPr marL="285750" indent="-285750">
              <a:buFont typeface="Wingdings" pitchFamily="2" charset="2"/>
              <a:buChar char="q"/>
            </a:pPr>
            <a:r>
              <a:rPr lang="en-US" sz="1000" dirty="0">
                <a:latin typeface="+mn-lt"/>
              </a:rPr>
              <a:t>Engineer beings using rapid iteration to develop code</a:t>
            </a:r>
          </a:p>
        </p:txBody>
      </p:sp>
      <p:pic>
        <p:nvPicPr>
          <p:cNvPr id="7" name="Picture 6">
            <a:extLst>
              <a:ext uri="{FF2B5EF4-FFF2-40B4-BE49-F238E27FC236}">
                <a16:creationId xmlns:a16="http://schemas.microsoft.com/office/drawing/2014/main" id="{A37362A0-00AE-2A2E-DE78-2CCD6CAEDF25}"/>
              </a:ext>
            </a:extLst>
          </p:cNvPr>
          <p:cNvPicPr>
            <a:picLocks noChangeAspect="1"/>
          </p:cNvPicPr>
          <p:nvPr/>
        </p:nvPicPr>
        <p:blipFill>
          <a:blip r:embed="rId4"/>
          <a:stretch>
            <a:fillRect/>
          </a:stretch>
        </p:blipFill>
        <p:spPr>
          <a:xfrm>
            <a:off x="778689" y="3946292"/>
            <a:ext cx="567276" cy="566177"/>
          </a:xfrm>
          <a:prstGeom prst="rect">
            <a:avLst/>
          </a:prstGeom>
        </p:spPr>
      </p:pic>
      <p:sp>
        <p:nvSpPr>
          <p:cNvPr id="8" name="TextBox 7">
            <a:extLst>
              <a:ext uri="{FF2B5EF4-FFF2-40B4-BE49-F238E27FC236}">
                <a16:creationId xmlns:a16="http://schemas.microsoft.com/office/drawing/2014/main" id="{B613F74B-E0AB-7CD7-815B-FF8B3BAC777E}"/>
              </a:ext>
            </a:extLst>
          </p:cNvPr>
          <p:cNvSpPr txBox="1"/>
          <p:nvPr/>
        </p:nvSpPr>
        <p:spPr>
          <a:xfrm>
            <a:off x="1918008" y="3793170"/>
            <a:ext cx="5813504" cy="1169551"/>
          </a:xfrm>
          <a:prstGeom prst="rect">
            <a:avLst/>
          </a:prstGeom>
          <a:noFill/>
        </p:spPr>
        <p:txBody>
          <a:bodyPr wrap="square" rtlCol="0">
            <a:spAutoFit/>
          </a:bodyPr>
          <a:lstStyle/>
          <a:p>
            <a:pPr marL="171450" indent="-171450">
              <a:buFont typeface="Wingdings" pitchFamily="2" charset="2"/>
              <a:buChar char="q"/>
            </a:pPr>
            <a:r>
              <a:rPr lang="en-US" sz="1000" dirty="0">
                <a:latin typeface="+mn-lt"/>
              </a:rPr>
              <a:t>Engineer tests their code in tasks (the tasks pull the curated OCI images to build the code)</a:t>
            </a:r>
          </a:p>
          <a:p>
            <a:pPr marL="171450" indent="-171450">
              <a:buFont typeface="Wingdings" pitchFamily="2" charset="2"/>
              <a:buChar char="q"/>
            </a:pPr>
            <a:r>
              <a:rPr lang="en-US" sz="1000" dirty="0">
                <a:latin typeface="+mn-lt"/>
              </a:rPr>
              <a:t>When tasks passes, Engineer will merge into branch from upstream branch to ensure they have all recent merges and re-test. If green:</a:t>
            </a:r>
          </a:p>
          <a:p>
            <a:pPr marL="171450" indent="-171450">
              <a:buFont typeface="Wingdings" pitchFamily="2" charset="2"/>
              <a:buChar char="q"/>
            </a:pPr>
            <a:r>
              <a:rPr lang="en-US" sz="1000" dirty="0">
                <a:latin typeface="+mn-lt"/>
              </a:rPr>
              <a:t>Engineer builds their branch in the pipeline </a:t>
            </a:r>
          </a:p>
          <a:p>
            <a:pPr marL="171450" indent="-171450">
              <a:buFont typeface="Wingdings" pitchFamily="2" charset="2"/>
              <a:buChar char="q"/>
            </a:pPr>
            <a:r>
              <a:rPr lang="en-US" sz="1000" dirty="0">
                <a:latin typeface="+mn-lt"/>
              </a:rPr>
              <a:t>If the pipeline builds successfully, Engineer creates a PR. </a:t>
            </a:r>
          </a:p>
          <a:p>
            <a:pPr marL="171450" indent="-171450">
              <a:buFont typeface="Wingdings" pitchFamily="2" charset="2"/>
              <a:buChar char="q"/>
            </a:pPr>
            <a:r>
              <a:rPr lang="en-US" sz="1000" dirty="0">
                <a:latin typeface="+mn-lt"/>
              </a:rPr>
              <a:t>Team Lead(s) will verify code branch has passed and will review changes in git and either reject or pass and merge.</a:t>
            </a:r>
          </a:p>
        </p:txBody>
      </p:sp>
    </p:spTree>
    <p:extLst>
      <p:ext uri="{BB962C8B-B14F-4D97-AF65-F5344CB8AC3E}">
        <p14:creationId xmlns:p14="http://schemas.microsoft.com/office/powerpoint/2010/main" val="65313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6A43-1EF3-2A1F-F274-20A6CE96E988}"/>
              </a:ext>
            </a:extLst>
          </p:cNvPr>
          <p:cNvSpPr>
            <a:spLocks noGrp="1"/>
          </p:cNvSpPr>
          <p:nvPr>
            <p:ph type="ctrTitle"/>
          </p:nvPr>
        </p:nvSpPr>
        <p:spPr>
          <a:xfrm>
            <a:off x="394123" y="372716"/>
            <a:ext cx="7598042" cy="1277664"/>
          </a:xfrm>
        </p:spPr>
        <p:txBody>
          <a:bodyPr/>
          <a:lstStyle/>
          <a:p>
            <a:r>
              <a:rPr lang="en-US" dirty="0"/>
              <a:t>Infrastructure Release Workflow</a:t>
            </a:r>
          </a:p>
        </p:txBody>
      </p:sp>
      <p:sp>
        <p:nvSpPr>
          <p:cNvPr id="3" name="TextBox 2">
            <a:extLst>
              <a:ext uri="{FF2B5EF4-FFF2-40B4-BE49-F238E27FC236}">
                <a16:creationId xmlns:a16="http://schemas.microsoft.com/office/drawing/2014/main" id="{53297E4C-B6FB-40D1-7D0A-16D2CA5E98B9}"/>
              </a:ext>
            </a:extLst>
          </p:cNvPr>
          <p:cNvSpPr txBox="1"/>
          <p:nvPr/>
        </p:nvSpPr>
        <p:spPr>
          <a:xfrm>
            <a:off x="1434789" y="1828800"/>
            <a:ext cx="7129347" cy="830997"/>
          </a:xfrm>
          <a:prstGeom prst="rect">
            <a:avLst/>
          </a:prstGeom>
          <a:noFill/>
        </p:spPr>
        <p:txBody>
          <a:bodyPr wrap="square" rtlCol="0">
            <a:spAutoFit/>
          </a:bodyPr>
          <a:lstStyle/>
          <a:p>
            <a:pPr marL="171450" indent="-171450">
              <a:buFont typeface="Wingdings" pitchFamily="2" charset="2"/>
              <a:buChar char="ü"/>
            </a:pPr>
            <a:r>
              <a:rPr lang="en-US" sz="1200" dirty="0">
                <a:latin typeface="+mn-lt"/>
              </a:rPr>
              <a:t>Sprint Deadline: All Engineers will create PRs for their work which has passed a successful build in their branch &amp; the dev pipeline</a:t>
            </a:r>
          </a:p>
          <a:p>
            <a:pPr marL="171450" indent="-171450">
              <a:buFont typeface="Wingdings" pitchFamily="2" charset="2"/>
              <a:buChar char="ü"/>
            </a:pPr>
            <a:r>
              <a:rPr lang="en-US" sz="1200" dirty="0">
                <a:latin typeface="+mn-lt"/>
              </a:rPr>
              <a:t>The Leads will decide what gets included (merged)</a:t>
            </a:r>
          </a:p>
          <a:p>
            <a:pPr marL="171450" indent="-171450">
              <a:buFont typeface="Wingdings" pitchFamily="2" charset="2"/>
              <a:buChar char="ü"/>
            </a:pPr>
            <a:r>
              <a:rPr lang="en-US" sz="1200" dirty="0">
                <a:latin typeface="+mn-lt"/>
              </a:rPr>
              <a:t>After all work is merged, the Leads will build DEV branch</a:t>
            </a:r>
          </a:p>
        </p:txBody>
      </p:sp>
      <p:sp>
        <p:nvSpPr>
          <p:cNvPr id="6" name="TextBox 5">
            <a:extLst>
              <a:ext uri="{FF2B5EF4-FFF2-40B4-BE49-F238E27FC236}">
                <a16:creationId xmlns:a16="http://schemas.microsoft.com/office/drawing/2014/main" id="{927900CD-ACBF-44F0-6A1C-A29BA505CB46}"/>
              </a:ext>
            </a:extLst>
          </p:cNvPr>
          <p:cNvSpPr txBox="1"/>
          <p:nvPr/>
        </p:nvSpPr>
        <p:spPr>
          <a:xfrm>
            <a:off x="1434789" y="2838217"/>
            <a:ext cx="7017834" cy="830997"/>
          </a:xfrm>
          <a:prstGeom prst="rect">
            <a:avLst/>
          </a:prstGeom>
          <a:noFill/>
        </p:spPr>
        <p:txBody>
          <a:bodyPr wrap="square" rtlCol="0">
            <a:spAutoFit/>
          </a:bodyPr>
          <a:lstStyle/>
          <a:p>
            <a:pPr marL="171450" indent="-171450">
              <a:buFont typeface="Wingdings" pitchFamily="2" charset="2"/>
              <a:buChar char="ü"/>
            </a:pPr>
            <a:r>
              <a:rPr lang="en-US" sz="1200" dirty="0">
                <a:latin typeface="+mn-lt"/>
              </a:rPr>
              <a:t>If the DEV pipeline builds Ok, it automatically “kicks” off the upstream application DEV Team’s pipelines. </a:t>
            </a:r>
            <a:r>
              <a:rPr lang="en-US" sz="1200" dirty="0" err="1">
                <a:latin typeface="+mn-lt"/>
              </a:rPr>
              <a:t>Ie</a:t>
            </a:r>
            <a:r>
              <a:rPr lang="en-US" sz="1200" dirty="0">
                <a:latin typeface="+mn-lt"/>
              </a:rPr>
              <a:t>) Shopping Cart Java Web App etc. These upstream pipelines will build from the other teams current release code. So you are verifying that all the upstream app code version that are currently work in prod, will work on your new DEV infrastructure code.</a:t>
            </a:r>
          </a:p>
        </p:txBody>
      </p:sp>
      <p:sp>
        <p:nvSpPr>
          <p:cNvPr id="7" name="TextBox 6">
            <a:extLst>
              <a:ext uri="{FF2B5EF4-FFF2-40B4-BE49-F238E27FC236}">
                <a16:creationId xmlns:a16="http://schemas.microsoft.com/office/drawing/2014/main" id="{607FC94D-1549-B487-0BAA-0D4C85FC5B92}"/>
              </a:ext>
            </a:extLst>
          </p:cNvPr>
          <p:cNvSpPr txBox="1"/>
          <p:nvPr/>
        </p:nvSpPr>
        <p:spPr>
          <a:xfrm>
            <a:off x="1412485" y="3776546"/>
            <a:ext cx="6638692" cy="461665"/>
          </a:xfrm>
          <a:prstGeom prst="rect">
            <a:avLst/>
          </a:prstGeom>
          <a:noFill/>
        </p:spPr>
        <p:txBody>
          <a:bodyPr wrap="square" rtlCol="0">
            <a:spAutoFit/>
          </a:bodyPr>
          <a:lstStyle/>
          <a:p>
            <a:pPr marL="171450" indent="-171450">
              <a:buFont typeface="Wingdings" pitchFamily="2" charset="2"/>
              <a:buChar char="ü"/>
            </a:pPr>
            <a:r>
              <a:rPr lang="en-US" sz="1200" dirty="0">
                <a:latin typeface="+mn-lt"/>
              </a:rPr>
              <a:t>If all upstream Team’s pipelines build green on top of the infra DEV branch pipeline, the infra DEV gets promoted to QA. In QA extensive regression testing occurs. </a:t>
            </a:r>
          </a:p>
        </p:txBody>
      </p:sp>
      <p:sp>
        <p:nvSpPr>
          <p:cNvPr id="8" name="TextBox 7">
            <a:extLst>
              <a:ext uri="{FF2B5EF4-FFF2-40B4-BE49-F238E27FC236}">
                <a16:creationId xmlns:a16="http://schemas.microsoft.com/office/drawing/2014/main" id="{CE4CE11A-4718-6772-CF98-67E4258A3A63}"/>
              </a:ext>
            </a:extLst>
          </p:cNvPr>
          <p:cNvSpPr txBox="1"/>
          <p:nvPr/>
        </p:nvSpPr>
        <p:spPr>
          <a:xfrm>
            <a:off x="1494263" y="4356410"/>
            <a:ext cx="6556914" cy="461665"/>
          </a:xfrm>
          <a:prstGeom prst="rect">
            <a:avLst/>
          </a:prstGeom>
          <a:noFill/>
        </p:spPr>
        <p:txBody>
          <a:bodyPr wrap="square" rtlCol="0">
            <a:spAutoFit/>
          </a:bodyPr>
          <a:lstStyle/>
          <a:p>
            <a:pPr marL="171450" indent="-171450">
              <a:buFont typeface="Wingdings" pitchFamily="2" charset="2"/>
              <a:buChar char="ü"/>
            </a:pPr>
            <a:r>
              <a:rPr lang="en-US" sz="1200" dirty="0">
                <a:latin typeface="+mn-lt"/>
              </a:rPr>
              <a:t>Once QA is green, the Lead(s) cut a Symantec release of what is now the new Prod version of the Infra Pipeline and it is blue-greened(where possible) into Prod</a:t>
            </a:r>
          </a:p>
        </p:txBody>
      </p:sp>
    </p:spTree>
    <p:extLst>
      <p:ext uri="{BB962C8B-B14F-4D97-AF65-F5344CB8AC3E}">
        <p14:creationId xmlns:p14="http://schemas.microsoft.com/office/powerpoint/2010/main" val="99759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5F80-87AF-B5B5-EE22-27362C918349}"/>
              </a:ext>
            </a:extLst>
          </p:cNvPr>
          <p:cNvSpPr>
            <a:spLocks noGrp="1"/>
          </p:cNvSpPr>
          <p:nvPr>
            <p:ph type="ctrTitle"/>
          </p:nvPr>
        </p:nvSpPr>
        <p:spPr>
          <a:xfrm>
            <a:off x="416425" y="512287"/>
            <a:ext cx="7598042" cy="874062"/>
          </a:xfrm>
        </p:spPr>
        <p:txBody>
          <a:bodyPr/>
          <a:lstStyle/>
          <a:p>
            <a:r>
              <a:rPr lang="en-US" dirty="0"/>
              <a:t>PROD OCI = DEV OCI</a:t>
            </a:r>
          </a:p>
        </p:txBody>
      </p:sp>
      <p:sp>
        <p:nvSpPr>
          <p:cNvPr id="3" name="TextBox 2">
            <a:extLst>
              <a:ext uri="{FF2B5EF4-FFF2-40B4-BE49-F238E27FC236}">
                <a16:creationId xmlns:a16="http://schemas.microsoft.com/office/drawing/2014/main" id="{501B1215-DFDE-9F0B-1DD6-9A2D6F394B6E}"/>
              </a:ext>
            </a:extLst>
          </p:cNvPr>
          <p:cNvSpPr txBox="1"/>
          <p:nvPr/>
        </p:nvSpPr>
        <p:spPr>
          <a:xfrm>
            <a:off x="511277" y="1524000"/>
            <a:ext cx="8023123" cy="646331"/>
          </a:xfrm>
          <a:prstGeom prst="rect">
            <a:avLst/>
          </a:prstGeom>
          <a:noFill/>
        </p:spPr>
        <p:txBody>
          <a:bodyPr wrap="square" rtlCol="0">
            <a:spAutoFit/>
          </a:bodyPr>
          <a:lstStyle/>
          <a:p>
            <a:r>
              <a:rPr lang="en-US" dirty="0">
                <a:latin typeface="+mn-lt"/>
              </a:rPr>
              <a:t>PRODUCTION DOWN! Teams that perform local development are more likely at risk of having a successful test cycle in the lower environments and still break in prod</a:t>
            </a:r>
          </a:p>
        </p:txBody>
      </p:sp>
      <p:sp>
        <p:nvSpPr>
          <p:cNvPr id="4" name="TextBox 3">
            <a:extLst>
              <a:ext uri="{FF2B5EF4-FFF2-40B4-BE49-F238E27FC236}">
                <a16:creationId xmlns:a16="http://schemas.microsoft.com/office/drawing/2014/main" id="{EE454885-D872-A8CD-B1D3-449FC6BD3FB1}"/>
              </a:ext>
            </a:extLst>
          </p:cNvPr>
          <p:cNvSpPr txBox="1"/>
          <p:nvPr/>
        </p:nvSpPr>
        <p:spPr>
          <a:xfrm>
            <a:off x="3714000" y="2307982"/>
            <a:ext cx="1002891" cy="369332"/>
          </a:xfrm>
          <a:prstGeom prst="rect">
            <a:avLst/>
          </a:prstGeom>
          <a:noFill/>
        </p:spPr>
        <p:txBody>
          <a:bodyPr wrap="square" rtlCol="0">
            <a:spAutoFit/>
          </a:bodyPr>
          <a:lstStyle/>
          <a:p>
            <a:r>
              <a:rPr lang="en-US" dirty="0">
                <a:latin typeface="+mn-lt"/>
              </a:rPr>
              <a:t>WHY?</a:t>
            </a:r>
          </a:p>
        </p:txBody>
      </p:sp>
      <p:sp>
        <p:nvSpPr>
          <p:cNvPr id="5" name="TextBox 4">
            <a:extLst>
              <a:ext uri="{FF2B5EF4-FFF2-40B4-BE49-F238E27FC236}">
                <a16:creationId xmlns:a16="http://schemas.microsoft.com/office/drawing/2014/main" id="{BFCFA535-D22D-E281-ED87-712AA688CB0A}"/>
              </a:ext>
            </a:extLst>
          </p:cNvPr>
          <p:cNvSpPr txBox="1"/>
          <p:nvPr/>
        </p:nvSpPr>
        <p:spPr>
          <a:xfrm>
            <a:off x="511277" y="2900516"/>
            <a:ext cx="8023123" cy="923330"/>
          </a:xfrm>
          <a:prstGeom prst="rect">
            <a:avLst/>
          </a:prstGeom>
          <a:noFill/>
        </p:spPr>
        <p:txBody>
          <a:bodyPr wrap="square" rtlCol="0">
            <a:spAutoFit/>
          </a:bodyPr>
          <a:lstStyle/>
          <a:p>
            <a:r>
              <a:rPr lang="en-US" dirty="0">
                <a:latin typeface="+mn-lt"/>
              </a:rPr>
              <a:t>No two developer local machines are the same in respect to: libraries, modules, configuration, env vars, params, </a:t>
            </a:r>
            <a:r>
              <a:rPr lang="en-US" dirty="0" err="1">
                <a:latin typeface="+mn-lt"/>
              </a:rPr>
              <a:t>os</a:t>
            </a:r>
            <a:r>
              <a:rPr lang="en-US" dirty="0">
                <a:latin typeface="+mn-lt"/>
              </a:rPr>
              <a:t> versions etc. Thus building code locally and testing is not valid or reliable.</a:t>
            </a:r>
          </a:p>
        </p:txBody>
      </p:sp>
      <p:sp>
        <p:nvSpPr>
          <p:cNvPr id="6" name="TextBox 5">
            <a:extLst>
              <a:ext uri="{FF2B5EF4-FFF2-40B4-BE49-F238E27FC236}">
                <a16:creationId xmlns:a16="http://schemas.microsoft.com/office/drawing/2014/main" id="{B5EF3397-DB3E-7761-2934-4FD706BC1E56}"/>
              </a:ext>
            </a:extLst>
          </p:cNvPr>
          <p:cNvSpPr txBox="1"/>
          <p:nvPr/>
        </p:nvSpPr>
        <p:spPr>
          <a:xfrm>
            <a:off x="511277" y="4021394"/>
            <a:ext cx="8190271" cy="923330"/>
          </a:xfrm>
          <a:prstGeom prst="rect">
            <a:avLst/>
          </a:prstGeom>
          <a:noFill/>
        </p:spPr>
        <p:txBody>
          <a:bodyPr wrap="square" rtlCol="0">
            <a:spAutoFit/>
          </a:bodyPr>
          <a:lstStyle/>
          <a:p>
            <a:r>
              <a:rPr lang="en-US" dirty="0">
                <a:latin typeface="+mn-lt"/>
              </a:rPr>
              <a:t>ALL CODE MUST BE BUILT ON THE SAME OCI IMAGES BY ALL DEVS THROUGHOUT THE ENTIRE DEV CYCLE!!!!!!! THIS IS THE ONLY WAY TO ENSURE 100% WHAT PASSES IN THE LOWER ENVS WILL PASS IN PROD!</a:t>
            </a:r>
          </a:p>
        </p:txBody>
      </p:sp>
    </p:spTree>
    <p:extLst>
      <p:ext uri="{BB962C8B-B14F-4D97-AF65-F5344CB8AC3E}">
        <p14:creationId xmlns:p14="http://schemas.microsoft.com/office/powerpoint/2010/main" val="27134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996103" y="1416965"/>
            <a:ext cx="1088435" cy="444199"/>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31785" y="2240225"/>
            <a:ext cx="1258101" cy="1361119"/>
          </a:xfrm>
          <a:prstGeom prst="rect">
            <a:avLst/>
          </a:prstGeom>
        </p:spPr>
      </p:pic>
      <p:pic>
        <p:nvPicPr>
          <p:cNvPr id="12" name="Picture 11">
            <a:extLst>
              <a:ext uri="{FF2B5EF4-FFF2-40B4-BE49-F238E27FC236}">
                <a16:creationId xmlns:a16="http://schemas.microsoft.com/office/drawing/2014/main" id="{6CFE85F0-6315-9E47-BB43-03E697E93181}"/>
              </a:ext>
            </a:extLst>
          </p:cNvPr>
          <p:cNvPicPr>
            <a:picLocks noChangeAspect="1"/>
          </p:cNvPicPr>
          <p:nvPr/>
        </p:nvPicPr>
        <p:blipFill>
          <a:blip r:embed="rId4"/>
          <a:stretch>
            <a:fillRect/>
          </a:stretch>
        </p:blipFill>
        <p:spPr>
          <a:xfrm>
            <a:off x="7335171" y="2700369"/>
            <a:ext cx="956792" cy="67466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5"/>
          <a:stretch>
            <a:fillRect/>
          </a:stretch>
        </p:blipFill>
        <p:spPr>
          <a:xfrm>
            <a:off x="2431096" y="1251664"/>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6"/>
          <a:stretch>
            <a:fillRect/>
          </a:stretch>
        </p:blipFill>
        <p:spPr>
          <a:xfrm>
            <a:off x="2817325" y="2666455"/>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7"/>
          <a:stretch>
            <a:fillRect/>
          </a:stretch>
        </p:blipFill>
        <p:spPr>
          <a:xfrm>
            <a:off x="3858303" y="1403710"/>
            <a:ext cx="492988" cy="595983"/>
          </a:xfrm>
          <a:prstGeom prst="rect">
            <a:avLst/>
          </a:prstGeom>
        </p:spPr>
      </p:pic>
      <p:pic>
        <p:nvPicPr>
          <p:cNvPr id="13" name="Picture 12">
            <a:extLst>
              <a:ext uri="{FF2B5EF4-FFF2-40B4-BE49-F238E27FC236}">
                <a16:creationId xmlns:a16="http://schemas.microsoft.com/office/drawing/2014/main" id="{346D8866-9834-794C-84B3-C7EA3BB9EC45}"/>
              </a:ext>
            </a:extLst>
          </p:cNvPr>
          <p:cNvPicPr>
            <a:picLocks noChangeAspect="1"/>
          </p:cNvPicPr>
          <p:nvPr/>
        </p:nvPicPr>
        <p:blipFill>
          <a:blip r:embed="rId8"/>
          <a:stretch>
            <a:fillRect/>
          </a:stretch>
        </p:blipFill>
        <p:spPr>
          <a:xfrm>
            <a:off x="8092529" y="3454016"/>
            <a:ext cx="633594" cy="638554"/>
          </a:xfrm>
          <a:prstGeom prst="rect">
            <a:avLst/>
          </a:prstGeom>
        </p:spPr>
      </p:pic>
      <p:pic>
        <p:nvPicPr>
          <p:cNvPr id="11" name="Picture 10">
            <a:extLst>
              <a:ext uri="{FF2B5EF4-FFF2-40B4-BE49-F238E27FC236}">
                <a16:creationId xmlns:a16="http://schemas.microsoft.com/office/drawing/2014/main" id="{1560E6FE-6544-304E-9191-A7FC7AD5FEE5}"/>
              </a:ext>
            </a:extLst>
          </p:cNvPr>
          <p:cNvPicPr>
            <a:picLocks noChangeAspect="1"/>
          </p:cNvPicPr>
          <p:nvPr/>
        </p:nvPicPr>
        <p:blipFill>
          <a:blip r:embed="rId9"/>
          <a:stretch>
            <a:fillRect/>
          </a:stretch>
        </p:blipFill>
        <p:spPr>
          <a:xfrm>
            <a:off x="6123914" y="3146692"/>
            <a:ext cx="1045017" cy="1042992"/>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a:bodyPr>
          <a:lstStyle/>
          <a:p>
            <a:r>
              <a:rPr lang="en-US"/>
              <a:t>RAD SDLC Work Flow </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D40FE933-6A8E-0D48-8AE6-127D79CD16EB}"/>
              </a:ext>
            </a:extLst>
          </p:cNvPr>
          <p:cNvGrpSpPr/>
          <p:nvPr/>
        </p:nvGrpSpPr>
        <p:grpSpPr>
          <a:xfrm>
            <a:off x="2598645" y="2086007"/>
            <a:ext cx="604910" cy="614362"/>
            <a:chOff x="7321550" y="1352550"/>
            <a:chExt cx="812800" cy="825500"/>
          </a:xfrm>
        </p:grpSpPr>
        <p:sp>
          <p:nvSpPr>
            <p:cNvPr id="40" name="Freeform 39">
              <a:extLst>
                <a:ext uri="{FF2B5EF4-FFF2-40B4-BE49-F238E27FC236}">
                  <a16:creationId xmlns:a16="http://schemas.microsoft.com/office/drawing/2014/main" id="{21A716EA-0B84-9A45-8E02-919B87F6A812}"/>
                </a:ext>
              </a:extLst>
            </p:cNvPr>
            <p:cNvSpPr>
              <a:spLocks/>
            </p:cNvSpPr>
            <p:nvPr/>
          </p:nvSpPr>
          <p:spPr bwMode="auto">
            <a:xfrm>
              <a:off x="7321550" y="1606550"/>
              <a:ext cx="290513" cy="571500"/>
            </a:xfrm>
            <a:custGeom>
              <a:avLst/>
              <a:gdLst>
                <a:gd name="T0" fmla="*/ 405 w 450"/>
                <a:gd name="T1" fmla="*/ 382 h 880"/>
                <a:gd name="T2" fmla="*/ 185 w 450"/>
                <a:gd name="T3" fmla="*/ 148 h 880"/>
                <a:gd name="T4" fmla="*/ 344 w 450"/>
                <a:gd name="T5" fmla="*/ 99 h 880"/>
                <a:gd name="T6" fmla="*/ 375 w 450"/>
                <a:gd name="T7" fmla="*/ 39 h 880"/>
                <a:gd name="T8" fmla="*/ 315 w 450"/>
                <a:gd name="T9" fmla="*/ 7 h 880"/>
                <a:gd name="T10" fmla="*/ 40 w 450"/>
                <a:gd name="T11" fmla="*/ 93 h 880"/>
                <a:gd name="T12" fmla="*/ 40 w 450"/>
                <a:gd name="T13" fmla="*/ 94 h 880"/>
                <a:gd name="T14" fmla="*/ 39 w 450"/>
                <a:gd name="T15" fmla="*/ 94 h 880"/>
                <a:gd name="T16" fmla="*/ 7 w 450"/>
                <a:gd name="T17" fmla="*/ 153 h 880"/>
                <a:gd name="T18" fmla="*/ 90 w 450"/>
                <a:gd name="T19" fmla="*/ 429 h 880"/>
                <a:gd name="T20" fmla="*/ 136 w 450"/>
                <a:gd name="T21" fmla="*/ 463 h 880"/>
                <a:gd name="T22" fmla="*/ 150 w 450"/>
                <a:gd name="T23" fmla="*/ 461 h 880"/>
                <a:gd name="T24" fmla="*/ 182 w 450"/>
                <a:gd name="T25" fmla="*/ 401 h 880"/>
                <a:gd name="T26" fmla="*/ 129 w 450"/>
                <a:gd name="T27" fmla="*/ 228 h 880"/>
                <a:gd name="T28" fmla="*/ 136 w 450"/>
                <a:gd name="T29" fmla="*/ 231 h 880"/>
                <a:gd name="T30" fmla="*/ 317 w 450"/>
                <a:gd name="T31" fmla="*/ 420 h 880"/>
                <a:gd name="T32" fmla="*/ 354 w 450"/>
                <a:gd name="T33" fmla="*/ 599 h 880"/>
                <a:gd name="T34" fmla="*/ 354 w 450"/>
                <a:gd name="T35" fmla="*/ 833 h 880"/>
                <a:gd name="T36" fmla="*/ 402 w 450"/>
                <a:gd name="T37" fmla="*/ 880 h 880"/>
                <a:gd name="T38" fmla="*/ 450 w 450"/>
                <a:gd name="T39" fmla="*/ 833 h 880"/>
                <a:gd name="T40" fmla="*/ 450 w 450"/>
                <a:gd name="T41" fmla="*/ 599 h 880"/>
                <a:gd name="T42" fmla="*/ 405 w 450"/>
                <a:gd name="T43" fmla="*/ 382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05" y="382"/>
                  </a:moveTo>
                  <a:cubicBezTo>
                    <a:pt x="357" y="271"/>
                    <a:pt x="281" y="191"/>
                    <a:pt x="185" y="148"/>
                  </a:cubicBezTo>
                  <a:cubicBezTo>
                    <a:pt x="344" y="99"/>
                    <a:pt x="344" y="99"/>
                    <a:pt x="344" y="99"/>
                  </a:cubicBezTo>
                  <a:cubicBezTo>
                    <a:pt x="369" y="91"/>
                    <a:pt x="383" y="64"/>
                    <a:pt x="375" y="39"/>
                  </a:cubicBezTo>
                  <a:cubicBezTo>
                    <a:pt x="367" y="14"/>
                    <a:pt x="340" y="0"/>
                    <a:pt x="315" y="7"/>
                  </a:cubicBezTo>
                  <a:cubicBezTo>
                    <a:pt x="40" y="93"/>
                    <a:pt x="40" y="93"/>
                    <a:pt x="40" y="93"/>
                  </a:cubicBezTo>
                  <a:cubicBezTo>
                    <a:pt x="40" y="94"/>
                    <a:pt x="40" y="94"/>
                    <a:pt x="40" y="94"/>
                  </a:cubicBezTo>
                  <a:cubicBezTo>
                    <a:pt x="39" y="94"/>
                    <a:pt x="39" y="94"/>
                    <a:pt x="39" y="94"/>
                  </a:cubicBezTo>
                  <a:cubicBezTo>
                    <a:pt x="14" y="101"/>
                    <a:pt x="0" y="128"/>
                    <a:pt x="7" y="153"/>
                  </a:cubicBezTo>
                  <a:cubicBezTo>
                    <a:pt x="90" y="429"/>
                    <a:pt x="90" y="429"/>
                    <a:pt x="90" y="429"/>
                  </a:cubicBezTo>
                  <a:cubicBezTo>
                    <a:pt x="97" y="450"/>
                    <a:pt x="116" y="463"/>
                    <a:pt x="136" y="463"/>
                  </a:cubicBezTo>
                  <a:cubicBezTo>
                    <a:pt x="141" y="463"/>
                    <a:pt x="145" y="462"/>
                    <a:pt x="150" y="461"/>
                  </a:cubicBezTo>
                  <a:cubicBezTo>
                    <a:pt x="175" y="453"/>
                    <a:pt x="189" y="427"/>
                    <a:pt x="182" y="401"/>
                  </a:cubicBezTo>
                  <a:cubicBezTo>
                    <a:pt x="129" y="228"/>
                    <a:pt x="129" y="228"/>
                    <a:pt x="129" y="228"/>
                  </a:cubicBezTo>
                  <a:cubicBezTo>
                    <a:pt x="131" y="229"/>
                    <a:pt x="134" y="230"/>
                    <a:pt x="136" y="231"/>
                  </a:cubicBezTo>
                  <a:cubicBezTo>
                    <a:pt x="216" y="263"/>
                    <a:pt x="277" y="326"/>
                    <a:pt x="317" y="420"/>
                  </a:cubicBezTo>
                  <a:cubicBezTo>
                    <a:pt x="342" y="477"/>
                    <a:pt x="354" y="537"/>
                    <a:pt x="354" y="599"/>
                  </a:cubicBezTo>
                  <a:cubicBezTo>
                    <a:pt x="354" y="833"/>
                    <a:pt x="354" y="833"/>
                    <a:pt x="354" y="833"/>
                  </a:cubicBezTo>
                  <a:cubicBezTo>
                    <a:pt x="354" y="859"/>
                    <a:pt x="376" y="880"/>
                    <a:pt x="402" y="880"/>
                  </a:cubicBezTo>
                  <a:cubicBezTo>
                    <a:pt x="429" y="880"/>
                    <a:pt x="450" y="859"/>
                    <a:pt x="450" y="833"/>
                  </a:cubicBezTo>
                  <a:cubicBezTo>
                    <a:pt x="450" y="599"/>
                    <a:pt x="450" y="599"/>
                    <a:pt x="450" y="599"/>
                  </a:cubicBezTo>
                  <a:cubicBezTo>
                    <a:pt x="450" y="524"/>
                    <a:pt x="435" y="451"/>
                    <a:pt x="405" y="38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5F716252-45AE-5A44-AF67-DAB4E4CB8D75}"/>
                </a:ext>
              </a:extLst>
            </p:cNvPr>
            <p:cNvSpPr>
              <a:spLocks/>
            </p:cNvSpPr>
            <p:nvPr/>
          </p:nvSpPr>
          <p:spPr bwMode="auto">
            <a:xfrm>
              <a:off x="7842250" y="1606550"/>
              <a:ext cx="292100" cy="571500"/>
            </a:xfrm>
            <a:custGeom>
              <a:avLst/>
              <a:gdLst>
                <a:gd name="T0" fmla="*/ 410 w 450"/>
                <a:gd name="T1" fmla="*/ 94 h 880"/>
                <a:gd name="T2" fmla="*/ 410 w 450"/>
                <a:gd name="T3" fmla="*/ 94 h 880"/>
                <a:gd name="T4" fmla="*/ 409 w 450"/>
                <a:gd name="T5" fmla="*/ 93 h 880"/>
                <a:gd name="T6" fmla="*/ 134 w 450"/>
                <a:gd name="T7" fmla="*/ 7 h 880"/>
                <a:gd name="T8" fmla="*/ 74 w 450"/>
                <a:gd name="T9" fmla="*/ 39 h 880"/>
                <a:gd name="T10" fmla="*/ 106 w 450"/>
                <a:gd name="T11" fmla="*/ 99 h 880"/>
                <a:gd name="T12" fmla="*/ 264 w 450"/>
                <a:gd name="T13" fmla="*/ 148 h 880"/>
                <a:gd name="T14" fmla="*/ 44 w 450"/>
                <a:gd name="T15" fmla="*/ 382 h 880"/>
                <a:gd name="T16" fmla="*/ 0 w 450"/>
                <a:gd name="T17" fmla="*/ 599 h 880"/>
                <a:gd name="T18" fmla="*/ 0 w 450"/>
                <a:gd name="T19" fmla="*/ 833 h 880"/>
                <a:gd name="T20" fmla="*/ 47 w 450"/>
                <a:gd name="T21" fmla="*/ 880 h 880"/>
                <a:gd name="T22" fmla="*/ 95 w 450"/>
                <a:gd name="T23" fmla="*/ 833 h 880"/>
                <a:gd name="T24" fmla="*/ 95 w 450"/>
                <a:gd name="T25" fmla="*/ 599 h 880"/>
                <a:gd name="T26" fmla="*/ 132 w 450"/>
                <a:gd name="T27" fmla="*/ 420 h 880"/>
                <a:gd name="T28" fmla="*/ 314 w 450"/>
                <a:gd name="T29" fmla="*/ 231 h 880"/>
                <a:gd name="T30" fmla="*/ 320 w 450"/>
                <a:gd name="T31" fmla="*/ 228 h 880"/>
                <a:gd name="T32" fmla="*/ 268 w 450"/>
                <a:gd name="T33" fmla="*/ 401 h 880"/>
                <a:gd name="T34" fmla="*/ 300 w 450"/>
                <a:gd name="T35" fmla="*/ 461 h 880"/>
                <a:gd name="T36" fmla="*/ 313 w 450"/>
                <a:gd name="T37" fmla="*/ 463 h 880"/>
                <a:gd name="T38" fmla="*/ 359 w 450"/>
                <a:gd name="T39" fmla="*/ 429 h 880"/>
                <a:gd name="T40" fmla="*/ 442 w 450"/>
                <a:gd name="T41" fmla="*/ 153 h 880"/>
                <a:gd name="T42" fmla="*/ 410 w 450"/>
                <a:gd name="T43" fmla="*/ 94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10" y="94"/>
                  </a:moveTo>
                  <a:cubicBezTo>
                    <a:pt x="410" y="94"/>
                    <a:pt x="410" y="94"/>
                    <a:pt x="410" y="94"/>
                  </a:cubicBezTo>
                  <a:cubicBezTo>
                    <a:pt x="409" y="93"/>
                    <a:pt x="409" y="93"/>
                    <a:pt x="409" y="93"/>
                  </a:cubicBezTo>
                  <a:cubicBezTo>
                    <a:pt x="134" y="7"/>
                    <a:pt x="134" y="7"/>
                    <a:pt x="134" y="7"/>
                  </a:cubicBezTo>
                  <a:cubicBezTo>
                    <a:pt x="109" y="0"/>
                    <a:pt x="82" y="14"/>
                    <a:pt x="74" y="39"/>
                  </a:cubicBezTo>
                  <a:cubicBezTo>
                    <a:pt x="67" y="64"/>
                    <a:pt x="81" y="91"/>
                    <a:pt x="106" y="99"/>
                  </a:cubicBezTo>
                  <a:cubicBezTo>
                    <a:pt x="264" y="148"/>
                    <a:pt x="264" y="148"/>
                    <a:pt x="264" y="148"/>
                  </a:cubicBezTo>
                  <a:cubicBezTo>
                    <a:pt x="168" y="191"/>
                    <a:pt x="92" y="271"/>
                    <a:pt x="44" y="382"/>
                  </a:cubicBezTo>
                  <a:cubicBezTo>
                    <a:pt x="15" y="451"/>
                    <a:pt x="0" y="524"/>
                    <a:pt x="0" y="599"/>
                  </a:cubicBezTo>
                  <a:cubicBezTo>
                    <a:pt x="0" y="833"/>
                    <a:pt x="0" y="833"/>
                    <a:pt x="0" y="833"/>
                  </a:cubicBezTo>
                  <a:cubicBezTo>
                    <a:pt x="0" y="859"/>
                    <a:pt x="21" y="880"/>
                    <a:pt x="47" y="880"/>
                  </a:cubicBezTo>
                  <a:cubicBezTo>
                    <a:pt x="74" y="880"/>
                    <a:pt x="95" y="859"/>
                    <a:pt x="95" y="833"/>
                  </a:cubicBezTo>
                  <a:cubicBezTo>
                    <a:pt x="95" y="599"/>
                    <a:pt x="95" y="599"/>
                    <a:pt x="95" y="599"/>
                  </a:cubicBezTo>
                  <a:cubicBezTo>
                    <a:pt x="95" y="537"/>
                    <a:pt x="108" y="477"/>
                    <a:pt x="132" y="420"/>
                  </a:cubicBezTo>
                  <a:cubicBezTo>
                    <a:pt x="173" y="326"/>
                    <a:pt x="234" y="263"/>
                    <a:pt x="314" y="231"/>
                  </a:cubicBezTo>
                  <a:cubicBezTo>
                    <a:pt x="316" y="230"/>
                    <a:pt x="318" y="229"/>
                    <a:pt x="320" y="228"/>
                  </a:cubicBezTo>
                  <a:cubicBezTo>
                    <a:pt x="268" y="401"/>
                    <a:pt x="268" y="401"/>
                    <a:pt x="268" y="401"/>
                  </a:cubicBezTo>
                  <a:cubicBezTo>
                    <a:pt x="260" y="427"/>
                    <a:pt x="274" y="453"/>
                    <a:pt x="300" y="461"/>
                  </a:cubicBezTo>
                  <a:cubicBezTo>
                    <a:pt x="304" y="462"/>
                    <a:pt x="309" y="463"/>
                    <a:pt x="313" y="463"/>
                  </a:cubicBezTo>
                  <a:cubicBezTo>
                    <a:pt x="334" y="463"/>
                    <a:pt x="353" y="450"/>
                    <a:pt x="359" y="429"/>
                  </a:cubicBezTo>
                  <a:cubicBezTo>
                    <a:pt x="442" y="153"/>
                    <a:pt x="442" y="153"/>
                    <a:pt x="442" y="153"/>
                  </a:cubicBezTo>
                  <a:cubicBezTo>
                    <a:pt x="450" y="128"/>
                    <a:pt x="436" y="101"/>
                    <a:pt x="410"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882C1094-A90A-DD40-9468-C737379F84AF}"/>
                </a:ext>
              </a:extLst>
            </p:cNvPr>
            <p:cNvSpPr>
              <a:spLocks/>
            </p:cNvSpPr>
            <p:nvPr/>
          </p:nvSpPr>
          <p:spPr bwMode="auto">
            <a:xfrm>
              <a:off x="7559675" y="1352550"/>
              <a:ext cx="334963" cy="722313"/>
            </a:xfrm>
            <a:custGeom>
              <a:avLst/>
              <a:gdLst>
                <a:gd name="T0" fmla="*/ 497 w 516"/>
                <a:gd name="T1" fmla="*/ 224 h 1112"/>
                <a:gd name="T2" fmla="*/ 294 w 516"/>
                <a:gd name="T3" fmla="*/ 20 h 1112"/>
                <a:gd name="T4" fmla="*/ 293 w 516"/>
                <a:gd name="T5" fmla="*/ 20 h 1112"/>
                <a:gd name="T6" fmla="*/ 293 w 516"/>
                <a:gd name="T7" fmla="*/ 19 h 1112"/>
                <a:gd name="T8" fmla="*/ 225 w 516"/>
                <a:gd name="T9" fmla="*/ 19 h 1112"/>
                <a:gd name="T10" fmla="*/ 20 w 516"/>
                <a:gd name="T11" fmla="*/ 220 h 1112"/>
                <a:gd name="T12" fmla="*/ 19 w 516"/>
                <a:gd name="T13" fmla="*/ 288 h 1112"/>
                <a:gd name="T14" fmla="*/ 53 w 516"/>
                <a:gd name="T15" fmla="*/ 302 h 1112"/>
                <a:gd name="T16" fmla="*/ 86 w 516"/>
                <a:gd name="T17" fmla="*/ 288 h 1112"/>
                <a:gd name="T18" fmla="*/ 210 w 516"/>
                <a:gd name="T19" fmla="*/ 168 h 1112"/>
                <a:gd name="T20" fmla="*/ 210 w 516"/>
                <a:gd name="T21" fmla="*/ 1064 h 1112"/>
                <a:gd name="T22" fmla="*/ 257 w 516"/>
                <a:gd name="T23" fmla="*/ 1112 h 1112"/>
                <a:gd name="T24" fmla="*/ 305 w 516"/>
                <a:gd name="T25" fmla="*/ 1064 h 1112"/>
                <a:gd name="T26" fmla="*/ 305 w 516"/>
                <a:gd name="T27" fmla="*/ 167 h 1112"/>
                <a:gd name="T28" fmla="*/ 430 w 516"/>
                <a:gd name="T29" fmla="*/ 291 h 1112"/>
                <a:gd name="T30" fmla="*/ 464 w 516"/>
                <a:gd name="T31" fmla="*/ 305 h 1112"/>
                <a:gd name="T32" fmla="*/ 497 w 516"/>
                <a:gd name="T33" fmla="*/ 291 h 1112"/>
                <a:gd name="T34" fmla="*/ 497 w 516"/>
                <a:gd name="T35" fmla="*/ 224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6" h="1112">
                  <a:moveTo>
                    <a:pt x="497" y="224"/>
                  </a:moveTo>
                  <a:cubicBezTo>
                    <a:pt x="294" y="20"/>
                    <a:pt x="294" y="20"/>
                    <a:pt x="294" y="20"/>
                  </a:cubicBezTo>
                  <a:cubicBezTo>
                    <a:pt x="293" y="20"/>
                    <a:pt x="293" y="20"/>
                    <a:pt x="293" y="20"/>
                  </a:cubicBezTo>
                  <a:cubicBezTo>
                    <a:pt x="293" y="19"/>
                    <a:pt x="293" y="19"/>
                    <a:pt x="293" y="19"/>
                  </a:cubicBezTo>
                  <a:cubicBezTo>
                    <a:pt x="274" y="0"/>
                    <a:pt x="244" y="0"/>
                    <a:pt x="225" y="19"/>
                  </a:cubicBezTo>
                  <a:cubicBezTo>
                    <a:pt x="20" y="220"/>
                    <a:pt x="20" y="220"/>
                    <a:pt x="20" y="220"/>
                  </a:cubicBezTo>
                  <a:cubicBezTo>
                    <a:pt x="1" y="239"/>
                    <a:pt x="0" y="269"/>
                    <a:pt x="19" y="288"/>
                  </a:cubicBezTo>
                  <a:cubicBezTo>
                    <a:pt x="28" y="297"/>
                    <a:pt x="41" y="302"/>
                    <a:pt x="53" y="302"/>
                  </a:cubicBezTo>
                  <a:cubicBezTo>
                    <a:pt x="65" y="302"/>
                    <a:pt x="77" y="297"/>
                    <a:pt x="86" y="288"/>
                  </a:cubicBezTo>
                  <a:cubicBezTo>
                    <a:pt x="210" y="168"/>
                    <a:pt x="210" y="168"/>
                    <a:pt x="210" y="168"/>
                  </a:cubicBezTo>
                  <a:cubicBezTo>
                    <a:pt x="210" y="1064"/>
                    <a:pt x="210" y="1064"/>
                    <a:pt x="210" y="1064"/>
                  </a:cubicBezTo>
                  <a:cubicBezTo>
                    <a:pt x="210" y="1090"/>
                    <a:pt x="231" y="1112"/>
                    <a:pt x="257" y="1112"/>
                  </a:cubicBezTo>
                  <a:cubicBezTo>
                    <a:pt x="284" y="1112"/>
                    <a:pt x="305" y="1090"/>
                    <a:pt x="305" y="1064"/>
                  </a:cubicBezTo>
                  <a:cubicBezTo>
                    <a:pt x="305" y="167"/>
                    <a:pt x="305" y="167"/>
                    <a:pt x="305" y="167"/>
                  </a:cubicBezTo>
                  <a:cubicBezTo>
                    <a:pt x="430" y="291"/>
                    <a:pt x="430" y="291"/>
                    <a:pt x="430" y="291"/>
                  </a:cubicBezTo>
                  <a:cubicBezTo>
                    <a:pt x="439" y="301"/>
                    <a:pt x="451" y="305"/>
                    <a:pt x="464" y="305"/>
                  </a:cubicBezTo>
                  <a:cubicBezTo>
                    <a:pt x="476" y="305"/>
                    <a:pt x="488" y="301"/>
                    <a:pt x="497" y="291"/>
                  </a:cubicBezTo>
                  <a:cubicBezTo>
                    <a:pt x="516" y="273"/>
                    <a:pt x="516" y="242"/>
                    <a:pt x="497" y="224"/>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1" name="Picture 90">
            <a:extLst>
              <a:ext uri="{FF2B5EF4-FFF2-40B4-BE49-F238E27FC236}">
                <a16:creationId xmlns:a16="http://schemas.microsoft.com/office/drawing/2014/main" id="{F45DC43F-0DF8-A940-AB09-80585A296F25}"/>
              </a:ext>
            </a:extLst>
          </p:cNvPr>
          <p:cNvPicPr>
            <a:picLocks noChangeAspect="1"/>
          </p:cNvPicPr>
          <p:nvPr/>
        </p:nvPicPr>
        <p:blipFill>
          <a:blip r:embed="rId10"/>
          <a:stretch>
            <a:fillRect/>
          </a:stretch>
        </p:blipFill>
        <p:spPr>
          <a:xfrm>
            <a:off x="4940304" y="799253"/>
            <a:ext cx="805264" cy="805264"/>
          </a:xfrm>
          <a:prstGeom prst="rect">
            <a:avLst/>
          </a:prstGeom>
        </p:spPr>
      </p:pic>
      <p:pic>
        <p:nvPicPr>
          <p:cNvPr id="94" name="Picture 93">
            <a:extLst>
              <a:ext uri="{FF2B5EF4-FFF2-40B4-BE49-F238E27FC236}">
                <a16:creationId xmlns:a16="http://schemas.microsoft.com/office/drawing/2014/main" id="{63A04DC4-66A6-5842-85CC-EF248370CD0E}"/>
              </a:ext>
            </a:extLst>
          </p:cNvPr>
          <p:cNvPicPr>
            <a:picLocks noChangeAspect="1"/>
          </p:cNvPicPr>
          <p:nvPr/>
        </p:nvPicPr>
        <p:blipFill>
          <a:blip r:embed="rId11"/>
          <a:stretch>
            <a:fillRect/>
          </a:stretch>
        </p:blipFill>
        <p:spPr>
          <a:xfrm>
            <a:off x="7898808" y="711987"/>
            <a:ext cx="827315" cy="827315"/>
          </a:xfrm>
          <a:prstGeom prst="rect">
            <a:avLst/>
          </a:prstGeom>
        </p:spPr>
      </p:pic>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12"/>
          <a:stretch>
            <a:fillRect/>
          </a:stretch>
        </p:blipFill>
        <p:spPr>
          <a:xfrm>
            <a:off x="6177248" y="73876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a:stCxn id="9" idx="1"/>
          </p:cNvCxnSpPr>
          <p:nvPr/>
        </p:nvCxnSpPr>
        <p:spPr>
          <a:xfrm flipH="1" flipV="1">
            <a:off x="3852016" y="29207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flipH="1">
            <a:off x="1611283" y="2015745"/>
            <a:ext cx="41617" cy="105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2032622" y="3344198"/>
            <a:ext cx="674127" cy="279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145B01D-3A0C-D843-9187-CABEDEEB0701}"/>
              </a:ext>
            </a:extLst>
          </p:cNvPr>
          <p:cNvCxnSpPr>
            <a:cxnSpLocks/>
          </p:cNvCxnSpPr>
          <p:nvPr/>
        </p:nvCxnSpPr>
        <p:spPr>
          <a:xfrm flipH="1">
            <a:off x="5331060" y="1712900"/>
            <a:ext cx="5004" cy="52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p:cNvCxnSpPr>
          <p:nvPr/>
        </p:nvCxnSpPr>
        <p:spPr>
          <a:xfrm flipH="1">
            <a:off x="5533213" y="1539302"/>
            <a:ext cx="943114" cy="763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a:off x="5903760" y="1637145"/>
            <a:ext cx="1832859" cy="934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4004416" y="30731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6790816" y="1861164"/>
            <a:ext cx="1105701" cy="1457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BF14E70-13DB-4344-AAC6-A62CB30123BA}"/>
              </a:ext>
            </a:extLst>
          </p:cNvPr>
          <p:cNvCxnSpPr>
            <a:cxnSpLocks/>
            <a:stCxn id="12" idx="0"/>
          </p:cNvCxnSpPr>
          <p:nvPr/>
        </p:nvCxnSpPr>
        <p:spPr>
          <a:xfrm flipV="1">
            <a:off x="7813567" y="1718442"/>
            <a:ext cx="422671" cy="98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22CFDE-33D0-AB48-9170-263EA2195E8B}"/>
              </a:ext>
            </a:extLst>
          </p:cNvPr>
          <p:cNvCxnSpPr>
            <a:cxnSpLocks/>
          </p:cNvCxnSpPr>
          <p:nvPr/>
        </p:nvCxnSpPr>
        <p:spPr>
          <a:xfrm flipV="1">
            <a:off x="8368911" y="1870842"/>
            <a:ext cx="19727" cy="147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spTree>
    <p:extLst>
      <p:ext uri="{BB962C8B-B14F-4D97-AF65-F5344CB8AC3E}">
        <p14:creationId xmlns:p14="http://schemas.microsoft.com/office/powerpoint/2010/main" val="395296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F5C64-6827-1F42-8608-184047E427B9}"/>
              </a:ext>
            </a:extLst>
          </p:cNvPr>
          <p:cNvSpPr txBox="1"/>
          <p:nvPr/>
        </p:nvSpPr>
        <p:spPr>
          <a:xfrm>
            <a:off x="500932" y="413468"/>
            <a:ext cx="8150087" cy="4247317"/>
          </a:xfrm>
          <a:prstGeom prst="rect">
            <a:avLst/>
          </a:prstGeom>
          <a:noFill/>
        </p:spPr>
        <p:txBody>
          <a:bodyPr wrap="square" rtlCol="0">
            <a:spAutoFit/>
          </a:bodyPr>
          <a:lstStyle/>
          <a:p>
            <a:r>
              <a:rPr lang="en-US" dirty="0"/>
              <a:t>Each Lab User is Allocated:</a:t>
            </a:r>
          </a:p>
          <a:p>
            <a:endParaRPr lang="en-US" dirty="0"/>
          </a:p>
          <a:p>
            <a:r>
              <a:rPr lang="en-US" dirty="0"/>
              <a:t>1 VPC</a:t>
            </a:r>
          </a:p>
          <a:p>
            <a:r>
              <a:rPr lang="en-US" dirty="0"/>
              <a:t>2 Subnets in the same AZ</a:t>
            </a:r>
          </a:p>
          <a:p>
            <a:r>
              <a:rPr lang="en-US" dirty="0"/>
              <a:t>Route Tables - One Route Table Associated to LAN RT Subnet</a:t>
            </a:r>
          </a:p>
          <a:p>
            <a:r>
              <a:rPr lang="en-US" dirty="0"/>
              <a:t>with 0.0.0.0/0 -&gt;IG Associated to the 10.10.10.0/0 Subnet</a:t>
            </a:r>
          </a:p>
          <a:p>
            <a:r>
              <a:rPr lang="en-US" dirty="0"/>
              <a:t>Internet Gateway: IG</a:t>
            </a:r>
          </a:p>
          <a:p>
            <a:r>
              <a:rPr lang="en-US" dirty="0"/>
              <a:t>Security Group with Inbound/Outbound Rules - Since we are not using a VPN between Lab users and Lab, we will allow inbound on 22</a:t>
            </a:r>
          </a:p>
          <a:p>
            <a:r>
              <a:rPr lang="en-US" dirty="0"/>
              <a:t>1 CISCO CSR1000V Cloud Services Router - We will route traffic to Internet via the secondary interface</a:t>
            </a:r>
          </a:p>
          <a:p>
            <a:r>
              <a:rPr lang="en-US" dirty="0"/>
              <a:t>2 Linux 20 LTS Pro t2.micro</a:t>
            </a:r>
          </a:p>
          <a:p>
            <a:r>
              <a:rPr lang="en-US" dirty="0"/>
              <a:t>1 Pipeline, 1 Kubernetes Name Space, X number of Apps</a:t>
            </a:r>
          </a:p>
          <a:p>
            <a:r>
              <a:rPr lang="en-US" dirty="0"/>
              <a:t>Console Access to FSO Stack: Thousand Eyes, App D, </a:t>
            </a:r>
            <a:r>
              <a:rPr lang="en-US" dirty="0" err="1"/>
              <a:t>Intersight</a:t>
            </a:r>
            <a:endParaRPr lang="en-US" dirty="0"/>
          </a:p>
          <a:p>
            <a:endParaRPr lang="en-US" dirty="0">
              <a:latin typeface="+mn-lt"/>
            </a:endParaRPr>
          </a:p>
        </p:txBody>
      </p:sp>
    </p:spTree>
    <p:extLst>
      <p:ext uri="{BB962C8B-B14F-4D97-AF65-F5344CB8AC3E}">
        <p14:creationId xmlns:p14="http://schemas.microsoft.com/office/powerpoint/2010/main" val="345555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692313-F26B-464C-9CE0-B8E4073B92CC}"/>
              </a:ext>
            </a:extLst>
          </p:cNvPr>
          <p:cNvPicPr>
            <a:picLocks noChangeAspect="1"/>
          </p:cNvPicPr>
          <p:nvPr/>
        </p:nvPicPr>
        <p:blipFill>
          <a:blip r:embed="rId2"/>
          <a:stretch>
            <a:fillRect/>
          </a:stretch>
        </p:blipFill>
        <p:spPr>
          <a:xfrm>
            <a:off x="131290" y="492981"/>
            <a:ext cx="7037538" cy="4157538"/>
          </a:xfrm>
          <a:prstGeom prst="rect">
            <a:avLst/>
          </a:prstGeom>
        </p:spPr>
      </p:pic>
      <p:sp>
        <p:nvSpPr>
          <p:cNvPr id="7" name="TextBox 6">
            <a:extLst>
              <a:ext uri="{FF2B5EF4-FFF2-40B4-BE49-F238E27FC236}">
                <a16:creationId xmlns:a16="http://schemas.microsoft.com/office/drawing/2014/main" id="{9C734721-A018-CA4B-8FE6-B180344A5BC4}"/>
              </a:ext>
            </a:extLst>
          </p:cNvPr>
          <p:cNvSpPr txBox="1"/>
          <p:nvPr/>
        </p:nvSpPr>
        <p:spPr>
          <a:xfrm>
            <a:off x="127221" y="87464"/>
            <a:ext cx="7028953" cy="369332"/>
          </a:xfrm>
          <a:prstGeom prst="rect">
            <a:avLst/>
          </a:prstGeom>
          <a:noFill/>
        </p:spPr>
        <p:txBody>
          <a:bodyPr wrap="square" rtlCol="0">
            <a:spAutoFit/>
          </a:bodyPr>
          <a:lstStyle/>
          <a:p>
            <a:r>
              <a:rPr lang="en-US" dirty="0">
                <a:latin typeface="+mn-lt"/>
              </a:rPr>
              <a:t>CISCO FSO ESCAPE ROOM LAB</a:t>
            </a:r>
          </a:p>
        </p:txBody>
      </p:sp>
      <p:pic>
        <p:nvPicPr>
          <p:cNvPr id="9" name="Picture 8">
            <a:extLst>
              <a:ext uri="{FF2B5EF4-FFF2-40B4-BE49-F238E27FC236}">
                <a16:creationId xmlns:a16="http://schemas.microsoft.com/office/drawing/2014/main" id="{7374037B-5E2C-DE45-9357-F27516565A38}"/>
              </a:ext>
            </a:extLst>
          </p:cNvPr>
          <p:cNvPicPr>
            <a:picLocks noChangeAspect="1"/>
          </p:cNvPicPr>
          <p:nvPr/>
        </p:nvPicPr>
        <p:blipFill>
          <a:blip r:embed="rId3"/>
          <a:stretch>
            <a:fillRect/>
          </a:stretch>
        </p:blipFill>
        <p:spPr>
          <a:xfrm>
            <a:off x="7291073" y="492981"/>
            <a:ext cx="1646193" cy="1747870"/>
          </a:xfrm>
          <a:prstGeom prst="rect">
            <a:avLst/>
          </a:prstGeom>
        </p:spPr>
      </p:pic>
      <p:cxnSp>
        <p:nvCxnSpPr>
          <p:cNvPr id="12" name="Straight Arrow Connector 11">
            <a:extLst>
              <a:ext uri="{FF2B5EF4-FFF2-40B4-BE49-F238E27FC236}">
                <a16:creationId xmlns:a16="http://schemas.microsoft.com/office/drawing/2014/main" id="{64C561D9-B5B9-2846-8E67-ED561433DB2B}"/>
              </a:ext>
            </a:extLst>
          </p:cNvPr>
          <p:cNvCxnSpPr>
            <a:stCxn id="6" idx="3"/>
            <a:endCxn id="9" idx="2"/>
          </p:cNvCxnSpPr>
          <p:nvPr/>
        </p:nvCxnSpPr>
        <p:spPr>
          <a:xfrm flipV="1">
            <a:off x="7168828" y="2240851"/>
            <a:ext cx="945342" cy="33089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67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14057</TotalTime>
  <Words>2299</Words>
  <Application>Microsoft Macintosh PowerPoint</Application>
  <PresentationFormat>On-screen Show (16:9)</PresentationFormat>
  <Paragraphs>147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Devops Workflow</vt:lpstr>
      <vt:lpstr>Infrastructure Release Workflow</vt:lpstr>
      <vt:lpstr>PROD OCI = DEV OCI</vt:lpstr>
      <vt:lpstr>RAD SDLC Workflow</vt:lpstr>
      <vt:lpstr>RAD SDLC Work Flow </vt:lpstr>
      <vt:lpstr>PowerPoint Presentation</vt:lpstr>
      <vt:lpstr>PowerPoint Presentation</vt:lpstr>
      <vt:lpstr>Lab Environment </vt:lpstr>
      <vt:lpstr>Warning! The Chaos Monkey May Strike Overnight at Anytime! Please ensure you Commit your code the end of day!</vt:lpstr>
      <vt:lpstr>Lab Instruction: Phase 1 Part 1 (20-30 min) Clone Repo Checkout Branch &amp; Fetch Updates Verify your lab_vars.py file, update your lab-note.txt Git Add, Git Commit, Git Push Logon to Pipeline Deploy Pipeline – Capture your SSH Key SSH To Test Linux, CSR Wait for Instructor Before Configuring CSR  Lab Instruction Phase 1 Part 2 (10-20 min) CSR – check 2nd NIC  Run the Configure CSR Task to Configure your CSR Verify that traffic from Linux User01 is being routed outside CSR Deploy Thousand Eyes Agent on Linux VMs Logon to Thousand Eyes Console  Students Commit Code to Branch for Overnight Marking. Code Passing Tests will be added to Student Pipeline. At End of Training Lab on Final Day, Students will be challenged to rebuild their lab 100% from their Code Branch.</vt:lpstr>
      <vt:lpstr>PowerPoint Presentation</vt:lpstr>
      <vt:lpstr>Thousand Eyes – Phase 2 Lab Instruction: Phase 2 Part 1 (20-30 min) Instructor Led Demo of Thousand Eyes GUI Interface &amp; Sample API Requests {NTERONE CURATED CONTENT ON THOUSAND EYES}   Phase 2 Part 2 (30 min) Lab User Configures Tests using GUI and API  App Dynamics – Phase 3 Lab Instruction: Phase 3 Part 1 (20-30 min) Instructor Led Demo of Installation of AppD Client(s), GUI Walkthrough, Sample API Requests {NETERONE CURATED CONTENT FOR APPD}  Phase 3 Part 2 (30 min) Student Installs AppD Agents on Linux, Logs into their Console, Configures and Runs API Requests  Students Commit Code to Branch for Overnight Marking. Code Passing Tests will be added to Student Pipeline. At End of Training Lab on Final Day, Students will be challenged to rebuild their lab 100% from their Code Branch.</vt:lpstr>
      <vt:lpstr>Ways of Working Day 1 Summary Building IP</vt:lpstr>
      <vt:lpstr>Resource Alignment</vt:lpstr>
      <vt:lpstr>Tool Sets</vt:lpstr>
      <vt:lpstr>Tool Set Plug and Play Architecture</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1040</cp:revision>
  <cp:lastPrinted>2016-04-29T20:31:14Z</cp:lastPrinted>
  <dcterms:created xsi:type="dcterms:W3CDTF">2014-07-09T19:55:36Z</dcterms:created>
  <dcterms:modified xsi:type="dcterms:W3CDTF">2022-04-22T16:39:40Z</dcterms:modified>
</cp:coreProperties>
</file>