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notesMasterIdLst>
    <p:notesMasterId r:id="rId17"/>
  </p:notesMasterIdLst>
  <p:handoutMasterIdLst>
    <p:handoutMasterId r:id="rId18"/>
  </p:handoutMasterIdLst>
  <p:sldIdLst>
    <p:sldId id="305" r:id="rId2"/>
    <p:sldId id="5307" r:id="rId3"/>
    <p:sldId id="5323" r:id="rId4"/>
    <p:sldId id="5308" r:id="rId5"/>
    <p:sldId id="5327" r:id="rId6"/>
    <p:sldId id="5326" r:id="rId7"/>
    <p:sldId id="5324" r:id="rId8"/>
    <p:sldId id="5331" r:id="rId9"/>
    <p:sldId id="5329" r:id="rId10"/>
    <p:sldId id="5328" r:id="rId11"/>
    <p:sldId id="5330" r:id="rId12"/>
    <p:sldId id="5325" r:id="rId13"/>
    <p:sldId id="5313" r:id="rId14"/>
    <p:sldId id="5316" r:id="rId15"/>
    <p:sldId id="5318" r:id="rId16"/>
  </p:sldIdLst>
  <p:sldSz cx="9144000" cy="5143500" type="screen16x9"/>
  <p:notesSz cx="6858000" cy="9144000"/>
  <p:custDataLst>
    <p:tags r:id="rId1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558F923-435A-4BB0-8815-0D599B89B975}">
          <p14:sldIdLst>
            <p14:sldId id="305"/>
            <p14:sldId id="5307"/>
            <p14:sldId id="5323"/>
            <p14:sldId id="5308"/>
            <p14:sldId id="5327"/>
            <p14:sldId id="5326"/>
            <p14:sldId id="5324"/>
            <p14:sldId id="5331"/>
            <p14:sldId id="5329"/>
            <p14:sldId id="5328"/>
            <p14:sldId id="5330"/>
            <p14:sldId id="5325"/>
            <p14:sldId id="5313"/>
            <p14:sldId id="5316"/>
            <p14:sldId id="5318"/>
          </p14:sldIdLst>
        </p14:section>
        <p14:section name="Editable Illustrations" id="{10FCABD1-3C67-49BD-8435-2BF9422FEE6D}">
          <p14:sldIdLst/>
        </p14:section>
        <p14:section name="Icons" id="{51FAC76D-2739-4A23-9FF8-F93378F03F19}">
          <p14:sldIdLst/>
        </p14:section>
        <p14:section name="Calendars and Timelines" id="{C65FE25B-BDC4-45C5-B2A0-F949148EF65A}">
          <p14:sldIdLst/>
        </p14:section>
        <p14:section name="Layouts" id="{FF8C3373-F145-4B20-85BE-2315B700ABE3}">
          <p14:sldIdLst/>
        </p14:section>
        <p14:section name="Charts and Tables" id="{FA3A6B2C-7A67-410B-82E7-BBB0793E4EBA}">
          <p14:sldIdLst/>
        </p14:section>
        <p14:section name="Org Charts" id="{C6A10215-D2D6-43C4-89A5-118E1B8D974D}">
          <p14:sldIdLst/>
        </p14:section>
      </p14:sectionLst>
    </p:ext>
    <p:ext uri="{EFAFB233-063F-42B5-8137-9DF3F51BA10A}">
      <p15:sldGuideLst xmlns:p15="http://schemas.microsoft.com/office/powerpoint/2012/main">
        <p15:guide id="1" pos="3144" userDrawn="1">
          <p15:clr>
            <a:srgbClr val="A4A3A4"/>
          </p15:clr>
        </p15:guide>
        <p15:guide id="2" orient="horz" pos="7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471"/>
    <a:srgbClr val="0D274D"/>
    <a:srgbClr val="FBAB18"/>
    <a:srgbClr val="00BCEB"/>
    <a:srgbClr val="6EBE4A"/>
    <a:srgbClr val="D9D9D9"/>
    <a:srgbClr val="004669"/>
    <a:srgbClr val="86DBF2"/>
    <a:srgbClr val="049FD9"/>
    <a:srgbClr val="1FAE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47" autoAdjust="0"/>
    <p:restoredTop sz="96469" autoAdjust="0"/>
  </p:normalViewPr>
  <p:slideViewPr>
    <p:cSldViewPr snapToGrid="0" snapToObjects="1" showGuides="1">
      <p:cViewPr varScale="1">
        <p:scale>
          <a:sx n="177" d="100"/>
          <a:sy n="177" d="100"/>
        </p:scale>
        <p:origin x="184" y="544"/>
      </p:cViewPr>
      <p:guideLst>
        <p:guide pos="3144"/>
        <p:guide orient="horz" pos="708"/>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3/11/22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3/11/22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pic>
        <p:nvPicPr>
          <p:cNvPr id="2" name="Picture 1">
            <a:extLst>
              <a:ext uri="{FF2B5EF4-FFF2-40B4-BE49-F238E27FC236}">
                <a16:creationId xmlns:a16="http://schemas.microsoft.com/office/drawing/2014/main" id="{E16FB6D5-02BA-1A47-BC75-793B445152EE}"/>
              </a:ext>
            </a:extLst>
          </p:cNvPr>
          <p:cNvPicPr>
            <a:picLocks noChangeAspect="1"/>
          </p:cNvPicPr>
          <p:nvPr userDrawn="1"/>
        </p:nvPicPr>
        <p:blipFill>
          <a:blip r:embed="rId2"/>
          <a:stretch>
            <a:fillRect/>
          </a:stretch>
        </p:blipFill>
        <p:spPr>
          <a:xfrm>
            <a:off x="463292" y="396692"/>
            <a:ext cx="2833324" cy="436743"/>
          </a:xfrm>
          <a:prstGeom prst="rect">
            <a:avLst/>
          </a:prstGeom>
        </p:spPr>
      </p:pic>
    </p:spTree>
    <p:extLst>
      <p:ext uri="{BB962C8B-B14F-4D97-AF65-F5344CB8AC3E}">
        <p14:creationId xmlns:p14="http://schemas.microsoft.com/office/powerpoint/2010/main" val="34763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1902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25280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340225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57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37665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3823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73048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273452848"/>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86437202"/>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57094111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121422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8740232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44290220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95147749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75094066"/>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lvl="0" defTabSz="610744" fontAlgn="auto">
              <a:spcBef>
                <a:spcPts val="0"/>
              </a:spcBef>
              <a:spcAft>
                <a:spcPts val="0"/>
              </a:spcAft>
            </a:pPr>
            <a:r>
              <a:rPr lang="en-US" sz="6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484846713"/>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3475327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3EF34-8CED-6545-9D50-D7D58A813890}"/>
              </a:ext>
            </a:extLst>
          </p:cNvPr>
          <p:cNvPicPr>
            <a:picLocks noChangeAspect="1"/>
          </p:cNvPicPr>
          <p:nvPr userDrawn="1"/>
        </p:nvPicPr>
        <p:blipFill>
          <a:blip r:embed="rId2"/>
          <a:stretch>
            <a:fillRect/>
          </a:stretch>
        </p:blipFill>
        <p:spPr>
          <a:xfrm>
            <a:off x="2915068" y="2316342"/>
            <a:ext cx="3313864" cy="510816"/>
          </a:xfrm>
          <a:prstGeom prst="rect">
            <a:avLst/>
          </a:prstGeom>
        </p:spPr>
      </p:pic>
    </p:spTree>
    <p:extLst>
      <p:ext uri="{BB962C8B-B14F-4D97-AF65-F5344CB8AC3E}">
        <p14:creationId xmlns:p14="http://schemas.microsoft.com/office/powerpoint/2010/main" val="358626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87411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74836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0075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8660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41685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46727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5088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927750888"/>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 id="2147484073" r:id="rId18"/>
    <p:sldLayoutId id="2147484074" r:id="rId19"/>
    <p:sldLayoutId id="2147484075" r:id="rId20"/>
    <p:sldLayoutId id="2147484076" r:id="rId21"/>
    <p:sldLayoutId id="2147484077" r:id="rId22"/>
    <p:sldLayoutId id="2147484078" r:id="rId23"/>
    <p:sldLayoutId id="2147484079" r:id="rId24"/>
    <p:sldLayoutId id="2147484080" r:id="rId25"/>
    <p:sldLayoutId id="2147484081"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bg1"/>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1F14D82-46D9-4468-899A-7DB8FF9FED4A}"/>
              </a:ext>
            </a:extLst>
          </p:cNvPr>
          <p:cNvSpPr>
            <a:spLocks noGrp="1"/>
          </p:cNvSpPr>
          <p:nvPr>
            <p:ph type="subTitle" idx="1"/>
          </p:nvPr>
        </p:nvSpPr>
        <p:spPr/>
        <p:txBody>
          <a:bodyPr/>
          <a:lstStyle/>
          <a:p>
            <a:r>
              <a:rPr lang="en-US" dirty="0"/>
              <a:t>Sherri Conrod</a:t>
            </a:r>
          </a:p>
        </p:txBody>
      </p:sp>
      <p:sp>
        <p:nvSpPr>
          <p:cNvPr id="6" name="Text Placeholder 5">
            <a:extLst>
              <a:ext uri="{FF2B5EF4-FFF2-40B4-BE49-F238E27FC236}">
                <a16:creationId xmlns:a16="http://schemas.microsoft.com/office/drawing/2014/main" id="{340539A6-44AE-4307-9EDD-A6F06D1350F0}"/>
              </a:ext>
            </a:extLst>
          </p:cNvPr>
          <p:cNvSpPr>
            <a:spLocks noGrp="1"/>
          </p:cNvSpPr>
          <p:nvPr>
            <p:ph type="body" sz="quarter" idx="11"/>
          </p:nvPr>
        </p:nvSpPr>
        <p:spPr/>
        <p:txBody>
          <a:bodyPr/>
          <a:lstStyle/>
          <a:p>
            <a:r>
              <a:rPr lang="en-US" dirty="0"/>
              <a:t>Solutions Architect, Global Partner Organization</a:t>
            </a:r>
          </a:p>
        </p:txBody>
      </p:sp>
      <p:sp>
        <p:nvSpPr>
          <p:cNvPr id="7" name="Text Placeholder 6">
            <a:extLst>
              <a:ext uri="{FF2B5EF4-FFF2-40B4-BE49-F238E27FC236}">
                <a16:creationId xmlns:a16="http://schemas.microsoft.com/office/drawing/2014/main" id="{6B8CA1AC-60A2-4054-B307-0E8F4D9DC33F}"/>
              </a:ext>
            </a:extLst>
          </p:cNvPr>
          <p:cNvSpPr>
            <a:spLocks noGrp="1"/>
          </p:cNvSpPr>
          <p:nvPr>
            <p:ph type="body" sz="quarter" idx="12"/>
          </p:nvPr>
        </p:nvSpPr>
        <p:spPr/>
        <p:txBody>
          <a:bodyPr/>
          <a:lstStyle/>
          <a:p>
            <a:r>
              <a:rPr lang="en-US" dirty="0"/>
              <a:t>February 2022</a:t>
            </a:r>
          </a:p>
        </p:txBody>
      </p:sp>
      <p:sp>
        <p:nvSpPr>
          <p:cNvPr id="8" name="Text Placeholder 7">
            <a:extLst>
              <a:ext uri="{FF2B5EF4-FFF2-40B4-BE49-F238E27FC236}">
                <a16:creationId xmlns:a16="http://schemas.microsoft.com/office/drawing/2014/main" id="{1EEDDF8D-3C5E-4E47-82C5-603B44E5FA19}"/>
              </a:ext>
            </a:extLst>
          </p:cNvPr>
          <p:cNvSpPr>
            <a:spLocks noGrp="1"/>
          </p:cNvSpPr>
          <p:nvPr>
            <p:ph type="body" sz="quarter" idx="13"/>
          </p:nvPr>
        </p:nvSpPr>
        <p:spPr/>
        <p:txBody>
          <a:bodyPr/>
          <a:lstStyle/>
          <a:p>
            <a:r>
              <a:rPr lang="en-US" dirty="0"/>
              <a:t>RAD SDLC Lab</a:t>
            </a:r>
          </a:p>
        </p:txBody>
      </p:sp>
      <p:sp>
        <p:nvSpPr>
          <p:cNvPr id="2" name="Title 1"/>
          <p:cNvSpPr>
            <a:spLocks noGrp="1"/>
          </p:cNvSpPr>
          <p:nvPr>
            <p:ph type="ctrTitle"/>
          </p:nvPr>
        </p:nvSpPr>
        <p:spPr/>
        <p:txBody>
          <a:bodyPr/>
          <a:lstStyle/>
          <a:p>
            <a:r>
              <a:rPr lang="en-US" dirty="0"/>
              <a:t>Cisco Rapid Iteration for NetOps and </a:t>
            </a:r>
            <a:r>
              <a:rPr lang="en-US" dirty="0" err="1"/>
              <a:t>Devops</a:t>
            </a:r>
            <a:r>
              <a:rPr lang="en-US" dirty="0"/>
              <a:t> Engineers</a:t>
            </a:r>
          </a:p>
        </p:txBody>
      </p:sp>
      <p:sp>
        <p:nvSpPr>
          <p:cNvPr id="5" name="Text Placeholder 3"/>
          <p:cNvSpPr txBox="1">
            <a:spLocks/>
          </p:cNvSpPr>
          <p:nvPr/>
        </p:nvSpPr>
        <p:spPr>
          <a:xfrm>
            <a:off x="6459167" y="440758"/>
            <a:ext cx="2305472" cy="28813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800" b="0" i="0" kern="1200" dirty="0" smtClean="0">
                <a:solidFill>
                  <a:schemeClr val="bg1">
                    <a:lumMod val="75000"/>
                  </a:schemeClr>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r>
              <a:rPr lang="en-US" sz="1200" b="1" dirty="0">
                <a:latin typeface="CiscoSansTT" panose="020B0503020201020303" pitchFamily="34" charset="0"/>
              </a:rPr>
              <a:t>Updated January 2022</a:t>
            </a:r>
          </a:p>
        </p:txBody>
      </p:sp>
    </p:spTree>
    <p:extLst>
      <p:ext uri="{BB962C8B-B14F-4D97-AF65-F5344CB8AC3E}">
        <p14:creationId xmlns:p14="http://schemas.microsoft.com/office/powerpoint/2010/main" val="60551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FA202-9D74-9341-BDF7-AB221A993826}"/>
              </a:ext>
            </a:extLst>
          </p:cNvPr>
          <p:cNvSpPr txBox="1"/>
          <p:nvPr/>
        </p:nvSpPr>
        <p:spPr>
          <a:xfrm>
            <a:off x="492981" y="604298"/>
            <a:ext cx="7935402" cy="3139321"/>
          </a:xfrm>
          <a:prstGeom prst="rect">
            <a:avLst/>
          </a:prstGeom>
          <a:noFill/>
        </p:spPr>
        <p:txBody>
          <a:bodyPr wrap="square" rtlCol="0">
            <a:spAutoFit/>
          </a:bodyPr>
          <a:lstStyle/>
          <a:p>
            <a:r>
              <a:rPr lang="en-US" dirty="0">
                <a:latin typeface="+mn-lt"/>
              </a:rPr>
              <a:t>10 min Bio Brake </a:t>
            </a:r>
          </a:p>
          <a:p>
            <a:endParaRPr lang="en-US" dirty="0">
              <a:latin typeface="+mn-lt"/>
            </a:endParaRPr>
          </a:p>
          <a:p>
            <a:r>
              <a:rPr lang="en-US" dirty="0">
                <a:latin typeface="+mn-lt"/>
              </a:rPr>
              <a:t>Instructor will share screen and demonstrate hands on activity (10 min)</a:t>
            </a:r>
          </a:p>
          <a:p>
            <a:endParaRPr lang="en-US" dirty="0">
              <a:latin typeface="+mn-lt"/>
            </a:endParaRPr>
          </a:p>
          <a:p>
            <a:r>
              <a:rPr lang="en-US" dirty="0">
                <a:latin typeface="+mn-lt"/>
              </a:rPr>
              <a:t>Lab Users will Have 20 minutes to Complete Phase 1 of Lab</a:t>
            </a:r>
          </a:p>
          <a:p>
            <a:endParaRPr lang="en-US" dirty="0">
              <a:latin typeface="+mn-lt"/>
            </a:endParaRPr>
          </a:p>
          <a:p>
            <a:r>
              <a:rPr lang="en-US" dirty="0">
                <a:latin typeface="+mn-lt"/>
              </a:rPr>
              <a:t>Ready….Set…..Go!!!!!!!</a:t>
            </a:r>
          </a:p>
          <a:p>
            <a:endParaRPr lang="en-US" dirty="0">
              <a:latin typeface="+mn-lt"/>
            </a:endParaRPr>
          </a:p>
          <a:p>
            <a:r>
              <a:rPr lang="en-US" dirty="0">
                <a:latin typeface="+mn-lt"/>
              </a:rPr>
              <a:t>Good Luck!!!!!!!</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74151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477078"/>
            <a:ext cx="8544695" cy="4126727"/>
          </a:xfrm>
        </p:spPr>
        <p:txBody>
          <a:bodyPr/>
          <a:lstStyle/>
          <a:p>
            <a:r>
              <a:rPr lang="en-US" sz="1600" dirty="0"/>
              <a:t>Thousand Eyes – Phase 2</a:t>
            </a:r>
            <a:br>
              <a:rPr lang="en-US" sz="1600" dirty="0"/>
            </a:br>
            <a:r>
              <a:rPr lang="en-US" sz="1600" dirty="0"/>
              <a:t>Lab Instruction: Phase 2 Part 1 (20-30 min)</a:t>
            </a:r>
            <a:br>
              <a:rPr lang="en-US" sz="1600" dirty="0"/>
            </a:br>
            <a:r>
              <a:rPr lang="en-US" sz="1600" dirty="0"/>
              <a:t>Instructor Led Demo of Thousand Eyes GUI Interface &amp; Sample API Requests</a:t>
            </a:r>
            <a:br>
              <a:rPr lang="en-US" sz="1600" dirty="0"/>
            </a:br>
            <a:r>
              <a:rPr lang="en-US" sz="1600" dirty="0"/>
              <a:t>{NTERONE CURATED CONTENT ON THOUSAND EYES}</a:t>
            </a:r>
            <a:br>
              <a:rPr lang="en-US" sz="1600" dirty="0"/>
            </a:br>
            <a:br>
              <a:rPr lang="en-US" sz="1600" dirty="0"/>
            </a:br>
            <a:br>
              <a:rPr lang="en-US" sz="1600" dirty="0"/>
            </a:br>
            <a:r>
              <a:rPr lang="en-US" sz="1600" dirty="0"/>
              <a:t>Phase 2 Part 2 (30 min)</a:t>
            </a:r>
            <a:br>
              <a:rPr lang="en-US" sz="1600" dirty="0"/>
            </a:br>
            <a:r>
              <a:rPr lang="en-US" sz="1600" dirty="0"/>
              <a:t>Lab User Configures Tests using GUI and API</a:t>
            </a:r>
            <a:br>
              <a:rPr lang="en-US" sz="1600" dirty="0"/>
            </a:br>
            <a:br>
              <a:rPr lang="en-US" sz="1600" dirty="0"/>
            </a:br>
            <a:r>
              <a:rPr lang="en-US" sz="1600" dirty="0"/>
              <a:t>App Dynamics – Phase 3</a:t>
            </a:r>
            <a:br>
              <a:rPr lang="en-US" sz="1600" dirty="0"/>
            </a:br>
            <a:r>
              <a:rPr lang="en-US" sz="1600" dirty="0"/>
              <a:t>Lab Instruction: Phase 3 Part 1 (20-30 min)</a:t>
            </a:r>
            <a:br>
              <a:rPr lang="en-US" sz="1600" dirty="0"/>
            </a:br>
            <a:r>
              <a:rPr lang="en-US" sz="1600" dirty="0"/>
              <a:t>Instructor Led Demo of Installation of </a:t>
            </a:r>
            <a:r>
              <a:rPr lang="en-US" sz="1600" dirty="0" err="1"/>
              <a:t>AppD</a:t>
            </a:r>
            <a:r>
              <a:rPr lang="en-US" sz="1600" dirty="0"/>
              <a:t> Client(s), GUI Walkthrough, Sample API Requests</a:t>
            </a:r>
            <a:br>
              <a:rPr lang="en-US" sz="1600" dirty="0"/>
            </a:br>
            <a:r>
              <a:rPr lang="en-US" sz="1600" dirty="0"/>
              <a:t>{NETERONE CURATED CONTENT FOR APPD}</a:t>
            </a:r>
            <a:br>
              <a:rPr lang="en-US" sz="1600" dirty="0"/>
            </a:br>
            <a:br>
              <a:rPr lang="en-US" sz="1600" dirty="0"/>
            </a:br>
            <a:r>
              <a:rPr lang="en-US" sz="1600" dirty="0"/>
              <a:t>Phase 3 Part 2 (30 min)</a:t>
            </a:r>
            <a:br>
              <a:rPr lang="en-US" sz="1600" dirty="0"/>
            </a:br>
            <a:r>
              <a:rPr lang="en-US" sz="1600" dirty="0"/>
              <a:t>Student Installs </a:t>
            </a:r>
            <a:r>
              <a:rPr lang="en-US" sz="1600" dirty="0" err="1"/>
              <a:t>AppD</a:t>
            </a:r>
            <a:r>
              <a:rPr lang="en-US" sz="1600" dirty="0"/>
              <a:t> Agents on Linux, Logs into their Console, Configures and Runs API Requests</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307539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58AC-36ED-F643-9770-5A07001BF748}"/>
              </a:ext>
            </a:extLst>
          </p:cNvPr>
          <p:cNvSpPr>
            <a:spLocks noGrp="1"/>
          </p:cNvSpPr>
          <p:nvPr>
            <p:ph type="ctrTitle"/>
          </p:nvPr>
        </p:nvSpPr>
        <p:spPr>
          <a:xfrm>
            <a:off x="428301" y="161325"/>
            <a:ext cx="7598042" cy="664009"/>
          </a:xfrm>
        </p:spPr>
        <p:txBody>
          <a:bodyPr/>
          <a:lstStyle/>
          <a:p>
            <a:r>
              <a:rPr lang="en-US" sz="1800" dirty="0"/>
              <a:t>Ways of Working Day 1 Summary</a:t>
            </a:r>
            <a:br>
              <a:rPr lang="en-US" sz="1800" dirty="0"/>
            </a:br>
            <a:r>
              <a:rPr lang="en-US" sz="1800" dirty="0"/>
              <a:t>Building IP</a:t>
            </a:r>
          </a:p>
        </p:txBody>
      </p:sp>
      <p:sp>
        <p:nvSpPr>
          <p:cNvPr id="4" name="TextBox 3">
            <a:extLst>
              <a:ext uri="{FF2B5EF4-FFF2-40B4-BE49-F238E27FC236}">
                <a16:creationId xmlns:a16="http://schemas.microsoft.com/office/drawing/2014/main" id="{EA2B6C82-DFED-274A-B4D5-AA53289AD32B}"/>
              </a:ext>
            </a:extLst>
          </p:cNvPr>
          <p:cNvSpPr txBox="1"/>
          <p:nvPr/>
        </p:nvSpPr>
        <p:spPr>
          <a:xfrm>
            <a:off x="428301" y="897461"/>
            <a:ext cx="8003969" cy="646331"/>
          </a:xfrm>
          <a:prstGeom prst="rect">
            <a:avLst/>
          </a:prstGeom>
          <a:noFill/>
        </p:spPr>
        <p:txBody>
          <a:bodyPr wrap="square" rtlCol="0">
            <a:spAutoFit/>
          </a:bodyPr>
          <a:lstStyle/>
          <a:p>
            <a:r>
              <a:rPr lang="en-US" dirty="0">
                <a:latin typeface="+mn-lt"/>
              </a:rPr>
              <a:t>Knowledge Workers Share the Company Mindset of Developmental Operations </a:t>
            </a:r>
          </a:p>
          <a:p>
            <a:r>
              <a:rPr lang="en-US" dirty="0">
                <a:latin typeface="+mn-lt"/>
              </a:rPr>
              <a:t>Example Following Agile Code Development Methods</a:t>
            </a:r>
          </a:p>
        </p:txBody>
      </p:sp>
      <p:sp>
        <p:nvSpPr>
          <p:cNvPr id="6" name="TextBox 5">
            <a:extLst>
              <a:ext uri="{FF2B5EF4-FFF2-40B4-BE49-F238E27FC236}">
                <a16:creationId xmlns:a16="http://schemas.microsoft.com/office/drawing/2014/main" id="{E2EC7146-BF1B-C449-9552-08E681F8501B}"/>
              </a:ext>
            </a:extLst>
          </p:cNvPr>
          <p:cNvSpPr txBox="1"/>
          <p:nvPr/>
        </p:nvSpPr>
        <p:spPr>
          <a:xfrm>
            <a:off x="428301" y="1662546"/>
            <a:ext cx="7552706" cy="3231654"/>
          </a:xfrm>
          <a:prstGeom prst="rect">
            <a:avLst/>
          </a:prstGeom>
          <a:noFill/>
        </p:spPr>
        <p:txBody>
          <a:bodyPr wrap="square" rtlCol="0">
            <a:spAutoFit/>
          </a:bodyPr>
          <a:lstStyle/>
          <a:p>
            <a:pPr marL="171450" indent="-171450">
              <a:buFont typeface="Wingdings" pitchFamily="2" charset="2"/>
              <a:buChar char="ü"/>
            </a:pPr>
            <a:r>
              <a:rPr lang="en-US" sz="1200" dirty="0">
                <a:latin typeface="+mn-lt"/>
              </a:rPr>
              <a:t>The Technical Lead(s) will evaluate, and mark and story assigned to a KT worker for Automation and Code Re-useability.</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Projects marked for “automation” or “code re-useability” will require the KT worker to perform daily commits on their work. Ideally the commit should update the Jira Story, but if this level of integration is not in place the KT worker should be updating the Jira Story at the end of each day with a link to their latest code commit or a summary of work completed.</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will include all scripts and all work should be done in a generic method so that it is written with re-usability in mind. Example, no hard coding, all variables, all creds (authentication and authorization) handled via a vault etc.</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The Tech Lead should be able to review Code from Time to Time and Report on Weekly the commits and ensure the quality of the code meets company standards. It is important to have a ”Code Standards” Document outlining your Coding Standards. This can initially be a simple document and can be developed over time.</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should be demonstrated to at least one Pear on the Team in a live demo before being handed off to the Customer for QA.</a:t>
            </a:r>
          </a:p>
        </p:txBody>
      </p:sp>
      <p:pic>
        <p:nvPicPr>
          <p:cNvPr id="7" name="Picture 6">
            <a:extLst>
              <a:ext uri="{FF2B5EF4-FFF2-40B4-BE49-F238E27FC236}">
                <a16:creationId xmlns:a16="http://schemas.microsoft.com/office/drawing/2014/main" id="{0824ABE8-FE52-9B45-9852-42846C3E5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618" y="1131126"/>
            <a:ext cx="1289304" cy="1289304"/>
          </a:xfrm>
          <a:prstGeom prst="rect">
            <a:avLst/>
          </a:prstGeom>
        </p:spPr>
      </p:pic>
    </p:spTree>
    <p:extLst>
      <p:ext uri="{BB962C8B-B14F-4D97-AF65-F5344CB8AC3E}">
        <p14:creationId xmlns:p14="http://schemas.microsoft.com/office/powerpoint/2010/main" val="261394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EDB9-6359-DE44-A8E4-064B2BE5D660}"/>
              </a:ext>
            </a:extLst>
          </p:cNvPr>
          <p:cNvSpPr>
            <a:spLocks noGrp="1"/>
          </p:cNvSpPr>
          <p:nvPr>
            <p:ph type="ctrTitle"/>
          </p:nvPr>
        </p:nvSpPr>
        <p:spPr>
          <a:xfrm>
            <a:off x="468776" y="131724"/>
            <a:ext cx="7510354" cy="610571"/>
          </a:xfrm>
        </p:spPr>
        <p:txBody>
          <a:bodyPr/>
          <a:lstStyle/>
          <a:p>
            <a:r>
              <a:rPr lang="en-US" sz="3500" dirty="0"/>
              <a:t>Resource Alignment</a:t>
            </a:r>
          </a:p>
        </p:txBody>
      </p:sp>
      <p:sp>
        <p:nvSpPr>
          <p:cNvPr id="3" name="TextBox 2">
            <a:extLst>
              <a:ext uri="{FF2B5EF4-FFF2-40B4-BE49-F238E27FC236}">
                <a16:creationId xmlns:a16="http://schemas.microsoft.com/office/drawing/2014/main" id="{43AF38E6-8069-6C43-AAD5-4C770A7A81E3}"/>
              </a:ext>
            </a:extLst>
          </p:cNvPr>
          <p:cNvSpPr txBox="1"/>
          <p:nvPr/>
        </p:nvSpPr>
        <p:spPr>
          <a:xfrm>
            <a:off x="468776" y="621672"/>
            <a:ext cx="7724898" cy="4601260"/>
          </a:xfrm>
          <a:prstGeom prst="rect">
            <a:avLst/>
          </a:prstGeom>
          <a:noFill/>
        </p:spPr>
        <p:txBody>
          <a:bodyPr wrap="square" rtlCol="0">
            <a:spAutoFit/>
          </a:bodyPr>
          <a:lstStyle/>
          <a:p>
            <a:r>
              <a:rPr lang="en-US" sz="1000" i="1" dirty="0">
                <a:latin typeface="+mn-lt"/>
              </a:rPr>
              <a:t>The Technical Lead will identify the most suitable Knowledge Workers to work on the engagement and will provide to them well defined technical deliverables. The Best Knowledge Worker who is developing the code is probably not going to be the Resource who interfaces with the customer. Be careful to put the Resource with the “People Skills” in front of the Resource with the “Tech Skills.” The way to do this is by assigning a “Service Manager” role to interface regularly with the Customers to ensure that their feedback is captured and relayed back to the Technical Resources. It also shields Technical Resources from political and other pressures that could impact their ability to focus on the Technical Deliverables. </a:t>
            </a:r>
          </a:p>
          <a:p>
            <a:endParaRPr lang="en-US" sz="1100" dirty="0">
              <a:latin typeface="+mn-lt"/>
            </a:endParaRPr>
          </a:p>
          <a:p>
            <a:r>
              <a:rPr lang="en-US" sz="1100" i="1" dirty="0">
                <a:latin typeface="+mn-lt"/>
              </a:rPr>
              <a:t>Example:</a:t>
            </a:r>
          </a:p>
          <a:p>
            <a:endParaRPr lang="en-US" sz="1100" dirty="0">
              <a:latin typeface="+mn-lt"/>
            </a:endParaRPr>
          </a:p>
          <a:p>
            <a:r>
              <a:rPr lang="en-US" sz="1100" dirty="0">
                <a:latin typeface="+mn-lt"/>
              </a:rPr>
              <a:t>The Technical Lead for the Engagement has translated the business requirements into Technical Epics in Jira. </a:t>
            </a:r>
          </a:p>
          <a:p>
            <a:endParaRPr lang="en-US" sz="1100" dirty="0">
              <a:latin typeface="+mn-lt"/>
            </a:endParaRPr>
          </a:p>
          <a:p>
            <a:r>
              <a:rPr lang="en-US" sz="1100" dirty="0">
                <a:latin typeface="+mn-lt"/>
              </a:rPr>
              <a:t>The Tech Lead meets weekly with the Team of KT workers for their vertical and verbally goes over and clarifies the Epics. </a:t>
            </a:r>
          </a:p>
          <a:p>
            <a:endParaRPr lang="en-US" sz="1100" dirty="0">
              <a:latin typeface="+mn-lt"/>
            </a:endParaRPr>
          </a:p>
          <a:p>
            <a:r>
              <a:rPr lang="en-US" sz="1100" dirty="0">
                <a:latin typeface="+mn-lt"/>
              </a:rPr>
              <a:t>The team works to break down the EPICs into smaller stories. Each Team Member based on their work capacity will either be requested or will volunteer to take ownership of x number of stories. </a:t>
            </a:r>
          </a:p>
          <a:p>
            <a:endParaRPr lang="en-US" sz="1100" dirty="0">
              <a:latin typeface="+mn-lt"/>
            </a:endParaRPr>
          </a:p>
          <a:p>
            <a:r>
              <a:rPr lang="en-US" sz="1100" dirty="0">
                <a:latin typeface="+mn-lt"/>
              </a:rPr>
              <a:t>Each Story should be linked to either a Code Repo or Branch of a Code Repo if there will be any Code Developed</a:t>
            </a:r>
          </a:p>
          <a:p>
            <a:r>
              <a:rPr lang="en-US" sz="1100" dirty="0">
                <a:latin typeface="+mn-lt"/>
              </a:rPr>
              <a:t>The Link to the Repo, or the Work Repo should be updated into the Jira Story. ***In advanced environments, this code repo or branch will kick off a pipeline build****</a:t>
            </a:r>
          </a:p>
          <a:p>
            <a:endParaRPr lang="en-US" sz="1200" dirty="0">
              <a:latin typeface="+mn-lt"/>
            </a:endParaRPr>
          </a:p>
          <a:p>
            <a:r>
              <a:rPr lang="en-US" sz="1200" dirty="0">
                <a:latin typeface="+mn-lt"/>
              </a:rPr>
              <a:t>This ensures that we can:</a:t>
            </a:r>
          </a:p>
          <a:p>
            <a:endParaRPr lang="en-US" sz="1200" dirty="0">
              <a:latin typeface="+mn-lt"/>
            </a:endParaRPr>
          </a:p>
          <a:p>
            <a:pPr marL="171450" indent="-171450">
              <a:buFont typeface="Wingdings" pitchFamily="2" charset="2"/>
              <a:buChar char="v"/>
            </a:pPr>
            <a:r>
              <a:rPr lang="en-US" sz="1000" i="1" dirty="0">
                <a:latin typeface="+mn-lt"/>
              </a:rPr>
              <a:t>Iterate on the code</a:t>
            </a:r>
          </a:p>
          <a:p>
            <a:pPr marL="171450" indent="-171450">
              <a:buFont typeface="Wingdings" pitchFamily="2" charset="2"/>
              <a:buChar char="v"/>
            </a:pPr>
            <a:r>
              <a:rPr lang="en-US" sz="1000" i="1" dirty="0">
                <a:latin typeface="+mn-lt"/>
              </a:rPr>
              <a:t>Hand off the code – ensure our own business continuity as well as the customers</a:t>
            </a:r>
          </a:p>
          <a:p>
            <a:pPr marL="171450" indent="-171450">
              <a:buFont typeface="Wingdings" pitchFamily="2" charset="2"/>
              <a:buChar char="v"/>
            </a:pPr>
            <a:r>
              <a:rPr lang="en-US" sz="1000" i="1" dirty="0">
                <a:latin typeface="+mn-lt"/>
              </a:rPr>
              <a:t>Collaborate on the code</a:t>
            </a:r>
          </a:p>
          <a:p>
            <a:pPr marL="171450" indent="-171450">
              <a:buFont typeface="Wingdings" pitchFamily="2" charset="2"/>
              <a:buChar char="v"/>
            </a:pPr>
            <a:r>
              <a:rPr lang="en-US" sz="1000" i="1" dirty="0">
                <a:latin typeface="+mn-lt"/>
              </a:rPr>
              <a:t>Re-use the code for future engagements</a:t>
            </a:r>
          </a:p>
          <a:p>
            <a:endParaRPr lang="en-US" sz="1200" dirty="0">
              <a:latin typeface="+mn-lt"/>
            </a:endParaRPr>
          </a:p>
          <a:p>
            <a:endParaRPr lang="en-US" sz="1200" dirty="0">
              <a:latin typeface="+mn-lt"/>
            </a:endParaRPr>
          </a:p>
        </p:txBody>
      </p:sp>
      <p:pic>
        <p:nvPicPr>
          <p:cNvPr id="35" name="Picture 34">
            <a:extLst>
              <a:ext uri="{FF2B5EF4-FFF2-40B4-BE49-F238E27FC236}">
                <a16:creationId xmlns:a16="http://schemas.microsoft.com/office/drawing/2014/main" id="{503196AA-DA65-4D43-9294-C8E95C619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336" y="1385901"/>
            <a:ext cx="1185849" cy="1185849"/>
          </a:xfrm>
          <a:prstGeom prst="rect">
            <a:avLst/>
          </a:prstGeom>
        </p:spPr>
      </p:pic>
    </p:spTree>
    <p:extLst>
      <p:ext uri="{BB962C8B-B14F-4D97-AF65-F5344CB8AC3E}">
        <p14:creationId xmlns:p14="http://schemas.microsoft.com/office/powerpoint/2010/main" val="351510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A99-E4F1-4246-87B9-5ADDBDAF74DD}"/>
              </a:ext>
            </a:extLst>
          </p:cNvPr>
          <p:cNvSpPr>
            <a:spLocks noGrp="1"/>
          </p:cNvSpPr>
          <p:nvPr>
            <p:ph type="ctrTitle"/>
          </p:nvPr>
        </p:nvSpPr>
        <p:spPr>
          <a:xfrm>
            <a:off x="416424" y="915409"/>
            <a:ext cx="7771611" cy="616508"/>
          </a:xfrm>
        </p:spPr>
        <p:txBody>
          <a:bodyPr/>
          <a:lstStyle/>
          <a:p>
            <a:r>
              <a:rPr lang="en-US" dirty="0"/>
              <a:t>Tool Sets</a:t>
            </a:r>
          </a:p>
        </p:txBody>
      </p:sp>
      <p:sp>
        <p:nvSpPr>
          <p:cNvPr id="3" name="TextBox 2">
            <a:extLst>
              <a:ext uri="{FF2B5EF4-FFF2-40B4-BE49-F238E27FC236}">
                <a16:creationId xmlns:a16="http://schemas.microsoft.com/office/drawing/2014/main" id="{EDD6876E-2DCB-6F4B-BBC4-69E977D84455}"/>
              </a:ext>
            </a:extLst>
          </p:cNvPr>
          <p:cNvSpPr txBox="1"/>
          <p:nvPr/>
        </p:nvSpPr>
        <p:spPr>
          <a:xfrm>
            <a:off x="611579" y="1597231"/>
            <a:ext cx="7487392" cy="2585323"/>
          </a:xfrm>
          <a:prstGeom prst="rect">
            <a:avLst/>
          </a:prstGeom>
          <a:noFill/>
        </p:spPr>
        <p:txBody>
          <a:bodyPr wrap="square" rtlCol="0">
            <a:spAutoFit/>
          </a:bodyPr>
          <a:lstStyle/>
          <a:p>
            <a:r>
              <a:rPr lang="en-US" dirty="0">
                <a:latin typeface="+mn-lt"/>
              </a:rPr>
              <a:t>It is important never to get “locked in” to a specific tool set. Tool sets change and evolve rapidly over time. </a:t>
            </a:r>
          </a:p>
          <a:p>
            <a:endParaRPr lang="en-US" dirty="0">
              <a:latin typeface="+mn-lt"/>
            </a:endParaRPr>
          </a:p>
          <a:p>
            <a:r>
              <a:rPr lang="en-US" dirty="0">
                <a:latin typeface="+mn-lt"/>
              </a:rPr>
              <a:t>Getting ‘locked into’ a toolset can impede and negatively impact your future and ongoing ability to “flex” and implement newer better more efficient technologies rapidly.</a:t>
            </a:r>
          </a:p>
          <a:p>
            <a:endParaRPr lang="en-US" dirty="0">
              <a:latin typeface="+mn-lt"/>
            </a:endParaRPr>
          </a:p>
          <a:p>
            <a:r>
              <a:rPr lang="en-US" dirty="0">
                <a:latin typeface="+mn-lt"/>
              </a:rPr>
              <a:t>It is important to design your tool-kit to be able to swap out any single tool rapidly without impact to your business.</a:t>
            </a:r>
          </a:p>
        </p:txBody>
      </p:sp>
      <p:grpSp>
        <p:nvGrpSpPr>
          <p:cNvPr id="4" name="Group 3">
            <a:extLst>
              <a:ext uri="{FF2B5EF4-FFF2-40B4-BE49-F238E27FC236}">
                <a16:creationId xmlns:a16="http://schemas.microsoft.com/office/drawing/2014/main" id="{223C41D6-33D4-6B49-B9C3-618AB85493D4}"/>
              </a:ext>
            </a:extLst>
          </p:cNvPr>
          <p:cNvGrpSpPr>
            <a:grpSpLocks noChangeAspect="1"/>
          </p:cNvGrpSpPr>
          <p:nvPr/>
        </p:nvGrpSpPr>
        <p:grpSpPr>
          <a:xfrm>
            <a:off x="6501026" y="478724"/>
            <a:ext cx="723900" cy="723900"/>
            <a:chOff x="3086100" y="1073150"/>
            <a:chExt cx="3251200" cy="3251200"/>
          </a:xfrm>
        </p:grpSpPr>
        <p:sp>
          <p:nvSpPr>
            <p:cNvPr id="5" name="Oval 5">
              <a:extLst>
                <a:ext uri="{FF2B5EF4-FFF2-40B4-BE49-F238E27FC236}">
                  <a16:creationId xmlns:a16="http://schemas.microsoft.com/office/drawing/2014/main" id="{726D0182-C61E-8B45-8156-62B95D2B5197}"/>
                </a:ext>
              </a:extLst>
            </p:cNvPr>
            <p:cNvSpPr>
              <a:spLocks noChangeArrowheads="1"/>
            </p:cNvSpPr>
            <p:nvPr/>
          </p:nvSpPr>
          <p:spPr bwMode="auto">
            <a:xfrm>
              <a:off x="3086100" y="1073150"/>
              <a:ext cx="3251200" cy="325120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A631B2CB-495B-7A47-8F31-BFD9D4C2D7AD}"/>
                </a:ext>
              </a:extLst>
            </p:cNvPr>
            <p:cNvSpPr>
              <a:spLocks/>
            </p:cNvSpPr>
            <p:nvPr/>
          </p:nvSpPr>
          <p:spPr bwMode="auto">
            <a:xfrm>
              <a:off x="3690937" y="1443038"/>
              <a:ext cx="2020888" cy="2005013"/>
            </a:xfrm>
            <a:custGeom>
              <a:avLst/>
              <a:gdLst>
                <a:gd name="connsiteX0" fmla="*/ 1399705 w 2020888"/>
                <a:gd name="connsiteY0" fmla="*/ 1944688 h 2005013"/>
                <a:gd name="connsiteX1" fmla="*/ 1399945 w 2020888"/>
                <a:gd name="connsiteY1" fmla="*/ 1944825 h 2005013"/>
                <a:gd name="connsiteX2" fmla="*/ 1399945 w 2020888"/>
                <a:gd name="connsiteY2" fmla="*/ 1944688 h 2005013"/>
                <a:gd name="connsiteX3" fmla="*/ 620943 w 2020888"/>
                <a:gd name="connsiteY3" fmla="*/ 1943298 h 2005013"/>
                <a:gd name="connsiteX4" fmla="*/ 620943 w 2020888"/>
                <a:gd name="connsiteY4" fmla="*/ 1943826 h 2005013"/>
                <a:gd name="connsiteX5" fmla="*/ 620943 w 2020888"/>
                <a:gd name="connsiteY5" fmla="*/ 1944825 h 2005013"/>
                <a:gd name="connsiteX6" fmla="*/ 621584 w 2020888"/>
                <a:gd name="connsiteY6" fmla="*/ 1944483 h 2005013"/>
                <a:gd name="connsiteX7" fmla="*/ 621584 w 2020888"/>
                <a:gd name="connsiteY7" fmla="*/ 1944483 h 2005013"/>
                <a:gd name="connsiteX8" fmla="*/ 1012326 w 2020888"/>
                <a:gd name="connsiteY8" fmla="*/ 0 h 2005013"/>
                <a:gd name="connsiteX9" fmla="*/ 1727351 w 2020888"/>
                <a:gd name="connsiteY9" fmla="*/ 293417 h 2005013"/>
                <a:gd name="connsiteX10" fmla="*/ 2020888 w 2020888"/>
                <a:gd name="connsiteY10" fmla="*/ 1008149 h 2005013"/>
                <a:gd name="connsiteX11" fmla="*/ 1960676 w 2020888"/>
                <a:gd name="connsiteY11" fmla="*/ 1309089 h 2005013"/>
                <a:gd name="connsiteX12" fmla="*/ 1825197 w 2020888"/>
                <a:gd name="connsiteY12" fmla="*/ 1546080 h 2005013"/>
                <a:gd name="connsiteX13" fmla="*/ 1614453 w 2020888"/>
                <a:gd name="connsiteY13" fmla="*/ 1768023 h 2005013"/>
                <a:gd name="connsiteX14" fmla="*/ 1505317 w 2020888"/>
                <a:gd name="connsiteY14" fmla="*/ 1895922 h 2005013"/>
                <a:gd name="connsiteX15" fmla="*/ 1456394 w 2020888"/>
                <a:gd name="connsiteY15" fmla="*/ 1971157 h 2005013"/>
                <a:gd name="connsiteX16" fmla="*/ 1399945 w 2020888"/>
                <a:gd name="connsiteY16" fmla="*/ 2005013 h 2005013"/>
                <a:gd name="connsiteX17" fmla="*/ 620943 w 2020888"/>
                <a:gd name="connsiteY17" fmla="*/ 2005013 h 2005013"/>
                <a:gd name="connsiteX18" fmla="*/ 568257 w 2020888"/>
                <a:gd name="connsiteY18" fmla="*/ 1974919 h 2005013"/>
                <a:gd name="connsiteX19" fmla="*/ 568257 w 2020888"/>
                <a:gd name="connsiteY19" fmla="*/ 1971157 h 2005013"/>
                <a:gd name="connsiteX20" fmla="*/ 564494 w 2020888"/>
                <a:gd name="connsiteY20" fmla="*/ 1971157 h 2005013"/>
                <a:gd name="connsiteX21" fmla="*/ 560731 w 2020888"/>
                <a:gd name="connsiteY21" fmla="*/ 1959872 h 2005013"/>
                <a:gd name="connsiteX22" fmla="*/ 538151 w 2020888"/>
                <a:gd name="connsiteY22" fmla="*/ 1926016 h 2005013"/>
                <a:gd name="connsiteX23" fmla="*/ 466648 w 2020888"/>
                <a:gd name="connsiteY23" fmla="*/ 1828211 h 2005013"/>
                <a:gd name="connsiteX24" fmla="*/ 406436 w 2020888"/>
                <a:gd name="connsiteY24" fmla="*/ 1768023 h 2005013"/>
                <a:gd name="connsiteX25" fmla="*/ 270957 w 2020888"/>
                <a:gd name="connsiteY25" fmla="*/ 1636362 h 2005013"/>
                <a:gd name="connsiteX26" fmla="*/ 63976 w 2020888"/>
                <a:gd name="connsiteY26" fmla="*/ 1309089 h 2005013"/>
                <a:gd name="connsiteX27" fmla="*/ 0 w 2020888"/>
                <a:gd name="connsiteY27" fmla="*/ 1008149 h 2005013"/>
                <a:gd name="connsiteX28" fmla="*/ 297300 w 2020888"/>
                <a:gd name="connsiteY28" fmla="*/ 293417 h 2005013"/>
                <a:gd name="connsiteX29" fmla="*/ 1012326 w 2020888"/>
                <a:gd name="connsiteY29" fmla="*/ 0 h 200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20888" h="2005013">
                  <a:moveTo>
                    <a:pt x="1399705" y="1944688"/>
                  </a:moveTo>
                  <a:lnTo>
                    <a:pt x="1399945" y="1944825"/>
                  </a:lnTo>
                  <a:lnTo>
                    <a:pt x="1399945" y="1944688"/>
                  </a:lnTo>
                  <a:close/>
                  <a:moveTo>
                    <a:pt x="620943" y="1943298"/>
                  </a:moveTo>
                  <a:lnTo>
                    <a:pt x="620943" y="1943826"/>
                  </a:lnTo>
                  <a:cubicBezTo>
                    <a:pt x="620943" y="1944825"/>
                    <a:pt x="620943" y="1944825"/>
                    <a:pt x="620943" y="1944825"/>
                  </a:cubicBezTo>
                  <a:lnTo>
                    <a:pt x="621584" y="1944483"/>
                  </a:lnTo>
                  <a:lnTo>
                    <a:pt x="621584" y="1944483"/>
                  </a:lnTo>
                  <a:close/>
                  <a:moveTo>
                    <a:pt x="1012326" y="0"/>
                  </a:moveTo>
                  <a:cubicBezTo>
                    <a:pt x="1290809" y="0"/>
                    <a:pt x="1542950" y="112853"/>
                    <a:pt x="1727351" y="293417"/>
                  </a:cubicBezTo>
                  <a:cubicBezTo>
                    <a:pt x="1907989" y="477742"/>
                    <a:pt x="2020888" y="729780"/>
                    <a:pt x="2020888" y="1008149"/>
                  </a:cubicBezTo>
                  <a:cubicBezTo>
                    <a:pt x="2020888" y="1117240"/>
                    <a:pt x="1998308" y="1218807"/>
                    <a:pt x="1960676" y="1309089"/>
                  </a:cubicBezTo>
                  <a:cubicBezTo>
                    <a:pt x="1923043" y="1399371"/>
                    <a:pt x="1874120" y="1482130"/>
                    <a:pt x="1825197" y="1546080"/>
                  </a:cubicBezTo>
                  <a:cubicBezTo>
                    <a:pt x="1727351" y="1677741"/>
                    <a:pt x="1625742" y="1760499"/>
                    <a:pt x="1614453" y="1768023"/>
                  </a:cubicBezTo>
                  <a:cubicBezTo>
                    <a:pt x="1573056" y="1801879"/>
                    <a:pt x="1531660" y="1850781"/>
                    <a:pt x="1505317" y="1895922"/>
                  </a:cubicBezTo>
                  <a:cubicBezTo>
                    <a:pt x="1475211" y="1937302"/>
                    <a:pt x="1456394" y="1971157"/>
                    <a:pt x="1456394" y="1971157"/>
                  </a:cubicBezTo>
                  <a:cubicBezTo>
                    <a:pt x="1445104" y="1993728"/>
                    <a:pt x="1426288" y="2005013"/>
                    <a:pt x="1399945" y="2005013"/>
                  </a:cubicBezTo>
                  <a:cubicBezTo>
                    <a:pt x="1399945" y="2005013"/>
                    <a:pt x="1399945" y="2005013"/>
                    <a:pt x="620943" y="2005013"/>
                  </a:cubicBezTo>
                  <a:cubicBezTo>
                    <a:pt x="598364" y="2005013"/>
                    <a:pt x="579547" y="1993728"/>
                    <a:pt x="568257" y="1974919"/>
                  </a:cubicBezTo>
                  <a:cubicBezTo>
                    <a:pt x="568257" y="1974919"/>
                    <a:pt x="568257" y="1974919"/>
                    <a:pt x="568257" y="1971157"/>
                  </a:cubicBezTo>
                  <a:cubicBezTo>
                    <a:pt x="568257" y="1971157"/>
                    <a:pt x="568257" y="1971157"/>
                    <a:pt x="564494" y="1971157"/>
                  </a:cubicBezTo>
                  <a:cubicBezTo>
                    <a:pt x="564494" y="1967396"/>
                    <a:pt x="560731" y="1963634"/>
                    <a:pt x="560731" y="1959872"/>
                  </a:cubicBezTo>
                  <a:cubicBezTo>
                    <a:pt x="553204" y="1952349"/>
                    <a:pt x="549441" y="1941063"/>
                    <a:pt x="538151" y="1926016"/>
                  </a:cubicBezTo>
                  <a:cubicBezTo>
                    <a:pt x="519335" y="1895922"/>
                    <a:pt x="496755" y="1862067"/>
                    <a:pt x="466648" y="1828211"/>
                  </a:cubicBezTo>
                  <a:cubicBezTo>
                    <a:pt x="447832" y="1805640"/>
                    <a:pt x="425252" y="1783070"/>
                    <a:pt x="406436" y="1768023"/>
                  </a:cubicBezTo>
                  <a:cubicBezTo>
                    <a:pt x="398909" y="1760499"/>
                    <a:pt x="342460" y="1715358"/>
                    <a:pt x="270957" y="1636362"/>
                  </a:cubicBezTo>
                  <a:cubicBezTo>
                    <a:pt x="203218" y="1557365"/>
                    <a:pt x="120425" y="1444512"/>
                    <a:pt x="63976" y="1309089"/>
                  </a:cubicBezTo>
                  <a:cubicBezTo>
                    <a:pt x="26343" y="1218807"/>
                    <a:pt x="0" y="1117240"/>
                    <a:pt x="0" y="1008149"/>
                  </a:cubicBezTo>
                  <a:cubicBezTo>
                    <a:pt x="0" y="729780"/>
                    <a:pt x="116662" y="477742"/>
                    <a:pt x="297300" y="293417"/>
                  </a:cubicBezTo>
                  <a:cubicBezTo>
                    <a:pt x="481702" y="112853"/>
                    <a:pt x="733842" y="0"/>
                    <a:pt x="101232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Freeform 8">
              <a:extLst>
                <a:ext uri="{FF2B5EF4-FFF2-40B4-BE49-F238E27FC236}">
                  <a16:creationId xmlns:a16="http://schemas.microsoft.com/office/drawing/2014/main" id="{43012413-5E01-BC45-B905-51EE3D513535}"/>
                </a:ext>
              </a:extLst>
            </p:cNvPr>
            <p:cNvSpPr>
              <a:spLocks/>
            </p:cNvSpPr>
            <p:nvPr/>
          </p:nvSpPr>
          <p:spPr bwMode="auto">
            <a:xfrm>
              <a:off x="4264025" y="3602038"/>
              <a:ext cx="879475" cy="117475"/>
            </a:xfrm>
            <a:custGeom>
              <a:avLst/>
              <a:gdLst>
                <a:gd name="T0" fmla="*/ 15 w 234"/>
                <a:gd name="T1" fmla="*/ 31 h 31"/>
                <a:gd name="T2" fmla="*/ 218 w 234"/>
                <a:gd name="T3" fmla="*/ 31 h 31"/>
                <a:gd name="T4" fmla="*/ 234 w 234"/>
                <a:gd name="T5" fmla="*/ 15 h 31"/>
                <a:gd name="T6" fmla="*/ 218 w 234"/>
                <a:gd name="T7" fmla="*/ 0 h 31"/>
                <a:gd name="T8" fmla="*/ 15 w 234"/>
                <a:gd name="T9" fmla="*/ 0 h 31"/>
                <a:gd name="T10" fmla="*/ 0 w 234"/>
                <a:gd name="T11" fmla="*/ 15 h 31"/>
                <a:gd name="T12" fmla="*/ 15 w 23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234" h="31">
                  <a:moveTo>
                    <a:pt x="15" y="31"/>
                  </a:moveTo>
                  <a:cubicBezTo>
                    <a:pt x="218" y="31"/>
                    <a:pt x="218" y="31"/>
                    <a:pt x="218" y="31"/>
                  </a:cubicBezTo>
                  <a:cubicBezTo>
                    <a:pt x="227" y="31"/>
                    <a:pt x="234" y="24"/>
                    <a:pt x="234" y="15"/>
                  </a:cubicBezTo>
                  <a:cubicBezTo>
                    <a:pt x="234" y="7"/>
                    <a:pt x="227" y="0"/>
                    <a:pt x="218"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23BCAE3B-56ED-C142-AC4A-FD45B1578C56}"/>
                </a:ext>
              </a:extLst>
            </p:cNvPr>
            <p:cNvSpPr>
              <a:spLocks/>
            </p:cNvSpPr>
            <p:nvPr/>
          </p:nvSpPr>
          <p:spPr bwMode="auto">
            <a:xfrm>
              <a:off x="4395788" y="3854450"/>
              <a:ext cx="615950" cy="117475"/>
            </a:xfrm>
            <a:custGeom>
              <a:avLst/>
              <a:gdLst>
                <a:gd name="T0" fmla="*/ 15 w 164"/>
                <a:gd name="T1" fmla="*/ 31 h 31"/>
                <a:gd name="T2" fmla="*/ 149 w 164"/>
                <a:gd name="T3" fmla="*/ 31 h 31"/>
                <a:gd name="T4" fmla="*/ 164 w 164"/>
                <a:gd name="T5" fmla="*/ 15 h 31"/>
                <a:gd name="T6" fmla="*/ 149 w 164"/>
                <a:gd name="T7" fmla="*/ 0 h 31"/>
                <a:gd name="T8" fmla="*/ 15 w 164"/>
                <a:gd name="T9" fmla="*/ 0 h 31"/>
                <a:gd name="T10" fmla="*/ 0 w 164"/>
                <a:gd name="T11" fmla="*/ 15 h 31"/>
                <a:gd name="T12" fmla="*/ 15 w 16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4" h="31">
                  <a:moveTo>
                    <a:pt x="15" y="31"/>
                  </a:moveTo>
                  <a:cubicBezTo>
                    <a:pt x="149" y="31"/>
                    <a:pt x="149" y="31"/>
                    <a:pt x="149" y="31"/>
                  </a:cubicBezTo>
                  <a:cubicBezTo>
                    <a:pt x="157" y="31"/>
                    <a:pt x="164" y="24"/>
                    <a:pt x="164" y="15"/>
                  </a:cubicBezTo>
                  <a:cubicBezTo>
                    <a:pt x="164" y="7"/>
                    <a:pt x="157" y="0"/>
                    <a:pt x="149"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B55C6ED0-E786-5448-839F-B399B6CC7E6C}"/>
                </a:ext>
              </a:extLst>
            </p:cNvPr>
            <p:cNvSpPr>
              <a:spLocks/>
            </p:cNvSpPr>
            <p:nvPr/>
          </p:nvSpPr>
          <p:spPr bwMode="auto">
            <a:xfrm>
              <a:off x="3932238" y="2127250"/>
              <a:ext cx="642938" cy="752475"/>
            </a:xfrm>
            <a:custGeom>
              <a:avLst/>
              <a:gdLst>
                <a:gd name="T0" fmla="*/ 152 w 171"/>
                <a:gd name="T1" fmla="*/ 0 h 200"/>
                <a:gd name="T2" fmla="*/ 19 w 171"/>
                <a:gd name="T3" fmla="*/ 0 h 200"/>
                <a:gd name="T4" fmla="*/ 0 w 171"/>
                <a:gd name="T5" fmla="*/ 19 h 200"/>
                <a:gd name="T6" fmla="*/ 19 w 171"/>
                <a:gd name="T7" fmla="*/ 39 h 200"/>
                <a:gd name="T8" fmla="*/ 66 w 171"/>
                <a:gd name="T9" fmla="*/ 39 h 200"/>
                <a:gd name="T10" fmla="*/ 66 w 171"/>
                <a:gd name="T11" fmla="*/ 181 h 200"/>
                <a:gd name="T12" fmla="*/ 85 w 171"/>
                <a:gd name="T13" fmla="*/ 200 h 200"/>
                <a:gd name="T14" fmla="*/ 105 w 171"/>
                <a:gd name="T15" fmla="*/ 181 h 200"/>
                <a:gd name="T16" fmla="*/ 105 w 171"/>
                <a:gd name="T17" fmla="*/ 39 h 200"/>
                <a:gd name="T18" fmla="*/ 152 w 171"/>
                <a:gd name="T19" fmla="*/ 39 h 200"/>
                <a:gd name="T20" fmla="*/ 171 w 171"/>
                <a:gd name="T21" fmla="*/ 19 h 200"/>
                <a:gd name="T22" fmla="*/ 152 w 171"/>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200">
                  <a:moveTo>
                    <a:pt x="152" y="0"/>
                  </a:moveTo>
                  <a:cubicBezTo>
                    <a:pt x="19" y="0"/>
                    <a:pt x="19" y="0"/>
                    <a:pt x="19" y="0"/>
                  </a:cubicBezTo>
                  <a:cubicBezTo>
                    <a:pt x="9" y="0"/>
                    <a:pt x="0" y="9"/>
                    <a:pt x="0" y="19"/>
                  </a:cubicBezTo>
                  <a:cubicBezTo>
                    <a:pt x="0" y="30"/>
                    <a:pt x="9" y="39"/>
                    <a:pt x="19" y="39"/>
                  </a:cubicBezTo>
                  <a:cubicBezTo>
                    <a:pt x="66" y="39"/>
                    <a:pt x="66" y="39"/>
                    <a:pt x="66" y="39"/>
                  </a:cubicBezTo>
                  <a:cubicBezTo>
                    <a:pt x="66" y="181"/>
                    <a:pt x="66" y="181"/>
                    <a:pt x="66" y="181"/>
                  </a:cubicBezTo>
                  <a:cubicBezTo>
                    <a:pt x="66" y="192"/>
                    <a:pt x="75" y="200"/>
                    <a:pt x="85" y="200"/>
                  </a:cubicBezTo>
                  <a:cubicBezTo>
                    <a:pt x="96" y="200"/>
                    <a:pt x="105" y="192"/>
                    <a:pt x="105" y="181"/>
                  </a:cubicBezTo>
                  <a:cubicBezTo>
                    <a:pt x="105" y="39"/>
                    <a:pt x="105" y="39"/>
                    <a:pt x="105" y="39"/>
                  </a:cubicBezTo>
                  <a:cubicBezTo>
                    <a:pt x="152" y="39"/>
                    <a:pt x="152" y="39"/>
                    <a:pt x="152" y="39"/>
                  </a:cubicBezTo>
                  <a:cubicBezTo>
                    <a:pt x="162" y="39"/>
                    <a:pt x="171" y="30"/>
                    <a:pt x="171" y="19"/>
                  </a:cubicBezTo>
                  <a:cubicBezTo>
                    <a:pt x="171" y="9"/>
                    <a:pt x="162" y="0"/>
                    <a:pt x="152"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E3E6828F-93E7-5E4E-8DDC-EF687258F5AF}"/>
                </a:ext>
              </a:extLst>
            </p:cNvPr>
            <p:cNvSpPr>
              <a:spLocks/>
            </p:cNvSpPr>
            <p:nvPr/>
          </p:nvSpPr>
          <p:spPr bwMode="auto">
            <a:xfrm>
              <a:off x="4635500" y="2127250"/>
              <a:ext cx="142875" cy="752475"/>
            </a:xfrm>
            <a:custGeom>
              <a:avLst/>
              <a:gdLst>
                <a:gd name="T0" fmla="*/ 19 w 38"/>
                <a:gd name="T1" fmla="*/ 0 h 200"/>
                <a:gd name="T2" fmla="*/ 0 w 38"/>
                <a:gd name="T3" fmla="*/ 19 h 200"/>
                <a:gd name="T4" fmla="*/ 0 w 38"/>
                <a:gd name="T5" fmla="*/ 181 h 200"/>
                <a:gd name="T6" fmla="*/ 19 w 38"/>
                <a:gd name="T7" fmla="*/ 200 h 200"/>
                <a:gd name="T8" fmla="*/ 38 w 38"/>
                <a:gd name="T9" fmla="*/ 181 h 200"/>
                <a:gd name="T10" fmla="*/ 38 w 38"/>
                <a:gd name="T11" fmla="*/ 19 h 200"/>
                <a:gd name="T12" fmla="*/ 19 w 3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38" h="200">
                  <a:moveTo>
                    <a:pt x="19" y="0"/>
                  </a:moveTo>
                  <a:cubicBezTo>
                    <a:pt x="9" y="0"/>
                    <a:pt x="0" y="9"/>
                    <a:pt x="0" y="19"/>
                  </a:cubicBezTo>
                  <a:cubicBezTo>
                    <a:pt x="0" y="181"/>
                    <a:pt x="0" y="181"/>
                    <a:pt x="0" y="181"/>
                  </a:cubicBezTo>
                  <a:cubicBezTo>
                    <a:pt x="0" y="192"/>
                    <a:pt x="9" y="200"/>
                    <a:pt x="19" y="200"/>
                  </a:cubicBezTo>
                  <a:cubicBezTo>
                    <a:pt x="30" y="200"/>
                    <a:pt x="38" y="192"/>
                    <a:pt x="38" y="181"/>
                  </a:cubicBezTo>
                  <a:cubicBezTo>
                    <a:pt x="38" y="19"/>
                    <a:pt x="38" y="19"/>
                    <a:pt x="38" y="19"/>
                  </a:cubicBezTo>
                  <a:cubicBezTo>
                    <a:pt x="38" y="9"/>
                    <a:pt x="30" y="0"/>
                    <a:pt x="19"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79307ACD-24D8-9544-B778-BA2D8A6659F2}"/>
                </a:ext>
              </a:extLst>
            </p:cNvPr>
            <p:cNvSpPr>
              <a:spLocks noEditPoints="1"/>
            </p:cNvSpPr>
            <p:nvPr/>
          </p:nvSpPr>
          <p:spPr bwMode="auto">
            <a:xfrm>
              <a:off x="4967096" y="2127250"/>
              <a:ext cx="554038" cy="752475"/>
            </a:xfrm>
            <a:custGeom>
              <a:avLst/>
              <a:gdLst>
                <a:gd name="T0" fmla="*/ 38 w 147"/>
                <a:gd name="T1" fmla="*/ 96 h 200"/>
                <a:gd name="T2" fmla="*/ 38 w 147"/>
                <a:gd name="T3" fmla="*/ 39 h 200"/>
                <a:gd name="T4" fmla="*/ 80 w 147"/>
                <a:gd name="T5" fmla="*/ 39 h 200"/>
                <a:gd name="T6" fmla="*/ 109 w 147"/>
                <a:gd name="T7" fmla="*/ 67 h 200"/>
                <a:gd name="T8" fmla="*/ 80 w 147"/>
                <a:gd name="T9" fmla="*/ 96 h 200"/>
                <a:gd name="T10" fmla="*/ 38 w 147"/>
                <a:gd name="T11" fmla="*/ 96 h 200"/>
                <a:gd name="T12" fmla="*/ 80 w 147"/>
                <a:gd name="T13" fmla="*/ 0 h 200"/>
                <a:gd name="T14" fmla="*/ 19 w 147"/>
                <a:gd name="T15" fmla="*/ 0 h 200"/>
                <a:gd name="T16" fmla="*/ 0 w 147"/>
                <a:gd name="T17" fmla="*/ 19 h 200"/>
                <a:gd name="T18" fmla="*/ 0 w 147"/>
                <a:gd name="T19" fmla="*/ 181 h 200"/>
                <a:gd name="T20" fmla="*/ 19 w 147"/>
                <a:gd name="T21" fmla="*/ 200 h 200"/>
                <a:gd name="T22" fmla="*/ 38 w 147"/>
                <a:gd name="T23" fmla="*/ 181 h 200"/>
                <a:gd name="T24" fmla="*/ 38 w 147"/>
                <a:gd name="T25" fmla="*/ 135 h 200"/>
                <a:gd name="T26" fmla="*/ 80 w 147"/>
                <a:gd name="T27" fmla="*/ 135 h 200"/>
                <a:gd name="T28" fmla="*/ 147 w 147"/>
                <a:gd name="T29" fmla="*/ 67 h 200"/>
                <a:gd name="T30" fmla="*/ 80 w 147"/>
                <a:gd name="T3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0">
                  <a:moveTo>
                    <a:pt x="38" y="96"/>
                  </a:moveTo>
                  <a:cubicBezTo>
                    <a:pt x="38" y="39"/>
                    <a:pt x="38" y="39"/>
                    <a:pt x="38" y="39"/>
                  </a:cubicBezTo>
                  <a:cubicBezTo>
                    <a:pt x="80" y="39"/>
                    <a:pt x="80" y="39"/>
                    <a:pt x="80" y="39"/>
                  </a:cubicBezTo>
                  <a:cubicBezTo>
                    <a:pt x="96" y="39"/>
                    <a:pt x="109" y="51"/>
                    <a:pt x="109" y="67"/>
                  </a:cubicBezTo>
                  <a:cubicBezTo>
                    <a:pt x="109" y="83"/>
                    <a:pt x="96" y="96"/>
                    <a:pt x="80" y="96"/>
                  </a:cubicBezTo>
                  <a:cubicBezTo>
                    <a:pt x="38" y="96"/>
                    <a:pt x="38" y="96"/>
                    <a:pt x="38" y="96"/>
                  </a:cubicBezTo>
                  <a:moveTo>
                    <a:pt x="80" y="0"/>
                  </a:moveTo>
                  <a:cubicBezTo>
                    <a:pt x="19" y="0"/>
                    <a:pt x="19" y="0"/>
                    <a:pt x="19" y="0"/>
                  </a:cubicBezTo>
                  <a:cubicBezTo>
                    <a:pt x="8" y="0"/>
                    <a:pt x="0" y="9"/>
                    <a:pt x="0" y="19"/>
                  </a:cubicBezTo>
                  <a:cubicBezTo>
                    <a:pt x="0" y="181"/>
                    <a:pt x="0" y="181"/>
                    <a:pt x="0" y="181"/>
                  </a:cubicBezTo>
                  <a:cubicBezTo>
                    <a:pt x="0" y="192"/>
                    <a:pt x="8" y="200"/>
                    <a:pt x="19" y="200"/>
                  </a:cubicBezTo>
                  <a:cubicBezTo>
                    <a:pt x="29" y="200"/>
                    <a:pt x="38" y="192"/>
                    <a:pt x="38" y="181"/>
                  </a:cubicBezTo>
                  <a:cubicBezTo>
                    <a:pt x="38" y="135"/>
                    <a:pt x="38" y="135"/>
                    <a:pt x="38" y="135"/>
                  </a:cubicBezTo>
                  <a:cubicBezTo>
                    <a:pt x="80" y="135"/>
                    <a:pt x="80" y="135"/>
                    <a:pt x="80" y="135"/>
                  </a:cubicBezTo>
                  <a:cubicBezTo>
                    <a:pt x="117" y="135"/>
                    <a:pt x="147" y="104"/>
                    <a:pt x="147" y="67"/>
                  </a:cubicBezTo>
                  <a:cubicBezTo>
                    <a:pt x="147" y="30"/>
                    <a:pt x="117" y="0"/>
                    <a:pt x="8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5711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A4AE-60F9-AC43-918C-63DB737EB1E6}"/>
              </a:ext>
            </a:extLst>
          </p:cNvPr>
          <p:cNvSpPr>
            <a:spLocks noGrp="1"/>
          </p:cNvSpPr>
          <p:nvPr>
            <p:ph type="ctrTitle"/>
          </p:nvPr>
        </p:nvSpPr>
        <p:spPr>
          <a:xfrm>
            <a:off x="475802" y="921346"/>
            <a:ext cx="7581606" cy="616508"/>
          </a:xfrm>
        </p:spPr>
        <p:txBody>
          <a:bodyPr/>
          <a:lstStyle/>
          <a:p>
            <a:r>
              <a:rPr lang="en-US" dirty="0"/>
              <a:t>Tool Set Plug and Play Architecture</a:t>
            </a:r>
          </a:p>
        </p:txBody>
      </p:sp>
      <p:sp>
        <p:nvSpPr>
          <p:cNvPr id="3" name="TextBox 2">
            <a:extLst>
              <a:ext uri="{FF2B5EF4-FFF2-40B4-BE49-F238E27FC236}">
                <a16:creationId xmlns:a16="http://schemas.microsoft.com/office/drawing/2014/main" id="{FBE5089F-2BCF-1B4C-83AA-C4BCEF9B7096}"/>
              </a:ext>
            </a:extLst>
          </p:cNvPr>
          <p:cNvSpPr txBox="1"/>
          <p:nvPr/>
        </p:nvSpPr>
        <p:spPr>
          <a:xfrm>
            <a:off x="344384" y="2043361"/>
            <a:ext cx="82584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Keep the Tool Set investment as lean and plug and play as possible</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Implement your use of tools with the mindset that in 2 years, a better, superior tool will take its place that the adoption thereof will improve the speed, efficiency, profitability of your business while improving your product and delivery.</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When the new tool comes along, you want to be able to ”adopt it” immediately</a:t>
            </a:r>
          </a:p>
          <a:p>
            <a:endParaRPr lang="en-US" dirty="0">
              <a:latin typeface="+mn-lt"/>
            </a:endParaRPr>
          </a:p>
          <a:p>
            <a:r>
              <a:rPr lang="en-US" dirty="0">
                <a:latin typeface="+mn-lt"/>
              </a:rPr>
              <a:t>Example: Kubernetes</a:t>
            </a:r>
          </a:p>
        </p:txBody>
      </p:sp>
      <p:grpSp>
        <p:nvGrpSpPr>
          <p:cNvPr id="4" name="Group 3">
            <a:extLst>
              <a:ext uri="{FF2B5EF4-FFF2-40B4-BE49-F238E27FC236}">
                <a16:creationId xmlns:a16="http://schemas.microsoft.com/office/drawing/2014/main" id="{1DE49BC4-E64F-BE4B-80C2-193FAC0218C1}"/>
              </a:ext>
            </a:extLst>
          </p:cNvPr>
          <p:cNvGrpSpPr>
            <a:grpSpLocks noChangeAspect="1"/>
          </p:cNvGrpSpPr>
          <p:nvPr/>
        </p:nvGrpSpPr>
        <p:grpSpPr>
          <a:xfrm>
            <a:off x="7006442" y="442157"/>
            <a:ext cx="1134547" cy="1254546"/>
            <a:chOff x="5345610" y="2367556"/>
            <a:chExt cx="519984" cy="574982"/>
          </a:xfrm>
        </p:grpSpPr>
        <p:sp>
          <p:nvSpPr>
            <p:cNvPr id="5" name="Freeform 105">
              <a:extLst>
                <a:ext uri="{FF2B5EF4-FFF2-40B4-BE49-F238E27FC236}">
                  <a16:creationId xmlns:a16="http://schemas.microsoft.com/office/drawing/2014/main" id="{3A39B6DA-AE04-FB47-A701-F27422A1D59A}"/>
                </a:ext>
              </a:extLst>
            </p:cNvPr>
            <p:cNvSpPr>
              <a:spLocks noChangeAspect="1"/>
            </p:cNvSpPr>
            <p:nvPr/>
          </p:nvSpPr>
          <p:spPr bwMode="auto">
            <a:xfrm>
              <a:off x="5345610" y="2367556"/>
              <a:ext cx="491985" cy="574982"/>
            </a:xfrm>
            <a:custGeom>
              <a:avLst/>
              <a:gdLst>
                <a:gd name="T0" fmla="*/ 200 w 208"/>
                <a:gd name="T1" fmla="*/ 206 h 243"/>
                <a:gd name="T2" fmla="*/ 188 w 208"/>
                <a:gd name="T3" fmla="*/ 217 h 243"/>
                <a:gd name="T4" fmla="*/ 174 w 208"/>
                <a:gd name="T5" fmla="*/ 226 h 243"/>
                <a:gd name="T6" fmla="*/ 158 w 208"/>
                <a:gd name="T7" fmla="*/ 234 h 243"/>
                <a:gd name="T8" fmla="*/ 142 w 208"/>
                <a:gd name="T9" fmla="*/ 238 h 243"/>
                <a:gd name="T10" fmla="*/ 75 w 208"/>
                <a:gd name="T11" fmla="*/ 233 h 243"/>
                <a:gd name="T12" fmla="*/ 22 w 208"/>
                <a:gd name="T13" fmla="*/ 191 h 243"/>
                <a:gd name="T14" fmla="*/ 0 w 208"/>
                <a:gd name="T15" fmla="*/ 125 h 243"/>
                <a:gd name="T16" fmla="*/ 19 w 208"/>
                <a:gd name="T17" fmla="*/ 58 h 243"/>
                <a:gd name="T18" fmla="*/ 73 w 208"/>
                <a:gd name="T19" fmla="*/ 12 h 243"/>
                <a:gd name="T20" fmla="*/ 144 w 208"/>
                <a:gd name="T21" fmla="*/ 4 h 243"/>
                <a:gd name="T22" fmla="*/ 162 w 208"/>
                <a:gd name="T23" fmla="*/ 8 h 243"/>
                <a:gd name="T24" fmla="*/ 178 w 208"/>
                <a:gd name="T25" fmla="*/ 16 h 243"/>
                <a:gd name="T26" fmla="*/ 194 w 208"/>
                <a:gd name="T27" fmla="*/ 25 h 243"/>
                <a:gd name="T28" fmla="*/ 208 w 208"/>
                <a:gd name="T29" fmla="*/ 37 h 243"/>
                <a:gd name="T30" fmla="*/ 192 w 208"/>
                <a:gd name="T31" fmla="*/ 53 h 243"/>
                <a:gd name="T32" fmla="*/ 140 w 208"/>
                <a:gd name="T33" fmla="*/ 24 h 243"/>
                <a:gd name="T34" fmla="*/ 79 w 208"/>
                <a:gd name="T35" fmla="*/ 28 h 243"/>
                <a:gd name="T36" fmla="*/ 31 w 208"/>
                <a:gd name="T37" fmla="*/ 66 h 243"/>
                <a:gd name="T38" fmla="*/ 12 w 208"/>
                <a:gd name="T39" fmla="*/ 125 h 243"/>
                <a:gd name="T40" fmla="*/ 29 w 208"/>
                <a:gd name="T41" fmla="*/ 186 h 243"/>
                <a:gd name="T42" fmla="*/ 77 w 208"/>
                <a:gd name="T43" fmla="*/ 228 h 243"/>
                <a:gd name="T44" fmla="*/ 142 w 208"/>
                <a:gd name="T45" fmla="*/ 236 h 243"/>
                <a:gd name="T46" fmla="*/ 158 w 208"/>
                <a:gd name="T47" fmla="*/ 232 h 243"/>
                <a:gd name="T48" fmla="*/ 173 w 208"/>
                <a:gd name="T49" fmla="*/ 225 h 243"/>
                <a:gd name="T50" fmla="*/ 187 w 208"/>
                <a:gd name="T51" fmla="*/ 216 h 243"/>
                <a:gd name="T52" fmla="*/ 200 w 208"/>
                <a:gd name="T53" fmla="*/ 20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8" h="243">
                  <a:moveTo>
                    <a:pt x="200" y="206"/>
                  </a:moveTo>
                  <a:cubicBezTo>
                    <a:pt x="196" y="210"/>
                    <a:pt x="192" y="214"/>
                    <a:pt x="188" y="217"/>
                  </a:cubicBezTo>
                  <a:cubicBezTo>
                    <a:pt x="183" y="220"/>
                    <a:pt x="179" y="224"/>
                    <a:pt x="174" y="226"/>
                  </a:cubicBezTo>
                  <a:cubicBezTo>
                    <a:pt x="169" y="229"/>
                    <a:pt x="164" y="232"/>
                    <a:pt x="158" y="234"/>
                  </a:cubicBezTo>
                  <a:cubicBezTo>
                    <a:pt x="153" y="235"/>
                    <a:pt x="148" y="237"/>
                    <a:pt x="142" y="238"/>
                  </a:cubicBezTo>
                  <a:cubicBezTo>
                    <a:pt x="120" y="243"/>
                    <a:pt x="96" y="242"/>
                    <a:pt x="75" y="233"/>
                  </a:cubicBezTo>
                  <a:cubicBezTo>
                    <a:pt x="54" y="225"/>
                    <a:pt x="35" y="210"/>
                    <a:pt x="22" y="191"/>
                  </a:cubicBezTo>
                  <a:cubicBezTo>
                    <a:pt x="8" y="172"/>
                    <a:pt x="1" y="149"/>
                    <a:pt x="0" y="125"/>
                  </a:cubicBezTo>
                  <a:cubicBezTo>
                    <a:pt x="0" y="102"/>
                    <a:pt x="6" y="78"/>
                    <a:pt x="19" y="58"/>
                  </a:cubicBezTo>
                  <a:cubicBezTo>
                    <a:pt x="32" y="38"/>
                    <a:pt x="51" y="22"/>
                    <a:pt x="73" y="12"/>
                  </a:cubicBezTo>
                  <a:cubicBezTo>
                    <a:pt x="95" y="3"/>
                    <a:pt x="120" y="0"/>
                    <a:pt x="144" y="4"/>
                  </a:cubicBezTo>
                  <a:cubicBezTo>
                    <a:pt x="150" y="5"/>
                    <a:pt x="156" y="7"/>
                    <a:pt x="162" y="8"/>
                  </a:cubicBezTo>
                  <a:cubicBezTo>
                    <a:pt x="167" y="10"/>
                    <a:pt x="173" y="13"/>
                    <a:pt x="178" y="16"/>
                  </a:cubicBezTo>
                  <a:cubicBezTo>
                    <a:pt x="184" y="18"/>
                    <a:pt x="189" y="22"/>
                    <a:pt x="194" y="25"/>
                  </a:cubicBezTo>
                  <a:cubicBezTo>
                    <a:pt x="199" y="29"/>
                    <a:pt x="204" y="33"/>
                    <a:pt x="208" y="37"/>
                  </a:cubicBezTo>
                  <a:cubicBezTo>
                    <a:pt x="192" y="53"/>
                    <a:pt x="192" y="53"/>
                    <a:pt x="192" y="53"/>
                  </a:cubicBezTo>
                  <a:cubicBezTo>
                    <a:pt x="178" y="38"/>
                    <a:pt x="160" y="28"/>
                    <a:pt x="140" y="24"/>
                  </a:cubicBezTo>
                  <a:cubicBezTo>
                    <a:pt x="120" y="19"/>
                    <a:pt x="99" y="21"/>
                    <a:pt x="79" y="28"/>
                  </a:cubicBezTo>
                  <a:cubicBezTo>
                    <a:pt x="60" y="36"/>
                    <a:pt x="43" y="49"/>
                    <a:pt x="31" y="66"/>
                  </a:cubicBezTo>
                  <a:cubicBezTo>
                    <a:pt x="19" y="83"/>
                    <a:pt x="12" y="104"/>
                    <a:pt x="12" y="125"/>
                  </a:cubicBezTo>
                  <a:cubicBezTo>
                    <a:pt x="11" y="147"/>
                    <a:pt x="17" y="168"/>
                    <a:pt x="29" y="186"/>
                  </a:cubicBezTo>
                  <a:cubicBezTo>
                    <a:pt x="40" y="204"/>
                    <a:pt x="57" y="219"/>
                    <a:pt x="77" y="228"/>
                  </a:cubicBezTo>
                  <a:cubicBezTo>
                    <a:pt x="97" y="237"/>
                    <a:pt x="120" y="239"/>
                    <a:pt x="142" y="236"/>
                  </a:cubicBezTo>
                  <a:cubicBezTo>
                    <a:pt x="147" y="235"/>
                    <a:pt x="152" y="233"/>
                    <a:pt x="158" y="232"/>
                  </a:cubicBezTo>
                  <a:cubicBezTo>
                    <a:pt x="163" y="230"/>
                    <a:pt x="168" y="228"/>
                    <a:pt x="173" y="225"/>
                  </a:cubicBezTo>
                  <a:cubicBezTo>
                    <a:pt x="178" y="223"/>
                    <a:pt x="183" y="220"/>
                    <a:pt x="187" y="216"/>
                  </a:cubicBezTo>
                  <a:cubicBezTo>
                    <a:pt x="192" y="213"/>
                    <a:pt x="196" y="210"/>
                    <a:pt x="200" y="2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106">
              <a:extLst>
                <a:ext uri="{FF2B5EF4-FFF2-40B4-BE49-F238E27FC236}">
                  <a16:creationId xmlns:a16="http://schemas.microsoft.com/office/drawing/2014/main" id="{56648B6F-62D6-AE42-B9F8-FED41358B47A}"/>
                </a:ext>
              </a:extLst>
            </p:cNvPr>
            <p:cNvSpPr>
              <a:spLocks noChangeAspect="1"/>
            </p:cNvSpPr>
            <p:nvPr/>
          </p:nvSpPr>
          <p:spPr bwMode="auto">
            <a:xfrm>
              <a:off x="5572603" y="2426554"/>
              <a:ext cx="292991" cy="292991"/>
            </a:xfrm>
            <a:custGeom>
              <a:avLst/>
              <a:gdLst>
                <a:gd name="T0" fmla="*/ 7 w 124"/>
                <a:gd name="T1" fmla="*/ 117 h 124"/>
                <a:gd name="T2" fmla="*/ 7 w 124"/>
                <a:gd name="T3" fmla="*/ 117 h 124"/>
                <a:gd name="T4" fmla="*/ 7 w 124"/>
                <a:gd name="T5" fmla="*/ 90 h 124"/>
                <a:gd name="T6" fmla="*/ 124 w 124"/>
                <a:gd name="T7" fmla="*/ 0 h 124"/>
                <a:gd name="T8" fmla="*/ 35 w 124"/>
                <a:gd name="T9" fmla="*/ 117 h 124"/>
                <a:gd name="T10" fmla="*/ 7 w 124"/>
                <a:gd name="T11" fmla="*/ 117 h 124"/>
              </a:gdLst>
              <a:ahLst/>
              <a:cxnLst>
                <a:cxn ang="0">
                  <a:pos x="T0" y="T1"/>
                </a:cxn>
                <a:cxn ang="0">
                  <a:pos x="T2" y="T3"/>
                </a:cxn>
                <a:cxn ang="0">
                  <a:pos x="T4" y="T5"/>
                </a:cxn>
                <a:cxn ang="0">
                  <a:pos x="T6" y="T7"/>
                </a:cxn>
                <a:cxn ang="0">
                  <a:pos x="T8" y="T9"/>
                </a:cxn>
                <a:cxn ang="0">
                  <a:pos x="T10" y="T11"/>
                </a:cxn>
              </a:cxnLst>
              <a:rect l="0" t="0" r="r" b="b"/>
              <a:pathLst>
                <a:path w="124" h="124">
                  <a:moveTo>
                    <a:pt x="7" y="117"/>
                  </a:moveTo>
                  <a:cubicBezTo>
                    <a:pt x="7" y="117"/>
                    <a:pt x="7" y="117"/>
                    <a:pt x="7" y="117"/>
                  </a:cubicBezTo>
                  <a:cubicBezTo>
                    <a:pt x="0" y="109"/>
                    <a:pt x="0" y="97"/>
                    <a:pt x="7" y="90"/>
                  </a:cubicBezTo>
                  <a:cubicBezTo>
                    <a:pt x="124" y="0"/>
                    <a:pt x="124" y="0"/>
                    <a:pt x="124" y="0"/>
                  </a:cubicBezTo>
                  <a:cubicBezTo>
                    <a:pt x="35" y="117"/>
                    <a:pt x="35" y="117"/>
                    <a:pt x="35" y="117"/>
                  </a:cubicBezTo>
                  <a:cubicBezTo>
                    <a:pt x="27" y="124"/>
                    <a:pt x="15" y="124"/>
                    <a:pt x="7" y="11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241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185077"/>
            <a:ext cx="8300063" cy="652134"/>
          </a:xfrm>
        </p:spPr>
        <p:txBody>
          <a:bodyPr/>
          <a:lstStyle/>
          <a:p>
            <a:r>
              <a:rPr lang="en-US" sz="3000" dirty="0"/>
              <a:t>Way of Working</a:t>
            </a:r>
          </a:p>
        </p:txBody>
      </p:sp>
      <p:sp>
        <p:nvSpPr>
          <p:cNvPr id="4" name="TextBox 3">
            <a:extLst>
              <a:ext uri="{FF2B5EF4-FFF2-40B4-BE49-F238E27FC236}">
                <a16:creationId xmlns:a16="http://schemas.microsoft.com/office/drawing/2014/main" id="{E23659DD-0557-CB47-A4A2-6A851B287CA5}"/>
              </a:ext>
            </a:extLst>
          </p:cNvPr>
          <p:cNvSpPr txBox="1"/>
          <p:nvPr/>
        </p:nvSpPr>
        <p:spPr>
          <a:xfrm>
            <a:off x="421968" y="920405"/>
            <a:ext cx="8045533" cy="369332"/>
          </a:xfrm>
          <a:prstGeom prst="rect">
            <a:avLst/>
          </a:prstGeom>
          <a:noFill/>
        </p:spPr>
        <p:txBody>
          <a:bodyPr wrap="square" rtlCol="0">
            <a:spAutoFit/>
          </a:bodyPr>
          <a:lstStyle/>
          <a:p>
            <a:r>
              <a:rPr lang="en-US" dirty="0">
                <a:latin typeface="+mn-lt"/>
              </a:rPr>
              <a:t>RAD SDLC Work-Flow Model for Lab</a:t>
            </a:r>
          </a:p>
        </p:txBody>
      </p:sp>
      <p:sp>
        <p:nvSpPr>
          <p:cNvPr id="5" name="TextBox 4">
            <a:extLst>
              <a:ext uri="{FF2B5EF4-FFF2-40B4-BE49-F238E27FC236}">
                <a16:creationId xmlns:a16="http://schemas.microsoft.com/office/drawing/2014/main" id="{1C1A27B6-6F33-C147-BEF8-F6359A8CA8D6}"/>
              </a:ext>
            </a:extLst>
          </p:cNvPr>
          <p:cNvSpPr txBox="1"/>
          <p:nvPr/>
        </p:nvSpPr>
        <p:spPr>
          <a:xfrm>
            <a:off x="421968" y="1289737"/>
            <a:ext cx="7843258" cy="3200876"/>
          </a:xfrm>
          <a:prstGeom prst="rect">
            <a:avLst/>
          </a:prstGeom>
          <a:noFill/>
        </p:spPr>
        <p:txBody>
          <a:bodyPr wrap="square" rtlCol="0">
            <a:spAutoFit/>
          </a:bodyPr>
          <a:lstStyle/>
          <a:p>
            <a:pPr marL="171450" indent="-171450">
              <a:buFont typeface="Wingdings" pitchFamily="2" charset="2"/>
              <a:buChar char="ü"/>
            </a:pPr>
            <a:r>
              <a:rPr lang="en-US" sz="1000" dirty="0">
                <a:latin typeface="+mn-lt"/>
              </a:rPr>
              <a:t>Each Participant will be actively working in the lab from the start, which means they will be typing on their keyboard to edit code, push their code to a repo, and watch their code build in the pipeline as well as logging onto FSO Consoles to view the results of their automation</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Each Participant will:</a:t>
            </a:r>
          </a:p>
          <a:p>
            <a:pPr marL="171450" indent="-171450">
              <a:buFont typeface="Wingdings" pitchFamily="2" charset="2"/>
              <a:buChar char="ü"/>
            </a:pPr>
            <a:endParaRPr lang="en-US" sz="1000" dirty="0">
              <a:latin typeface="+mn-lt"/>
            </a:endParaRPr>
          </a:p>
          <a:p>
            <a:pPr marL="628650" lvl="1" indent="-171450">
              <a:buFont typeface="Wingdings" pitchFamily="2" charset="2"/>
              <a:buChar char="ü"/>
            </a:pPr>
            <a:r>
              <a:rPr lang="en-US" sz="1000" dirty="0">
                <a:latin typeface="+mn-lt"/>
              </a:rPr>
              <a:t> be assigned a Region by the Instructor and a git branch. The Instructor will add each participant to the git org, and the Participant will receive an email invitation they will accept</a:t>
            </a:r>
          </a:p>
          <a:p>
            <a:endParaRPr lang="en-US" sz="1000" dirty="0">
              <a:latin typeface="+mn-lt"/>
            </a:endParaRPr>
          </a:p>
          <a:p>
            <a:pPr marL="628650" lvl="1" indent="-171450">
              <a:buFont typeface="Wingdings" pitchFamily="2" charset="2"/>
              <a:buChar char="ü"/>
            </a:pPr>
            <a:r>
              <a:rPr lang="en-US" sz="1000" dirty="0">
                <a:latin typeface="+mn-lt"/>
              </a:rPr>
              <a:t>Start the Lab by cloning the lab repo and checking out their assigned Branch/Region</a:t>
            </a:r>
          </a:p>
          <a:p>
            <a:pPr marL="628650" lvl="1" indent="-171450">
              <a:buFont typeface="Wingdings" pitchFamily="2" charset="2"/>
              <a:buChar char="ü"/>
            </a:pPr>
            <a:r>
              <a:rPr lang="en-US" sz="1000" dirty="0">
                <a:latin typeface="+mn-lt"/>
              </a:rPr>
              <a:t>Students must already have a 4096 bit RSA Key associated with their </a:t>
            </a:r>
            <a:r>
              <a:rPr lang="en-US" sz="1000" dirty="0" err="1">
                <a:latin typeface="+mn-lt"/>
              </a:rPr>
              <a:t>github</a:t>
            </a:r>
            <a:r>
              <a:rPr lang="en-US" sz="1000" dirty="0">
                <a:latin typeface="+mn-lt"/>
              </a:rPr>
              <a:t> account</a:t>
            </a:r>
          </a:p>
          <a:p>
            <a:endParaRPr lang="en-US" sz="1000" dirty="0">
              <a:latin typeface="+mn-lt"/>
            </a:endParaRPr>
          </a:p>
          <a:p>
            <a:pPr marL="171450" indent="-171450">
              <a:buFont typeface="Wingdings" pitchFamily="2" charset="2"/>
              <a:buChar char="ü"/>
            </a:pPr>
            <a:r>
              <a:rPr lang="en-US" sz="1000" dirty="0">
                <a:latin typeface="+mn-lt"/>
              </a:rPr>
              <a:t>Clone the lap repo and checkout their branch. Update their vars file after receiving instructions then do a git add, commit, and push to their branch –this will ready their CI Pipeline to deploy their cloud lab environment</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The Participant will be provided a login to the CI Tool: http://ci.devops-ontap.com:8080 </a:t>
            </a:r>
          </a:p>
          <a:p>
            <a:endParaRPr lang="en-US" sz="1000" dirty="0">
              <a:latin typeface="+mn-lt"/>
            </a:endParaRPr>
          </a:p>
          <a:p>
            <a:pPr marL="171450" indent="-171450">
              <a:buFont typeface="Wingdings" pitchFamily="2" charset="2"/>
              <a:buChar char="ü"/>
            </a:pPr>
            <a:r>
              <a:rPr lang="en-US" sz="1000" dirty="0">
                <a:latin typeface="+mn-lt"/>
              </a:rPr>
              <a:t>The Participant will logon to the CI Tool and select to deploy their lab environment to the Cloud</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Once deployed, the Participant will set up the SSH keys generated during the lab setup to verify they can SSH to their cloud instances</a:t>
            </a:r>
          </a:p>
          <a:p>
            <a:pPr marL="628650" lvl="1" indent="-171450">
              <a:buFont typeface="Wingdings" pitchFamily="2" charset="2"/>
              <a:buChar char="ü"/>
            </a:pPr>
            <a:endParaRPr lang="en-US" sz="1200" dirty="0">
              <a:latin typeface="+mn-lt"/>
            </a:endParaRPr>
          </a:p>
        </p:txBody>
      </p:sp>
    </p:spTree>
    <p:extLst>
      <p:ext uri="{BB962C8B-B14F-4D97-AF65-F5344CB8AC3E}">
        <p14:creationId xmlns:p14="http://schemas.microsoft.com/office/powerpoint/2010/main" val="177681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SDLC Workflow</a:t>
            </a:r>
          </a:p>
        </p:txBody>
      </p:sp>
      <p:sp>
        <p:nvSpPr>
          <p:cNvPr id="5" name="Text Box 56" descr="© INSCALE GmbH, 26.05.2010&#10;http://www.presentationload.com/"/>
          <p:cNvSpPr txBox="1">
            <a:spLocks noChangeArrowheads="1"/>
          </p:cNvSpPr>
          <p:nvPr/>
        </p:nvSpPr>
        <p:spPr bwMode="gray">
          <a:xfrm>
            <a:off x="1149488" y="1977971"/>
            <a:ext cx="3097322" cy="431149"/>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1"/>
                </a:solidFill>
                <a:latin typeface="+mn-lt"/>
                <a:cs typeface="Calibri" pitchFamily="34" charset="0"/>
              </a:rPr>
              <a:t>Git – All Changes in Git</a:t>
            </a:r>
          </a:p>
          <a:p>
            <a:pPr lvl="0">
              <a:lnSpc>
                <a:spcPct val="90000"/>
              </a:lnSpc>
              <a:spcBef>
                <a:spcPts val="450"/>
              </a:spcBef>
              <a:buClr>
                <a:schemeClr val="bg1"/>
              </a:buClr>
              <a:buSzPct val="70000"/>
            </a:pPr>
            <a:r>
              <a:rPr lang="en-GB" sz="1000" noProof="1">
                <a:latin typeface="CiscoSansTT Light" panose="020B0503020201020303" pitchFamily="34" charset="0"/>
                <a:cs typeface="CiscoSansTT Light" panose="020B0503020201020303" pitchFamily="34" charset="0"/>
              </a:rPr>
              <a:t>Pipeline Builds Env and Config from Git Branch</a:t>
            </a:r>
          </a:p>
        </p:txBody>
      </p:sp>
      <p:sp>
        <p:nvSpPr>
          <p:cNvPr id="9" name="Text Box 56" descr="© INSCALE GmbH, 26.05.2010&#10;http://www.presentationload.com/"/>
          <p:cNvSpPr txBox="1">
            <a:spLocks noChangeArrowheads="1"/>
          </p:cNvSpPr>
          <p:nvPr/>
        </p:nvSpPr>
        <p:spPr bwMode="gray">
          <a:xfrm>
            <a:off x="1149488" y="2613895"/>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bg1"/>
                </a:solidFill>
                <a:latin typeface="+mn-lt"/>
                <a:cs typeface="Calibri" pitchFamily="34" charset="0"/>
              </a:rPr>
              <a:t>Pipeline Builds Environment and Configurtions via Git using Docker based Build Containers </a:t>
            </a:r>
            <a:endParaRPr lang="en-GB" sz="1000" noProof="1">
              <a:latin typeface="CiscoSansTT Light" panose="020B0503020201020303" pitchFamily="34" charset="0"/>
              <a:cs typeface="CiscoSansTT Light" panose="020B0503020201020303" pitchFamily="34" charset="0"/>
            </a:endParaRPr>
          </a:p>
        </p:txBody>
      </p:sp>
      <p:sp>
        <p:nvSpPr>
          <p:cNvPr id="11" name="Text Box 56" descr="© INSCALE GmbH, 26.05.2010&#10;http://www.presentationload.com/"/>
          <p:cNvSpPr txBox="1">
            <a:spLocks noChangeArrowheads="1"/>
          </p:cNvSpPr>
          <p:nvPr/>
        </p:nvSpPr>
        <p:spPr bwMode="gray">
          <a:xfrm>
            <a:off x="1149488" y="3342408"/>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2"/>
                </a:solidFill>
                <a:latin typeface="+mn-lt"/>
                <a:cs typeface="Calibri" pitchFamily="34" charset="0"/>
              </a:rPr>
              <a:t>Pipeline Build Containers do the work of Communicating with Vault, AWS, Docker, Git to deploy the Env to AWS from Code</a:t>
            </a:r>
          </a:p>
        </p:txBody>
      </p:sp>
      <p:sp>
        <p:nvSpPr>
          <p:cNvPr id="17" name="Text Box 56" descr="© INSCALE GmbH, 26.05.2010&#10;http://www.presentationload.com/">
            <a:extLst>
              <a:ext uri="{FF2B5EF4-FFF2-40B4-BE49-F238E27FC236}">
                <a16:creationId xmlns:a16="http://schemas.microsoft.com/office/drawing/2014/main" id="{D64A60AA-F216-C44E-A7B4-54DF9A88A056}"/>
              </a:ext>
            </a:extLst>
          </p:cNvPr>
          <p:cNvSpPr txBox="1">
            <a:spLocks noChangeArrowheads="1"/>
          </p:cNvSpPr>
          <p:nvPr/>
        </p:nvSpPr>
        <p:spPr bwMode="gray">
          <a:xfrm>
            <a:off x="1149488" y="4070922"/>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tx2"/>
                </a:solidFill>
                <a:latin typeface="+mn-lt"/>
                <a:cs typeface="Calibri" pitchFamily="34" charset="0"/>
              </a:rPr>
              <a:t>Students update git only to kick off pipeline to make config changes to lab environment </a:t>
            </a:r>
          </a:p>
        </p:txBody>
      </p:sp>
      <p:sp>
        <p:nvSpPr>
          <p:cNvPr id="20" name="Rectangle 19">
            <a:extLst>
              <a:ext uri="{FF2B5EF4-FFF2-40B4-BE49-F238E27FC236}">
                <a16:creationId xmlns:a16="http://schemas.microsoft.com/office/drawing/2014/main" id="{C74A0912-1AF1-7D44-B1BD-D45B75BA0D92}"/>
              </a:ext>
            </a:extLst>
          </p:cNvPr>
          <p:cNvSpPr/>
          <p:nvPr/>
        </p:nvSpPr>
        <p:spPr>
          <a:xfrm>
            <a:off x="4574369" y="239968"/>
            <a:ext cx="4569631" cy="5143500"/>
          </a:xfrm>
          <a:prstGeom prst="rect">
            <a:avLst/>
          </a:prstGeom>
          <a:solidFill>
            <a:schemeClr val="bg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Fill this with a relevant photo, </a:t>
            </a:r>
            <a:br>
              <a:rPr lang="en-US" sz="1600"/>
            </a:br>
            <a:r>
              <a:rPr lang="en-US" sz="1600"/>
              <a:t>illustration, graph, etc.</a:t>
            </a:r>
          </a:p>
        </p:txBody>
      </p:sp>
      <p:grpSp>
        <p:nvGrpSpPr>
          <p:cNvPr id="16" name="Group 15">
            <a:extLst>
              <a:ext uri="{FF2B5EF4-FFF2-40B4-BE49-F238E27FC236}">
                <a16:creationId xmlns:a16="http://schemas.microsoft.com/office/drawing/2014/main" id="{50520096-8438-3C4C-A5DD-4633604E1DE2}"/>
              </a:ext>
            </a:extLst>
          </p:cNvPr>
          <p:cNvGrpSpPr>
            <a:grpSpLocks noChangeAspect="1"/>
          </p:cNvGrpSpPr>
          <p:nvPr/>
        </p:nvGrpSpPr>
        <p:grpSpPr>
          <a:xfrm>
            <a:off x="519884" y="1932942"/>
            <a:ext cx="521208" cy="521208"/>
            <a:chOff x="437767" y="1196496"/>
            <a:chExt cx="684452" cy="684452"/>
          </a:xfrm>
        </p:grpSpPr>
        <p:sp>
          <p:nvSpPr>
            <p:cNvPr id="18" name="Oval 17">
              <a:extLst>
                <a:ext uri="{FF2B5EF4-FFF2-40B4-BE49-F238E27FC236}">
                  <a16:creationId xmlns:a16="http://schemas.microsoft.com/office/drawing/2014/main" id="{679A4E01-E45D-D244-B994-979AAD7876B6}"/>
                </a:ext>
              </a:extLst>
            </p:cNvPr>
            <p:cNvSpPr/>
            <p:nvPr/>
          </p:nvSpPr>
          <p:spPr>
            <a:xfrm>
              <a:off x="437767" y="1196496"/>
              <a:ext cx="684452" cy="6844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1" name="Picture 20">
              <a:extLst>
                <a:ext uri="{FF2B5EF4-FFF2-40B4-BE49-F238E27FC236}">
                  <a16:creationId xmlns:a16="http://schemas.microsoft.com/office/drawing/2014/main" id="{573B3CA0-DF70-0046-AA38-4B6D4C2284A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3053" y="1393822"/>
              <a:ext cx="173880" cy="289800"/>
            </a:xfrm>
            <a:prstGeom prst="rect">
              <a:avLst/>
            </a:prstGeom>
          </p:spPr>
        </p:pic>
      </p:grpSp>
      <p:grpSp>
        <p:nvGrpSpPr>
          <p:cNvPr id="22" name="Group 21">
            <a:extLst>
              <a:ext uri="{FF2B5EF4-FFF2-40B4-BE49-F238E27FC236}">
                <a16:creationId xmlns:a16="http://schemas.microsoft.com/office/drawing/2014/main" id="{DB3A464E-6541-2A45-89EF-91686C9787F9}"/>
              </a:ext>
            </a:extLst>
          </p:cNvPr>
          <p:cNvGrpSpPr>
            <a:grpSpLocks noChangeAspect="1"/>
          </p:cNvGrpSpPr>
          <p:nvPr/>
        </p:nvGrpSpPr>
        <p:grpSpPr>
          <a:xfrm>
            <a:off x="519884" y="2661455"/>
            <a:ext cx="521208" cy="521207"/>
            <a:chOff x="3385885" y="1196496"/>
            <a:chExt cx="684452" cy="684452"/>
          </a:xfrm>
        </p:grpSpPr>
        <p:sp>
          <p:nvSpPr>
            <p:cNvPr id="23" name="Oval 22">
              <a:extLst>
                <a:ext uri="{FF2B5EF4-FFF2-40B4-BE49-F238E27FC236}">
                  <a16:creationId xmlns:a16="http://schemas.microsoft.com/office/drawing/2014/main" id="{B4D340C0-D0DF-014E-9FF4-F8698808C7E6}"/>
                </a:ext>
              </a:extLst>
            </p:cNvPr>
            <p:cNvSpPr/>
            <p:nvPr/>
          </p:nvSpPr>
          <p:spPr>
            <a:xfrm>
              <a:off x="3385885" y="1196496"/>
              <a:ext cx="684452" cy="68445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4" name="Picture 23">
              <a:extLst>
                <a:ext uri="{FF2B5EF4-FFF2-40B4-BE49-F238E27FC236}">
                  <a16:creationId xmlns:a16="http://schemas.microsoft.com/office/drawing/2014/main" id="{F26518EE-32F4-0947-8BF2-2669D26DBFA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636100" y="1393822"/>
              <a:ext cx="184023" cy="289800"/>
            </a:xfrm>
            <a:prstGeom prst="rect">
              <a:avLst/>
            </a:prstGeom>
          </p:spPr>
        </p:pic>
      </p:grpSp>
      <p:grpSp>
        <p:nvGrpSpPr>
          <p:cNvPr id="25" name="Group 24">
            <a:extLst>
              <a:ext uri="{FF2B5EF4-FFF2-40B4-BE49-F238E27FC236}">
                <a16:creationId xmlns:a16="http://schemas.microsoft.com/office/drawing/2014/main" id="{76F51EEB-1BE9-B944-BA40-0F0067EB2183}"/>
              </a:ext>
            </a:extLst>
          </p:cNvPr>
          <p:cNvGrpSpPr>
            <a:grpSpLocks noChangeAspect="1"/>
          </p:cNvGrpSpPr>
          <p:nvPr/>
        </p:nvGrpSpPr>
        <p:grpSpPr>
          <a:xfrm>
            <a:off x="519884" y="3389968"/>
            <a:ext cx="521208" cy="521208"/>
            <a:chOff x="6334003" y="1196496"/>
            <a:chExt cx="684452" cy="684452"/>
          </a:xfrm>
        </p:grpSpPr>
        <p:sp>
          <p:nvSpPr>
            <p:cNvPr id="26" name="Oval 25">
              <a:extLst>
                <a:ext uri="{FF2B5EF4-FFF2-40B4-BE49-F238E27FC236}">
                  <a16:creationId xmlns:a16="http://schemas.microsoft.com/office/drawing/2014/main" id="{FFE88F36-3446-BF4B-ABC0-14953A393C33}"/>
                </a:ext>
              </a:extLst>
            </p:cNvPr>
            <p:cNvSpPr/>
            <p:nvPr/>
          </p:nvSpPr>
          <p:spPr>
            <a:xfrm>
              <a:off x="6334003" y="1196496"/>
              <a:ext cx="684452" cy="6844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7" name="Picture 26">
              <a:extLst>
                <a:ext uri="{FF2B5EF4-FFF2-40B4-BE49-F238E27FC236}">
                  <a16:creationId xmlns:a16="http://schemas.microsoft.com/office/drawing/2014/main" id="{38D6A8BA-7293-B340-AC1B-BA0C2B08450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578603" y="1393822"/>
              <a:ext cx="195252" cy="289800"/>
            </a:xfrm>
            <a:prstGeom prst="rect">
              <a:avLst/>
            </a:prstGeom>
          </p:spPr>
        </p:pic>
      </p:grpSp>
      <p:grpSp>
        <p:nvGrpSpPr>
          <p:cNvPr id="28" name="Group 27">
            <a:extLst>
              <a:ext uri="{FF2B5EF4-FFF2-40B4-BE49-F238E27FC236}">
                <a16:creationId xmlns:a16="http://schemas.microsoft.com/office/drawing/2014/main" id="{D471A014-7522-4A47-A240-A8AE49E3ADBC}"/>
              </a:ext>
            </a:extLst>
          </p:cNvPr>
          <p:cNvGrpSpPr>
            <a:grpSpLocks noChangeAspect="1"/>
          </p:cNvGrpSpPr>
          <p:nvPr/>
        </p:nvGrpSpPr>
        <p:grpSpPr>
          <a:xfrm>
            <a:off x="519884" y="4113393"/>
            <a:ext cx="521208" cy="521207"/>
            <a:chOff x="6334003" y="1196496"/>
            <a:chExt cx="684452" cy="684452"/>
          </a:xfrm>
        </p:grpSpPr>
        <p:sp>
          <p:nvSpPr>
            <p:cNvPr id="29" name="Oval 28">
              <a:extLst>
                <a:ext uri="{FF2B5EF4-FFF2-40B4-BE49-F238E27FC236}">
                  <a16:creationId xmlns:a16="http://schemas.microsoft.com/office/drawing/2014/main" id="{FDB1A4BD-396B-2748-9C08-A67B4CAF2A10}"/>
                </a:ext>
              </a:extLst>
            </p:cNvPr>
            <p:cNvSpPr/>
            <p:nvPr/>
          </p:nvSpPr>
          <p:spPr>
            <a:xfrm>
              <a:off x="6334003" y="1196496"/>
              <a:ext cx="684452" cy="6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30" name="Picture 29">
              <a:extLst>
                <a:ext uri="{FF2B5EF4-FFF2-40B4-BE49-F238E27FC236}">
                  <a16:creationId xmlns:a16="http://schemas.microsoft.com/office/drawing/2014/main" id="{07A309F4-9EF1-1E41-B6F5-280EEFBE8E04}"/>
                </a:ext>
              </a:extLst>
            </p:cNvPr>
            <p:cNvPicPr>
              <a:picLocks noChangeAspect="1"/>
            </p:cNvPicPr>
            <p:nvPr/>
          </p:nvPicPr>
          <p:blipFill>
            <a:blip r:embed="rId5"/>
            <a:stretch>
              <a:fillRect/>
            </a:stretch>
          </p:blipFill>
          <p:spPr>
            <a:xfrm>
              <a:off x="6564576" y="1392418"/>
              <a:ext cx="223306" cy="292608"/>
            </a:xfrm>
            <a:prstGeom prst="rect">
              <a:avLst/>
            </a:prstGeom>
          </p:spPr>
        </p:pic>
      </p:grpSp>
      <p:pic>
        <p:nvPicPr>
          <p:cNvPr id="107" name="Picture 106">
            <a:extLst>
              <a:ext uri="{FF2B5EF4-FFF2-40B4-BE49-F238E27FC236}">
                <a16:creationId xmlns:a16="http://schemas.microsoft.com/office/drawing/2014/main" id="{22072FB8-6DD5-7041-A00E-E755923A6DC8}"/>
              </a:ext>
            </a:extLst>
          </p:cNvPr>
          <p:cNvPicPr>
            <a:picLocks noChangeAspect="1"/>
          </p:cNvPicPr>
          <p:nvPr/>
        </p:nvPicPr>
        <p:blipFill>
          <a:blip r:embed="rId6"/>
          <a:stretch>
            <a:fillRect/>
          </a:stretch>
        </p:blipFill>
        <p:spPr>
          <a:xfrm>
            <a:off x="4695687" y="1024279"/>
            <a:ext cx="4195963" cy="3419708"/>
          </a:xfrm>
          <a:prstGeom prst="rect">
            <a:avLst/>
          </a:prstGeom>
          <a:noFill/>
        </p:spPr>
      </p:pic>
    </p:spTree>
    <p:extLst>
      <p:ext uri="{BB962C8B-B14F-4D97-AF65-F5344CB8AC3E}">
        <p14:creationId xmlns:p14="http://schemas.microsoft.com/office/powerpoint/2010/main" val="9975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7D031-4C40-BD49-9C23-71A916FA0DED}"/>
              </a:ext>
            </a:extLst>
          </p:cNvPr>
          <p:cNvPicPr>
            <a:picLocks noChangeAspect="1"/>
          </p:cNvPicPr>
          <p:nvPr/>
        </p:nvPicPr>
        <p:blipFill>
          <a:blip r:embed="rId2"/>
          <a:stretch>
            <a:fillRect/>
          </a:stretch>
        </p:blipFill>
        <p:spPr>
          <a:xfrm>
            <a:off x="996103" y="1416965"/>
            <a:ext cx="1088435" cy="444199"/>
          </a:xfrm>
          <a:prstGeom prst="rect">
            <a:avLst/>
          </a:prstGeom>
        </p:spPr>
      </p:pic>
      <p:pic>
        <p:nvPicPr>
          <p:cNvPr id="9" name="Picture 8">
            <a:extLst>
              <a:ext uri="{FF2B5EF4-FFF2-40B4-BE49-F238E27FC236}">
                <a16:creationId xmlns:a16="http://schemas.microsoft.com/office/drawing/2014/main" id="{B87C2ECF-0773-2948-AFE5-FC4A3CCC305D}"/>
              </a:ext>
            </a:extLst>
          </p:cNvPr>
          <p:cNvPicPr>
            <a:picLocks noChangeAspect="1"/>
          </p:cNvPicPr>
          <p:nvPr/>
        </p:nvPicPr>
        <p:blipFill>
          <a:blip r:embed="rId3"/>
          <a:stretch>
            <a:fillRect/>
          </a:stretch>
        </p:blipFill>
        <p:spPr>
          <a:xfrm>
            <a:off x="4831785" y="2240225"/>
            <a:ext cx="1258101" cy="1361119"/>
          </a:xfrm>
          <a:prstGeom prst="rect">
            <a:avLst/>
          </a:prstGeom>
        </p:spPr>
      </p:pic>
      <p:pic>
        <p:nvPicPr>
          <p:cNvPr id="12" name="Picture 11">
            <a:extLst>
              <a:ext uri="{FF2B5EF4-FFF2-40B4-BE49-F238E27FC236}">
                <a16:creationId xmlns:a16="http://schemas.microsoft.com/office/drawing/2014/main" id="{6CFE85F0-6315-9E47-BB43-03E697E93181}"/>
              </a:ext>
            </a:extLst>
          </p:cNvPr>
          <p:cNvPicPr>
            <a:picLocks noChangeAspect="1"/>
          </p:cNvPicPr>
          <p:nvPr/>
        </p:nvPicPr>
        <p:blipFill>
          <a:blip r:embed="rId4"/>
          <a:stretch>
            <a:fillRect/>
          </a:stretch>
        </p:blipFill>
        <p:spPr>
          <a:xfrm>
            <a:off x="7335171" y="2700369"/>
            <a:ext cx="956792" cy="674669"/>
          </a:xfrm>
          <a:prstGeom prst="rect">
            <a:avLst/>
          </a:prstGeom>
        </p:spPr>
      </p:pic>
      <p:pic>
        <p:nvPicPr>
          <p:cNvPr id="4" name="Picture 3">
            <a:extLst>
              <a:ext uri="{FF2B5EF4-FFF2-40B4-BE49-F238E27FC236}">
                <a16:creationId xmlns:a16="http://schemas.microsoft.com/office/drawing/2014/main" id="{C1F58676-8A1C-8A45-B65B-78283F0B550D}"/>
              </a:ext>
            </a:extLst>
          </p:cNvPr>
          <p:cNvPicPr>
            <a:picLocks noChangeAspect="1"/>
          </p:cNvPicPr>
          <p:nvPr/>
        </p:nvPicPr>
        <p:blipFill>
          <a:blip r:embed="rId5"/>
          <a:stretch>
            <a:fillRect/>
          </a:stretch>
        </p:blipFill>
        <p:spPr>
          <a:xfrm>
            <a:off x="2431096" y="1251664"/>
            <a:ext cx="772459" cy="770962"/>
          </a:xfrm>
          <a:prstGeom prst="rect">
            <a:avLst/>
          </a:prstGeom>
        </p:spPr>
      </p:pic>
      <p:pic>
        <p:nvPicPr>
          <p:cNvPr id="8" name="Picture 7">
            <a:extLst>
              <a:ext uri="{FF2B5EF4-FFF2-40B4-BE49-F238E27FC236}">
                <a16:creationId xmlns:a16="http://schemas.microsoft.com/office/drawing/2014/main" id="{2D7001E8-5B52-DD4C-80D3-71777AE58694}"/>
              </a:ext>
            </a:extLst>
          </p:cNvPr>
          <p:cNvPicPr>
            <a:picLocks noChangeAspect="1"/>
          </p:cNvPicPr>
          <p:nvPr/>
        </p:nvPicPr>
        <p:blipFill>
          <a:blip r:embed="rId6"/>
          <a:stretch>
            <a:fillRect/>
          </a:stretch>
        </p:blipFill>
        <p:spPr>
          <a:xfrm>
            <a:off x="2817325" y="2666455"/>
            <a:ext cx="924115" cy="922324"/>
          </a:xfrm>
          <a:prstGeom prst="rect">
            <a:avLst/>
          </a:prstGeom>
        </p:spPr>
      </p:pic>
      <p:pic>
        <p:nvPicPr>
          <p:cNvPr id="10" name="Picture 9">
            <a:extLst>
              <a:ext uri="{FF2B5EF4-FFF2-40B4-BE49-F238E27FC236}">
                <a16:creationId xmlns:a16="http://schemas.microsoft.com/office/drawing/2014/main" id="{B472C3F7-F8B0-154A-9ED1-B8E6F68A21DD}"/>
              </a:ext>
            </a:extLst>
          </p:cNvPr>
          <p:cNvPicPr>
            <a:picLocks noChangeAspect="1"/>
          </p:cNvPicPr>
          <p:nvPr/>
        </p:nvPicPr>
        <p:blipFill>
          <a:blip r:embed="rId7"/>
          <a:stretch>
            <a:fillRect/>
          </a:stretch>
        </p:blipFill>
        <p:spPr>
          <a:xfrm>
            <a:off x="3858303" y="1403710"/>
            <a:ext cx="492988" cy="595983"/>
          </a:xfrm>
          <a:prstGeom prst="rect">
            <a:avLst/>
          </a:prstGeom>
        </p:spPr>
      </p:pic>
      <p:pic>
        <p:nvPicPr>
          <p:cNvPr id="13" name="Picture 12">
            <a:extLst>
              <a:ext uri="{FF2B5EF4-FFF2-40B4-BE49-F238E27FC236}">
                <a16:creationId xmlns:a16="http://schemas.microsoft.com/office/drawing/2014/main" id="{346D8866-9834-794C-84B3-C7EA3BB9EC45}"/>
              </a:ext>
            </a:extLst>
          </p:cNvPr>
          <p:cNvPicPr>
            <a:picLocks noChangeAspect="1"/>
          </p:cNvPicPr>
          <p:nvPr/>
        </p:nvPicPr>
        <p:blipFill>
          <a:blip r:embed="rId8"/>
          <a:stretch>
            <a:fillRect/>
          </a:stretch>
        </p:blipFill>
        <p:spPr>
          <a:xfrm>
            <a:off x="8092529" y="3454016"/>
            <a:ext cx="633594" cy="638554"/>
          </a:xfrm>
          <a:prstGeom prst="rect">
            <a:avLst/>
          </a:prstGeom>
        </p:spPr>
      </p:pic>
      <p:pic>
        <p:nvPicPr>
          <p:cNvPr id="11" name="Picture 10">
            <a:extLst>
              <a:ext uri="{FF2B5EF4-FFF2-40B4-BE49-F238E27FC236}">
                <a16:creationId xmlns:a16="http://schemas.microsoft.com/office/drawing/2014/main" id="{1560E6FE-6544-304E-9191-A7FC7AD5FEE5}"/>
              </a:ext>
            </a:extLst>
          </p:cNvPr>
          <p:cNvPicPr>
            <a:picLocks noChangeAspect="1"/>
          </p:cNvPicPr>
          <p:nvPr/>
        </p:nvPicPr>
        <p:blipFill>
          <a:blip r:embed="rId9"/>
          <a:stretch>
            <a:fillRect/>
          </a:stretch>
        </p:blipFill>
        <p:spPr>
          <a:xfrm>
            <a:off x="6123914" y="3146692"/>
            <a:ext cx="1045017" cy="1042992"/>
          </a:xfrm>
          <a:prstGeom prst="rect">
            <a:avLst/>
          </a:prstGeom>
        </p:spPr>
      </p:pic>
      <p:sp>
        <p:nvSpPr>
          <p:cNvPr id="2" name="Title 1">
            <a:extLst>
              <a:ext uri="{FF2B5EF4-FFF2-40B4-BE49-F238E27FC236}">
                <a16:creationId xmlns:a16="http://schemas.microsoft.com/office/drawing/2014/main" id="{A11DE5CD-A651-2041-9C49-27DD5459B2F3}"/>
              </a:ext>
            </a:extLst>
          </p:cNvPr>
          <p:cNvSpPr>
            <a:spLocks noGrp="1"/>
          </p:cNvSpPr>
          <p:nvPr>
            <p:ph type="ctrTitle" idx="4294967295"/>
          </p:nvPr>
        </p:nvSpPr>
        <p:spPr>
          <a:xfrm>
            <a:off x="437766" y="341313"/>
            <a:ext cx="8345488" cy="731837"/>
          </a:xfrm>
        </p:spPr>
        <p:txBody>
          <a:bodyPr wrap="square" anchor="ctr">
            <a:normAutofit/>
          </a:bodyPr>
          <a:lstStyle/>
          <a:p>
            <a:r>
              <a:rPr lang="en-US"/>
              <a:t>RAD SDLC Work Flow </a:t>
            </a:r>
          </a:p>
        </p:txBody>
      </p:sp>
      <p:grpSp>
        <p:nvGrpSpPr>
          <p:cNvPr id="24" name="Group 23">
            <a:extLst>
              <a:ext uri="{FF2B5EF4-FFF2-40B4-BE49-F238E27FC236}">
                <a16:creationId xmlns:a16="http://schemas.microsoft.com/office/drawing/2014/main" id="{0B03BFD6-249E-1545-90FB-26001A2D6CCF}"/>
              </a:ext>
            </a:extLst>
          </p:cNvPr>
          <p:cNvGrpSpPr/>
          <p:nvPr/>
        </p:nvGrpSpPr>
        <p:grpSpPr>
          <a:xfrm>
            <a:off x="6774336" y="4122238"/>
            <a:ext cx="1223907" cy="679949"/>
            <a:chOff x="5722180" y="10113"/>
            <a:chExt cx="957263" cy="531813"/>
          </a:xfrm>
        </p:grpSpPr>
        <p:grpSp>
          <p:nvGrpSpPr>
            <p:cNvPr id="25" name="Group 24">
              <a:extLst>
                <a:ext uri="{FF2B5EF4-FFF2-40B4-BE49-F238E27FC236}">
                  <a16:creationId xmlns:a16="http://schemas.microsoft.com/office/drawing/2014/main" id="{1C360C7F-4267-A741-BE65-FACA7E035996}"/>
                </a:ext>
              </a:extLst>
            </p:cNvPr>
            <p:cNvGrpSpPr/>
            <p:nvPr/>
          </p:nvGrpSpPr>
          <p:grpSpPr>
            <a:xfrm>
              <a:off x="5819482" y="193901"/>
              <a:ext cx="225528" cy="348025"/>
              <a:chOff x="5819482" y="193901"/>
              <a:chExt cx="225528" cy="348025"/>
            </a:xfrm>
            <a:solidFill>
              <a:schemeClr val="accent2"/>
            </a:solidFill>
          </p:grpSpPr>
          <p:sp>
            <p:nvSpPr>
              <p:cNvPr id="37" name="Freeform 36">
                <a:extLst>
                  <a:ext uri="{FF2B5EF4-FFF2-40B4-BE49-F238E27FC236}">
                    <a16:creationId xmlns:a16="http://schemas.microsoft.com/office/drawing/2014/main" id="{07963728-7E0C-1A4B-985E-DE3D4ECCE8BF}"/>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8" name="Freeform 7">
                <a:extLst>
                  <a:ext uri="{FF2B5EF4-FFF2-40B4-BE49-F238E27FC236}">
                    <a16:creationId xmlns:a16="http://schemas.microsoft.com/office/drawing/2014/main" id="{0678B649-1813-0E42-8B3F-26509C6BFAE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68649C91-5617-A449-9C1D-CDAF768F0574}"/>
                </a:ext>
              </a:extLst>
            </p:cNvPr>
            <p:cNvGrpSpPr/>
            <p:nvPr/>
          </p:nvGrpSpPr>
          <p:grpSpPr>
            <a:xfrm>
              <a:off x="6093802" y="193901"/>
              <a:ext cx="225528" cy="348025"/>
              <a:chOff x="5819482" y="193901"/>
              <a:chExt cx="225528" cy="348025"/>
            </a:xfrm>
            <a:solidFill>
              <a:schemeClr val="accent5"/>
            </a:solidFill>
          </p:grpSpPr>
          <p:sp>
            <p:nvSpPr>
              <p:cNvPr id="35" name="Freeform 34">
                <a:extLst>
                  <a:ext uri="{FF2B5EF4-FFF2-40B4-BE49-F238E27FC236}">
                    <a16:creationId xmlns:a16="http://schemas.microsoft.com/office/drawing/2014/main" id="{64BD3281-8221-7642-9CAC-46002AA4F4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6" name="Freeform 7">
                <a:extLst>
                  <a:ext uri="{FF2B5EF4-FFF2-40B4-BE49-F238E27FC236}">
                    <a16:creationId xmlns:a16="http://schemas.microsoft.com/office/drawing/2014/main" id="{560698D1-54E1-634B-B9D8-9806B21AA58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2498B447-F679-2E4C-BEFB-E0D342812773}"/>
                </a:ext>
              </a:extLst>
            </p:cNvPr>
            <p:cNvGrpSpPr/>
            <p:nvPr/>
          </p:nvGrpSpPr>
          <p:grpSpPr>
            <a:xfrm>
              <a:off x="6368122" y="193901"/>
              <a:ext cx="225528" cy="348025"/>
              <a:chOff x="5819482" y="193901"/>
              <a:chExt cx="225528" cy="348025"/>
            </a:xfrm>
            <a:solidFill>
              <a:schemeClr val="accent1"/>
            </a:solidFill>
          </p:grpSpPr>
          <p:sp>
            <p:nvSpPr>
              <p:cNvPr id="33" name="Freeform 32">
                <a:extLst>
                  <a:ext uri="{FF2B5EF4-FFF2-40B4-BE49-F238E27FC236}">
                    <a16:creationId xmlns:a16="http://schemas.microsoft.com/office/drawing/2014/main" id="{C6575ECF-4619-1A46-BD69-A479D50AEF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14CC48BB-189F-F84C-A0D2-6FBAC94D8021}"/>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Freeform 49">
              <a:extLst>
                <a:ext uri="{FF2B5EF4-FFF2-40B4-BE49-F238E27FC236}">
                  <a16:creationId xmlns:a16="http://schemas.microsoft.com/office/drawing/2014/main" id="{6817D3EA-06A1-DA45-9A4E-79922460C54A}"/>
                </a:ext>
              </a:extLst>
            </p:cNvPr>
            <p:cNvSpPr>
              <a:spLocks/>
            </p:cNvSpPr>
            <p:nvPr/>
          </p:nvSpPr>
          <p:spPr bwMode="auto">
            <a:xfrm>
              <a:off x="6146042" y="22813"/>
              <a:ext cx="111125" cy="111125"/>
            </a:xfrm>
            <a:custGeom>
              <a:avLst/>
              <a:gdLst>
                <a:gd name="T0" fmla="*/ 140 w 140"/>
                <a:gd name="T1" fmla="*/ 70 h 140"/>
                <a:gd name="T2" fmla="*/ 140 w 140"/>
                <a:gd name="T3" fmla="*/ 70 h 140"/>
                <a:gd name="T4" fmla="*/ 139 w 140"/>
                <a:gd name="T5" fmla="*/ 84 h 140"/>
                <a:gd name="T6" fmla="*/ 134 w 140"/>
                <a:gd name="T7" fmla="*/ 97 h 140"/>
                <a:gd name="T8" fmla="*/ 127 w 140"/>
                <a:gd name="T9" fmla="*/ 108 h 140"/>
                <a:gd name="T10" fmla="*/ 119 w 140"/>
                <a:gd name="T11" fmla="*/ 119 h 140"/>
                <a:gd name="T12" fmla="*/ 108 w 140"/>
                <a:gd name="T13" fmla="*/ 127 h 140"/>
                <a:gd name="T14" fmla="*/ 97 w 140"/>
                <a:gd name="T15" fmla="*/ 134 h 140"/>
                <a:gd name="T16" fmla="*/ 83 w 140"/>
                <a:gd name="T17" fmla="*/ 138 h 140"/>
                <a:gd name="T18" fmla="*/ 68 w 140"/>
                <a:gd name="T19" fmla="*/ 140 h 140"/>
                <a:gd name="T20" fmla="*/ 68 w 140"/>
                <a:gd name="T21" fmla="*/ 140 h 140"/>
                <a:gd name="T22" fmla="*/ 56 w 140"/>
                <a:gd name="T23" fmla="*/ 138 h 140"/>
                <a:gd name="T24" fmla="*/ 41 w 140"/>
                <a:gd name="T25" fmla="*/ 134 h 140"/>
                <a:gd name="T26" fmla="*/ 30 w 140"/>
                <a:gd name="T27" fmla="*/ 127 h 140"/>
                <a:gd name="T28" fmla="*/ 19 w 140"/>
                <a:gd name="T29" fmla="*/ 118 h 140"/>
                <a:gd name="T30" fmla="*/ 11 w 140"/>
                <a:gd name="T31" fmla="*/ 108 h 140"/>
                <a:gd name="T32" fmla="*/ 5 w 140"/>
                <a:gd name="T33" fmla="*/ 95 h 140"/>
                <a:gd name="T34" fmla="*/ 1 w 140"/>
                <a:gd name="T35" fmla="*/ 83 h 140"/>
                <a:gd name="T36" fmla="*/ 0 w 140"/>
                <a:gd name="T37" fmla="*/ 68 h 140"/>
                <a:gd name="T38" fmla="*/ 0 w 140"/>
                <a:gd name="T39" fmla="*/ 68 h 140"/>
                <a:gd name="T40" fmla="*/ 1 w 140"/>
                <a:gd name="T41" fmla="*/ 54 h 140"/>
                <a:gd name="T42" fmla="*/ 5 w 140"/>
                <a:gd name="T43" fmla="*/ 41 h 140"/>
                <a:gd name="T44" fmla="*/ 11 w 140"/>
                <a:gd name="T45" fmla="*/ 30 h 140"/>
                <a:gd name="T46" fmla="*/ 21 w 140"/>
                <a:gd name="T47" fmla="*/ 19 h 140"/>
                <a:gd name="T48" fmla="*/ 30 w 140"/>
                <a:gd name="T49" fmla="*/ 11 h 140"/>
                <a:gd name="T50" fmla="*/ 43 w 140"/>
                <a:gd name="T51" fmla="*/ 4 h 140"/>
                <a:gd name="T52" fmla="*/ 56 w 140"/>
                <a:gd name="T53" fmla="*/ 0 h 140"/>
                <a:gd name="T54" fmla="*/ 70 w 140"/>
                <a:gd name="T55" fmla="*/ 0 h 140"/>
                <a:gd name="T56" fmla="*/ 70 w 140"/>
                <a:gd name="T57" fmla="*/ 0 h 140"/>
                <a:gd name="T58" fmla="*/ 84 w 140"/>
                <a:gd name="T59" fmla="*/ 0 h 140"/>
                <a:gd name="T60" fmla="*/ 97 w 140"/>
                <a:gd name="T61" fmla="*/ 4 h 140"/>
                <a:gd name="T62" fmla="*/ 110 w 140"/>
                <a:gd name="T63" fmla="*/ 11 h 140"/>
                <a:gd name="T64" fmla="*/ 119 w 140"/>
                <a:gd name="T65" fmla="*/ 20 h 140"/>
                <a:gd name="T66" fmla="*/ 127 w 140"/>
                <a:gd name="T67" fmla="*/ 30 h 140"/>
                <a:gd name="T68" fmla="*/ 134 w 140"/>
                <a:gd name="T69" fmla="*/ 43 h 140"/>
                <a:gd name="T70" fmla="*/ 139 w 140"/>
                <a:gd name="T71" fmla="*/ 55 h 140"/>
                <a:gd name="T72" fmla="*/ 140 w 140"/>
                <a:gd name="T73" fmla="*/ 70 h 140"/>
                <a:gd name="T74" fmla="*/ 140 w 140"/>
                <a:gd name="T75"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140" y="70"/>
                  </a:moveTo>
                  <a:lnTo>
                    <a:pt x="140" y="70"/>
                  </a:lnTo>
                  <a:lnTo>
                    <a:pt x="139" y="84"/>
                  </a:lnTo>
                  <a:lnTo>
                    <a:pt x="134" y="97"/>
                  </a:lnTo>
                  <a:lnTo>
                    <a:pt x="127" y="108"/>
                  </a:lnTo>
                  <a:lnTo>
                    <a:pt x="119" y="119"/>
                  </a:lnTo>
                  <a:lnTo>
                    <a:pt x="108" y="127"/>
                  </a:lnTo>
                  <a:lnTo>
                    <a:pt x="97" y="134"/>
                  </a:lnTo>
                  <a:lnTo>
                    <a:pt x="83" y="138"/>
                  </a:lnTo>
                  <a:lnTo>
                    <a:pt x="68" y="140"/>
                  </a:lnTo>
                  <a:lnTo>
                    <a:pt x="68" y="140"/>
                  </a:lnTo>
                  <a:lnTo>
                    <a:pt x="56" y="138"/>
                  </a:lnTo>
                  <a:lnTo>
                    <a:pt x="41" y="134"/>
                  </a:lnTo>
                  <a:lnTo>
                    <a:pt x="30" y="127"/>
                  </a:lnTo>
                  <a:lnTo>
                    <a:pt x="19" y="118"/>
                  </a:lnTo>
                  <a:lnTo>
                    <a:pt x="11" y="108"/>
                  </a:lnTo>
                  <a:lnTo>
                    <a:pt x="5" y="95"/>
                  </a:lnTo>
                  <a:lnTo>
                    <a:pt x="1" y="83"/>
                  </a:lnTo>
                  <a:lnTo>
                    <a:pt x="0" y="68"/>
                  </a:lnTo>
                  <a:lnTo>
                    <a:pt x="0" y="68"/>
                  </a:lnTo>
                  <a:lnTo>
                    <a:pt x="1" y="54"/>
                  </a:lnTo>
                  <a:lnTo>
                    <a:pt x="5" y="41"/>
                  </a:lnTo>
                  <a:lnTo>
                    <a:pt x="11" y="30"/>
                  </a:lnTo>
                  <a:lnTo>
                    <a:pt x="21" y="19"/>
                  </a:lnTo>
                  <a:lnTo>
                    <a:pt x="30" y="11"/>
                  </a:lnTo>
                  <a:lnTo>
                    <a:pt x="43" y="4"/>
                  </a:lnTo>
                  <a:lnTo>
                    <a:pt x="56" y="0"/>
                  </a:lnTo>
                  <a:lnTo>
                    <a:pt x="70" y="0"/>
                  </a:lnTo>
                  <a:lnTo>
                    <a:pt x="70" y="0"/>
                  </a:lnTo>
                  <a:lnTo>
                    <a:pt x="84" y="0"/>
                  </a:lnTo>
                  <a:lnTo>
                    <a:pt x="97" y="4"/>
                  </a:lnTo>
                  <a:lnTo>
                    <a:pt x="110" y="11"/>
                  </a:lnTo>
                  <a:lnTo>
                    <a:pt x="119" y="20"/>
                  </a:lnTo>
                  <a:lnTo>
                    <a:pt x="127" y="30"/>
                  </a:lnTo>
                  <a:lnTo>
                    <a:pt x="134" y="43"/>
                  </a:lnTo>
                  <a:lnTo>
                    <a:pt x="139" y="55"/>
                  </a:lnTo>
                  <a:lnTo>
                    <a:pt x="140" y="70"/>
                  </a:lnTo>
                  <a:lnTo>
                    <a:pt x="140" y="7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50">
              <a:extLst>
                <a:ext uri="{FF2B5EF4-FFF2-40B4-BE49-F238E27FC236}">
                  <a16:creationId xmlns:a16="http://schemas.microsoft.com/office/drawing/2014/main" id="{AC45240C-0ED0-B948-A998-1A60BBCC8B3D}"/>
                </a:ext>
              </a:extLst>
            </p:cNvPr>
            <p:cNvSpPr>
              <a:spLocks/>
            </p:cNvSpPr>
            <p:nvPr/>
          </p:nvSpPr>
          <p:spPr bwMode="auto">
            <a:xfrm>
              <a:off x="6133342" y="10113"/>
              <a:ext cx="136525" cy="136525"/>
            </a:xfrm>
            <a:custGeom>
              <a:avLst/>
              <a:gdLst>
                <a:gd name="T0" fmla="*/ 140 w 172"/>
                <a:gd name="T1" fmla="*/ 88 h 174"/>
                <a:gd name="T2" fmla="*/ 139 w 172"/>
                <a:gd name="T3" fmla="*/ 99 h 174"/>
                <a:gd name="T4" fmla="*/ 131 w 172"/>
                <a:gd name="T5" fmla="*/ 118 h 174"/>
                <a:gd name="T6" fmla="*/ 124 w 172"/>
                <a:gd name="T7" fmla="*/ 126 h 174"/>
                <a:gd name="T8" fmla="*/ 107 w 172"/>
                <a:gd name="T9" fmla="*/ 137 h 174"/>
                <a:gd name="T10" fmla="*/ 86 w 172"/>
                <a:gd name="T11" fmla="*/ 140 h 174"/>
                <a:gd name="T12" fmla="*/ 84 w 172"/>
                <a:gd name="T13" fmla="*/ 158 h 174"/>
                <a:gd name="T14" fmla="*/ 86 w 172"/>
                <a:gd name="T15" fmla="*/ 140 h 174"/>
                <a:gd name="T16" fmla="*/ 64 w 172"/>
                <a:gd name="T17" fmla="*/ 137 h 174"/>
                <a:gd name="T18" fmla="*/ 48 w 172"/>
                <a:gd name="T19" fmla="*/ 124 h 174"/>
                <a:gd name="T20" fmla="*/ 41 w 172"/>
                <a:gd name="T21" fmla="*/ 116 h 174"/>
                <a:gd name="T22" fmla="*/ 33 w 172"/>
                <a:gd name="T23" fmla="*/ 97 h 174"/>
                <a:gd name="T24" fmla="*/ 32 w 172"/>
                <a:gd name="T25" fmla="*/ 86 h 174"/>
                <a:gd name="T26" fmla="*/ 32 w 172"/>
                <a:gd name="T27" fmla="*/ 86 h 174"/>
                <a:gd name="T28" fmla="*/ 27 w 172"/>
                <a:gd name="T29" fmla="*/ 86 h 174"/>
                <a:gd name="T30" fmla="*/ 32 w 172"/>
                <a:gd name="T31" fmla="*/ 86 h 174"/>
                <a:gd name="T32" fmla="*/ 32 w 172"/>
                <a:gd name="T33" fmla="*/ 86 h 174"/>
                <a:gd name="T34" fmla="*/ 37 w 172"/>
                <a:gd name="T35" fmla="*/ 65 h 174"/>
                <a:gd name="T36" fmla="*/ 48 w 172"/>
                <a:gd name="T37" fmla="*/ 49 h 174"/>
                <a:gd name="T38" fmla="*/ 56 w 172"/>
                <a:gd name="T39" fmla="*/ 42 h 174"/>
                <a:gd name="T40" fmla="*/ 75 w 172"/>
                <a:gd name="T41" fmla="*/ 34 h 174"/>
                <a:gd name="T42" fmla="*/ 86 w 172"/>
                <a:gd name="T43" fmla="*/ 34 h 174"/>
                <a:gd name="T44" fmla="*/ 86 w 172"/>
                <a:gd name="T45" fmla="*/ 34 h 174"/>
                <a:gd name="T46" fmla="*/ 86 w 172"/>
                <a:gd name="T47" fmla="*/ 22 h 174"/>
                <a:gd name="T48" fmla="*/ 86 w 172"/>
                <a:gd name="T49" fmla="*/ 34 h 174"/>
                <a:gd name="T50" fmla="*/ 86 w 172"/>
                <a:gd name="T51" fmla="*/ 34 h 174"/>
                <a:gd name="T52" fmla="*/ 107 w 172"/>
                <a:gd name="T53" fmla="*/ 37 h 174"/>
                <a:gd name="T54" fmla="*/ 124 w 172"/>
                <a:gd name="T55" fmla="*/ 49 h 174"/>
                <a:gd name="T56" fmla="*/ 131 w 172"/>
                <a:gd name="T57" fmla="*/ 57 h 174"/>
                <a:gd name="T58" fmla="*/ 139 w 172"/>
                <a:gd name="T59" fmla="*/ 77 h 174"/>
                <a:gd name="T60" fmla="*/ 140 w 172"/>
                <a:gd name="T61" fmla="*/ 88 h 174"/>
                <a:gd name="T62" fmla="*/ 140 w 172"/>
                <a:gd name="T63" fmla="*/ 88 h 174"/>
                <a:gd name="T64" fmla="*/ 172 w 172"/>
                <a:gd name="T65" fmla="*/ 88 h 174"/>
                <a:gd name="T66" fmla="*/ 172 w 172"/>
                <a:gd name="T67" fmla="*/ 88 h 174"/>
                <a:gd name="T68" fmla="*/ 166 w 172"/>
                <a:gd name="T69" fmla="*/ 54 h 174"/>
                <a:gd name="T70" fmla="*/ 147 w 172"/>
                <a:gd name="T71" fmla="*/ 26 h 174"/>
                <a:gd name="T72" fmla="*/ 134 w 172"/>
                <a:gd name="T73" fmla="*/ 16 h 174"/>
                <a:gd name="T74" fmla="*/ 104 w 172"/>
                <a:gd name="T75" fmla="*/ 3 h 174"/>
                <a:gd name="T76" fmla="*/ 86 w 172"/>
                <a:gd name="T77" fmla="*/ 18 h 174"/>
                <a:gd name="T78" fmla="*/ 86 w 172"/>
                <a:gd name="T79" fmla="*/ 0 h 174"/>
                <a:gd name="T80" fmla="*/ 86 w 172"/>
                <a:gd name="T81" fmla="*/ 0 h 174"/>
                <a:gd name="T82" fmla="*/ 53 w 172"/>
                <a:gd name="T83" fmla="*/ 8 h 174"/>
                <a:gd name="T84" fmla="*/ 25 w 172"/>
                <a:gd name="T85" fmla="*/ 26 h 174"/>
                <a:gd name="T86" fmla="*/ 14 w 172"/>
                <a:gd name="T87" fmla="*/ 38 h 174"/>
                <a:gd name="T88" fmla="*/ 1 w 172"/>
                <a:gd name="T89" fmla="*/ 69 h 174"/>
                <a:gd name="T90" fmla="*/ 16 w 172"/>
                <a:gd name="T91" fmla="*/ 86 h 174"/>
                <a:gd name="T92" fmla="*/ 0 w 172"/>
                <a:gd name="T93" fmla="*/ 88 h 174"/>
                <a:gd name="T94" fmla="*/ 1 w 172"/>
                <a:gd name="T95" fmla="*/ 104 h 174"/>
                <a:gd name="T96" fmla="*/ 14 w 172"/>
                <a:gd name="T97" fmla="*/ 136 h 174"/>
                <a:gd name="T98" fmla="*/ 24 w 172"/>
                <a:gd name="T99" fmla="*/ 148 h 174"/>
                <a:gd name="T100" fmla="*/ 51 w 172"/>
                <a:gd name="T101" fmla="*/ 166 h 174"/>
                <a:gd name="T102" fmla="*/ 84 w 172"/>
                <a:gd name="T103" fmla="*/ 174 h 174"/>
                <a:gd name="T104" fmla="*/ 86 w 172"/>
                <a:gd name="T105" fmla="*/ 174 h 174"/>
                <a:gd name="T106" fmla="*/ 86 w 172"/>
                <a:gd name="T107" fmla="*/ 174 h 174"/>
                <a:gd name="T108" fmla="*/ 86 w 172"/>
                <a:gd name="T109" fmla="*/ 167 h 174"/>
                <a:gd name="T110" fmla="*/ 86 w 172"/>
                <a:gd name="T111" fmla="*/ 174 h 174"/>
                <a:gd name="T112" fmla="*/ 104 w 172"/>
                <a:gd name="T113" fmla="*/ 172 h 174"/>
                <a:gd name="T114" fmla="*/ 134 w 172"/>
                <a:gd name="T115" fmla="*/ 158 h 174"/>
                <a:gd name="T116" fmla="*/ 147 w 172"/>
                <a:gd name="T117" fmla="*/ 148 h 174"/>
                <a:gd name="T118" fmla="*/ 164 w 172"/>
                <a:gd name="T119" fmla="*/ 121 h 174"/>
                <a:gd name="T120" fmla="*/ 172 w 172"/>
                <a:gd name="T121" fmla="*/ 88 h 174"/>
                <a:gd name="T122" fmla="*/ 172 w 172"/>
                <a:gd name="T123" fmla="*/ 8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4">
                  <a:moveTo>
                    <a:pt x="156" y="88"/>
                  </a:moveTo>
                  <a:lnTo>
                    <a:pt x="140" y="88"/>
                  </a:lnTo>
                  <a:lnTo>
                    <a:pt x="140" y="88"/>
                  </a:lnTo>
                  <a:lnTo>
                    <a:pt x="139" y="99"/>
                  </a:lnTo>
                  <a:lnTo>
                    <a:pt x="135" y="108"/>
                  </a:lnTo>
                  <a:lnTo>
                    <a:pt x="131" y="118"/>
                  </a:lnTo>
                  <a:lnTo>
                    <a:pt x="124" y="126"/>
                  </a:lnTo>
                  <a:lnTo>
                    <a:pt x="124" y="126"/>
                  </a:lnTo>
                  <a:lnTo>
                    <a:pt x="116" y="132"/>
                  </a:lnTo>
                  <a:lnTo>
                    <a:pt x="107" y="137"/>
                  </a:lnTo>
                  <a:lnTo>
                    <a:pt x="97" y="140"/>
                  </a:lnTo>
                  <a:lnTo>
                    <a:pt x="86" y="140"/>
                  </a:lnTo>
                  <a:lnTo>
                    <a:pt x="84" y="140"/>
                  </a:lnTo>
                  <a:lnTo>
                    <a:pt x="84" y="158"/>
                  </a:lnTo>
                  <a:lnTo>
                    <a:pt x="86" y="140"/>
                  </a:lnTo>
                  <a:lnTo>
                    <a:pt x="86" y="140"/>
                  </a:lnTo>
                  <a:lnTo>
                    <a:pt x="75" y="140"/>
                  </a:lnTo>
                  <a:lnTo>
                    <a:pt x="64" y="137"/>
                  </a:lnTo>
                  <a:lnTo>
                    <a:pt x="56" y="132"/>
                  </a:lnTo>
                  <a:lnTo>
                    <a:pt x="48" y="124"/>
                  </a:lnTo>
                  <a:lnTo>
                    <a:pt x="48" y="124"/>
                  </a:lnTo>
                  <a:lnTo>
                    <a:pt x="41" y="116"/>
                  </a:lnTo>
                  <a:lnTo>
                    <a:pt x="35" y="108"/>
                  </a:lnTo>
                  <a:lnTo>
                    <a:pt x="33" y="97"/>
                  </a:lnTo>
                  <a:lnTo>
                    <a:pt x="32" y="88"/>
                  </a:lnTo>
                  <a:lnTo>
                    <a:pt x="32" y="86"/>
                  </a:lnTo>
                  <a:lnTo>
                    <a:pt x="27" y="86"/>
                  </a:lnTo>
                  <a:lnTo>
                    <a:pt x="32" y="86"/>
                  </a:lnTo>
                  <a:lnTo>
                    <a:pt x="32" y="86"/>
                  </a:lnTo>
                  <a:lnTo>
                    <a:pt x="27" y="86"/>
                  </a:lnTo>
                  <a:lnTo>
                    <a:pt x="32" y="86"/>
                  </a:lnTo>
                  <a:lnTo>
                    <a:pt x="32" y="86"/>
                  </a:lnTo>
                  <a:lnTo>
                    <a:pt x="32" y="86"/>
                  </a:lnTo>
                  <a:lnTo>
                    <a:pt x="32" y="86"/>
                  </a:lnTo>
                  <a:lnTo>
                    <a:pt x="33" y="77"/>
                  </a:lnTo>
                  <a:lnTo>
                    <a:pt x="37" y="65"/>
                  </a:lnTo>
                  <a:lnTo>
                    <a:pt x="41" y="56"/>
                  </a:lnTo>
                  <a:lnTo>
                    <a:pt x="48" y="49"/>
                  </a:lnTo>
                  <a:lnTo>
                    <a:pt x="48" y="49"/>
                  </a:lnTo>
                  <a:lnTo>
                    <a:pt x="56" y="42"/>
                  </a:lnTo>
                  <a:lnTo>
                    <a:pt x="65" y="37"/>
                  </a:lnTo>
                  <a:lnTo>
                    <a:pt x="75" y="34"/>
                  </a:lnTo>
                  <a:lnTo>
                    <a:pt x="86" y="34"/>
                  </a:lnTo>
                  <a:lnTo>
                    <a:pt x="86" y="34"/>
                  </a:lnTo>
                  <a:lnTo>
                    <a:pt x="86" y="22"/>
                  </a:lnTo>
                  <a:lnTo>
                    <a:pt x="86" y="34"/>
                  </a:lnTo>
                  <a:lnTo>
                    <a:pt x="86" y="34"/>
                  </a:lnTo>
                  <a:lnTo>
                    <a:pt x="86" y="22"/>
                  </a:lnTo>
                  <a:lnTo>
                    <a:pt x="86" y="34"/>
                  </a:lnTo>
                  <a:lnTo>
                    <a:pt x="86" y="34"/>
                  </a:lnTo>
                  <a:lnTo>
                    <a:pt x="86" y="34"/>
                  </a:lnTo>
                  <a:lnTo>
                    <a:pt x="86" y="34"/>
                  </a:lnTo>
                  <a:lnTo>
                    <a:pt x="97" y="34"/>
                  </a:lnTo>
                  <a:lnTo>
                    <a:pt x="107" y="37"/>
                  </a:lnTo>
                  <a:lnTo>
                    <a:pt x="116" y="43"/>
                  </a:lnTo>
                  <a:lnTo>
                    <a:pt x="124" y="49"/>
                  </a:lnTo>
                  <a:lnTo>
                    <a:pt x="124" y="49"/>
                  </a:lnTo>
                  <a:lnTo>
                    <a:pt x="131" y="57"/>
                  </a:lnTo>
                  <a:lnTo>
                    <a:pt x="135" y="65"/>
                  </a:lnTo>
                  <a:lnTo>
                    <a:pt x="139" y="77"/>
                  </a:lnTo>
                  <a:lnTo>
                    <a:pt x="140" y="88"/>
                  </a:lnTo>
                  <a:lnTo>
                    <a:pt x="140" y="88"/>
                  </a:lnTo>
                  <a:lnTo>
                    <a:pt x="156" y="88"/>
                  </a:lnTo>
                  <a:lnTo>
                    <a:pt x="140" y="88"/>
                  </a:lnTo>
                  <a:lnTo>
                    <a:pt x="156" y="88"/>
                  </a:lnTo>
                  <a:lnTo>
                    <a:pt x="172" y="88"/>
                  </a:lnTo>
                  <a:lnTo>
                    <a:pt x="172" y="88"/>
                  </a:lnTo>
                  <a:lnTo>
                    <a:pt x="172" y="88"/>
                  </a:lnTo>
                  <a:lnTo>
                    <a:pt x="171" y="70"/>
                  </a:lnTo>
                  <a:lnTo>
                    <a:pt x="166" y="54"/>
                  </a:lnTo>
                  <a:lnTo>
                    <a:pt x="158" y="38"/>
                  </a:lnTo>
                  <a:lnTo>
                    <a:pt x="147" y="26"/>
                  </a:lnTo>
                  <a:lnTo>
                    <a:pt x="147" y="26"/>
                  </a:lnTo>
                  <a:lnTo>
                    <a:pt x="134" y="16"/>
                  </a:lnTo>
                  <a:lnTo>
                    <a:pt x="119" y="8"/>
                  </a:lnTo>
                  <a:lnTo>
                    <a:pt x="104" y="3"/>
                  </a:lnTo>
                  <a:lnTo>
                    <a:pt x="86" y="0"/>
                  </a:lnTo>
                  <a:lnTo>
                    <a:pt x="86" y="18"/>
                  </a:lnTo>
                  <a:lnTo>
                    <a:pt x="86" y="0"/>
                  </a:lnTo>
                  <a:lnTo>
                    <a:pt x="86" y="0"/>
                  </a:lnTo>
                  <a:lnTo>
                    <a:pt x="86" y="0"/>
                  </a:lnTo>
                  <a:lnTo>
                    <a:pt x="86" y="0"/>
                  </a:lnTo>
                  <a:lnTo>
                    <a:pt x="68" y="3"/>
                  </a:lnTo>
                  <a:lnTo>
                    <a:pt x="53" y="8"/>
                  </a:lnTo>
                  <a:lnTo>
                    <a:pt x="38" y="16"/>
                  </a:lnTo>
                  <a:lnTo>
                    <a:pt x="25" y="26"/>
                  </a:lnTo>
                  <a:lnTo>
                    <a:pt x="25" y="26"/>
                  </a:lnTo>
                  <a:lnTo>
                    <a:pt x="14" y="38"/>
                  </a:lnTo>
                  <a:lnTo>
                    <a:pt x="6" y="53"/>
                  </a:lnTo>
                  <a:lnTo>
                    <a:pt x="1" y="69"/>
                  </a:lnTo>
                  <a:lnTo>
                    <a:pt x="0" y="86"/>
                  </a:lnTo>
                  <a:lnTo>
                    <a:pt x="16" y="86"/>
                  </a:lnTo>
                  <a:lnTo>
                    <a:pt x="0" y="86"/>
                  </a:lnTo>
                  <a:lnTo>
                    <a:pt x="0" y="88"/>
                  </a:lnTo>
                  <a:lnTo>
                    <a:pt x="0" y="88"/>
                  </a:lnTo>
                  <a:lnTo>
                    <a:pt x="1" y="104"/>
                  </a:lnTo>
                  <a:lnTo>
                    <a:pt x="6" y="121"/>
                  </a:lnTo>
                  <a:lnTo>
                    <a:pt x="14" y="136"/>
                  </a:lnTo>
                  <a:lnTo>
                    <a:pt x="24" y="148"/>
                  </a:lnTo>
                  <a:lnTo>
                    <a:pt x="24" y="148"/>
                  </a:lnTo>
                  <a:lnTo>
                    <a:pt x="37" y="158"/>
                  </a:lnTo>
                  <a:lnTo>
                    <a:pt x="51" y="166"/>
                  </a:lnTo>
                  <a:lnTo>
                    <a:pt x="68" y="171"/>
                  </a:lnTo>
                  <a:lnTo>
                    <a:pt x="84" y="174"/>
                  </a:lnTo>
                  <a:lnTo>
                    <a:pt x="86" y="174"/>
                  </a:lnTo>
                  <a:lnTo>
                    <a:pt x="86" y="174"/>
                  </a:lnTo>
                  <a:lnTo>
                    <a:pt x="86" y="167"/>
                  </a:lnTo>
                  <a:lnTo>
                    <a:pt x="86" y="174"/>
                  </a:lnTo>
                  <a:lnTo>
                    <a:pt x="86" y="174"/>
                  </a:lnTo>
                  <a:lnTo>
                    <a:pt x="86" y="167"/>
                  </a:lnTo>
                  <a:lnTo>
                    <a:pt x="86" y="174"/>
                  </a:lnTo>
                  <a:lnTo>
                    <a:pt x="86" y="174"/>
                  </a:lnTo>
                  <a:lnTo>
                    <a:pt x="86" y="174"/>
                  </a:lnTo>
                  <a:lnTo>
                    <a:pt x="104" y="172"/>
                  </a:lnTo>
                  <a:lnTo>
                    <a:pt x="119" y="166"/>
                  </a:lnTo>
                  <a:lnTo>
                    <a:pt x="134" y="158"/>
                  </a:lnTo>
                  <a:lnTo>
                    <a:pt x="147" y="148"/>
                  </a:lnTo>
                  <a:lnTo>
                    <a:pt x="147" y="148"/>
                  </a:lnTo>
                  <a:lnTo>
                    <a:pt x="156" y="136"/>
                  </a:lnTo>
                  <a:lnTo>
                    <a:pt x="164" y="121"/>
                  </a:lnTo>
                  <a:lnTo>
                    <a:pt x="171" y="105"/>
                  </a:lnTo>
                  <a:lnTo>
                    <a:pt x="172" y="88"/>
                  </a:lnTo>
                  <a:lnTo>
                    <a:pt x="172" y="88"/>
                  </a:lnTo>
                  <a:lnTo>
                    <a:pt x="172" y="88"/>
                  </a:lnTo>
                  <a:lnTo>
                    <a:pt x="156"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1">
              <a:extLst>
                <a:ext uri="{FF2B5EF4-FFF2-40B4-BE49-F238E27FC236}">
                  <a16:creationId xmlns:a16="http://schemas.microsoft.com/office/drawing/2014/main" id="{6EEE6123-6CCC-8141-8DEE-CE0BF488D38E}"/>
                </a:ext>
              </a:extLst>
            </p:cNvPr>
            <p:cNvSpPr>
              <a:spLocks noEditPoints="1"/>
            </p:cNvSpPr>
            <p:nvPr/>
          </p:nvSpPr>
          <p:spPr bwMode="auto">
            <a:xfrm>
              <a:off x="5722180" y="127588"/>
              <a:ext cx="957263" cy="414338"/>
            </a:xfrm>
            <a:custGeom>
              <a:avLst/>
              <a:gdLst>
                <a:gd name="T0" fmla="*/ 38 w 1207"/>
                <a:gd name="T1" fmla="*/ 35 h 523"/>
                <a:gd name="T2" fmla="*/ 1172 w 1207"/>
                <a:gd name="T3" fmla="*/ 42 h 523"/>
                <a:gd name="T4" fmla="*/ 1170 w 1207"/>
                <a:gd name="T5" fmla="*/ 488 h 523"/>
                <a:gd name="T6" fmla="*/ 35 w 1207"/>
                <a:gd name="T7" fmla="*/ 482 h 523"/>
                <a:gd name="T8" fmla="*/ 38 w 1207"/>
                <a:gd name="T9" fmla="*/ 35 h 523"/>
                <a:gd name="T10" fmla="*/ 3 w 1207"/>
                <a:gd name="T11" fmla="*/ 0 h 523"/>
                <a:gd name="T12" fmla="*/ 0 w 1207"/>
                <a:gd name="T13" fmla="*/ 515 h 523"/>
                <a:gd name="T14" fmla="*/ 1204 w 1207"/>
                <a:gd name="T15" fmla="*/ 523 h 523"/>
                <a:gd name="T16" fmla="*/ 1207 w 1207"/>
                <a:gd name="T17" fmla="*/ 8 h 523"/>
                <a:gd name="T18" fmla="*/ 3 w 1207"/>
                <a:gd name="T1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523">
                  <a:moveTo>
                    <a:pt x="38" y="35"/>
                  </a:moveTo>
                  <a:lnTo>
                    <a:pt x="1172" y="42"/>
                  </a:lnTo>
                  <a:lnTo>
                    <a:pt x="1170" y="488"/>
                  </a:lnTo>
                  <a:lnTo>
                    <a:pt x="35" y="482"/>
                  </a:lnTo>
                  <a:lnTo>
                    <a:pt x="38" y="35"/>
                  </a:lnTo>
                  <a:close/>
                  <a:moveTo>
                    <a:pt x="3" y="0"/>
                  </a:moveTo>
                  <a:lnTo>
                    <a:pt x="0" y="515"/>
                  </a:lnTo>
                  <a:lnTo>
                    <a:pt x="1204" y="523"/>
                  </a:lnTo>
                  <a:lnTo>
                    <a:pt x="1207" y="8"/>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2">
              <a:extLst>
                <a:ext uri="{FF2B5EF4-FFF2-40B4-BE49-F238E27FC236}">
                  <a16:creationId xmlns:a16="http://schemas.microsoft.com/office/drawing/2014/main" id="{B4C0A2DC-FC7E-7E41-8BC2-BC3AA59CB72F}"/>
                </a:ext>
              </a:extLst>
            </p:cNvPr>
            <p:cNvSpPr>
              <a:spLocks/>
            </p:cNvSpPr>
            <p:nvPr/>
          </p:nvSpPr>
          <p:spPr bwMode="auto">
            <a:xfrm>
              <a:off x="5749167" y="154575"/>
              <a:ext cx="903288" cy="360363"/>
            </a:xfrm>
            <a:custGeom>
              <a:avLst/>
              <a:gdLst>
                <a:gd name="T0" fmla="*/ 3 w 1137"/>
                <a:gd name="T1" fmla="*/ 0 h 453"/>
                <a:gd name="T2" fmla="*/ 1137 w 1137"/>
                <a:gd name="T3" fmla="*/ 7 h 453"/>
                <a:gd name="T4" fmla="*/ 1135 w 1137"/>
                <a:gd name="T5" fmla="*/ 453 h 453"/>
                <a:gd name="T6" fmla="*/ 0 w 1137"/>
                <a:gd name="T7" fmla="*/ 447 h 453"/>
                <a:gd name="T8" fmla="*/ 3 w 1137"/>
                <a:gd name="T9" fmla="*/ 0 h 453"/>
              </a:gdLst>
              <a:ahLst/>
              <a:cxnLst>
                <a:cxn ang="0">
                  <a:pos x="T0" y="T1"/>
                </a:cxn>
                <a:cxn ang="0">
                  <a:pos x="T2" y="T3"/>
                </a:cxn>
                <a:cxn ang="0">
                  <a:pos x="T4" y="T5"/>
                </a:cxn>
                <a:cxn ang="0">
                  <a:pos x="T6" y="T7"/>
                </a:cxn>
                <a:cxn ang="0">
                  <a:pos x="T8" y="T9"/>
                </a:cxn>
              </a:cxnLst>
              <a:rect l="0" t="0" r="r" b="b"/>
              <a:pathLst>
                <a:path w="1137" h="453">
                  <a:moveTo>
                    <a:pt x="3" y="0"/>
                  </a:moveTo>
                  <a:lnTo>
                    <a:pt x="1137" y="7"/>
                  </a:lnTo>
                  <a:lnTo>
                    <a:pt x="1135" y="453"/>
                  </a:lnTo>
                  <a:lnTo>
                    <a:pt x="0" y="44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3">
              <a:extLst>
                <a:ext uri="{FF2B5EF4-FFF2-40B4-BE49-F238E27FC236}">
                  <a16:creationId xmlns:a16="http://schemas.microsoft.com/office/drawing/2014/main" id="{EA09CBEA-9598-3347-B28D-A959F40E4ACE}"/>
                </a:ext>
              </a:extLst>
            </p:cNvPr>
            <p:cNvSpPr>
              <a:spLocks/>
            </p:cNvSpPr>
            <p:nvPr/>
          </p:nvSpPr>
          <p:spPr bwMode="auto">
            <a:xfrm>
              <a:off x="5722180" y="127588"/>
              <a:ext cx="957263" cy="414338"/>
            </a:xfrm>
            <a:custGeom>
              <a:avLst/>
              <a:gdLst>
                <a:gd name="T0" fmla="*/ 3 w 1207"/>
                <a:gd name="T1" fmla="*/ 0 h 523"/>
                <a:gd name="T2" fmla="*/ 0 w 1207"/>
                <a:gd name="T3" fmla="*/ 515 h 523"/>
                <a:gd name="T4" fmla="*/ 1204 w 1207"/>
                <a:gd name="T5" fmla="*/ 523 h 523"/>
                <a:gd name="T6" fmla="*/ 1207 w 1207"/>
                <a:gd name="T7" fmla="*/ 8 h 523"/>
                <a:gd name="T8" fmla="*/ 3 w 1207"/>
                <a:gd name="T9" fmla="*/ 0 h 523"/>
              </a:gdLst>
              <a:ahLst/>
              <a:cxnLst>
                <a:cxn ang="0">
                  <a:pos x="T0" y="T1"/>
                </a:cxn>
                <a:cxn ang="0">
                  <a:pos x="T2" y="T3"/>
                </a:cxn>
                <a:cxn ang="0">
                  <a:pos x="T4" y="T5"/>
                </a:cxn>
                <a:cxn ang="0">
                  <a:pos x="T6" y="T7"/>
                </a:cxn>
                <a:cxn ang="0">
                  <a:pos x="T8" y="T9"/>
                </a:cxn>
              </a:cxnLst>
              <a:rect l="0" t="0" r="r" b="b"/>
              <a:pathLst>
                <a:path w="1207" h="523">
                  <a:moveTo>
                    <a:pt x="3" y="0"/>
                  </a:moveTo>
                  <a:lnTo>
                    <a:pt x="0" y="515"/>
                  </a:lnTo>
                  <a:lnTo>
                    <a:pt x="1204" y="523"/>
                  </a:lnTo>
                  <a:lnTo>
                    <a:pt x="1207" y="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D40FE933-6A8E-0D48-8AE6-127D79CD16EB}"/>
              </a:ext>
            </a:extLst>
          </p:cNvPr>
          <p:cNvGrpSpPr/>
          <p:nvPr/>
        </p:nvGrpSpPr>
        <p:grpSpPr>
          <a:xfrm>
            <a:off x="2598645" y="2086007"/>
            <a:ext cx="604910" cy="614362"/>
            <a:chOff x="7321550" y="1352550"/>
            <a:chExt cx="812800" cy="825500"/>
          </a:xfrm>
        </p:grpSpPr>
        <p:sp>
          <p:nvSpPr>
            <p:cNvPr id="40" name="Freeform 39">
              <a:extLst>
                <a:ext uri="{FF2B5EF4-FFF2-40B4-BE49-F238E27FC236}">
                  <a16:creationId xmlns:a16="http://schemas.microsoft.com/office/drawing/2014/main" id="{21A716EA-0B84-9A45-8E02-919B87F6A812}"/>
                </a:ext>
              </a:extLst>
            </p:cNvPr>
            <p:cNvSpPr>
              <a:spLocks/>
            </p:cNvSpPr>
            <p:nvPr/>
          </p:nvSpPr>
          <p:spPr bwMode="auto">
            <a:xfrm>
              <a:off x="7321550" y="1606550"/>
              <a:ext cx="290513" cy="571500"/>
            </a:xfrm>
            <a:custGeom>
              <a:avLst/>
              <a:gdLst>
                <a:gd name="T0" fmla="*/ 405 w 450"/>
                <a:gd name="T1" fmla="*/ 382 h 880"/>
                <a:gd name="T2" fmla="*/ 185 w 450"/>
                <a:gd name="T3" fmla="*/ 148 h 880"/>
                <a:gd name="T4" fmla="*/ 344 w 450"/>
                <a:gd name="T5" fmla="*/ 99 h 880"/>
                <a:gd name="T6" fmla="*/ 375 w 450"/>
                <a:gd name="T7" fmla="*/ 39 h 880"/>
                <a:gd name="T8" fmla="*/ 315 w 450"/>
                <a:gd name="T9" fmla="*/ 7 h 880"/>
                <a:gd name="T10" fmla="*/ 40 w 450"/>
                <a:gd name="T11" fmla="*/ 93 h 880"/>
                <a:gd name="T12" fmla="*/ 40 w 450"/>
                <a:gd name="T13" fmla="*/ 94 h 880"/>
                <a:gd name="T14" fmla="*/ 39 w 450"/>
                <a:gd name="T15" fmla="*/ 94 h 880"/>
                <a:gd name="T16" fmla="*/ 7 w 450"/>
                <a:gd name="T17" fmla="*/ 153 h 880"/>
                <a:gd name="T18" fmla="*/ 90 w 450"/>
                <a:gd name="T19" fmla="*/ 429 h 880"/>
                <a:gd name="T20" fmla="*/ 136 w 450"/>
                <a:gd name="T21" fmla="*/ 463 h 880"/>
                <a:gd name="T22" fmla="*/ 150 w 450"/>
                <a:gd name="T23" fmla="*/ 461 h 880"/>
                <a:gd name="T24" fmla="*/ 182 w 450"/>
                <a:gd name="T25" fmla="*/ 401 h 880"/>
                <a:gd name="T26" fmla="*/ 129 w 450"/>
                <a:gd name="T27" fmla="*/ 228 h 880"/>
                <a:gd name="T28" fmla="*/ 136 w 450"/>
                <a:gd name="T29" fmla="*/ 231 h 880"/>
                <a:gd name="T30" fmla="*/ 317 w 450"/>
                <a:gd name="T31" fmla="*/ 420 h 880"/>
                <a:gd name="T32" fmla="*/ 354 w 450"/>
                <a:gd name="T33" fmla="*/ 599 h 880"/>
                <a:gd name="T34" fmla="*/ 354 w 450"/>
                <a:gd name="T35" fmla="*/ 833 h 880"/>
                <a:gd name="T36" fmla="*/ 402 w 450"/>
                <a:gd name="T37" fmla="*/ 880 h 880"/>
                <a:gd name="T38" fmla="*/ 450 w 450"/>
                <a:gd name="T39" fmla="*/ 833 h 880"/>
                <a:gd name="T40" fmla="*/ 450 w 450"/>
                <a:gd name="T41" fmla="*/ 599 h 880"/>
                <a:gd name="T42" fmla="*/ 405 w 450"/>
                <a:gd name="T43" fmla="*/ 382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05" y="382"/>
                  </a:moveTo>
                  <a:cubicBezTo>
                    <a:pt x="357" y="271"/>
                    <a:pt x="281" y="191"/>
                    <a:pt x="185" y="148"/>
                  </a:cubicBezTo>
                  <a:cubicBezTo>
                    <a:pt x="344" y="99"/>
                    <a:pt x="344" y="99"/>
                    <a:pt x="344" y="99"/>
                  </a:cubicBezTo>
                  <a:cubicBezTo>
                    <a:pt x="369" y="91"/>
                    <a:pt x="383" y="64"/>
                    <a:pt x="375" y="39"/>
                  </a:cubicBezTo>
                  <a:cubicBezTo>
                    <a:pt x="367" y="14"/>
                    <a:pt x="340" y="0"/>
                    <a:pt x="315" y="7"/>
                  </a:cubicBezTo>
                  <a:cubicBezTo>
                    <a:pt x="40" y="93"/>
                    <a:pt x="40" y="93"/>
                    <a:pt x="40" y="93"/>
                  </a:cubicBezTo>
                  <a:cubicBezTo>
                    <a:pt x="40" y="94"/>
                    <a:pt x="40" y="94"/>
                    <a:pt x="40" y="94"/>
                  </a:cubicBezTo>
                  <a:cubicBezTo>
                    <a:pt x="39" y="94"/>
                    <a:pt x="39" y="94"/>
                    <a:pt x="39" y="94"/>
                  </a:cubicBezTo>
                  <a:cubicBezTo>
                    <a:pt x="14" y="101"/>
                    <a:pt x="0" y="128"/>
                    <a:pt x="7" y="153"/>
                  </a:cubicBezTo>
                  <a:cubicBezTo>
                    <a:pt x="90" y="429"/>
                    <a:pt x="90" y="429"/>
                    <a:pt x="90" y="429"/>
                  </a:cubicBezTo>
                  <a:cubicBezTo>
                    <a:pt x="97" y="450"/>
                    <a:pt x="116" y="463"/>
                    <a:pt x="136" y="463"/>
                  </a:cubicBezTo>
                  <a:cubicBezTo>
                    <a:pt x="141" y="463"/>
                    <a:pt x="145" y="462"/>
                    <a:pt x="150" y="461"/>
                  </a:cubicBezTo>
                  <a:cubicBezTo>
                    <a:pt x="175" y="453"/>
                    <a:pt x="189" y="427"/>
                    <a:pt x="182" y="401"/>
                  </a:cubicBezTo>
                  <a:cubicBezTo>
                    <a:pt x="129" y="228"/>
                    <a:pt x="129" y="228"/>
                    <a:pt x="129" y="228"/>
                  </a:cubicBezTo>
                  <a:cubicBezTo>
                    <a:pt x="131" y="229"/>
                    <a:pt x="134" y="230"/>
                    <a:pt x="136" y="231"/>
                  </a:cubicBezTo>
                  <a:cubicBezTo>
                    <a:pt x="216" y="263"/>
                    <a:pt x="277" y="326"/>
                    <a:pt x="317" y="420"/>
                  </a:cubicBezTo>
                  <a:cubicBezTo>
                    <a:pt x="342" y="477"/>
                    <a:pt x="354" y="537"/>
                    <a:pt x="354" y="599"/>
                  </a:cubicBezTo>
                  <a:cubicBezTo>
                    <a:pt x="354" y="833"/>
                    <a:pt x="354" y="833"/>
                    <a:pt x="354" y="833"/>
                  </a:cubicBezTo>
                  <a:cubicBezTo>
                    <a:pt x="354" y="859"/>
                    <a:pt x="376" y="880"/>
                    <a:pt x="402" y="880"/>
                  </a:cubicBezTo>
                  <a:cubicBezTo>
                    <a:pt x="429" y="880"/>
                    <a:pt x="450" y="859"/>
                    <a:pt x="450" y="833"/>
                  </a:cubicBezTo>
                  <a:cubicBezTo>
                    <a:pt x="450" y="599"/>
                    <a:pt x="450" y="599"/>
                    <a:pt x="450" y="599"/>
                  </a:cubicBezTo>
                  <a:cubicBezTo>
                    <a:pt x="450" y="524"/>
                    <a:pt x="435" y="451"/>
                    <a:pt x="405" y="382"/>
                  </a:cubicBez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0">
              <a:extLst>
                <a:ext uri="{FF2B5EF4-FFF2-40B4-BE49-F238E27FC236}">
                  <a16:creationId xmlns:a16="http://schemas.microsoft.com/office/drawing/2014/main" id="{5F716252-45AE-5A44-AF67-DAB4E4CB8D75}"/>
                </a:ext>
              </a:extLst>
            </p:cNvPr>
            <p:cNvSpPr>
              <a:spLocks/>
            </p:cNvSpPr>
            <p:nvPr/>
          </p:nvSpPr>
          <p:spPr bwMode="auto">
            <a:xfrm>
              <a:off x="7842250" y="1606550"/>
              <a:ext cx="292100" cy="571500"/>
            </a:xfrm>
            <a:custGeom>
              <a:avLst/>
              <a:gdLst>
                <a:gd name="T0" fmla="*/ 410 w 450"/>
                <a:gd name="T1" fmla="*/ 94 h 880"/>
                <a:gd name="T2" fmla="*/ 410 w 450"/>
                <a:gd name="T3" fmla="*/ 94 h 880"/>
                <a:gd name="T4" fmla="*/ 409 w 450"/>
                <a:gd name="T5" fmla="*/ 93 h 880"/>
                <a:gd name="T6" fmla="*/ 134 w 450"/>
                <a:gd name="T7" fmla="*/ 7 h 880"/>
                <a:gd name="T8" fmla="*/ 74 w 450"/>
                <a:gd name="T9" fmla="*/ 39 h 880"/>
                <a:gd name="T10" fmla="*/ 106 w 450"/>
                <a:gd name="T11" fmla="*/ 99 h 880"/>
                <a:gd name="T12" fmla="*/ 264 w 450"/>
                <a:gd name="T13" fmla="*/ 148 h 880"/>
                <a:gd name="T14" fmla="*/ 44 w 450"/>
                <a:gd name="T15" fmla="*/ 382 h 880"/>
                <a:gd name="T16" fmla="*/ 0 w 450"/>
                <a:gd name="T17" fmla="*/ 599 h 880"/>
                <a:gd name="T18" fmla="*/ 0 w 450"/>
                <a:gd name="T19" fmla="*/ 833 h 880"/>
                <a:gd name="T20" fmla="*/ 47 w 450"/>
                <a:gd name="T21" fmla="*/ 880 h 880"/>
                <a:gd name="T22" fmla="*/ 95 w 450"/>
                <a:gd name="T23" fmla="*/ 833 h 880"/>
                <a:gd name="T24" fmla="*/ 95 w 450"/>
                <a:gd name="T25" fmla="*/ 599 h 880"/>
                <a:gd name="T26" fmla="*/ 132 w 450"/>
                <a:gd name="T27" fmla="*/ 420 h 880"/>
                <a:gd name="T28" fmla="*/ 314 w 450"/>
                <a:gd name="T29" fmla="*/ 231 h 880"/>
                <a:gd name="T30" fmla="*/ 320 w 450"/>
                <a:gd name="T31" fmla="*/ 228 h 880"/>
                <a:gd name="T32" fmla="*/ 268 w 450"/>
                <a:gd name="T33" fmla="*/ 401 h 880"/>
                <a:gd name="T34" fmla="*/ 300 w 450"/>
                <a:gd name="T35" fmla="*/ 461 h 880"/>
                <a:gd name="T36" fmla="*/ 313 w 450"/>
                <a:gd name="T37" fmla="*/ 463 h 880"/>
                <a:gd name="T38" fmla="*/ 359 w 450"/>
                <a:gd name="T39" fmla="*/ 429 h 880"/>
                <a:gd name="T40" fmla="*/ 442 w 450"/>
                <a:gd name="T41" fmla="*/ 153 h 880"/>
                <a:gd name="T42" fmla="*/ 410 w 450"/>
                <a:gd name="T43" fmla="*/ 94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10" y="94"/>
                  </a:moveTo>
                  <a:cubicBezTo>
                    <a:pt x="410" y="94"/>
                    <a:pt x="410" y="94"/>
                    <a:pt x="410" y="94"/>
                  </a:cubicBezTo>
                  <a:cubicBezTo>
                    <a:pt x="409" y="93"/>
                    <a:pt x="409" y="93"/>
                    <a:pt x="409" y="93"/>
                  </a:cubicBezTo>
                  <a:cubicBezTo>
                    <a:pt x="134" y="7"/>
                    <a:pt x="134" y="7"/>
                    <a:pt x="134" y="7"/>
                  </a:cubicBezTo>
                  <a:cubicBezTo>
                    <a:pt x="109" y="0"/>
                    <a:pt x="82" y="14"/>
                    <a:pt x="74" y="39"/>
                  </a:cubicBezTo>
                  <a:cubicBezTo>
                    <a:pt x="67" y="64"/>
                    <a:pt x="81" y="91"/>
                    <a:pt x="106" y="99"/>
                  </a:cubicBezTo>
                  <a:cubicBezTo>
                    <a:pt x="264" y="148"/>
                    <a:pt x="264" y="148"/>
                    <a:pt x="264" y="148"/>
                  </a:cubicBezTo>
                  <a:cubicBezTo>
                    <a:pt x="168" y="191"/>
                    <a:pt x="92" y="271"/>
                    <a:pt x="44" y="382"/>
                  </a:cubicBezTo>
                  <a:cubicBezTo>
                    <a:pt x="15" y="451"/>
                    <a:pt x="0" y="524"/>
                    <a:pt x="0" y="599"/>
                  </a:cubicBezTo>
                  <a:cubicBezTo>
                    <a:pt x="0" y="833"/>
                    <a:pt x="0" y="833"/>
                    <a:pt x="0" y="833"/>
                  </a:cubicBezTo>
                  <a:cubicBezTo>
                    <a:pt x="0" y="859"/>
                    <a:pt x="21" y="880"/>
                    <a:pt x="47" y="880"/>
                  </a:cubicBezTo>
                  <a:cubicBezTo>
                    <a:pt x="74" y="880"/>
                    <a:pt x="95" y="859"/>
                    <a:pt x="95" y="833"/>
                  </a:cubicBezTo>
                  <a:cubicBezTo>
                    <a:pt x="95" y="599"/>
                    <a:pt x="95" y="599"/>
                    <a:pt x="95" y="599"/>
                  </a:cubicBezTo>
                  <a:cubicBezTo>
                    <a:pt x="95" y="537"/>
                    <a:pt x="108" y="477"/>
                    <a:pt x="132" y="420"/>
                  </a:cubicBezTo>
                  <a:cubicBezTo>
                    <a:pt x="173" y="326"/>
                    <a:pt x="234" y="263"/>
                    <a:pt x="314" y="231"/>
                  </a:cubicBezTo>
                  <a:cubicBezTo>
                    <a:pt x="316" y="230"/>
                    <a:pt x="318" y="229"/>
                    <a:pt x="320" y="228"/>
                  </a:cubicBezTo>
                  <a:cubicBezTo>
                    <a:pt x="268" y="401"/>
                    <a:pt x="268" y="401"/>
                    <a:pt x="268" y="401"/>
                  </a:cubicBezTo>
                  <a:cubicBezTo>
                    <a:pt x="260" y="427"/>
                    <a:pt x="274" y="453"/>
                    <a:pt x="300" y="461"/>
                  </a:cubicBezTo>
                  <a:cubicBezTo>
                    <a:pt x="304" y="462"/>
                    <a:pt x="309" y="463"/>
                    <a:pt x="313" y="463"/>
                  </a:cubicBezTo>
                  <a:cubicBezTo>
                    <a:pt x="334" y="463"/>
                    <a:pt x="353" y="450"/>
                    <a:pt x="359" y="429"/>
                  </a:cubicBezTo>
                  <a:cubicBezTo>
                    <a:pt x="442" y="153"/>
                    <a:pt x="442" y="153"/>
                    <a:pt x="442" y="153"/>
                  </a:cubicBezTo>
                  <a:cubicBezTo>
                    <a:pt x="450" y="128"/>
                    <a:pt x="436" y="101"/>
                    <a:pt x="410" y="9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a:extLst>
                <a:ext uri="{FF2B5EF4-FFF2-40B4-BE49-F238E27FC236}">
                  <a16:creationId xmlns:a16="http://schemas.microsoft.com/office/drawing/2014/main" id="{882C1094-A90A-DD40-9468-C737379F84AF}"/>
                </a:ext>
              </a:extLst>
            </p:cNvPr>
            <p:cNvSpPr>
              <a:spLocks/>
            </p:cNvSpPr>
            <p:nvPr/>
          </p:nvSpPr>
          <p:spPr bwMode="auto">
            <a:xfrm>
              <a:off x="7559675" y="1352550"/>
              <a:ext cx="334963" cy="722313"/>
            </a:xfrm>
            <a:custGeom>
              <a:avLst/>
              <a:gdLst>
                <a:gd name="T0" fmla="*/ 497 w 516"/>
                <a:gd name="T1" fmla="*/ 224 h 1112"/>
                <a:gd name="T2" fmla="*/ 294 w 516"/>
                <a:gd name="T3" fmla="*/ 20 h 1112"/>
                <a:gd name="T4" fmla="*/ 293 w 516"/>
                <a:gd name="T5" fmla="*/ 20 h 1112"/>
                <a:gd name="T6" fmla="*/ 293 w 516"/>
                <a:gd name="T7" fmla="*/ 19 h 1112"/>
                <a:gd name="T8" fmla="*/ 225 w 516"/>
                <a:gd name="T9" fmla="*/ 19 h 1112"/>
                <a:gd name="T10" fmla="*/ 20 w 516"/>
                <a:gd name="T11" fmla="*/ 220 h 1112"/>
                <a:gd name="T12" fmla="*/ 19 w 516"/>
                <a:gd name="T13" fmla="*/ 288 h 1112"/>
                <a:gd name="T14" fmla="*/ 53 w 516"/>
                <a:gd name="T15" fmla="*/ 302 h 1112"/>
                <a:gd name="T16" fmla="*/ 86 w 516"/>
                <a:gd name="T17" fmla="*/ 288 h 1112"/>
                <a:gd name="T18" fmla="*/ 210 w 516"/>
                <a:gd name="T19" fmla="*/ 168 h 1112"/>
                <a:gd name="T20" fmla="*/ 210 w 516"/>
                <a:gd name="T21" fmla="*/ 1064 h 1112"/>
                <a:gd name="T22" fmla="*/ 257 w 516"/>
                <a:gd name="T23" fmla="*/ 1112 h 1112"/>
                <a:gd name="T24" fmla="*/ 305 w 516"/>
                <a:gd name="T25" fmla="*/ 1064 h 1112"/>
                <a:gd name="T26" fmla="*/ 305 w 516"/>
                <a:gd name="T27" fmla="*/ 167 h 1112"/>
                <a:gd name="T28" fmla="*/ 430 w 516"/>
                <a:gd name="T29" fmla="*/ 291 h 1112"/>
                <a:gd name="T30" fmla="*/ 464 w 516"/>
                <a:gd name="T31" fmla="*/ 305 h 1112"/>
                <a:gd name="T32" fmla="*/ 497 w 516"/>
                <a:gd name="T33" fmla="*/ 291 h 1112"/>
                <a:gd name="T34" fmla="*/ 497 w 516"/>
                <a:gd name="T35" fmla="*/ 224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6" h="1112">
                  <a:moveTo>
                    <a:pt x="497" y="224"/>
                  </a:moveTo>
                  <a:cubicBezTo>
                    <a:pt x="294" y="20"/>
                    <a:pt x="294" y="20"/>
                    <a:pt x="294" y="20"/>
                  </a:cubicBezTo>
                  <a:cubicBezTo>
                    <a:pt x="293" y="20"/>
                    <a:pt x="293" y="20"/>
                    <a:pt x="293" y="20"/>
                  </a:cubicBezTo>
                  <a:cubicBezTo>
                    <a:pt x="293" y="19"/>
                    <a:pt x="293" y="19"/>
                    <a:pt x="293" y="19"/>
                  </a:cubicBezTo>
                  <a:cubicBezTo>
                    <a:pt x="274" y="0"/>
                    <a:pt x="244" y="0"/>
                    <a:pt x="225" y="19"/>
                  </a:cubicBezTo>
                  <a:cubicBezTo>
                    <a:pt x="20" y="220"/>
                    <a:pt x="20" y="220"/>
                    <a:pt x="20" y="220"/>
                  </a:cubicBezTo>
                  <a:cubicBezTo>
                    <a:pt x="1" y="239"/>
                    <a:pt x="0" y="269"/>
                    <a:pt x="19" y="288"/>
                  </a:cubicBezTo>
                  <a:cubicBezTo>
                    <a:pt x="28" y="297"/>
                    <a:pt x="41" y="302"/>
                    <a:pt x="53" y="302"/>
                  </a:cubicBezTo>
                  <a:cubicBezTo>
                    <a:pt x="65" y="302"/>
                    <a:pt x="77" y="297"/>
                    <a:pt x="86" y="288"/>
                  </a:cubicBezTo>
                  <a:cubicBezTo>
                    <a:pt x="210" y="168"/>
                    <a:pt x="210" y="168"/>
                    <a:pt x="210" y="168"/>
                  </a:cubicBezTo>
                  <a:cubicBezTo>
                    <a:pt x="210" y="1064"/>
                    <a:pt x="210" y="1064"/>
                    <a:pt x="210" y="1064"/>
                  </a:cubicBezTo>
                  <a:cubicBezTo>
                    <a:pt x="210" y="1090"/>
                    <a:pt x="231" y="1112"/>
                    <a:pt x="257" y="1112"/>
                  </a:cubicBezTo>
                  <a:cubicBezTo>
                    <a:pt x="284" y="1112"/>
                    <a:pt x="305" y="1090"/>
                    <a:pt x="305" y="1064"/>
                  </a:cubicBezTo>
                  <a:cubicBezTo>
                    <a:pt x="305" y="167"/>
                    <a:pt x="305" y="167"/>
                    <a:pt x="305" y="167"/>
                  </a:cubicBezTo>
                  <a:cubicBezTo>
                    <a:pt x="430" y="291"/>
                    <a:pt x="430" y="291"/>
                    <a:pt x="430" y="291"/>
                  </a:cubicBezTo>
                  <a:cubicBezTo>
                    <a:pt x="439" y="301"/>
                    <a:pt x="451" y="305"/>
                    <a:pt x="464" y="305"/>
                  </a:cubicBezTo>
                  <a:cubicBezTo>
                    <a:pt x="476" y="305"/>
                    <a:pt x="488" y="301"/>
                    <a:pt x="497" y="291"/>
                  </a:cubicBezTo>
                  <a:cubicBezTo>
                    <a:pt x="516" y="273"/>
                    <a:pt x="516" y="242"/>
                    <a:pt x="497" y="224"/>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1" name="Picture 90">
            <a:extLst>
              <a:ext uri="{FF2B5EF4-FFF2-40B4-BE49-F238E27FC236}">
                <a16:creationId xmlns:a16="http://schemas.microsoft.com/office/drawing/2014/main" id="{F45DC43F-0DF8-A940-AB09-80585A296F25}"/>
              </a:ext>
            </a:extLst>
          </p:cNvPr>
          <p:cNvPicPr>
            <a:picLocks noChangeAspect="1"/>
          </p:cNvPicPr>
          <p:nvPr/>
        </p:nvPicPr>
        <p:blipFill>
          <a:blip r:embed="rId10"/>
          <a:stretch>
            <a:fillRect/>
          </a:stretch>
        </p:blipFill>
        <p:spPr>
          <a:xfrm>
            <a:off x="4940304" y="799253"/>
            <a:ext cx="805264" cy="805264"/>
          </a:xfrm>
          <a:prstGeom prst="rect">
            <a:avLst/>
          </a:prstGeom>
        </p:spPr>
      </p:pic>
      <p:pic>
        <p:nvPicPr>
          <p:cNvPr id="94" name="Picture 93">
            <a:extLst>
              <a:ext uri="{FF2B5EF4-FFF2-40B4-BE49-F238E27FC236}">
                <a16:creationId xmlns:a16="http://schemas.microsoft.com/office/drawing/2014/main" id="{63A04DC4-66A6-5842-85CC-EF248370CD0E}"/>
              </a:ext>
            </a:extLst>
          </p:cNvPr>
          <p:cNvPicPr>
            <a:picLocks noChangeAspect="1"/>
          </p:cNvPicPr>
          <p:nvPr/>
        </p:nvPicPr>
        <p:blipFill>
          <a:blip r:embed="rId11"/>
          <a:stretch>
            <a:fillRect/>
          </a:stretch>
        </p:blipFill>
        <p:spPr>
          <a:xfrm>
            <a:off x="7898808" y="711987"/>
            <a:ext cx="827315" cy="827315"/>
          </a:xfrm>
          <a:prstGeom prst="rect">
            <a:avLst/>
          </a:prstGeom>
        </p:spPr>
      </p:pic>
      <p:pic>
        <p:nvPicPr>
          <p:cNvPr id="95" name="Picture 94">
            <a:extLst>
              <a:ext uri="{FF2B5EF4-FFF2-40B4-BE49-F238E27FC236}">
                <a16:creationId xmlns:a16="http://schemas.microsoft.com/office/drawing/2014/main" id="{80B4A648-E631-7E44-96E9-5948873B8CC4}"/>
              </a:ext>
            </a:extLst>
          </p:cNvPr>
          <p:cNvPicPr>
            <a:picLocks noChangeAspect="1"/>
          </p:cNvPicPr>
          <p:nvPr/>
        </p:nvPicPr>
        <p:blipFill>
          <a:blip r:embed="rId12"/>
          <a:stretch>
            <a:fillRect/>
          </a:stretch>
        </p:blipFill>
        <p:spPr>
          <a:xfrm>
            <a:off x="6177248" y="738760"/>
            <a:ext cx="1503457" cy="800542"/>
          </a:xfrm>
          <a:prstGeom prst="rect">
            <a:avLst/>
          </a:prstGeom>
        </p:spPr>
      </p:pic>
      <p:cxnSp>
        <p:nvCxnSpPr>
          <p:cNvPr id="105" name="Straight Arrow Connector 104">
            <a:extLst>
              <a:ext uri="{FF2B5EF4-FFF2-40B4-BE49-F238E27FC236}">
                <a16:creationId xmlns:a16="http://schemas.microsoft.com/office/drawing/2014/main" id="{3ACFC73D-E5DD-4A4F-9130-878D5AC85057}"/>
              </a:ext>
            </a:extLst>
          </p:cNvPr>
          <p:cNvCxnSpPr>
            <a:cxnSpLocks/>
            <a:stCxn id="9" idx="1"/>
          </p:cNvCxnSpPr>
          <p:nvPr/>
        </p:nvCxnSpPr>
        <p:spPr>
          <a:xfrm flipH="1" flipV="1">
            <a:off x="3852016" y="29207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48922C-8A25-B34B-9F43-3AA3F20AD334}"/>
              </a:ext>
            </a:extLst>
          </p:cNvPr>
          <p:cNvCxnSpPr>
            <a:cxnSpLocks/>
          </p:cNvCxnSpPr>
          <p:nvPr/>
        </p:nvCxnSpPr>
        <p:spPr>
          <a:xfrm flipH="1">
            <a:off x="1611283" y="2015745"/>
            <a:ext cx="41617" cy="10582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14C9460-0282-F14A-B942-70081BA34FC8}"/>
              </a:ext>
            </a:extLst>
          </p:cNvPr>
          <p:cNvCxnSpPr>
            <a:cxnSpLocks/>
          </p:cNvCxnSpPr>
          <p:nvPr/>
        </p:nvCxnSpPr>
        <p:spPr>
          <a:xfrm flipH="1">
            <a:off x="2032622" y="3344198"/>
            <a:ext cx="674127" cy="279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145B01D-3A0C-D843-9187-CABEDEEB0701}"/>
              </a:ext>
            </a:extLst>
          </p:cNvPr>
          <p:cNvCxnSpPr>
            <a:cxnSpLocks/>
          </p:cNvCxnSpPr>
          <p:nvPr/>
        </p:nvCxnSpPr>
        <p:spPr>
          <a:xfrm flipH="1">
            <a:off x="5331060" y="1712900"/>
            <a:ext cx="5004" cy="527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E06AAA1-2F2F-2940-B4DA-B385AF58366E}"/>
              </a:ext>
            </a:extLst>
          </p:cNvPr>
          <p:cNvCxnSpPr>
            <a:cxnSpLocks/>
          </p:cNvCxnSpPr>
          <p:nvPr/>
        </p:nvCxnSpPr>
        <p:spPr>
          <a:xfrm flipH="1">
            <a:off x="5533213" y="1539302"/>
            <a:ext cx="943114" cy="763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80EFB2B-F57F-284D-B5A0-E88D436B01CF}"/>
              </a:ext>
            </a:extLst>
          </p:cNvPr>
          <p:cNvCxnSpPr>
            <a:cxnSpLocks/>
          </p:cNvCxnSpPr>
          <p:nvPr/>
        </p:nvCxnSpPr>
        <p:spPr>
          <a:xfrm flipH="1">
            <a:off x="5903760" y="1637145"/>
            <a:ext cx="1832859" cy="9346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645DE52-7E98-E945-BD7E-8049E1979C1C}"/>
              </a:ext>
            </a:extLst>
          </p:cNvPr>
          <p:cNvCxnSpPr>
            <a:cxnSpLocks/>
          </p:cNvCxnSpPr>
          <p:nvPr/>
        </p:nvCxnSpPr>
        <p:spPr>
          <a:xfrm flipH="1" flipV="1">
            <a:off x="4004416" y="30731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DAF3FCC-95B3-FB46-AB8E-9CD5B698B536}"/>
              </a:ext>
            </a:extLst>
          </p:cNvPr>
          <p:cNvCxnSpPr>
            <a:cxnSpLocks/>
          </p:cNvCxnSpPr>
          <p:nvPr/>
        </p:nvCxnSpPr>
        <p:spPr>
          <a:xfrm flipV="1">
            <a:off x="6790816" y="1861164"/>
            <a:ext cx="1105701" cy="1457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BF14E70-13DB-4344-AAC6-A62CB30123BA}"/>
              </a:ext>
            </a:extLst>
          </p:cNvPr>
          <p:cNvCxnSpPr>
            <a:cxnSpLocks/>
            <a:stCxn id="12" idx="0"/>
          </p:cNvCxnSpPr>
          <p:nvPr/>
        </p:nvCxnSpPr>
        <p:spPr>
          <a:xfrm flipV="1">
            <a:off x="7813567" y="1718442"/>
            <a:ext cx="422671" cy="98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22CFDE-33D0-AB48-9170-263EA2195E8B}"/>
              </a:ext>
            </a:extLst>
          </p:cNvPr>
          <p:cNvCxnSpPr>
            <a:cxnSpLocks/>
          </p:cNvCxnSpPr>
          <p:nvPr/>
        </p:nvCxnSpPr>
        <p:spPr>
          <a:xfrm flipV="1">
            <a:off x="8368911" y="1870842"/>
            <a:ext cx="19727" cy="1473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15B832E7-7A17-8A4F-9CA4-FFE1B739BE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2126" y="3300536"/>
            <a:ext cx="1161601" cy="1161601"/>
          </a:xfrm>
          <a:prstGeom prst="rect">
            <a:avLst/>
          </a:prstGeom>
        </p:spPr>
      </p:pic>
      <p:sp>
        <p:nvSpPr>
          <p:cNvPr id="139" name="TextBox 138">
            <a:extLst>
              <a:ext uri="{FF2B5EF4-FFF2-40B4-BE49-F238E27FC236}">
                <a16:creationId xmlns:a16="http://schemas.microsoft.com/office/drawing/2014/main" id="{937EEAA0-35F3-4C44-A4DC-89D57260C860}"/>
              </a:ext>
            </a:extLst>
          </p:cNvPr>
          <p:cNvSpPr txBox="1"/>
          <p:nvPr/>
        </p:nvSpPr>
        <p:spPr>
          <a:xfrm>
            <a:off x="2032622" y="4335307"/>
            <a:ext cx="1708818" cy="369332"/>
          </a:xfrm>
          <a:prstGeom prst="rect">
            <a:avLst/>
          </a:prstGeom>
          <a:noFill/>
        </p:spPr>
        <p:txBody>
          <a:bodyPr wrap="square" rtlCol="0">
            <a:spAutoFit/>
          </a:bodyPr>
          <a:lstStyle/>
          <a:p>
            <a:r>
              <a:rPr lang="en-US" dirty="0">
                <a:latin typeface="+mn-lt"/>
              </a:rPr>
              <a:t>Netops/</a:t>
            </a:r>
            <a:r>
              <a:rPr lang="en-US" dirty="0" err="1">
                <a:latin typeface="+mn-lt"/>
              </a:rPr>
              <a:t>Devops</a:t>
            </a:r>
            <a:endParaRPr lang="en-US" dirty="0">
              <a:latin typeface="+mn-lt"/>
            </a:endParaRPr>
          </a:p>
        </p:txBody>
      </p:sp>
      <p:sp>
        <p:nvSpPr>
          <p:cNvPr id="140" name="TextBox 139">
            <a:extLst>
              <a:ext uri="{FF2B5EF4-FFF2-40B4-BE49-F238E27FC236}">
                <a16:creationId xmlns:a16="http://schemas.microsoft.com/office/drawing/2014/main" id="{E15AE2DB-28E3-604C-BFDA-0B0B5939DC8C}"/>
              </a:ext>
            </a:extLst>
          </p:cNvPr>
          <p:cNvSpPr txBox="1"/>
          <p:nvPr/>
        </p:nvSpPr>
        <p:spPr>
          <a:xfrm>
            <a:off x="4738283" y="4241094"/>
            <a:ext cx="1947091" cy="646331"/>
          </a:xfrm>
          <a:prstGeom prst="rect">
            <a:avLst/>
          </a:prstGeom>
          <a:noFill/>
        </p:spPr>
        <p:txBody>
          <a:bodyPr wrap="square" rtlCol="0">
            <a:spAutoFit/>
          </a:bodyPr>
          <a:lstStyle/>
          <a:p>
            <a:r>
              <a:rPr lang="en-US" dirty="0">
                <a:latin typeface="+mn-lt"/>
              </a:rPr>
              <a:t>GUI Users (Application Users)</a:t>
            </a:r>
          </a:p>
        </p:txBody>
      </p:sp>
    </p:spTree>
    <p:extLst>
      <p:ext uri="{BB962C8B-B14F-4D97-AF65-F5344CB8AC3E}">
        <p14:creationId xmlns:p14="http://schemas.microsoft.com/office/powerpoint/2010/main" val="395296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7F5C64-6827-1F42-8608-184047E427B9}"/>
              </a:ext>
            </a:extLst>
          </p:cNvPr>
          <p:cNvSpPr txBox="1"/>
          <p:nvPr/>
        </p:nvSpPr>
        <p:spPr>
          <a:xfrm>
            <a:off x="500932" y="413468"/>
            <a:ext cx="8150087" cy="4247317"/>
          </a:xfrm>
          <a:prstGeom prst="rect">
            <a:avLst/>
          </a:prstGeom>
          <a:noFill/>
        </p:spPr>
        <p:txBody>
          <a:bodyPr wrap="square" rtlCol="0">
            <a:spAutoFit/>
          </a:bodyPr>
          <a:lstStyle/>
          <a:p>
            <a:r>
              <a:rPr lang="en-US" dirty="0"/>
              <a:t>Each Lab User is Allocated:</a:t>
            </a:r>
          </a:p>
          <a:p>
            <a:endParaRPr lang="en-US" dirty="0"/>
          </a:p>
          <a:p>
            <a:r>
              <a:rPr lang="en-US" dirty="0"/>
              <a:t>1 VPC</a:t>
            </a:r>
          </a:p>
          <a:p>
            <a:r>
              <a:rPr lang="en-US" dirty="0"/>
              <a:t>2 Subnets in the same AZ</a:t>
            </a:r>
          </a:p>
          <a:p>
            <a:r>
              <a:rPr lang="en-US" dirty="0"/>
              <a:t>Route Tables - One Route Table Associated to LAN RT Subnet</a:t>
            </a:r>
          </a:p>
          <a:p>
            <a:r>
              <a:rPr lang="en-US" dirty="0"/>
              <a:t>with 0.0.0.0/0 -&gt;IG Associated to the 10.10.10.0/0 Subnet</a:t>
            </a:r>
          </a:p>
          <a:p>
            <a:r>
              <a:rPr lang="en-US" dirty="0"/>
              <a:t>Internet Gateway: IG</a:t>
            </a:r>
          </a:p>
          <a:p>
            <a:r>
              <a:rPr lang="en-US" dirty="0"/>
              <a:t>Security Group with Inbound/Outbound Rules - Since we are not using a VPN between Lab users and Lab, we will allow inbound on 22</a:t>
            </a:r>
          </a:p>
          <a:p>
            <a:r>
              <a:rPr lang="en-US" dirty="0"/>
              <a:t>1 CISCO CSR1000V Cloud Services Router - We will route traffic to Internet via the secondary interface</a:t>
            </a:r>
          </a:p>
          <a:p>
            <a:r>
              <a:rPr lang="en-US" dirty="0"/>
              <a:t>2 Linux 20 LTS Pro t2.micro</a:t>
            </a:r>
          </a:p>
          <a:p>
            <a:r>
              <a:rPr lang="en-US" dirty="0"/>
              <a:t>1 Pipeline, 1 Kubernetes Name Space, X number of Apps</a:t>
            </a:r>
          </a:p>
          <a:p>
            <a:r>
              <a:rPr lang="en-US" dirty="0"/>
              <a:t>Console Access to FSO Stack: Thousand Eyes, App D, </a:t>
            </a:r>
            <a:r>
              <a:rPr lang="en-US" dirty="0" err="1"/>
              <a:t>Intersight</a:t>
            </a:r>
            <a:endParaRPr lang="en-US" dirty="0"/>
          </a:p>
          <a:p>
            <a:endParaRPr lang="en-US" dirty="0">
              <a:latin typeface="+mn-lt"/>
            </a:endParaRPr>
          </a:p>
        </p:txBody>
      </p:sp>
    </p:spTree>
    <p:extLst>
      <p:ext uri="{BB962C8B-B14F-4D97-AF65-F5344CB8AC3E}">
        <p14:creationId xmlns:p14="http://schemas.microsoft.com/office/powerpoint/2010/main" val="345555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692313-F26B-464C-9CE0-B8E4073B92CC}"/>
              </a:ext>
            </a:extLst>
          </p:cNvPr>
          <p:cNvPicPr>
            <a:picLocks noChangeAspect="1"/>
          </p:cNvPicPr>
          <p:nvPr/>
        </p:nvPicPr>
        <p:blipFill>
          <a:blip r:embed="rId2"/>
          <a:stretch>
            <a:fillRect/>
          </a:stretch>
        </p:blipFill>
        <p:spPr>
          <a:xfrm>
            <a:off x="131290" y="492981"/>
            <a:ext cx="7037538" cy="4157538"/>
          </a:xfrm>
          <a:prstGeom prst="rect">
            <a:avLst/>
          </a:prstGeom>
        </p:spPr>
      </p:pic>
      <p:sp>
        <p:nvSpPr>
          <p:cNvPr id="7" name="TextBox 6">
            <a:extLst>
              <a:ext uri="{FF2B5EF4-FFF2-40B4-BE49-F238E27FC236}">
                <a16:creationId xmlns:a16="http://schemas.microsoft.com/office/drawing/2014/main" id="{9C734721-A018-CA4B-8FE6-B180344A5BC4}"/>
              </a:ext>
            </a:extLst>
          </p:cNvPr>
          <p:cNvSpPr txBox="1"/>
          <p:nvPr/>
        </p:nvSpPr>
        <p:spPr>
          <a:xfrm>
            <a:off x="127221" y="87464"/>
            <a:ext cx="7028953" cy="369332"/>
          </a:xfrm>
          <a:prstGeom prst="rect">
            <a:avLst/>
          </a:prstGeom>
          <a:noFill/>
        </p:spPr>
        <p:txBody>
          <a:bodyPr wrap="square" rtlCol="0">
            <a:spAutoFit/>
          </a:bodyPr>
          <a:lstStyle/>
          <a:p>
            <a:r>
              <a:rPr lang="en-US" dirty="0">
                <a:latin typeface="+mn-lt"/>
              </a:rPr>
              <a:t>CISCO FSO ESCAPE ROOM LAB</a:t>
            </a:r>
          </a:p>
        </p:txBody>
      </p:sp>
      <p:pic>
        <p:nvPicPr>
          <p:cNvPr id="9" name="Picture 8">
            <a:extLst>
              <a:ext uri="{FF2B5EF4-FFF2-40B4-BE49-F238E27FC236}">
                <a16:creationId xmlns:a16="http://schemas.microsoft.com/office/drawing/2014/main" id="{7374037B-5E2C-DE45-9357-F27516565A38}"/>
              </a:ext>
            </a:extLst>
          </p:cNvPr>
          <p:cNvPicPr>
            <a:picLocks noChangeAspect="1"/>
          </p:cNvPicPr>
          <p:nvPr/>
        </p:nvPicPr>
        <p:blipFill>
          <a:blip r:embed="rId3"/>
          <a:stretch>
            <a:fillRect/>
          </a:stretch>
        </p:blipFill>
        <p:spPr>
          <a:xfrm>
            <a:off x="7291073" y="492981"/>
            <a:ext cx="1646193" cy="1747870"/>
          </a:xfrm>
          <a:prstGeom prst="rect">
            <a:avLst/>
          </a:prstGeom>
        </p:spPr>
      </p:pic>
      <p:cxnSp>
        <p:nvCxnSpPr>
          <p:cNvPr id="12" name="Straight Arrow Connector 11">
            <a:extLst>
              <a:ext uri="{FF2B5EF4-FFF2-40B4-BE49-F238E27FC236}">
                <a16:creationId xmlns:a16="http://schemas.microsoft.com/office/drawing/2014/main" id="{64C561D9-B5B9-2846-8E67-ED561433DB2B}"/>
              </a:ext>
            </a:extLst>
          </p:cNvPr>
          <p:cNvCxnSpPr>
            <a:stCxn id="6" idx="3"/>
            <a:endCxn id="9" idx="2"/>
          </p:cNvCxnSpPr>
          <p:nvPr/>
        </p:nvCxnSpPr>
        <p:spPr>
          <a:xfrm flipV="1">
            <a:off x="7168828" y="2240851"/>
            <a:ext cx="945342" cy="33089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386957"/>
            <a:ext cx="8300063" cy="652134"/>
          </a:xfrm>
        </p:spPr>
        <p:txBody>
          <a:bodyPr/>
          <a:lstStyle/>
          <a:p>
            <a:r>
              <a:rPr lang="en-US" sz="3000" dirty="0"/>
              <a:t>Lab Environment</a:t>
            </a:r>
            <a:br>
              <a:rPr lang="en-US" sz="3000" dirty="0"/>
            </a:br>
            <a:endParaRPr lang="en-US" sz="3000" dirty="0"/>
          </a:p>
        </p:txBody>
      </p:sp>
      <p:sp>
        <p:nvSpPr>
          <p:cNvPr id="4" name="TextBox 3">
            <a:extLst>
              <a:ext uri="{FF2B5EF4-FFF2-40B4-BE49-F238E27FC236}">
                <a16:creationId xmlns:a16="http://schemas.microsoft.com/office/drawing/2014/main" id="{E04244EA-74ED-3D4A-B750-74F535C660F4}"/>
              </a:ext>
            </a:extLst>
          </p:cNvPr>
          <p:cNvSpPr txBox="1"/>
          <p:nvPr/>
        </p:nvSpPr>
        <p:spPr>
          <a:xfrm>
            <a:off x="421967" y="3368603"/>
            <a:ext cx="8189295" cy="523220"/>
          </a:xfrm>
          <a:prstGeom prst="rect">
            <a:avLst/>
          </a:prstGeom>
          <a:noFill/>
        </p:spPr>
        <p:txBody>
          <a:bodyPr wrap="square" rtlCol="0">
            <a:spAutoFit/>
          </a:bodyPr>
          <a:lstStyle/>
          <a:p>
            <a:endParaRPr lang="en-US" sz="1400" dirty="0"/>
          </a:p>
          <a:p>
            <a:endParaRPr lang="en-US" sz="1400" dirty="0">
              <a:latin typeface="+mn-lt"/>
            </a:endParaRPr>
          </a:p>
        </p:txBody>
      </p:sp>
      <p:sp>
        <p:nvSpPr>
          <p:cNvPr id="3" name="TextBox 2">
            <a:extLst>
              <a:ext uri="{FF2B5EF4-FFF2-40B4-BE49-F238E27FC236}">
                <a16:creationId xmlns:a16="http://schemas.microsoft.com/office/drawing/2014/main" id="{0D127803-6EE4-A64B-8558-07A4D5ABD0AD}"/>
              </a:ext>
            </a:extLst>
          </p:cNvPr>
          <p:cNvSpPr txBox="1"/>
          <p:nvPr/>
        </p:nvSpPr>
        <p:spPr>
          <a:xfrm>
            <a:off x="421967" y="551207"/>
            <a:ext cx="7585544" cy="4893647"/>
          </a:xfrm>
          <a:prstGeom prst="rect">
            <a:avLst/>
          </a:prstGeom>
          <a:noFill/>
        </p:spPr>
        <p:txBody>
          <a:bodyPr wrap="square" rtlCol="0">
            <a:spAutoFit/>
          </a:bodyPr>
          <a:lstStyle/>
          <a:p>
            <a:r>
              <a:rPr lang="en-US" sz="1400" dirty="0">
                <a:latin typeface="+mn-lt"/>
              </a:rPr>
              <a:t>Lab Phase 1: Theme: Cloud Disaster Recovery Escape Room.</a:t>
            </a:r>
          </a:p>
          <a:p>
            <a:endParaRPr lang="en-US" sz="1400" dirty="0">
              <a:latin typeface="+mn-lt"/>
            </a:endParaRPr>
          </a:p>
          <a:p>
            <a:r>
              <a:rPr lang="en-US" sz="1400" dirty="0">
                <a:latin typeface="+mn-lt"/>
              </a:rPr>
              <a:t>Lab Overview: Today we are simulating being members of the same Netops/</a:t>
            </a:r>
            <a:r>
              <a:rPr lang="en-US" sz="1400" dirty="0" err="1">
                <a:latin typeface="+mn-lt"/>
              </a:rPr>
              <a:t>Devops</a:t>
            </a:r>
            <a:r>
              <a:rPr lang="en-US" sz="1400" dirty="0">
                <a:latin typeface="+mn-lt"/>
              </a:rPr>
              <a:t> Team in a Large Software Environment. When you come into work, you discover that Your AWS Regions for Production are experiencing an extended outage. Your IT Director instructs you to deploy your environment to other Regions immediately. He delegates each of you a Remote/Office/Site/ Branch to Re-Deploy.</a:t>
            </a:r>
          </a:p>
          <a:p>
            <a:endParaRPr lang="en-US" sz="1400" dirty="0">
              <a:latin typeface="+mn-lt"/>
            </a:endParaRPr>
          </a:p>
          <a:p>
            <a:r>
              <a:rPr lang="en-US" sz="1400" dirty="0">
                <a:latin typeface="+mn-lt"/>
              </a:rPr>
              <a:t>You have only 20 minutes to get your Company backup and Running! The Company is losing $50,000 every minute of downtime. If you can get your company back up and running in less that 20 minutes you get a bonus. You say “no sweat, all our infra is managed as code..</a:t>
            </a:r>
          </a:p>
          <a:p>
            <a:r>
              <a:rPr lang="en-US" sz="1400" dirty="0">
                <a:latin typeface="+mn-lt"/>
              </a:rPr>
              <a:t>hold my beer……..”</a:t>
            </a:r>
          </a:p>
          <a:p>
            <a:endParaRPr lang="en-US" sz="1400" dirty="0">
              <a:latin typeface="+mn-lt"/>
            </a:endParaRPr>
          </a:p>
          <a:p>
            <a:r>
              <a:rPr lang="en-US" sz="1400" dirty="0">
                <a:latin typeface="+mn-lt"/>
              </a:rPr>
              <a:t>After you restore the environment, you convince your Boss to Deploy </a:t>
            </a:r>
          </a:p>
          <a:p>
            <a:r>
              <a:rPr lang="en-US" sz="1400" dirty="0">
                <a:latin typeface="+mn-lt"/>
              </a:rPr>
              <a:t>Cisco Thousand Eyes to help mitigate a Disaster like this in the future.</a:t>
            </a:r>
          </a:p>
          <a:p>
            <a:endParaRPr lang="en-US" sz="1400" dirty="0">
              <a:latin typeface="+mn-lt"/>
            </a:endParaRPr>
          </a:p>
          <a:p>
            <a:r>
              <a:rPr lang="en-US" sz="1400" dirty="0">
                <a:latin typeface="+mn-lt"/>
              </a:rPr>
              <a:t>Deploy Environment – Team Competition – Fastest Time 12 minutes!</a:t>
            </a:r>
          </a:p>
          <a:p>
            <a:endParaRPr lang="en-US" sz="1400" dirty="0">
              <a:latin typeface="+mn-lt"/>
            </a:endParaRPr>
          </a:p>
          <a:p>
            <a:r>
              <a:rPr lang="en-US" sz="1400" dirty="0">
                <a:latin typeface="+mn-lt"/>
              </a:rPr>
              <a:t>Deploy Thousand Eyes Agents – 30 min</a:t>
            </a:r>
          </a:p>
          <a:p>
            <a:r>
              <a:rPr lang="en-US" sz="1400" dirty="0">
                <a:latin typeface="+mn-lt"/>
              </a:rPr>
              <a:t>Logon to TE Console – Console Overview 30 min</a:t>
            </a:r>
          </a:p>
          <a:p>
            <a:r>
              <a:rPr lang="en-US" sz="1400" dirty="0">
                <a:latin typeface="+mn-lt"/>
              </a:rPr>
              <a:t>Configure TE Tests – Console and API 30 min – 1 HR.</a:t>
            </a:r>
          </a:p>
          <a:p>
            <a:r>
              <a:rPr lang="en-US" sz="1400" dirty="0">
                <a:latin typeface="+mn-lt"/>
              </a:rPr>
              <a:t>The Winners Gets a Prize!!!!!!!!</a:t>
            </a:r>
          </a:p>
          <a:p>
            <a:endParaRPr lang="en-US" dirty="0">
              <a:latin typeface="+mn-lt"/>
            </a:endParaRPr>
          </a:p>
        </p:txBody>
      </p:sp>
      <p:pic>
        <p:nvPicPr>
          <p:cNvPr id="6" name="Picture 5">
            <a:extLst>
              <a:ext uri="{FF2B5EF4-FFF2-40B4-BE49-F238E27FC236}">
                <a16:creationId xmlns:a16="http://schemas.microsoft.com/office/drawing/2014/main" id="{9C8EE7DD-2EB6-754D-AA8F-09DC471A0C3C}"/>
              </a:ext>
            </a:extLst>
          </p:cNvPr>
          <p:cNvPicPr>
            <a:picLocks noChangeAspect="1"/>
          </p:cNvPicPr>
          <p:nvPr/>
        </p:nvPicPr>
        <p:blipFill>
          <a:blip r:embed="rId2"/>
          <a:stretch>
            <a:fillRect/>
          </a:stretch>
        </p:blipFill>
        <p:spPr>
          <a:xfrm>
            <a:off x="5827288" y="2930678"/>
            <a:ext cx="2894743" cy="1922290"/>
          </a:xfrm>
          <a:prstGeom prst="rect">
            <a:avLst/>
          </a:prstGeom>
        </p:spPr>
      </p:pic>
    </p:spTree>
    <p:extLst>
      <p:ext uri="{BB962C8B-B14F-4D97-AF65-F5344CB8AC3E}">
        <p14:creationId xmlns:p14="http://schemas.microsoft.com/office/powerpoint/2010/main" val="64136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30D-A1A9-C742-94C3-5A486F425197}"/>
              </a:ext>
            </a:extLst>
          </p:cNvPr>
          <p:cNvSpPr>
            <a:spLocks noGrp="1"/>
          </p:cNvSpPr>
          <p:nvPr>
            <p:ph type="ctrTitle"/>
          </p:nvPr>
        </p:nvSpPr>
        <p:spPr>
          <a:xfrm>
            <a:off x="678818" y="573503"/>
            <a:ext cx="7598042" cy="794121"/>
          </a:xfrm>
        </p:spPr>
        <p:txBody>
          <a:bodyPr/>
          <a:lstStyle/>
          <a:p>
            <a:r>
              <a:rPr lang="en-US" sz="1600" dirty="0"/>
              <a:t>Warning! The Chaos Monkey May Strike Overnight at Anytime! Please ensure you Commit your code the end of day!</a:t>
            </a:r>
          </a:p>
        </p:txBody>
      </p:sp>
      <p:pic>
        <p:nvPicPr>
          <p:cNvPr id="7" name="Picture 6">
            <a:extLst>
              <a:ext uri="{FF2B5EF4-FFF2-40B4-BE49-F238E27FC236}">
                <a16:creationId xmlns:a16="http://schemas.microsoft.com/office/drawing/2014/main" id="{2F955241-13AF-EE40-96E4-2FA3163579F8}"/>
              </a:ext>
            </a:extLst>
          </p:cNvPr>
          <p:cNvPicPr>
            <a:picLocks noChangeAspect="1"/>
          </p:cNvPicPr>
          <p:nvPr/>
        </p:nvPicPr>
        <p:blipFill>
          <a:blip r:embed="rId2"/>
          <a:stretch>
            <a:fillRect/>
          </a:stretch>
        </p:blipFill>
        <p:spPr>
          <a:xfrm>
            <a:off x="2769866" y="1431235"/>
            <a:ext cx="3719676" cy="3426018"/>
          </a:xfrm>
          <a:prstGeom prst="rect">
            <a:avLst/>
          </a:prstGeom>
        </p:spPr>
      </p:pic>
    </p:spTree>
    <p:extLst>
      <p:ext uri="{BB962C8B-B14F-4D97-AF65-F5344CB8AC3E}">
        <p14:creationId xmlns:p14="http://schemas.microsoft.com/office/powerpoint/2010/main" val="354238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310102"/>
            <a:ext cx="8544695" cy="4333460"/>
          </a:xfrm>
        </p:spPr>
        <p:txBody>
          <a:bodyPr/>
          <a:lstStyle/>
          <a:p>
            <a:r>
              <a:rPr lang="en-US" sz="1600" dirty="0"/>
              <a:t>Lab Instruction: Phase 1 Part 1 (20-30 min)</a:t>
            </a:r>
            <a:br>
              <a:rPr lang="en-US" sz="1600" dirty="0"/>
            </a:br>
            <a:r>
              <a:rPr lang="en-US" sz="1600" dirty="0"/>
              <a:t>Clone Repo</a:t>
            </a:r>
            <a:br>
              <a:rPr lang="en-US" sz="1600" dirty="0"/>
            </a:br>
            <a:r>
              <a:rPr lang="en-US" sz="1600" dirty="0"/>
              <a:t>Checkout Branch &amp; Fetch Updates</a:t>
            </a:r>
            <a:br>
              <a:rPr lang="en-US" sz="1600" dirty="0"/>
            </a:br>
            <a:r>
              <a:rPr lang="en-US" sz="1600" dirty="0"/>
              <a:t>Verify your </a:t>
            </a:r>
            <a:r>
              <a:rPr lang="en-US" sz="1600" dirty="0" err="1"/>
              <a:t>lab_vars.py</a:t>
            </a:r>
            <a:r>
              <a:rPr lang="en-US" sz="1600" dirty="0"/>
              <a:t> file, update your lab-</a:t>
            </a:r>
            <a:r>
              <a:rPr lang="en-US" sz="1600" dirty="0" err="1"/>
              <a:t>note.txt</a:t>
            </a:r>
            <a:br>
              <a:rPr lang="en-US" sz="1600" dirty="0"/>
            </a:br>
            <a:r>
              <a:rPr lang="en-US" sz="1600" dirty="0"/>
              <a:t>Git Add, Git Commit, Git Push</a:t>
            </a:r>
            <a:br>
              <a:rPr lang="en-US" sz="1600" dirty="0"/>
            </a:br>
            <a:r>
              <a:rPr lang="en-US" sz="1600" dirty="0"/>
              <a:t>Logon to Pipeline</a:t>
            </a:r>
            <a:br>
              <a:rPr lang="en-US" sz="1600" dirty="0"/>
            </a:br>
            <a:r>
              <a:rPr lang="en-US" sz="1600" dirty="0"/>
              <a:t>Deploy Pipeline – Capture your SSH Key</a:t>
            </a:r>
            <a:br>
              <a:rPr lang="en-US" sz="1600" dirty="0"/>
            </a:br>
            <a:r>
              <a:rPr lang="en-US" sz="1600" dirty="0"/>
              <a:t>SSH To Test Linux, CSR</a:t>
            </a:r>
            <a:br>
              <a:rPr lang="en-US" sz="1600" dirty="0"/>
            </a:br>
            <a:r>
              <a:rPr lang="en-US" sz="1600" dirty="0"/>
              <a:t>Wait for Instructor Before Configuring CSR</a:t>
            </a:r>
            <a:br>
              <a:rPr lang="en-US" sz="1600" dirty="0"/>
            </a:br>
            <a:br>
              <a:rPr lang="en-US" sz="1600" dirty="0"/>
            </a:br>
            <a:r>
              <a:rPr lang="en-US" sz="1600" dirty="0"/>
              <a:t>Lab Instruction Phase 1 Part 2 (10-20 min)</a:t>
            </a:r>
            <a:br>
              <a:rPr lang="en-US" sz="1600" dirty="0"/>
            </a:br>
            <a:r>
              <a:rPr lang="en-US" sz="1600" dirty="0"/>
              <a:t>CSR – check 2</a:t>
            </a:r>
            <a:r>
              <a:rPr lang="en-US" sz="1600" baseline="30000" dirty="0"/>
              <a:t>nd</a:t>
            </a:r>
            <a:r>
              <a:rPr lang="en-US" sz="1600" dirty="0"/>
              <a:t> NIC </a:t>
            </a:r>
            <a:br>
              <a:rPr lang="en-US" sz="1600" dirty="0"/>
            </a:br>
            <a:r>
              <a:rPr lang="en-US" sz="1600" dirty="0"/>
              <a:t>Run the Configure CSR Task to Configure your CSR</a:t>
            </a:r>
            <a:br>
              <a:rPr lang="en-US" sz="1600" dirty="0"/>
            </a:br>
            <a:r>
              <a:rPr lang="en-US" sz="1600" dirty="0"/>
              <a:t>Verify that traffic from Linux User01 is being routed outside CSR</a:t>
            </a:r>
            <a:br>
              <a:rPr lang="en-US" sz="1600" dirty="0"/>
            </a:br>
            <a:r>
              <a:rPr lang="en-US" sz="1600" dirty="0"/>
              <a:t>Deploy Thousand Eyes Agent on Linux VMs</a:t>
            </a:r>
            <a:br>
              <a:rPr lang="en-US" sz="1600" dirty="0"/>
            </a:br>
            <a:r>
              <a:rPr lang="en-US" sz="1600" dirty="0"/>
              <a:t>Logon to Thousand Eyes Console</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1867570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ustom 114">
      <a:dk1>
        <a:srgbClr val="282828"/>
      </a:dk1>
      <a:lt1>
        <a:srgbClr val="0D274D"/>
      </a:lt1>
      <a:dk2>
        <a:srgbClr val="1E4471"/>
      </a:dk2>
      <a:lt2>
        <a:srgbClr val="FFFFFF"/>
      </a:lt2>
      <a:accent1>
        <a:srgbClr val="00BCEB"/>
      </a:accent1>
      <a:accent2>
        <a:srgbClr val="74BF4B"/>
      </a:accent2>
      <a:accent3>
        <a:srgbClr val="1E4471"/>
      </a:accent3>
      <a:accent4>
        <a:srgbClr val="9E9EA2"/>
      </a:accent4>
      <a:accent5>
        <a:srgbClr val="FBAB2C"/>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11334</TotalTime>
  <Words>1824</Words>
  <Application>Microsoft Macintosh PowerPoint</Application>
  <PresentationFormat>On-screen Show (16:9)</PresentationFormat>
  <Paragraphs>122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CiscoSansTT</vt:lpstr>
      <vt:lpstr>CiscoSansTT ExtraLight</vt:lpstr>
      <vt:lpstr>CiscoSansTT Light</vt:lpstr>
      <vt:lpstr>Wingdings</vt:lpstr>
      <vt:lpstr>Blue theme 2015 16x9</vt:lpstr>
      <vt:lpstr>Cisco Rapid Iteration for NetOps and Devops Engineers</vt:lpstr>
      <vt:lpstr>Way of Working</vt:lpstr>
      <vt:lpstr>RAD SDLC Workflow</vt:lpstr>
      <vt:lpstr>RAD SDLC Work Flow </vt:lpstr>
      <vt:lpstr>PowerPoint Presentation</vt:lpstr>
      <vt:lpstr>PowerPoint Presentation</vt:lpstr>
      <vt:lpstr>Lab Environment </vt:lpstr>
      <vt:lpstr>Warning! The Chaos Monkey May Strike Overnight at Anytime! Please ensure you Commit your code the end of day!</vt:lpstr>
      <vt:lpstr>Lab Instruction: Phase 1 Part 1 (20-30 min) Clone Repo Checkout Branch &amp; Fetch Updates Verify your lab_vars.py file, update your lab-note.txt Git Add, Git Commit, Git Push Logon to Pipeline Deploy Pipeline – Capture your SSH Key SSH To Test Linux, CSR Wait for Instructor Before Configuring CSR  Lab Instruction Phase 1 Part 2 (10-20 min) CSR – check 2nd NIC  Run the Configure CSR Task to Configure your CSR Verify that traffic from Linux User01 is being routed outside CSR Deploy Thousand Eyes Agent on Linux VMs Logon to Thousand Eyes Console  Students Commit Code to Branch for Overnight Marking. Code Passing Tests will be added to Student Pipeline. At End of Training Lab on Final Day, Students will be challenged to rebuild their lab 100% from their Code Branch.</vt:lpstr>
      <vt:lpstr>PowerPoint Presentation</vt:lpstr>
      <vt:lpstr>Thousand Eyes – Phase 2 Lab Instruction: Phase 2 Part 1 (20-30 min) Instructor Led Demo of Thousand Eyes GUI Interface &amp; Sample API Requests {NTERONE CURATED CONTENT ON THOUSAND EYES}   Phase 2 Part 2 (30 min) Lab User Configures Tests using GUI and API  App Dynamics – Phase 3 Lab Instruction: Phase 3 Part 1 (20-30 min) Instructor Led Demo of Installation of AppD Client(s), GUI Walkthrough, Sample API Requests {NETERONE CURATED CONTENT FOR APPD}  Phase 3 Part 2 (30 min) Student Installs AppD Agents on Linux, Logs into their Console, Configures and Runs API Requests  Students Commit Code to Branch for Overnight Marking. Code Passing Tests will be added to Student Pipeline. At End of Training Lab on Final Day, Students will be challenged to rebuild their lab 100% from their Code Branch.</vt:lpstr>
      <vt:lpstr>Ways of Working Day 1 Summary Building IP</vt:lpstr>
      <vt:lpstr>Resource Alignment</vt:lpstr>
      <vt:lpstr>Tool Sets</vt:lpstr>
      <vt:lpstr>Tool Set Plug and Play Architecture</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Sherri Conrod (sconrod)</cp:lastModifiedBy>
  <cp:revision>1039</cp:revision>
  <cp:lastPrinted>2016-04-29T20:31:14Z</cp:lastPrinted>
  <dcterms:created xsi:type="dcterms:W3CDTF">2014-07-09T19:55:36Z</dcterms:created>
  <dcterms:modified xsi:type="dcterms:W3CDTF">2022-03-11T16:07:36Z</dcterms:modified>
</cp:coreProperties>
</file>