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autoCompressPictures="0">
  <p:sldMasterIdLst>
    <p:sldMasterId id="2147483648" r:id="rId1"/>
  </p:sldMasterIdLst>
  <p:notesMasterIdLst>
    <p:notesMasterId r:id="rId27"/>
  </p:notesMasterIdLst>
  <p:handoutMasterIdLst>
    <p:handoutMasterId r:id="rId28"/>
  </p:handoutMasterIdLst>
  <p:sldIdLst>
    <p:sldId id="512" r:id="rId2"/>
    <p:sldId id="513" r:id="rId3"/>
    <p:sldId id="514" r:id="rId4"/>
    <p:sldId id="385" r:id="rId5"/>
    <p:sldId id="383" r:id="rId6"/>
    <p:sldId id="378" r:id="rId7"/>
    <p:sldId id="515" r:id="rId8"/>
    <p:sldId id="516" r:id="rId9"/>
    <p:sldId id="517" r:id="rId10"/>
    <p:sldId id="384" r:id="rId11"/>
    <p:sldId id="440" r:id="rId12"/>
    <p:sldId id="441" r:id="rId13"/>
    <p:sldId id="518" r:id="rId14"/>
    <p:sldId id="375" r:id="rId15"/>
    <p:sldId id="380" r:id="rId16"/>
    <p:sldId id="525" r:id="rId17"/>
    <p:sldId id="469" r:id="rId18"/>
    <p:sldId id="520" r:id="rId19"/>
    <p:sldId id="348" r:id="rId20"/>
    <p:sldId id="468" r:id="rId21"/>
    <p:sldId id="473" r:id="rId22"/>
    <p:sldId id="526" r:id="rId23"/>
    <p:sldId id="527" r:id="rId24"/>
    <p:sldId id="528" r:id="rId25"/>
    <p:sldId id="529" r:id="rId26"/>
  </p:sldIdLst>
  <p:sldSz cx="24384000" cy="13716000"/>
  <p:notesSz cx="6858000" cy="9144000"/>
  <p:defaultTextStyle>
    <a:defPPr>
      <a:defRPr lang="en-US"/>
    </a:defPPr>
    <a:lvl1pPr algn="l" defTabSz="825500" rtl="0" eaLnBrk="0" fontAlgn="base" hangingPunct="0">
      <a:spcBef>
        <a:spcPct val="0"/>
      </a:spcBef>
      <a:spcAft>
        <a:spcPct val="0"/>
      </a:spcAft>
      <a:defRPr sz="2000" kern="1200">
        <a:solidFill>
          <a:srgbClr val="74808C"/>
        </a:solidFill>
        <a:latin typeface="Poppins" charset="0"/>
        <a:ea typeface="Poppins" charset="0"/>
        <a:cs typeface="Poppins" charset="0"/>
        <a:sym typeface="Poppins" charset="0"/>
      </a:defRPr>
    </a:lvl1pPr>
    <a:lvl2pPr marL="457200" indent="-228600" algn="l" defTabSz="825500" rtl="0" eaLnBrk="0" fontAlgn="base" hangingPunct="0">
      <a:spcBef>
        <a:spcPct val="0"/>
      </a:spcBef>
      <a:spcAft>
        <a:spcPct val="0"/>
      </a:spcAft>
      <a:defRPr sz="2000" kern="1200">
        <a:solidFill>
          <a:srgbClr val="74808C"/>
        </a:solidFill>
        <a:latin typeface="Poppins" charset="0"/>
        <a:ea typeface="Poppins" charset="0"/>
        <a:cs typeface="Poppins" charset="0"/>
        <a:sym typeface="Poppins" charset="0"/>
      </a:defRPr>
    </a:lvl2pPr>
    <a:lvl3pPr marL="914400" indent="-457200" algn="l" defTabSz="825500" rtl="0" eaLnBrk="0" fontAlgn="base" hangingPunct="0">
      <a:spcBef>
        <a:spcPct val="0"/>
      </a:spcBef>
      <a:spcAft>
        <a:spcPct val="0"/>
      </a:spcAft>
      <a:defRPr sz="2000" kern="1200">
        <a:solidFill>
          <a:srgbClr val="74808C"/>
        </a:solidFill>
        <a:latin typeface="Poppins" charset="0"/>
        <a:ea typeface="Poppins" charset="0"/>
        <a:cs typeface="Poppins" charset="0"/>
        <a:sym typeface="Poppins" charset="0"/>
      </a:defRPr>
    </a:lvl3pPr>
    <a:lvl4pPr marL="1371600" indent="-685800" algn="l" defTabSz="825500" rtl="0" eaLnBrk="0" fontAlgn="base" hangingPunct="0">
      <a:spcBef>
        <a:spcPct val="0"/>
      </a:spcBef>
      <a:spcAft>
        <a:spcPct val="0"/>
      </a:spcAft>
      <a:defRPr sz="2000" kern="1200">
        <a:solidFill>
          <a:srgbClr val="74808C"/>
        </a:solidFill>
        <a:latin typeface="Poppins" charset="0"/>
        <a:ea typeface="Poppins" charset="0"/>
        <a:cs typeface="Poppins" charset="0"/>
        <a:sym typeface="Poppins" charset="0"/>
      </a:defRPr>
    </a:lvl4pPr>
    <a:lvl5pPr marL="1828800" indent="-914400" algn="l" defTabSz="825500" rtl="0" eaLnBrk="0" fontAlgn="base" hangingPunct="0">
      <a:spcBef>
        <a:spcPct val="0"/>
      </a:spcBef>
      <a:spcAft>
        <a:spcPct val="0"/>
      </a:spcAft>
      <a:defRPr sz="2000" kern="1200">
        <a:solidFill>
          <a:srgbClr val="74808C"/>
        </a:solidFill>
        <a:latin typeface="Poppins" charset="0"/>
        <a:ea typeface="Poppins" charset="0"/>
        <a:cs typeface="Poppins" charset="0"/>
        <a:sym typeface="Poppins" charset="0"/>
      </a:defRPr>
    </a:lvl5pPr>
    <a:lvl6pPr marL="2286000" algn="l" defTabSz="914400" rtl="0" eaLnBrk="1" latinLnBrk="0" hangingPunct="1">
      <a:defRPr sz="2000" kern="1200">
        <a:solidFill>
          <a:srgbClr val="74808C"/>
        </a:solidFill>
        <a:latin typeface="Poppins" charset="0"/>
        <a:ea typeface="Poppins" charset="0"/>
        <a:cs typeface="Poppins" charset="0"/>
        <a:sym typeface="Poppins" charset="0"/>
      </a:defRPr>
    </a:lvl6pPr>
    <a:lvl7pPr marL="2743200" algn="l" defTabSz="914400" rtl="0" eaLnBrk="1" latinLnBrk="0" hangingPunct="1">
      <a:defRPr sz="2000" kern="1200">
        <a:solidFill>
          <a:srgbClr val="74808C"/>
        </a:solidFill>
        <a:latin typeface="Poppins" charset="0"/>
        <a:ea typeface="Poppins" charset="0"/>
        <a:cs typeface="Poppins" charset="0"/>
        <a:sym typeface="Poppins" charset="0"/>
      </a:defRPr>
    </a:lvl7pPr>
    <a:lvl8pPr marL="3200400" algn="l" defTabSz="914400" rtl="0" eaLnBrk="1" latinLnBrk="0" hangingPunct="1">
      <a:defRPr sz="2000" kern="1200">
        <a:solidFill>
          <a:srgbClr val="74808C"/>
        </a:solidFill>
        <a:latin typeface="Poppins" charset="0"/>
        <a:ea typeface="Poppins" charset="0"/>
        <a:cs typeface="Poppins" charset="0"/>
        <a:sym typeface="Poppins" charset="0"/>
      </a:defRPr>
    </a:lvl8pPr>
    <a:lvl9pPr marL="3657600" algn="l" defTabSz="914400" rtl="0" eaLnBrk="1" latinLnBrk="0" hangingPunct="1">
      <a:defRPr sz="2000" kern="1200">
        <a:solidFill>
          <a:srgbClr val="74808C"/>
        </a:solidFill>
        <a:latin typeface="Poppins" charset="0"/>
        <a:ea typeface="Poppins" charset="0"/>
        <a:cs typeface="Poppins" charset="0"/>
        <a:sym typeface="Poppins" charset="0"/>
      </a:defRPr>
    </a:lvl9pPr>
  </p:defaultTextStyle>
  <p:extLst>
    <p:ext uri="{521415D9-36F7-43E2-AB2F-B90AF26B5E84}">
      <p14:sectionLst xmlns:p14="http://schemas.microsoft.com/office/powerpoint/2010/main">
        <p14:section name="Orchestrate in Kubernetes" id="{E9FA8B1A-AFD8-49EC-AC2D-719EE58C0D4E}">
          <p14:sldIdLst>
            <p14:sldId id="512"/>
            <p14:sldId id="513"/>
            <p14:sldId id="514"/>
            <p14:sldId id="385"/>
            <p14:sldId id="383"/>
            <p14:sldId id="378"/>
            <p14:sldId id="515"/>
            <p14:sldId id="516"/>
            <p14:sldId id="517"/>
            <p14:sldId id="384"/>
            <p14:sldId id="440"/>
            <p14:sldId id="441"/>
            <p14:sldId id="518"/>
            <p14:sldId id="375"/>
            <p14:sldId id="380"/>
            <p14:sldId id="525"/>
            <p14:sldId id="469"/>
            <p14:sldId id="520"/>
            <p14:sldId id="348"/>
            <p14:sldId id="468"/>
            <p14:sldId id="473"/>
            <p14:sldId id="526"/>
            <p14:sldId id="527"/>
            <p14:sldId id="528"/>
            <p14:sldId id="529"/>
          </p14:sldIdLst>
        </p14:section>
      </p14:sectionLst>
    </p:ext>
    <p:ext uri="{EFAFB233-063F-42B5-8137-9DF3F51BA10A}">
      <p15:sldGuideLst xmlns:p15="http://schemas.microsoft.com/office/powerpoint/2012/main">
        <p15:guide id="1" pos="740">
          <p15:clr>
            <a:srgbClr val="A4A3A4"/>
          </p15:clr>
        </p15:guide>
        <p15:guide id="2" orient="horz" pos="691">
          <p15:clr>
            <a:srgbClr val="A4A3A4"/>
          </p15:clr>
        </p15:guide>
        <p15:guide id="3" orient="horz" pos="7903" userDrawn="1">
          <p15:clr>
            <a:srgbClr val="A4A3A4"/>
          </p15:clr>
        </p15:guide>
        <p15:guide id="4" pos="14620">
          <p15:clr>
            <a:srgbClr val="A4A3A4"/>
          </p15:clr>
        </p15:guide>
        <p15:guide id="5" pos="76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amed Anas Ben Othman" initials="MABO" lastIdx="1" clrIdx="0">
    <p:extLst>
      <p:ext uri="{19B8F6BF-5375-455C-9EA6-DF929625EA0E}">
        <p15:presenceInfo xmlns:p15="http://schemas.microsoft.com/office/powerpoint/2012/main" userId="6a3deb9097d15d6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0"/>
    <a:srgbClr val="EDEFF1"/>
    <a:srgbClr val="F74B53"/>
    <a:srgbClr val="EEEFF1"/>
    <a:srgbClr val="FFFFFF"/>
    <a:srgbClr val="416FFE"/>
    <a:srgbClr val="292829"/>
    <a:srgbClr val="C4CBD1"/>
    <a:srgbClr val="000000"/>
    <a:srgbClr val="F0F4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7" autoAdjust="0"/>
    <p:restoredTop sz="92877"/>
  </p:normalViewPr>
  <p:slideViewPr>
    <p:cSldViewPr showGuides="1">
      <p:cViewPr varScale="1">
        <p:scale>
          <a:sx n="43" d="100"/>
          <a:sy n="43" d="100"/>
        </p:scale>
        <p:origin x="494" y="62"/>
      </p:cViewPr>
      <p:guideLst>
        <p:guide pos="740"/>
        <p:guide orient="horz" pos="691"/>
        <p:guide orient="horz" pos="7903"/>
        <p:guide pos="14620"/>
        <p:guide pos="7680"/>
      </p:guideLst>
    </p:cSldViewPr>
  </p:slideViewPr>
  <p:notesTextViewPr>
    <p:cViewPr>
      <p:scale>
        <a:sx n="1" d="1"/>
        <a:sy n="1" d="1"/>
      </p:scale>
      <p:origin x="0" y="0"/>
    </p:cViewPr>
  </p:notesTextViewPr>
  <p:sorterViewPr>
    <p:cViewPr>
      <p:scale>
        <a:sx n="73" d="100"/>
        <a:sy n="73"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a:defRPr sz="1200"/>
            </a:lvl1pPr>
          </a:lstStyle>
          <a:p>
            <a:endParaRPr lang="en-US" altLang="en-US"/>
          </a:p>
        </p:txBody>
      </p:sp>
      <p:sp>
        <p:nvSpPr>
          <p:cNvPr id="3" name="Date Placeholder 2"/>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a:defRPr sz="1200"/>
            </a:lvl1pPr>
          </a:lstStyle>
          <a:p>
            <a:fld id="{7C28E385-EB9C-564E-9211-E232FEF8F4E8}" type="datetimeFigureOut">
              <a:rPr lang="en-US" altLang="en-US"/>
              <a:pPr/>
              <a:t>12/6/2021</a:t>
            </a:fld>
            <a:endParaRPr lang="en-US" altLang="en-US"/>
          </a:p>
        </p:txBody>
      </p:sp>
      <p:sp>
        <p:nvSpPr>
          <p:cNvPr id="4" name="Footer Placeholder 3"/>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a:defRPr sz="1200"/>
            </a:lvl1pPr>
          </a:lstStyle>
          <a:p>
            <a:endParaRPr lang="en-US" alt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a:defRPr sz="1200"/>
            </a:lvl1pPr>
          </a:lstStyle>
          <a:p>
            <a:fld id="{E826F3B1-BF39-5742-BB1D-197BBAEAA9B1}"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Rectangle 1"/>
          <p:cNvSpPr>
            <a:spLocks noGrp="1" noRot="1" noChangeAspect="1"/>
          </p:cNvSpPr>
          <p:nvPr>
            <p:ph type="sldImg"/>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sp>
      <p:sp>
        <p:nvSpPr>
          <p:cNvPr id="4098" name="Rectangle 2"/>
          <p:cNvSpPr>
            <a:spLocks noGrp="1"/>
          </p:cNvSpPr>
          <p:nvPr>
            <p:ph type="body" sz="quarter" idx="1"/>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x-none" altLang="x-none" noProof="0">
                <a:sym typeface="Helvetica Neue" charset="0"/>
              </a:rPr>
              <a:t>Click to edit Master text styles</a:t>
            </a:r>
          </a:p>
          <a:p>
            <a:pPr lvl="1"/>
            <a:r>
              <a:rPr lang="x-none" altLang="x-none" noProof="0">
                <a:sym typeface="Helvetica Neue" charset="0"/>
              </a:rPr>
              <a:t>Second level</a:t>
            </a:r>
          </a:p>
          <a:p>
            <a:pPr lvl="2"/>
            <a:r>
              <a:rPr lang="x-none" altLang="x-none" noProof="0">
                <a:sym typeface="Helvetica Neue" charset="0"/>
              </a:rPr>
              <a:t>Third level</a:t>
            </a:r>
          </a:p>
          <a:p>
            <a:pPr lvl="3"/>
            <a:r>
              <a:rPr lang="x-none" altLang="x-none" noProof="0">
                <a:sym typeface="Helvetica Neue" charset="0"/>
              </a:rPr>
              <a:t>Fourth level</a:t>
            </a:r>
          </a:p>
          <a:p>
            <a:pPr lvl="4"/>
            <a:r>
              <a:rPr lang="x-none" altLang="x-none" noProof="0">
                <a:sym typeface="Helvetica Neue" charset="0"/>
              </a:rPr>
              <a:t>Fifth level</a:t>
            </a:r>
          </a:p>
        </p:txBody>
      </p:sp>
    </p:spTree>
  </p:cSld>
  <p:clrMap bg1="lt1" tx1="dk1" bg2="lt2" tx2="dk2" accent1="accent1" accent2="accent2" accent3="accent3" accent4="accent4" accent5="accent5" accent6="accent6" hlink="hlink" folHlink="folHlink"/>
  <p:notesStyle>
    <a:lvl1pPr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1pPr>
    <a:lvl2pPr indent="2286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2pPr>
    <a:lvl3pPr indent="4572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3pPr>
    <a:lvl4pPr indent="6858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4pPr>
    <a:lvl5pPr indent="9144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71713" y="1729334"/>
            <a:ext cx="19504148" cy="2178050"/>
          </a:xfrm>
        </p:spPr>
        <p:txBody>
          <a:bodyPr/>
          <a:lstStyle>
            <a:lvl1pPr>
              <a:lnSpc>
                <a:spcPct val="100000"/>
              </a:lnSpc>
              <a:defRPr b="1" i="0">
                <a:solidFill>
                  <a:schemeClr val="bg1"/>
                </a:solidFill>
                <a:latin typeface="Montserrat Semi" charset="0"/>
                <a:ea typeface="Montserrat Semi" charset="0"/>
                <a:cs typeface="Montserrat Semi" charset="0"/>
              </a:defRPr>
            </a:lvl1pPr>
          </a:lstStyle>
          <a:p>
            <a:r>
              <a:rPr lang="en-US"/>
              <a:t>Click to edit Master title style</a:t>
            </a:r>
          </a:p>
        </p:txBody>
      </p:sp>
      <p:sp>
        <p:nvSpPr>
          <p:cNvPr id="3" name="Content Placeholder 2"/>
          <p:cNvSpPr>
            <a:spLocks noGrp="1"/>
          </p:cNvSpPr>
          <p:nvPr>
            <p:ph idx="1"/>
          </p:nvPr>
        </p:nvSpPr>
        <p:spPr>
          <a:xfrm>
            <a:off x="2271713" y="4121696"/>
            <a:ext cx="20477162" cy="7019925"/>
          </a:xfrm>
        </p:spPr>
        <p:txBody>
          <a:bodyPr/>
          <a:lstStyle>
            <a:lvl1pPr algn="just">
              <a:lnSpc>
                <a:spcPct val="180000"/>
              </a:lnSpc>
              <a:defRPr sz="2200"/>
            </a:lvl1pPr>
            <a:lvl2pPr algn="just">
              <a:lnSpc>
                <a:spcPct val="180000"/>
              </a:lnSpc>
              <a:defRPr sz="2200"/>
            </a:lvl2pPr>
            <a:lvl3pPr algn="just">
              <a:lnSpc>
                <a:spcPct val="180000"/>
              </a:lnSpc>
              <a:defRPr sz="2200"/>
            </a:lvl3pPr>
            <a:lvl4pPr algn="just">
              <a:lnSpc>
                <a:spcPct val="180000"/>
              </a:lnSpc>
              <a:defRPr sz="2200"/>
            </a:lvl4pPr>
            <a:lvl5pPr algn="just">
              <a:lnSpc>
                <a:spcPct val="180000"/>
              </a:lnSpc>
              <a:defRPr sz="22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p:cNvSpPr>
            <a:spLocks noGrp="1"/>
          </p:cNvSpPr>
          <p:nvPr userDrawn="1">
            <p:ph type="sldNum" sz="quarter" idx="10"/>
          </p:nvPr>
        </p:nvSpPr>
        <p:spPr>
          <a:xfrm>
            <a:off x="22489144" y="12347935"/>
            <a:ext cx="895350" cy="482600"/>
          </a:xfrm>
          <a:prstGeom prst="rect">
            <a:avLst/>
          </a:prstGeom>
        </p:spPr>
        <p:txBody>
          <a:bodyPr/>
          <a:lstStyle>
            <a:lvl1pPr>
              <a:defRPr b="0" i="0">
                <a:solidFill>
                  <a:schemeClr val="accent2"/>
                </a:solidFill>
                <a:latin typeface="Montserrat" charset="0"/>
                <a:ea typeface="Montserrat" charset="0"/>
                <a:cs typeface="Montserrat" charset="0"/>
              </a:defRPr>
            </a:lvl1pPr>
          </a:lstStyle>
          <a:p>
            <a:pPr>
              <a:defRPr/>
            </a:pPr>
            <a:fld id="{C4EB2ADA-83FC-0547-8CB3-FE1D4EC3A4C0}" type="slidenum">
              <a:rPr lang="x-none" altLang="x-none" smtClean="0"/>
              <a:pPr>
                <a:defRPr/>
              </a:pPr>
              <a:t>‹#›</a:t>
            </a:fld>
            <a:endParaRPr lang="x-none" altLang="x-none"/>
          </a:p>
        </p:txBody>
      </p:sp>
    </p:spTree>
    <p:extLst>
      <p:ext uri="{BB962C8B-B14F-4D97-AF65-F5344CB8AC3E}">
        <p14:creationId xmlns:p14="http://schemas.microsoft.com/office/powerpoint/2010/main" val="1813606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with photo">
    <p:spTree>
      <p:nvGrpSpPr>
        <p:cNvPr id="1" name=""/>
        <p:cNvGrpSpPr/>
        <p:nvPr/>
      </p:nvGrpSpPr>
      <p:grpSpPr>
        <a:xfrm>
          <a:off x="0" y="0"/>
          <a:ext cx="0" cy="0"/>
          <a:chOff x="0" y="0"/>
          <a:chExt cx="0" cy="0"/>
        </a:xfrm>
      </p:grpSpPr>
      <p:sp>
        <p:nvSpPr>
          <p:cNvPr id="7" name="Rectangle 4"/>
          <p:cNvSpPr>
            <a:spLocks noGrp="1"/>
          </p:cNvSpPr>
          <p:nvPr userDrawn="1">
            <p:ph type="sldNum" sz="quarter" idx="10"/>
          </p:nvPr>
        </p:nvSpPr>
        <p:spPr>
          <a:xfrm>
            <a:off x="22489144" y="12347935"/>
            <a:ext cx="895350" cy="482600"/>
          </a:xfrm>
          <a:prstGeom prst="rect">
            <a:avLst/>
          </a:prstGeom>
        </p:spPr>
        <p:txBody>
          <a:bodyPr/>
          <a:lstStyle>
            <a:lvl1pPr>
              <a:defRPr b="0" i="0">
                <a:solidFill>
                  <a:schemeClr val="accent2"/>
                </a:solidFill>
                <a:latin typeface="Montserrat" charset="0"/>
                <a:ea typeface="Montserrat" charset="0"/>
                <a:cs typeface="Montserrat" charset="0"/>
              </a:defRPr>
            </a:lvl1pPr>
          </a:lstStyle>
          <a:p>
            <a:pPr>
              <a:defRPr/>
            </a:pPr>
            <a:fld id="{C4EB2ADA-83FC-0547-8CB3-FE1D4EC3A4C0}" type="slidenum">
              <a:rPr lang="x-none" altLang="x-none" smtClean="0"/>
              <a:pPr>
                <a:defRPr/>
              </a:pPr>
              <a:t>‹#›</a:t>
            </a:fld>
            <a:endParaRPr lang="x-none" altLang="x-none"/>
          </a:p>
        </p:txBody>
      </p:sp>
      <p:sp>
        <p:nvSpPr>
          <p:cNvPr id="5" name="Picture Placeholder 4"/>
          <p:cNvSpPr>
            <a:spLocks noGrp="1"/>
          </p:cNvSpPr>
          <p:nvPr>
            <p:ph type="pic" sz="quarter" idx="11"/>
          </p:nvPr>
        </p:nvSpPr>
        <p:spPr>
          <a:xfrm>
            <a:off x="1460864" y="1008282"/>
            <a:ext cx="5113337" cy="5111750"/>
          </a:xfrm>
          <a:solidFill>
            <a:schemeClr val="accent1"/>
          </a:solidFill>
        </p:spPr>
        <p:txBody>
          <a:bodyPr/>
          <a:lstStyle/>
          <a:p>
            <a:endParaRPr lang="en-US"/>
          </a:p>
        </p:txBody>
      </p:sp>
      <p:sp>
        <p:nvSpPr>
          <p:cNvPr id="10" name="Picture Placeholder 4"/>
          <p:cNvSpPr>
            <a:spLocks noGrp="1"/>
          </p:cNvSpPr>
          <p:nvPr>
            <p:ph type="pic" sz="quarter" idx="12"/>
          </p:nvPr>
        </p:nvSpPr>
        <p:spPr>
          <a:xfrm>
            <a:off x="6863408" y="1008282"/>
            <a:ext cx="5113337" cy="5111750"/>
          </a:xfrm>
          <a:solidFill>
            <a:schemeClr val="accent1"/>
          </a:solidFill>
        </p:spPr>
        <p:txBody>
          <a:bodyPr/>
          <a:lstStyle/>
          <a:p>
            <a:endParaRPr lang="en-US"/>
          </a:p>
        </p:txBody>
      </p:sp>
      <p:sp>
        <p:nvSpPr>
          <p:cNvPr id="11" name="Picture Placeholder 4"/>
          <p:cNvSpPr>
            <a:spLocks noGrp="1"/>
          </p:cNvSpPr>
          <p:nvPr>
            <p:ph type="pic" sz="quarter" idx="13"/>
          </p:nvPr>
        </p:nvSpPr>
        <p:spPr>
          <a:xfrm>
            <a:off x="12265952" y="1008282"/>
            <a:ext cx="5113337" cy="5111750"/>
          </a:xfrm>
          <a:solidFill>
            <a:schemeClr val="accent1"/>
          </a:solidFill>
        </p:spPr>
        <p:txBody>
          <a:bodyPr/>
          <a:lstStyle/>
          <a:p>
            <a:endParaRPr lang="en-US"/>
          </a:p>
        </p:txBody>
      </p:sp>
      <p:sp>
        <p:nvSpPr>
          <p:cNvPr id="12" name="Picture Placeholder 4"/>
          <p:cNvSpPr>
            <a:spLocks noGrp="1"/>
          </p:cNvSpPr>
          <p:nvPr>
            <p:ph type="pic" sz="quarter" idx="14"/>
          </p:nvPr>
        </p:nvSpPr>
        <p:spPr>
          <a:xfrm>
            <a:off x="17668497" y="1008282"/>
            <a:ext cx="5113337" cy="5111750"/>
          </a:xfrm>
          <a:solidFill>
            <a:schemeClr val="accent1"/>
          </a:solidFill>
        </p:spPr>
        <p:txBody>
          <a:bodyPr/>
          <a:lstStyle/>
          <a:p>
            <a:endParaRPr lang="en-US"/>
          </a:p>
        </p:txBody>
      </p:sp>
      <p:sp>
        <p:nvSpPr>
          <p:cNvPr id="13" name="Picture Placeholder 4"/>
          <p:cNvSpPr>
            <a:spLocks noGrp="1"/>
          </p:cNvSpPr>
          <p:nvPr>
            <p:ph type="pic" sz="quarter" idx="15"/>
          </p:nvPr>
        </p:nvSpPr>
        <p:spPr>
          <a:xfrm>
            <a:off x="1460864" y="6497960"/>
            <a:ext cx="5113337" cy="5111750"/>
          </a:xfrm>
          <a:solidFill>
            <a:schemeClr val="accent1"/>
          </a:solidFill>
        </p:spPr>
        <p:txBody>
          <a:bodyPr/>
          <a:lstStyle/>
          <a:p>
            <a:endParaRPr lang="en-US"/>
          </a:p>
        </p:txBody>
      </p:sp>
      <p:sp>
        <p:nvSpPr>
          <p:cNvPr id="14" name="Picture Placeholder 4"/>
          <p:cNvSpPr>
            <a:spLocks noGrp="1"/>
          </p:cNvSpPr>
          <p:nvPr>
            <p:ph type="pic" sz="quarter" idx="16"/>
          </p:nvPr>
        </p:nvSpPr>
        <p:spPr>
          <a:xfrm>
            <a:off x="6863408" y="6497960"/>
            <a:ext cx="5113337" cy="5111750"/>
          </a:xfrm>
          <a:solidFill>
            <a:schemeClr val="accent1"/>
          </a:solidFill>
        </p:spPr>
        <p:txBody>
          <a:bodyPr/>
          <a:lstStyle/>
          <a:p>
            <a:endParaRPr lang="en-US"/>
          </a:p>
        </p:txBody>
      </p:sp>
      <p:sp>
        <p:nvSpPr>
          <p:cNvPr id="15" name="Picture Placeholder 4"/>
          <p:cNvSpPr>
            <a:spLocks noGrp="1"/>
          </p:cNvSpPr>
          <p:nvPr>
            <p:ph type="pic" sz="quarter" idx="17"/>
          </p:nvPr>
        </p:nvSpPr>
        <p:spPr>
          <a:xfrm>
            <a:off x="12265952" y="6497960"/>
            <a:ext cx="5113337" cy="5111750"/>
          </a:xfrm>
          <a:solidFill>
            <a:schemeClr val="accent1"/>
          </a:solidFill>
        </p:spPr>
        <p:txBody>
          <a:bodyPr/>
          <a:lstStyle/>
          <a:p>
            <a:endParaRPr lang="en-US"/>
          </a:p>
        </p:txBody>
      </p:sp>
      <p:sp>
        <p:nvSpPr>
          <p:cNvPr id="16" name="Picture Placeholder 4"/>
          <p:cNvSpPr>
            <a:spLocks noGrp="1"/>
          </p:cNvSpPr>
          <p:nvPr>
            <p:ph type="pic" sz="quarter" idx="18"/>
          </p:nvPr>
        </p:nvSpPr>
        <p:spPr>
          <a:xfrm>
            <a:off x="17668497" y="6497960"/>
            <a:ext cx="5113337" cy="5111750"/>
          </a:xfrm>
          <a:solidFill>
            <a:schemeClr val="accent1"/>
          </a:solidFill>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with photo">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1460864" y="1008282"/>
            <a:ext cx="5113337" cy="5111750"/>
          </a:xfrm>
          <a:solidFill>
            <a:schemeClr val="accent1"/>
          </a:solidFill>
        </p:spPr>
        <p:txBody>
          <a:bodyPr/>
          <a:lstStyle/>
          <a:p>
            <a:endParaRPr lang="en-US"/>
          </a:p>
        </p:txBody>
      </p:sp>
      <p:sp>
        <p:nvSpPr>
          <p:cNvPr id="10" name="Picture Placeholder 4"/>
          <p:cNvSpPr>
            <a:spLocks noGrp="1"/>
          </p:cNvSpPr>
          <p:nvPr>
            <p:ph type="pic" sz="quarter" idx="12"/>
          </p:nvPr>
        </p:nvSpPr>
        <p:spPr>
          <a:xfrm>
            <a:off x="6863408" y="1008282"/>
            <a:ext cx="5113337" cy="5111750"/>
          </a:xfrm>
          <a:solidFill>
            <a:schemeClr val="accent1"/>
          </a:solidFill>
        </p:spPr>
        <p:txBody>
          <a:bodyPr/>
          <a:lstStyle/>
          <a:p>
            <a:endParaRPr lang="en-US"/>
          </a:p>
        </p:txBody>
      </p:sp>
      <p:sp>
        <p:nvSpPr>
          <p:cNvPr id="11" name="Picture Placeholder 4"/>
          <p:cNvSpPr>
            <a:spLocks noGrp="1"/>
          </p:cNvSpPr>
          <p:nvPr>
            <p:ph type="pic" sz="quarter" idx="13"/>
          </p:nvPr>
        </p:nvSpPr>
        <p:spPr>
          <a:xfrm>
            <a:off x="12265952" y="1008282"/>
            <a:ext cx="5113337" cy="5111750"/>
          </a:xfrm>
          <a:solidFill>
            <a:schemeClr val="accent1"/>
          </a:solidFill>
        </p:spPr>
        <p:txBody>
          <a:bodyPr/>
          <a:lstStyle/>
          <a:p>
            <a:endParaRPr lang="en-US"/>
          </a:p>
        </p:txBody>
      </p:sp>
      <p:sp>
        <p:nvSpPr>
          <p:cNvPr id="12" name="Picture Placeholder 4"/>
          <p:cNvSpPr>
            <a:spLocks noGrp="1"/>
          </p:cNvSpPr>
          <p:nvPr>
            <p:ph type="pic" sz="quarter" idx="14"/>
          </p:nvPr>
        </p:nvSpPr>
        <p:spPr>
          <a:xfrm>
            <a:off x="17668497" y="1008282"/>
            <a:ext cx="5113337" cy="5111750"/>
          </a:xfrm>
          <a:solidFill>
            <a:schemeClr val="accent1"/>
          </a:solidFill>
        </p:spPr>
        <p:txBody>
          <a:bodyPr/>
          <a:lstStyle/>
          <a:p>
            <a:endParaRPr lang="en-US"/>
          </a:p>
        </p:txBody>
      </p:sp>
      <p:sp>
        <p:nvSpPr>
          <p:cNvPr id="13" name="Picture Placeholder 4"/>
          <p:cNvSpPr>
            <a:spLocks noGrp="1"/>
          </p:cNvSpPr>
          <p:nvPr>
            <p:ph type="pic" sz="quarter" idx="15"/>
          </p:nvPr>
        </p:nvSpPr>
        <p:spPr>
          <a:xfrm>
            <a:off x="1460864" y="6497960"/>
            <a:ext cx="5113337" cy="5111750"/>
          </a:xfrm>
          <a:solidFill>
            <a:schemeClr val="accent1"/>
          </a:solidFill>
        </p:spPr>
        <p:txBody>
          <a:bodyPr/>
          <a:lstStyle/>
          <a:p>
            <a:endParaRPr lang="en-US"/>
          </a:p>
        </p:txBody>
      </p:sp>
      <p:sp>
        <p:nvSpPr>
          <p:cNvPr id="14" name="Picture Placeholder 4"/>
          <p:cNvSpPr>
            <a:spLocks noGrp="1"/>
          </p:cNvSpPr>
          <p:nvPr>
            <p:ph type="pic" sz="quarter" idx="16"/>
          </p:nvPr>
        </p:nvSpPr>
        <p:spPr>
          <a:xfrm>
            <a:off x="6863408" y="6497960"/>
            <a:ext cx="5113337" cy="5111750"/>
          </a:xfrm>
          <a:solidFill>
            <a:schemeClr val="accent1"/>
          </a:solidFill>
        </p:spPr>
        <p:txBody>
          <a:bodyPr/>
          <a:lstStyle/>
          <a:p>
            <a:endParaRPr lang="en-US"/>
          </a:p>
        </p:txBody>
      </p:sp>
      <p:sp>
        <p:nvSpPr>
          <p:cNvPr id="15" name="Picture Placeholder 4"/>
          <p:cNvSpPr>
            <a:spLocks noGrp="1"/>
          </p:cNvSpPr>
          <p:nvPr>
            <p:ph type="pic" sz="quarter" idx="17"/>
          </p:nvPr>
        </p:nvSpPr>
        <p:spPr>
          <a:xfrm>
            <a:off x="12265952" y="6497960"/>
            <a:ext cx="5113337" cy="5111750"/>
          </a:xfrm>
          <a:solidFill>
            <a:schemeClr val="accent1"/>
          </a:solidFill>
        </p:spPr>
        <p:txBody>
          <a:bodyPr/>
          <a:lstStyle/>
          <a:p>
            <a:endParaRPr lang="en-US"/>
          </a:p>
        </p:txBody>
      </p:sp>
      <p:sp>
        <p:nvSpPr>
          <p:cNvPr id="16" name="Picture Placeholder 4"/>
          <p:cNvSpPr>
            <a:spLocks noGrp="1"/>
          </p:cNvSpPr>
          <p:nvPr>
            <p:ph type="pic" sz="quarter" idx="18"/>
          </p:nvPr>
        </p:nvSpPr>
        <p:spPr>
          <a:xfrm>
            <a:off x="17668497" y="6497960"/>
            <a:ext cx="5113337" cy="5111750"/>
          </a:xfrm>
          <a:solidFill>
            <a:schemeClr val="accent1"/>
          </a:solidFill>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07577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bwMode="auto">
          <a:xfrm>
            <a:off x="2120900" y="2278063"/>
            <a:ext cx="20627975" cy="217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38100" tIns="38100" rIns="38100" bIns="38100" numCol="1" anchor="t" anchorCtr="0" compatLnSpc="1">
            <a:prstTxWarp prst="textNoShape">
              <a:avLst/>
            </a:prstTxWarp>
          </a:bodyPr>
          <a:lstStyle/>
          <a:p>
            <a:pPr lvl="0"/>
            <a:r>
              <a:rPr lang="x-none" altLang="x-none">
                <a:sym typeface="Poppins Medium" charset="0"/>
              </a:rPr>
              <a:t>Click to edit Master title style</a:t>
            </a:r>
          </a:p>
        </p:txBody>
      </p:sp>
      <p:sp>
        <p:nvSpPr>
          <p:cNvPr id="1027" name="Rectangle 3"/>
          <p:cNvSpPr>
            <a:spLocks noGrp="1"/>
          </p:cNvSpPr>
          <p:nvPr>
            <p:ph type="body" idx="1"/>
          </p:nvPr>
        </p:nvSpPr>
        <p:spPr bwMode="auto">
          <a:xfrm>
            <a:off x="2271713" y="4670425"/>
            <a:ext cx="20477162" cy="701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38100" tIns="38100" rIns="38100" bIns="38100" numCol="1" anchor="t" anchorCtr="0" compatLnSpc="1">
            <a:prstTxWarp prst="textNoShape">
              <a:avLst/>
            </a:prstTxWarp>
          </a:bodyPr>
          <a:lstStyle/>
          <a:p>
            <a:pPr lvl="0"/>
            <a:r>
              <a:rPr lang="x-none" altLang="x-none">
                <a:sym typeface="Poppins" charset="0"/>
              </a:rPr>
              <a:t>Click to edit Master text styles</a:t>
            </a:r>
          </a:p>
          <a:p>
            <a:pPr lvl="1"/>
            <a:r>
              <a:rPr lang="x-none" altLang="x-none" dirty="0">
                <a:sym typeface="Poppins" charset="0"/>
              </a:rPr>
              <a:t>Second level</a:t>
            </a:r>
          </a:p>
          <a:p>
            <a:pPr lvl="2"/>
            <a:r>
              <a:rPr lang="x-none" altLang="x-none" dirty="0">
                <a:sym typeface="Poppins" charset="0"/>
              </a:rPr>
              <a:t>Third level</a:t>
            </a:r>
          </a:p>
          <a:p>
            <a:pPr lvl="3"/>
            <a:r>
              <a:rPr lang="x-none" altLang="x-none" dirty="0">
                <a:sym typeface="Poppins" charset="0"/>
              </a:rPr>
              <a:t>Fourth level</a:t>
            </a:r>
          </a:p>
          <a:p>
            <a:pPr lvl="4"/>
            <a:r>
              <a:rPr lang="x-none" altLang="x-none" dirty="0">
                <a:sym typeface="Poppins" charset="0"/>
              </a:rPr>
              <a:t>Fifth level</a:t>
            </a:r>
          </a:p>
        </p:txBody>
      </p:sp>
    </p:spTree>
  </p:cSld>
  <p:clrMap bg1="dk2" tx1="lt1" bg2="dk1" tx2="lt2" accent1="accent1" accent2="accent2" accent3="accent3" accent4="accent4" accent5="accent5" accent6="accent6" hlink="hlink" folHlink="folHlink"/>
  <p:sldLayoutIdLst>
    <p:sldLayoutId id="2147483790" r:id="rId1"/>
    <p:sldLayoutId id="2147483792" r:id="rId2"/>
    <p:sldLayoutId id="2147483793" r:id="rId3"/>
    <p:sldLayoutId id="2147483791" r:id="rId4"/>
  </p:sldLayoutIdLst>
  <p:txStyles>
    <p:titleStyle>
      <a:lvl1pPr algn="l" defTabSz="825500" rtl="0" eaLnBrk="0" fontAlgn="base" hangingPunct="0">
        <a:spcBef>
          <a:spcPct val="0"/>
        </a:spcBef>
        <a:spcAft>
          <a:spcPct val="0"/>
        </a:spcAft>
        <a:defRPr sz="10000" b="1" i="0" kern="1200">
          <a:solidFill>
            <a:schemeClr val="bg1"/>
          </a:solidFill>
          <a:latin typeface="Montserrat Semi" charset="0"/>
          <a:ea typeface="Montserrat Semi" charset="0"/>
          <a:cs typeface="Montserrat Semi" charset="0"/>
          <a:sym typeface="Poppins Medium" charset="0"/>
        </a:defRPr>
      </a:lvl1pPr>
      <a:lvl2pPr algn="l" defTabSz="825500" rtl="0" eaLnBrk="0" fontAlgn="base" hangingPunct="0">
        <a:spcBef>
          <a:spcPct val="0"/>
        </a:spcBef>
        <a:spcAft>
          <a:spcPct val="0"/>
        </a:spcAft>
        <a:defRPr sz="10000" b="1">
          <a:solidFill>
            <a:srgbClr val="272D30"/>
          </a:solidFill>
          <a:latin typeface="Open Sans Semibold" charset="0"/>
          <a:ea typeface="Open Sans Semibold" charset="0"/>
          <a:cs typeface="Open Sans Semibold" charset="0"/>
          <a:sym typeface="Poppins Medium" charset="0"/>
        </a:defRPr>
      </a:lvl2pPr>
      <a:lvl3pPr algn="l" defTabSz="825500" rtl="0" eaLnBrk="0" fontAlgn="base" hangingPunct="0">
        <a:spcBef>
          <a:spcPct val="0"/>
        </a:spcBef>
        <a:spcAft>
          <a:spcPct val="0"/>
        </a:spcAft>
        <a:defRPr sz="10000" b="1">
          <a:solidFill>
            <a:srgbClr val="272D30"/>
          </a:solidFill>
          <a:latin typeface="Open Sans Semibold" charset="0"/>
          <a:ea typeface="Open Sans Semibold" charset="0"/>
          <a:cs typeface="Open Sans Semibold" charset="0"/>
          <a:sym typeface="Poppins Medium" charset="0"/>
        </a:defRPr>
      </a:lvl3pPr>
      <a:lvl4pPr algn="l" defTabSz="825500" rtl="0" eaLnBrk="0" fontAlgn="base" hangingPunct="0">
        <a:spcBef>
          <a:spcPct val="0"/>
        </a:spcBef>
        <a:spcAft>
          <a:spcPct val="0"/>
        </a:spcAft>
        <a:defRPr sz="10000" b="1">
          <a:solidFill>
            <a:srgbClr val="272D30"/>
          </a:solidFill>
          <a:latin typeface="Open Sans Semibold" charset="0"/>
          <a:ea typeface="Open Sans Semibold" charset="0"/>
          <a:cs typeface="Open Sans Semibold" charset="0"/>
          <a:sym typeface="Poppins Medium" charset="0"/>
        </a:defRPr>
      </a:lvl4pPr>
      <a:lvl5pPr algn="l" defTabSz="825500" rtl="0" eaLnBrk="0" fontAlgn="base" hangingPunct="0">
        <a:spcBef>
          <a:spcPct val="0"/>
        </a:spcBef>
        <a:spcAft>
          <a:spcPct val="0"/>
        </a:spcAft>
        <a:defRPr sz="10000" b="1">
          <a:solidFill>
            <a:srgbClr val="272D30"/>
          </a:solidFill>
          <a:latin typeface="Open Sans Semibold" charset="0"/>
          <a:ea typeface="Open Sans Semibold" charset="0"/>
          <a:cs typeface="Open Sans Semibold" charset="0"/>
          <a:sym typeface="Poppins Medium" charset="0"/>
        </a:defRPr>
      </a:lvl5pPr>
      <a:lvl6pPr marL="457200" algn="l" defTabSz="825500" rtl="0" fontAlgn="base" hangingPunct="0">
        <a:lnSpc>
          <a:spcPct val="80000"/>
        </a:lnSpc>
        <a:spcBef>
          <a:spcPct val="0"/>
        </a:spcBef>
        <a:spcAft>
          <a:spcPct val="0"/>
        </a:spcAft>
        <a:defRPr sz="10000">
          <a:solidFill>
            <a:srgbClr val="272D30"/>
          </a:solidFill>
          <a:latin typeface="Poppins Medium" charset="0"/>
          <a:ea typeface="Poppins Medium" charset="0"/>
          <a:cs typeface="Poppins Medium" charset="0"/>
          <a:sym typeface="Poppins Medium" charset="0"/>
        </a:defRPr>
      </a:lvl6pPr>
      <a:lvl7pPr marL="914400" algn="l" defTabSz="825500" rtl="0" fontAlgn="base" hangingPunct="0">
        <a:lnSpc>
          <a:spcPct val="80000"/>
        </a:lnSpc>
        <a:spcBef>
          <a:spcPct val="0"/>
        </a:spcBef>
        <a:spcAft>
          <a:spcPct val="0"/>
        </a:spcAft>
        <a:defRPr sz="10000">
          <a:solidFill>
            <a:srgbClr val="272D30"/>
          </a:solidFill>
          <a:latin typeface="Poppins Medium" charset="0"/>
          <a:ea typeface="Poppins Medium" charset="0"/>
          <a:cs typeface="Poppins Medium" charset="0"/>
          <a:sym typeface="Poppins Medium" charset="0"/>
        </a:defRPr>
      </a:lvl7pPr>
      <a:lvl8pPr marL="1371600" algn="l" defTabSz="825500" rtl="0" fontAlgn="base" hangingPunct="0">
        <a:lnSpc>
          <a:spcPct val="80000"/>
        </a:lnSpc>
        <a:spcBef>
          <a:spcPct val="0"/>
        </a:spcBef>
        <a:spcAft>
          <a:spcPct val="0"/>
        </a:spcAft>
        <a:defRPr sz="10000">
          <a:solidFill>
            <a:srgbClr val="272D30"/>
          </a:solidFill>
          <a:latin typeface="Poppins Medium" charset="0"/>
          <a:ea typeface="Poppins Medium" charset="0"/>
          <a:cs typeface="Poppins Medium" charset="0"/>
          <a:sym typeface="Poppins Medium" charset="0"/>
        </a:defRPr>
      </a:lvl8pPr>
      <a:lvl9pPr marL="1828800" algn="l" defTabSz="825500" rtl="0" fontAlgn="base" hangingPunct="0">
        <a:lnSpc>
          <a:spcPct val="80000"/>
        </a:lnSpc>
        <a:spcBef>
          <a:spcPct val="0"/>
        </a:spcBef>
        <a:spcAft>
          <a:spcPct val="0"/>
        </a:spcAft>
        <a:defRPr sz="10000">
          <a:solidFill>
            <a:srgbClr val="272D30"/>
          </a:solidFill>
          <a:latin typeface="Poppins Medium" charset="0"/>
          <a:ea typeface="Poppins Medium" charset="0"/>
          <a:cs typeface="Poppins Medium" charset="0"/>
          <a:sym typeface="Poppins Medium" charset="0"/>
        </a:defRPr>
      </a:lvl9pPr>
    </p:titleStyle>
    <p:bodyStyle>
      <a:lvl1pPr algn="l"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1pPr>
      <a:lvl2pPr indent="228600" algn="l"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2pPr>
      <a:lvl3pPr indent="457200" algn="l"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3pPr>
      <a:lvl4pPr indent="685800" algn="l"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4pPr>
      <a:lvl5pPr indent="914400" algn="l"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B77FC-4EC5-48F9-975A-C914AF95D74A}"/>
              </a:ext>
            </a:extLst>
          </p:cNvPr>
          <p:cNvSpPr>
            <a:spLocks noGrp="1"/>
          </p:cNvSpPr>
          <p:nvPr>
            <p:ph type="title"/>
          </p:nvPr>
        </p:nvSpPr>
        <p:spPr/>
        <p:txBody>
          <a:bodyPr anchor="ctr">
            <a:normAutofit/>
          </a:bodyPr>
          <a:lstStyle/>
          <a:p>
            <a:pPr>
              <a:lnSpc>
                <a:spcPct val="90000"/>
              </a:lnSpc>
            </a:pPr>
            <a:r>
              <a:rPr lang="en-US" sz="8500" dirty="0">
                <a:solidFill>
                  <a:srgbClr val="000000"/>
                </a:solidFill>
                <a:latin typeface="+mj-lt"/>
              </a:rPr>
              <a:t>What is Orchestration</a:t>
            </a:r>
          </a:p>
        </p:txBody>
      </p:sp>
      <p:sp>
        <p:nvSpPr>
          <p:cNvPr id="3" name="Content Placeholder 2">
            <a:extLst>
              <a:ext uri="{FF2B5EF4-FFF2-40B4-BE49-F238E27FC236}">
                <a16:creationId xmlns:a16="http://schemas.microsoft.com/office/drawing/2014/main" id="{4789DC01-E61E-4402-A44E-ED47101DB834}"/>
              </a:ext>
            </a:extLst>
          </p:cNvPr>
          <p:cNvSpPr>
            <a:spLocks noGrp="1"/>
          </p:cNvSpPr>
          <p:nvPr>
            <p:ph idx="1"/>
          </p:nvPr>
        </p:nvSpPr>
        <p:spPr>
          <a:xfrm>
            <a:off x="2271713" y="4121696"/>
            <a:ext cx="20477162" cy="8280920"/>
          </a:xfrm>
        </p:spPr>
        <p:txBody>
          <a:bodyPr anchor="t">
            <a:normAutofit/>
          </a:bodyPr>
          <a:lstStyle/>
          <a:p>
            <a:pPr algn="l">
              <a:lnSpc>
                <a:spcPct val="170000"/>
              </a:lnSpc>
              <a:spcAft>
                <a:spcPts val="600"/>
              </a:spcAft>
            </a:pPr>
            <a:r>
              <a:rPr lang="en-US" sz="4400" dirty="0">
                <a:latin typeface="+mn-lt"/>
              </a:rPr>
              <a:t>Orchestration is the automated configuration, management, and coordination of computer systems, applications, and services. Orchestration helps IT to more easily manage complex tasks and workflows.</a:t>
            </a:r>
          </a:p>
        </p:txBody>
      </p:sp>
    </p:spTree>
    <p:extLst>
      <p:ext uri="{BB962C8B-B14F-4D97-AF65-F5344CB8AC3E}">
        <p14:creationId xmlns:p14="http://schemas.microsoft.com/office/powerpoint/2010/main" val="342872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B77FC-4EC5-48F9-975A-C914AF95D74A}"/>
              </a:ext>
            </a:extLst>
          </p:cNvPr>
          <p:cNvSpPr>
            <a:spLocks noGrp="1"/>
          </p:cNvSpPr>
          <p:nvPr>
            <p:ph type="title"/>
          </p:nvPr>
        </p:nvSpPr>
        <p:spPr/>
        <p:txBody>
          <a:bodyPr anchor="ctr">
            <a:normAutofit/>
          </a:bodyPr>
          <a:lstStyle/>
          <a:p>
            <a:pPr>
              <a:lnSpc>
                <a:spcPct val="90000"/>
              </a:lnSpc>
            </a:pPr>
            <a:r>
              <a:rPr lang="en-US" sz="8500" dirty="0">
                <a:solidFill>
                  <a:srgbClr val="000000"/>
                </a:solidFill>
                <a:latin typeface="+mj-lt"/>
              </a:rPr>
              <a:t>What is a Pod?</a:t>
            </a:r>
          </a:p>
        </p:txBody>
      </p:sp>
      <p:sp>
        <p:nvSpPr>
          <p:cNvPr id="3" name="Content Placeholder 2">
            <a:extLst>
              <a:ext uri="{FF2B5EF4-FFF2-40B4-BE49-F238E27FC236}">
                <a16:creationId xmlns:a16="http://schemas.microsoft.com/office/drawing/2014/main" id="{4789DC01-E61E-4402-A44E-ED47101DB834}"/>
              </a:ext>
            </a:extLst>
          </p:cNvPr>
          <p:cNvSpPr>
            <a:spLocks noGrp="1"/>
          </p:cNvSpPr>
          <p:nvPr>
            <p:ph idx="1"/>
          </p:nvPr>
        </p:nvSpPr>
        <p:spPr>
          <a:xfrm>
            <a:off x="2271713" y="4121696"/>
            <a:ext cx="20477162" cy="8280920"/>
          </a:xfrm>
        </p:spPr>
        <p:txBody>
          <a:bodyPr anchor="t">
            <a:normAutofit/>
          </a:bodyPr>
          <a:lstStyle/>
          <a:p>
            <a:pPr algn="l">
              <a:lnSpc>
                <a:spcPct val="170000"/>
              </a:lnSpc>
              <a:spcAft>
                <a:spcPts val="600"/>
              </a:spcAft>
            </a:pPr>
            <a:r>
              <a:rPr lang="en-US" sz="4400" dirty="0">
                <a:latin typeface="+mn-lt"/>
              </a:rPr>
              <a:t>It is a group of one or more containers, they share storage and network resources.</a:t>
            </a:r>
          </a:p>
          <a:p>
            <a:pPr algn="l">
              <a:lnSpc>
                <a:spcPct val="170000"/>
              </a:lnSpc>
              <a:spcAft>
                <a:spcPts val="600"/>
              </a:spcAft>
            </a:pPr>
            <a:endParaRPr lang="en-US" sz="4400" dirty="0">
              <a:latin typeface="+mn-lt"/>
            </a:endParaRPr>
          </a:p>
          <a:p>
            <a:pPr algn="l">
              <a:lnSpc>
                <a:spcPct val="170000"/>
              </a:lnSpc>
              <a:spcAft>
                <a:spcPts val="600"/>
              </a:spcAft>
            </a:pPr>
            <a:r>
              <a:rPr lang="en-US" sz="4400" dirty="0">
                <a:latin typeface="+mn-lt"/>
              </a:rPr>
              <a:t>Pods are the smallest, most basic deployable object in Kubernetes.</a:t>
            </a:r>
          </a:p>
        </p:txBody>
      </p:sp>
    </p:spTree>
    <p:extLst>
      <p:ext uri="{BB962C8B-B14F-4D97-AF65-F5344CB8AC3E}">
        <p14:creationId xmlns:p14="http://schemas.microsoft.com/office/powerpoint/2010/main" val="2225317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B77FC-4EC5-48F9-975A-C914AF95D74A}"/>
              </a:ext>
            </a:extLst>
          </p:cNvPr>
          <p:cNvSpPr>
            <a:spLocks noGrp="1"/>
          </p:cNvSpPr>
          <p:nvPr>
            <p:ph type="title"/>
          </p:nvPr>
        </p:nvSpPr>
        <p:spPr/>
        <p:txBody>
          <a:bodyPr anchor="ctr">
            <a:normAutofit/>
          </a:bodyPr>
          <a:lstStyle/>
          <a:p>
            <a:pPr>
              <a:lnSpc>
                <a:spcPct val="90000"/>
              </a:lnSpc>
            </a:pPr>
            <a:r>
              <a:rPr lang="en-US" sz="8500" dirty="0">
                <a:solidFill>
                  <a:srgbClr val="000000"/>
                </a:solidFill>
                <a:latin typeface="+mj-lt"/>
              </a:rPr>
              <a:t>Ports used by Kubernetes</a:t>
            </a:r>
          </a:p>
        </p:txBody>
      </p:sp>
      <p:sp>
        <p:nvSpPr>
          <p:cNvPr id="3" name="Content Placeholder 2">
            <a:extLst>
              <a:ext uri="{FF2B5EF4-FFF2-40B4-BE49-F238E27FC236}">
                <a16:creationId xmlns:a16="http://schemas.microsoft.com/office/drawing/2014/main" id="{4789DC01-E61E-4402-A44E-ED47101DB834}"/>
              </a:ext>
            </a:extLst>
          </p:cNvPr>
          <p:cNvSpPr>
            <a:spLocks noGrp="1"/>
          </p:cNvSpPr>
          <p:nvPr>
            <p:ph idx="1"/>
          </p:nvPr>
        </p:nvSpPr>
        <p:spPr>
          <a:xfrm>
            <a:off x="2271713" y="4121696"/>
            <a:ext cx="20477162" cy="7864970"/>
          </a:xfrm>
        </p:spPr>
        <p:txBody>
          <a:bodyPr anchor="t">
            <a:normAutofit/>
          </a:bodyPr>
          <a:lstStyle/>
          <a:p>
            <a:pPr algn="l">
              <a:lnSpc>
                <a:spcPct val="170000"/>
              </a:lnSpc>
              <a:spcAft>
                <a:spcPts val="600"/>
              </a:spcAft>
            </a:pPr>
            <a:r>
              <a:rPr lang="en-US" sz="4000" dirty="0">
                <a:latin typeface="+mn-lt"/>
              </a:rPr>
              <a:t>Kubernetes components and resources require to have specific ports open such as</a:t>
            </a:r>
          </a:p>
          <a:p>
            <a:pPr marL="457200" indent="-457200" algn="l">
              <a:lnSpc>
                <a:spcPct val="170000"/>
              </a:lnSpc>
              <a:spcAft>
                <a:spcPts val="600"/>
              </a:spcAft>
              <a:buFont typeface="Wingdings" panose="05000000000000000000" pitchFamily="2" charset="2"/>
              <a:buChar char="§"/>
            </a:pPr>
            <a:r>
              <a:rPr lang="en-US" sz="4000" dirty="0">
                <a:latin typeface="+mj-lt"/>
              </a:rPr>
              <a:t>6443</a:t>
            </a:r>
            <a:r>
              <a:rPr lang="en-US" sz="4000" dirty="0">
                <a:latin typeface="+mn-lt"/>
              </a:rPr>
              <a:t>, used by API Server</a:t>
            </a:r>
          </a:p>
          <a:p>
            <a:pPr marL="457200" indent="-457200" algn="l">
              <a:lnSpc>
                <a:spcPct val="170000"/>
              </a:lnSpc>
              <a:spcAft>
                <a:spcPts val="600"/>
              </a:spcAft>
              <a:buFont typeface="Wingdings" panose="05000000000000000000" pitchFamily="2" charset="2"/>
              <a:buChar char="§"/>
            </a:pPr>
            <a:r>
              <a:rPr lang="en-US" sz="4000" dirty="0">
                <a:latin typeface="+mj-lt"/>
              </a:rPr>
              <a:t>10250</a:t>
            </a:r>
            <a:r>
              <a:rPr lang="en-US" sz="4000" dirty="0">
                <a:latin typeface="+mn-lt"/>
              </a:rPr>
              <a:t>, used by </a:t>
            </a:r>
            <a:r>
              <a:rPr lang="en-US" sz="4000" dirty="0" err="1">
                <a:latin typeface="+mn-lt"/>
              </a:rPr>
              <a:t>Kubelet</a:t>
            </a:r>
            <a:endParaRPr lang="en-US" sz="4000" dirty="0">
              <a:latin typeface="+mn-lt"/>
            </a:endParaRPr>
          </a:p>
          <a:p>
            <a:pPr marL="457200" indent="-457200" algn="l">
              <a:lnSpc>
                <a:spcPct val="170000"/>
              </a:lnSpc>
              <a:spcAft>
                <a:spcPts val="600"/>
              </a:spcAft>
              <a:buFont typeface="Wingdings" panose="05000000000000000000" pitchFamily="2" charset="2"/>
              <a:buChar char="§"/>
            </a:pPr>
            <a:r>
              <a:rPr lang="en-US" sz="4000" dirty="0">
                <a:latin typeface="+mj-lt"/>
              </a:rPr>
              <a:t>10251</a:t>
            </a:r>
            <a:r>
              <a:rPr lang="en-US" sz="4000" dirty="0">
                <a:latin typeface="+mn-lt"/>
              </a:rPr>
              <a:t>, used by Scheduler</a:t>
            </a:r>
          </a:p>
          <a:p>
            <a:pPr marL="457200" indent="-457200" algn="l">
              <a:lnSpc>
                <a:spcPct val="170000"/>
              </a:lnSpc>
              <a:spcAft>
                <a:spcPts val="600"/>
              </a:spcAft>
              <a:buFont typeface="Wingdings" panose="05000000000000000000" pitchFamily="2" charset="2"/>
              <a:buChar char="§"/>
            </a:pPr>
            <a:r>
              <a:rPr lang="en-US" sz="4000" dirty="0">
                <a:latin typeface="+mj-lt"/>
              </a:rPr>
              <a:t>10252</a:t>
            </a:r>
            <a:r>
              <a:rPr lang="en-US" sz="4000" dirty="0">
                <a:latin typeface="+mn-lt"/>
              </a:rPr>
              <a:t>, used by Controller manager</a:t>
            </a:r>
          </a:p>
          <a:p>
            <a:pPr marL="457200" indent="-457200" algn="l">
              <a:lnSpc>
                <a:spcPct val="170000"/>
              </a:lnSpc>
              <a:spcAft>
                <a:spcPts val="600"/>
              </a:spcAft>
              <a:buFont typeface="Wingdings" panose="05000000000000000000" pitchFamily="2" charset="2"/>
              <a:buChar char="§"/>
            </a:pPr>
            <a:r>
              <a:rPr lang="en-US" sz="4000" dirty="0">
                <a:latin typeface="+mj-lt"/>
              </a:rPr>
              <a:t>30000-32767</a:t>
            </a:r>
            <a:r>
              <a:rPr lang="en-US" sz="4000" dirty="0">
                <a:latin typeface="+mn-lt"/>
              </a:rPr>
              <a:t>, used by </a:t>
            </a:r>
            <a:r>
              <a:rPr lang="en-US" sz="4000" dirty="0" err="1">
                <a:latin typeface="+mn-lt"/>
              </a:rPr>
              <a:t>NodePort</a:t>
            </a:r>
            <a:r>
              <a:rPr lang="en-US" sz="4000" dirty="0">
                <a:latin typeface="+mn-lt"/>
              </a:rPr>
              <a:t> services</a:t>
            </a:r>
          </a:p>
          <a:p>
            <a:pPr marL="457200" indent="-457200" algn="l">
              <a:lnSpc>
                <a:spcPct val="170000"/>
              </a:lnSpc>
              <a:spcAft>
                <a:spcPts val="600"/>
              </a:spcAft>
              <a:buFont typeface="Wingdings" panose="05000000000000000000" pitchFamily="2" charset="2"/>
              <a:buChar char="§"/>
            </a:pPr>
            <a:endParaRPr lang="en-US" sz="4000" dirty="0">
              <a:latin typeface="+mn-lt"/>
            </a:endParaRPr>
          </a:p>
        </p:txBody>
      </p:sp>
    </p:spTree>
    <p:extLst>
      <p:ext uri="{BB962C8B-B14F-4D97-AF65-F5344CB8AC3E}">
        <p14:creationId xmlns:p14="http://schemas.microsoft.com/office/powerpoint/2010/main" val="1989120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B77FC-4EC5-48F9-975A-C914AF95D74A}"/>
              </a:ext>
            </a:extLst>
          </p:cNvPr>
          <p:cNvSpPr>
            <a:spLocks noGrp="1"/>
          </p:cNvSpPr>
          <p:nvPr>
            <p:ph type="title"/>
          </p:nvPr>
        </p:nvSpPr>
        <p:spPr/>
        <p:txBody>
          <a:bodyPr anchor="ctr">
            <a:normAutofit fontScale="90000"/>
          </a:bodyPr>
          <a:lstStyle/>
          <a:p>
            <a:pPr>
              <a:lnSpc>
                <a:spcPct val="90000"/>
              </a:lnSpc>
            </a:pPr>
            <a:r>
              <a:rPr lang="en-US" sz="8500" dirty="0">
                <a:solidFill>
                  <a:srgbClr val="000000"/>
                </a:solidFill>
                <a:latin typeface="+mj-lt"/>
              </a:rPr>
              <a:t>Kubernetes relies on a container runtime</a:t>
            </a:r>
          </a:p>
        </p:txBody>
      </p:sp>
      <p:sp>
        <p:nvSpPr>
          <p:cNvPr id="3" name="Content Placeholder 2">
            <a:extLst>
              <a:ext uri="{FF2B5EF4-FFF2-40B4-BE49-F238E27FC236}">
                <a16:creationId xmlns:a16="http://schemas.microsoft.com/office/drawing/2014/main" id="{4789DC01-E61E-4402-A44E-ED47101DB834}"/>
              </a:ext>
            </a:extLst>
          </p:cNvPr>
          <p:cNvSpPr>
            <a:spLocks noGrp="1"/>
          </p:cNvSpPr>
          <p:nvPr>
            <p:ph idx="1"/>
          </p:nvPr>
        </p:nvSpPr>
        <p:spPr>
          <a:xfrm>
            <a:off x="2271713" y="4121696"/>
            <a:ext cx="20477162" cy="7488832"/>
          </a:xfrm>
        </p:spPr>
        <p:txBody>
          <a:bodyPr anchor="t">
            <a:noAutofit/>
          </a:bodyPr>
          <a:lstStyle/>
          <a:p>
            <a:pPr algn="l">
              <a:lnSpc>
                <a:spcPct val="170000"/>
              </a:lnSpc>
              <a:spcAft>
                <a:spcPts val="600"/>
              </a:spcAft>
            </a:pPr>
            <a:r>
              <a:rPr lang="en-US" sz="4400" dirty="0">
                <a:latin typeface="+mn-lt"/>
              </a:rPr>
              <a:t>On each node, a containers runtime should be installed, Docker is one of the most popular options, it doesn’t matter if the node is worker or master, all should have a container runtime.</a:t>
            </a:r>
          </a:p>
        </p:txBody>
      </p:sp>
    </p:spTree>
    <p:extLst>
      <p:ext uri="{BB962C8B-B14F-4D97-AF65-F5344CB8AC3E}">
        <p14:creationId xmlns:p14="http://schemas.microsoft.com/office/powerpoint/2010/main" val="995493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B77FC-4EC5-48F9-975A-C914AF95D74A}"/>
              </a:ext>
            </a:extLst>
          </p:cNvPr>
          <p:cNvSpPr>
            <a:spLocks noGrp="1"/>
          </p:cNvSpPr>
          <p:nvPr>
            <p:ph type="title"/>
          </p:nvPr>
        </p:nvSpPr>
        <p:spPr>
          <a:xfrm>
            <a:off x="2271713" y="4292811"/>
            <a:ext cx="19504148" cy="5130378"/>
          </a:xfrm>
        </p:spPr>
        <p:txBody>
          <a:bodyPr anchor="b">
            <a:noAutofit/>
          </a:bodyPr>
          <a:lstStyle/>
          <a:p>
            <a:pPr>
              <a:lnSpc>
                <a:spcPct val="90000"/>
              </a:lnSpc>
            </a:pPr>
            <a:r>
              <a:rPr lang="en-US" sz="13800" dirty="0">
                <a:solidFill>
                  <a:srgbClr val="000000"/>
                </a:solidFill>
                <a:latin typeface="+mj-lt"/>
              </a:rPr>
              <a:t>Lab 1</a:t>
            </a:r>
          </a:p>
        </p:txBody>
      </p:sp>
      <p:sp>
        <p:nvSpPr>
          <p:cNvPr id="3" name="Content Placeholder 2">
            <a:extLst>
              <a:ext uri="{FF2B5EF4-FFF2-40B4-BE49-F238E27FC236}">
                <a16:creationId xmlns:a16="http://schemas.microsoft.com/office/drawing/2014/main" id="{F63C6BA7-8BD5-481F-B5BF-B6CF965510F5}"/>
              </a:ext>
            </a:extLst>
          </p:cNvPr>
          <p:cNvSpPr>
            <a:spLocks noGrp="1"/>
          </p:cNvSpPr>
          <p:nvPr>
            <p:ph idx="1"/>
          </p:nvPr>
        </p:nvSpPr>
        <p:spPr>
          <a:xfrm>
            <a:off x="2271713" y="9837427"/>
            <a:ext cx="20477162" cy="2376264"/>
          </a:xfrm>
        </p:spPr>
        <p:txBody>
          <a:bodyPr/>
          <a:lstStyle/>
          <a:p>
            <a:r>
              <a:rPr lang="en-US" sz="5400" dirty="0">
                <a:latin typeface="+mn-lt"/>
              </a:rPr>
              <a:t>Installing and running </a:t>
            </a:r>
            <a:r>
              <a:rPr lang="en-US" sz="5400" dirty="0" err="1">
                <a:latin typeface="+mn-lt"/>
              </a:rPr>
              <a:t>minikube</a:t>
            </a:r>
            <a:endParaRPr lang="en-US" sz="5400" dirty="0">
              <a:latin typeface="+mn-lt"/>
            </a:endParaRPr>
          </a:p>
        </p:txBody>
      </p:sp>
    </p:spTree>
    <p:extLst>
      <p:ext uri="{BB962C8B-B14F-4D97-AF65-F5344CB8AC3E}">
        <p14:creationId xmlns:p14="http://schemas.microsoft.com/office/powerpoint/2010/main" val="3612991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B77FC-4EC5-48F9-975A-C914AF95D74A}"/>
              </a:ext>
            </a:extLst>
          </p:cNvPr>
          <p:cNvSpPr>
            <a:spLocks noGrp="1"/>
          </p:cNvSpPr>
          <p:nvPr>
            <p:ph type="title"/>
          </p:nvPr>
        </p:nvSpPr>
        <p:spPr/>
        <p:txBody>
          <a:bodyPr anchor="ctr">
            <a:normAutofit/>
          </a:bodyPr>
          <a:lstStyle/>
          <a:p>
            <a:pPr>
              <a:lnSpc>
                <a:spcPct val="90000"/>
              </a:lnSpc>
            </a:pPr>
            <a:r>
              <a:rPr lang="en-US" sz="8500" dirty="0">
                <a:solidFill>
                  <a:srgbClr val="000000"/>
                </a:solidFill>
                <a:latin typeface="+mj-lt"/>
              </a:rPr>
              <a:t>Namespace</a:t>
            </a:r>
          </a:p>
        </p:txBody>
      </p:sp>
      <p:sp>
        <p:nvSpPr>
          <p:cNvPr id="3" name="Content Placeholder 2">
            <a:extLst>
              <a:ext uri="{FF2B5EF4-FFF2-40B4-BE49-F238E27FC236}">
                <a16:creationId xmlns:a16="http://schemas.microsoft.com/office/drawing/2014/main" id="{4789DC01-E61E-4402-A44E-ED47101DB834}"/>
              </a:ext>
            </a:extLst>
          </p:cNvPr>
          <p:cNvSpPr>
            <a:spLocks noGrp="1"/>
          </p:cNvSpPr>
          <p:nvPr>
            <p:ph idx="1"/>
          </p:nvPr>
        </p:nvSpPr>
        <p:spPr>
          <a:xfrm>
            <a:off x="2271713" y="4121696"/>
            <a:ext cx="20477162" cy="8280920"/>
          </a:xfrm>
        </p:spPr>
        <p:txBody>
          <a:bodyPr anchor="t">
            <a:normAutofit/>
          </a:bodyPr>
          <a:lstStyle/>
          <a:p>
            <a:pPr algn="l">
              <a:lnSpc>
                <a:spcPct val="170000"/>
              </a:lnSpc>
              <a:spcAft>
                <a:spcPts val="600"/>
              </a:spcAft>
            </a:pPr>
            <a:r>
              <a:rPr lang="en-US" sz="4400" dirty="0">
                <a:latin typeface="+mn-lt"/>
              </a:rPr>
              <a:t>Kubernetes supports multiple virtual clusters backed by the same physical cluster. These virtual clusters are called namespaces.</a:t>
            </a:r>
          </a:p>
          <a:p>
            <a:pPr algn="l">
              <a:lnSpc>
                <a:spcPct val="170000"/>
              </a:lnSpc>
              <a:spcAft>
                <a:spcPts val="600"/>
              </a:spcAft>
            </a:pPr>
            <a:endParaRPr lang="en-US" sz="4400" dirty="0">
              <a:latin typeface="+mn-lt"/>
            </a:endParaRPr>
          </a:p>
          <a:p>
            <a:pPr algn="l">
              <a:lnSpc>
                <a:spcPct val="170000"/>
              </a:lnSpc>
              <a:spcAft>
                <a:spcPts val="600"/>
              </a:spcAft>
            </a:pPr>
            <a:r>
              <a:rPr lang="en-US" sz="4400" dirty="0">
                <a:latin typeface="+mn-lt"/>
              </a:rPr>
              <a:t>Objects like Pods, secrets, or volumes are associated to a namespace when created.</a:t>
            </a:r>
          </a:p>
        </p:txBody>
      </p:sp>
    </p:spTree>
    <p:extLst>
      <p:ext uri="{BB962C8B-B14F-4D97-AF65-F5344CB8AC3E}">
        <p14:creationId xmlns:p14="http://schemas.microsoft.com/office/powerpoint/2010/main" val="858361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B77FC-4EC5-48F9-975A-C914AF95D74A}"/>
              </a:ext>
            </a:extLst>
          </p:cNvPr>
          <p:cNvSpPr>
            <a:spLocks noGrp="1"/>
          </p:cNvSpPr>
          <p:nvPr>
            <p:ph type="title"/>
          </p:nvPr>
        </p:nvSpPr>
        <p:spPr/>
        <p:txBody>
          <a:bodyPr anchor="ctr">
            <a:normAutofit/>
          </a:bodyPr>
          <a:lstStyle/>
          <a:p>
            <a:pPr>
              <a:lnSpc>
                <a:spcPct val="90000"/>
              </a:lnSpc>
            </a:pPr>
            <a:r>
              <a:rPr lang="en-US" sz="8500" dirty="0">
                <a:solidFill>
                  <a:srgbClr val="000000"/>
                </a:solidFill>
                <a:latin typeface="+mj-lt"/>
              </a:rPr>
              <a:t>Pods and Networks</a:t>
            </a:r>
          </a:p>
        </p:txBody>
      </p:sp>
      <p:pic>
        <p:nvPicPr>
          <p:cNvPr id="6" name="Picture 2" descr="Image result for kubernetes pod architecture">
            <a:extLst>
              <a:ext uri="{FF2B5EF4-FFF2-40B4-BE49-F238E27FC236}">
                <a16:creationId xmlns:a16="http://schemas.microsoft.com/office/drawing/2014/main" id="{19E26842-1E09-4B85-9ED5-79476A335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0113" y="4466901"/>
            <a:ext cx="15367348" cy="6783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079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B77FC-4EC5-48F9-975A-C914AF95D74A}"/>
              </a:ext>
            </a:extLst>
          </p:cNvPr>
          <p:cNvSpPr>
            <a:spLocks noGrp="1"/>
          </p:cNvSpPr>
          <p:nvPr>
            <p:ph type="title"/>
          </p:nvPr>
        </p:nvSpPr>
        <p:spPr/>
        <p:txBody>
          <a:bodyPr anchor="ctr">
            <a:normAutofit/>
          </a:bodyPr>
          <a:lstStyle/>
          <a:p>
            <a:pPr>
              <a:lnSpc>
                <a:spcPct val="90000"/>
              </a:lnSpc>
            </a:pPr>
            <a:r>
              <a:rPr lang="en-US" sz="8500" dirty="0">
                <a:solidFill>
                  <a:srgbClr val="000000"/>
                </a:solidFill>
                <a:latin typeface="+mj-lt"/>
              </a:rPr>
              <a:t>Again, what is a Pod?</a:t>
            </a:r>
          </a:p>
        </p:txBody>
      </p:sp>
      <p:sp>
        <p:nvSpPr>
          <p:cNvPr id="3" name="Content Placeholder 2">
            <a:extLst>
              <a:ext uri="{FF2B5EF4-FFF2-40B4-BE49-F238E27FC236}">
                <a16:creationId xmlns:a16="http://schemas.microsoft.com/office/drawing/2014/main" id="{4789DC01-E61E-4402-A44E-ED47101DB834}"/>
              </a:ext>
            </a:extLst>
          </p:cNvPr>
          <p:cNvSpPr>
            <a:spLocks noGrp="1"/>
          </p:cNvSpPr>
          <p:nvPr>
            <p:ph idx="1"/>
          </p:nvPr>
        </p:nvSpPr>
        <p:spPr>
          <a:xfrm>
            <a:off x="2271713" y="4121696"/>
            <a:ext cx="20477162" cy="8280920"/>
          </a:xfrm>
        </p:spPr>
        <p:txBody>
          <a:bodyPr anchor="t">
            <a:normAutofit/>
          </a:bodyPr>
          <a:lstStyle/>
          <a:p>
            <a:pPr algn="l">
              <a:lnSpc>
                <a:spcPct val="170000"/>
              </a:lnSpc>
              <a:spcAft>
                <a:spcPts val="600"/>
              </a:spcAft>
            </a:pPr>
            <a:r>
              <a:rPr lang="en-US" sz="4400" dirty="0">
                <a:latin typeface="+mn-lt"/>
              </a:rPr>
              <a:t>It is a group of one or more containers, they share storage and network resources.</a:t>
            </a:r>
          </a:p>
          <a:p>
            <a:pPr algn="l">
              <a:lnSpc>
                <a:spcPct val="170000"/>
              </a:lnSpc>
              <a:spcAft>
                <a:spcPts val="600"/>
              </a:spcAft>
            </a:pPr>
            <a:endParaRPr lang="en-US" sz="4400" dirty="0">
              <a:latin typeface="+mn-lt"/>
            </a:endParaRPr>
          </a:p>
          <a:p>
            <a:pPr algn="l">
              <a:lnSpc>
                <a:spcPct val="170000"/>
              </a:lnSpc>
              <a:spcAft>
                <a:spcPts val="600"/>
              </a:spcAft>
            </a:pPr>
            <a:r>
              <a:rPr lang="en-US" sz="4400" dirty="0">
                <a:latin typeface="+mn-lt"/>
              </a:rPr>
              <a:t>Pods are the smallest, most basic deployable object in Kubernetes.</a:t>
            </a:r>
          </a:p>
        </p:txBody>
      </p:sp>
    </p:spTree>
    <p:extLst>
      <p:ext uri="{BB962C8B-B14F-4D97-AF65-F5344CB8AC3E}">
        <p14:creationId xmlns:p14="http://schemas.microsoft.com/office/powerpoint/2010/main" val="3410266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B77FC-4EC5-48F9-975A-C914AF95D74A}"/>
              </a:ext>
            </a:extLst>
          </p:cNvPr>
          <p:cNvSpPr>
            <a:spLocks noGrp="1"/>
          </p:cNvSpPr>
          <p:nvPr>
            <p:ph type="title"/>
          </p:nvPr>
        </p:nvSpPr>
        <p:spPr/>
        <p:txBody>
          <a:bodyPr anchor="ctr">
            <a:normAutofit/>
          </a:bodyPr>
          <a:lstStyle/>
          <a:p>
            <a:pPr>
              <a:lnSpc>
                <a:spcPct val="90000"/>
              </a:lnSpc>
            </a:pPr>
            <a:r>
              <a:rPr lang="en-US" sz="8500" dirty="0">
                <a:solidFill>
                  <a:srgbClr val="000000"/>
                </a:solidFill>
                <a:latin typeface="+mj-lt"/>
              </a:rPr>
              <a:t>Pod lifecycle</a:t>
            </a:r>
          </a:p>
        </p:txBody>
      </p:sp>
      <p:sp>
        <p:nvSpPr>
          <p:cNvPr id="3" name="Content Placeholder 2">
            <a:extLst>
              <a:ext uri="{FF2B5EF4-FFF2-40B4-BE49-F238E27FC236}">
                <a16:creationId xmlns:a16="http://schemas.microsoft.com/office/drawing/2014/main" id="{4789DC01-E61E-4402-A44E-ED47101DB834}"/>
              </a:ext>
            </a:extLst>
          </p:cNvPr>
          <p:cNvSpPr>
            <a:spLocks noGrp="1"/>
          </p:cNvSpPr>
          <p:nvPr>
            <p:ph idx="1"/>
          </p:nvPr>
        </p:nvSpPr>
        <p:spPr>
          <a:xfrm>
            <a:off x="2271713" y="4121696"/>
            <a:ext cx="20477162" cy="1872208"/>
          </a:xfrm>
        </p:spPr>
        <p:txBody>
          <a:bodyPr anchor="t">
            <a:normAutofit/>
          </a:bodyPr>
          <a:lstStyle/>
          <a:p>
            <a:pPr algn="l">
              <a:lnSpc>
                <a:spcPct val="170000"/>
              </a:lnSpc>
              <a:spcAft>
                <a:spcPts val="600"/>
              </a:spcAft>
            </a:pPr>
            <a:r>
              <a:rPr lang="en-US" sz="3200" dirty="0">
                <a:latin typeface="+mn-lt"/>
              </a:rPr>
              <a:t>When you run “kubectl get pods” command, an output with pods status will be shown, values my vary from a pod to another, the status is a summary of where the pod is in its lifecycle</a:t>
            </a:r>
          </a:p>
        </p:txBody>
      </p:sp>
      <p:graphicFrame>
        <p:nvGraphicFramePr>
          <p:cNvPr id="4" name="Table 4">
            <a:extLst>
              <a:ext uri="{FF2B5EF4-FFF2-40B4-BE49-F238E27FC236}">
                <a16:creationId xmlns:a16="http://schemas.microsoft.com/office/drawing/2014/main" id="{C8B56362-6132-42C4-98F6-B7EB550742FA}"/>
              </a:ext>
            </a:extLst>
          </p:cNvPr>
          <p:cNvGraphicFramePr>
            <a:graphicFrameLocks noGrp="1"/>
          </p:cNvGraphicFramePr>
          <p:nvPr>
            <p:extLst>
              <p:ext uri="{D42A27DB-BD31-4B8C-83A1-F6EECF244321}">
                <p14:modId xmlns:p14="http://schemas.microsoft.com/office/powerpoint/2010/main" val="3425145910"/>
              </p:ext>
            </p:extLst>
          </p:nvPr>
        </p:nvGraphicFramePr>
        <p:xfrm>
          <a:off x="2271712" y="6298000"/>
          <a:ext cx="19817416" cy="6608670"/>
        </p:xfrm>
        <a:graphic>
          <a:graphicData uri="http://schemas.openxmlformats.org/drawingml/2006/table">
            <a:tbl>
              <a:tblPr firstRow="1" bandRow="1">
                <a:tableStyleId>{793D81CF-94F2-401A-BA57-92F5A7B2D0C5}</a:tableStyleId>
              </a:tblPr>
              <a:tblGrid>
                <a:gridCol w="2431456">
                  <a:extLst>
                    <a:ext uri="{9D8B030D-6E8A-4147-A177-3AD203B41FA5}">
                      <a16:colId xmlns:a16="http://schemas.microsoft.com/office/drawing/2014/main" val="1241740462"/>
                    </a:ext>
                  </a:extLst>
                </a:gridCol>
                <a:gridCol w="17385960">
                  <a:extLst>
                    <a:ext uri="{9D8B030D-6E8A-4147-A177-3AD203B41FA5}">
                      <a16:colId xmlns:a16="http://schemas.microsoft.com/office/drawing/2014/main" val="2641363317"/>
                    </a:ext>
                  </a:extLst>
                </a:gridCol>
              </a:tblGrid>
              <a:tr h="1101445">
                <a:tc>
                  <a:txBody>
                    <a:bodyPr/>
                    <a:lstStyle/>
                    <a:p>
                      <a:pPr algn="l"/>
                      <a:r>
                        <a:rPr lang="en-US" sz="2800" dirty="0">
                          <a:effectLst/>
                        </a:rPr>
                        <a:t>Value</a:t>
                      </a:r>
                      <a:endParaRPr lang="en-US" sz="2800" b="0" dirty="0">
                        <a:effectLst/>
                        <a:latin typeface="+mn-lt"/>
                      </a:endParaRPr>
                    </a:p>
                  </a:txBody>
                  <a:tcPr marL="76200" marR="76200" marT="76200" marB="76200" anchor="ctr"/>
                </a:tc>
                <a:tc>
                  <a:txBody>
                    <a:bodyPr/>
                    <a:lstStyle/>
                    <a:p>
                      <a:pPr algn="l"/>
                      <a:r>
                        <a:rPr lang="en-US" sz="2800" dirty="0">
                          <a:effectLst/>
                        </a:rPr>
                        <a:t>Description</a:t>
                      </a:r>
                      <a:endParaRPr lang="en-US" sz="2800" b="0" dirty="0">
                        <a:effectLst/>
                        <a:latin typeface="+mn-lt"/>
                      </a:endParaRPr>
                    </a:p>
                  </a:txBody>
                  <a:tcPr marL="76200" marR="76200" marT="76200" marB="76200" anchor="ctr"/>
                </a:tc>
                <a:extLst>
                  <a:ext uri="{0D108BD9-81ED-4DB2-BD59-A6C34878D82A}">
                    <a16:rowId xmlns:a16="http://schemas.microsoft.com/office/drawing/2014/main" val="1489467071"/>
                  </a:ext>
                </a:extLst>
              </a:tr>
              <a:tr h="1101445">
                <a:tc>
                  <a:txBody>
                    <a:bodyPr/>
                    <a:lstStyle/>
                    <a:p>
                      <a:pPr algn="l"/>
                      <a:r>
                        <a:rPr lang="en-US" sz="2800" dirty="0">
                          <a:effectLst/>
                        </a:rPr>
                        <a:t>Pending</a:t>
                      </a:r>
                      <a:endParaRPr lang="en-US" sz="2800" b="0" dirty="0">
                        <a:effectLst/>
                        <a:latin typeface="+mn-lt"/>
                      </a:endParaRPr>
                    </a:p>
                  </a:txBody>
                  <a:tcPr marL="76200" marR="76200" marT="76200" marB="76200" anchor="ctr"/>
                </a:tc>
                <a:tc>
                  <a:txBody>
                    <a:bodyPr/>
                    <a:lstStyle/>
                    <a:p>
                      <a:pPr algn="l"/>
                      <a:r>
                        <a:rPr lang="en-US" sz="2800" dirty="0">
                          <a:effectLst/>
                        </a:rPr>
                        <a:t>The Pod has been bound to a node, but one of containers is still not created</a:t>
                      </a:r>
                      <a:endParaRPr lang="en-US" sz="2800" b="0" dirty="0">
                        <a:effectLst/>
                        <a:latin typeface="+mn-lt"/>
                      </a:endParaRPr>
                    </a:p>
                  </a:txBody>
                  <a:tcPr marL="76200" marR="76200" marT="76200" marB="76200" anchor="ctr"/>
                </a:tc>
                <a:extLst>
                  <a:ext uri="{0D108BD9-81ED-4DB2-BD59-A6C34878D82A}">
                    <a16:rowId xmlns:a16="http://schemas.microsoft.com/office/drawing/2014/main" val="2562242976"/>
                  </a:ext>
                </a:extLst>
              </a:tr>
              <a:tr h="1101445">
                <a:tc>
                  <a:txBody>
                    <a:bodyPr/>
                    <a:lstStyle/>
                    <a:p>
                      <a:pPr algn="l"/>
                      <a:r>
                        <a:rPr lang="en-US" sz="2800">
                          <a:effectLst/>
                        </a:rPr>
                        <a:t>Running</a:t>
                      </a:r>
                      <a:endParaRPr lang="en-US" sz="2800" b="0">
                        <a:effectLst/>
                        <a:latin typeface="+mn-lt"/>
                      </a:endParaRPr>
                    </a:p>
                  </a:txBody>
                  <a:tcPr marL="76200" marR="76200" marT="76200" marB="76200" anchor="ctr"/>
                </a:tc>
                <a:tc>
                  <a:txBody>
                    <a:bodyPr/>
                    <a:lstStyle/>
                    <a:p>
                      <a:pPr algn="l"/>
                      <a:r>
                        <a:rPr lang="en-US" sz="2800" dirty="0">
                          <a:effectLst/>
                        </a:rPr>
                        <a:t>The Pod has been bound to a node, and at least one container is running</a:t>
                      </a:r>
                      <a:endParaRPr lang="en-US" sz="2800" b="0" dirty="0">
                        <a:effectLst/>
                        <a:latin typeface="+mn-lt"/>
                      </a:endParaRPr>
                    </a:p>
                  </a:txBody>
                  <a:tcPr marL="76200" marR="76200" marT="76200" marB="76200" anchor="ctr"/>
                </a:tc>
                <a:extLst>
                  <a:ext uri="{0D108BD9-81ED-4DB2-BD59-A6C34878D82A}">
                    <a16:rowId xmlns:a16="http://schemas.microsoft.com/office/drawing/2014/main" val="1318023230"/>
                  </a:ext>
                </a:extLst>
              </a:tr>
              <a:tr h="1101445">
                <a:tc>
                  <a:txBody>
                    <a:bodyPr/>
                    <a:lstStyle/>
                    <a:p>
                      <a:pPr algn="l"/>
                      <a:r>
                        <a:rPr lang="en-US" sz="2800">
                          <a:effectLst/>
                        </a:rPr>
                        <a:t>Succeeded</a:t>
                      </a:r>
                      <a:endParaRPr lang="en-US" sz="2800" b="0">
                        <a:effectLst/>
                        <a:latin typeface="+mn-lt"/>
                      </a:endParaRPr>
                    </a:p>
                  </a:txBody>
                  <a:tcPr marL="76200" marR="76200" marT="76200" marB="76200" anchor="ctr"/>
                </a:tc>
                <a:tc>
                  <a:txBody>
                    <a:bodyPr/>
                    <a:lstStyle/>
                    <a:p>
                      <a:pPr algn="l"/>
                      <a:r>
                        <a:rPr lang="en-US" sz="2800" dirty="0">
                          <a:effectLst/>
                        </a:rPr>
                        <a:t>All containers in the Pod have terminated in success and will not be restarted</a:t>
                      </a:r>
                      <a:endParaRPr lang="en-US" sz="2800" b="0" dirty="0">
                        <a:effectLst/>
                        <a:latin typeface="+mn-lt"/>
                      </a:endParaRPr>
                    </a:p>
                  </a:txBody>
                  <a:tcPr marL="76200" marR="76200" marT="76200" marB="76200" anchor="ctr"/>
                </a:tc>
                <a:extLst>
                  <a:ext uri="{0D108BD9-81ED-4DB2-BD59-A6C34878D82A}">
                    <a16:rowId xmlns:a16="http://schemas.microsoft.com/office/drawing/2014/main" val="1686068390"/>
                  </a:ext>
                </a:extLst>
              </a:tr>
              <a:tr h="1101445">
                <a:tc>
                  <a:txBody>
                    <a:bodyPr/>
                    <a:lstStyle/>
                    <a:p>
                      <a:pPr algn="l"/>
                      <a:r>
                        <a:rPr lang="en-US" sz="2800">
                          <a:effectLst/>
                        </a:rPr>
                        <a:t>Failed</a:t>
                      </a:r>
                      <a:endParaRPr lang="en-US" sz="2800" b="0">
                        <a:effectLst/>
                        <a:latin typeface="+mn-lt"/>
                      </a:endParaRPr>
                    </a:p>
                  </a:txBody>
                  <a:tcPr marL="76200" marR="76200" marT="76200" marB="76200" anchor="ctr"/>
                </a:tc>
                <a:tc>
                  <a:txBody>
                    <a:bodyPr/>
                    <a:lstStyle/>
                    <a:p>
                      <a:pPr algn="l"/>
                      <a:r>
                        <a:rPr lang="en-US" sz="2800" dirty="0">
                          <a:effectLst/>
                        </a:rPr>
                        <a:t>All containers in the Pod have terminated, and at least one container has terminated in failure</a:t>
                      </a:r>
                      <a:endParaRPr lang="en-US" sz="2800" b="0" dirty="0">
                        <a:effectLst/>
                        <a:latin typeface="+mn-lt"/>
                      </a:endParaRPr>
                    </a:p>
                  </a:txBody>
                  <a:tcPr marL="76200" marR="76200" marT="76200" marB="76200" anchor="ctr"/>
                </a:tc>
                <a:extLst>
                  <a:ext uri="{0D108BD9-81ED-4DB2-BD59-A6C34878D82A}">
                    <a16:rowId xmlns:a16="http://schemas.microsoft.com/office/drawing/2014/main" val="2091312695"/>
                  </a:ext>
                </a:extLst>
              </a:tr>
              <a:tr h="1101445">
                <a:tc>
                  <a:txBody>
                    <a:bodyPr/>
                    <a:lstStyle/>
                    <a:p>
                      <a:pPr algn="l"/>
                      <a:r>
                        <a:rPr lang="en-US" sz="2800">
                          <a:effectLst/>
                        </a:rPr>
                        <a:t>Unknown</a:t>
                      </a:r>
                      <a:endParaRPr lang="en-US" sz="2800" b="0">
                        <a:effectLst/>
                        <a:latin typeface="+mn-lt"/>
                      </a:endParaRPr>
                    </a:p>
                  </a:txBody>
                  <a:tcPr marL="76200" marR="76200" marT="76200" marB="76200" anchor="ctr"/>
                </a:tc>
                <a:tc>
                  <a:txBody>
                    <a:bodyPr/>
                    <a:lstStyle/>
                    <a:p>
                      <a:pPr algn="l"/>
                      <a:r>
                        <a:rPr lang="en-US" sz="2800" dirty="0">
                          <a:effectLst/>
                        </a:rPr>
                        <a:t>Typically due to an error in communicating with the host of the Pod.</a:t>
                      </a:r>
                      <a:endParaRPr lang="en-US" sz="2800" b="0" dirty="0">
                        <a:effectLst/>
                        <a:latin typeface="+mn-lt"/>
                      </a:endParaRPr>
                    </a:p>
                  </a:txBody>
                  <a:tcPr marL="76200" marR="76200" marT="76200" marB="76200" anchor="ctr"/>
                </a:tc>
                <a:extLst>
                  <a:ext uri="{0D108BD9-81ED-4DB2-BD59-A6C34878D82A}">
                    <a16:rowId xmlns:a16="http://schemas.microsoft.com/office/drawing/2014/main" val="2789683228"/>
                  </a:ext>
                </a:extLst>
              </a:tr>
            </a:tbl>
          </a:graphicData>
        </a:graphic>
      </p:graphicFrame>
    </p:spTree>
    <p:extLst>
      <p:ext uri="{BB962C8B-B14F-4D97-AF65-F5344CB8AC3E}">
        <p14:creationId xmlns:p14="http://schemas.microsoft.com/office/powerpoint/2010/main" val="3893240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B77FC-4EC5-48F9-975A-C914AF95D74A}"/>
              </a:ext>
            </a:extLst>
          </p:cNvPr>
          <p:cNvSpPr>
            <a:spLocks noGrp="1"/>
          </p:cNvSpPr>
          <p:nvPr>
            <p:ph type="title"/>
          </p:nvPr>
        </p:nvSpPr>
        <p:spPr>
          <a:xfrm>
            <a:off x="2271713" y="4292811"/>
            <a:ext cx="19504148" cy="5130378"/>
          </a:xfrm>
        </p:spPr>
        <p:txBody>
          <a:bodyPr anchor="b">
            <a:noAutofit/>
          </a:bodyPr>
          <a:lstStyle/>
          <a:p>
            <a:pPr>
              <a:lnSpc>
                <a:spcPct val="90000"/>
              </a:lnSpc>
            </a:pPr>
            <a:r>
              <a:rPr lang="en-US" sz="13800" dirty="0">
                <a:solidFill>
                  <a:srgbClr val="000000"/>
                </a:solidFill>
                <a:latin typeface="+mj-lt"/>
              </a:rPr>
              <a:t>Lab 2</a:t>
            </a:r>
          </a:p>
        </p:txBody>
      </p:sp>
      <p:sp>
        <p:nvSpPr>
          <p:cNvPr id="3" name="Content Placeholder 2">
            <a:extLst>
              <a:ext uri="{FF2B5EF4-FFF2-40B4-BE49-F238E27FC236}">
                <a16:creationId xmlns:a16="http://schemas.microsoft.com/office/drawing/2014/main" id="{F63C6BA7-8BD5-481F-B5BF-B6CF965510F5}"/>
              </a:ext>
            </a:extLst>
          </p:cNvPr>
          <p:cNvSpPr>
            <a:spLocks noGrp="1"/>
          </p:cNvSpPr>
          <p:nvPr>
            <p:ph idx="1"/>
          </p:nvPr>
        </p:nvSpPr>
        <p:spPr>
          <a:xfrm>
            <a:off x="2271713" y="9837427"/>
            <a:ext cx="20477162" cy="2376264"/>
          </a:xfrm>
        </p:spPr>
        <p:txBody>
          <a:bodyPr/>
          <a:lstStyle/>
          <a:p>
            <a:r>
              <a:rPr lang="en-US" sz="5400" dirty="0">
                <a:latin typeface="+mn-lt"/>
              </a:rPr>
              <a:t>Creating a Ghost-blog pod</a:t>
            </a:r>
          </a:p>
        </p:txBody>
      </p:sp>
    </p:spTree>
    <p:extLst>
      <p:ext uri="{BB962C8B-B14F-4D97-AF65-F5344CB8AC3E}">
        <p14:creationId xmlns:p14="http://schemas.microsoft.com/office/powerpoint/2010/main" val="378789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B77FC-4EC5-48F9-975A-C914AF95D74A}"/>
              </a:ext>
            </a:extLst>
          </p:cNvPr>
          <p:cNvSpPr>
            <a:spLocks noGrp="1"/>
          </p:cNvSpPr>
          <p:nvPr>
            <p:ph type="title"/>
          </p:nvPr>
        </p:nvSpPr>
        <p:spPr/>
        <p:txBody>
          <a:bodyPr anchor="ctr">
            <a:normAutofit/>
          </a:bodyPr>
          <a:lstStyle/>
          <a:p>
            <a:pPr>
              <a:lnSpc>
                <a:spcPct val="90000"/>
              </a:lnSpc>
            </a:pPr>
            <a:r>
              <a:rPr lang="en-US" sz="8500" dirty="0">
                <a:solidFill>
                  <a:srgbClr val="000000"/>
                </a:solidFill>
                <a:latin typeface="+mj-lt"/>
              </a:rPr>
              <a:t>Network, Services and DNS</a:t>
            </a:r>
          </a:p>
        </p:txBody>
      </p:sp>
      <p:sp>
        <p:nvSpPr>
          <p:cNvPr id="3" name="Content Placeholder 2">
            <a:extLst>
              <a:ext uri="{FF2B5EF4-FFF2-40B4-BE49-F238E27FC236}">
                <a16:creationId xmlns:a16="http://schemas.microsoft.com/office/drawing/2014/main" id="{4789DC01-E61E-4402-A44E-ED47101DB834}"/>
              </a:ext>
            </a:extLst>
          </p:cNvPr>
          <p:cNvSpPr>
            <a:spLocks noGrp="1"/>
          </p:cNvSpPr>
          <p:nvPr>
            <p:ph idx="1"/>
          </p:nvPr>
        </p:nvSpPr>
        <p:spPr>
          <a:xfrm>
            <a:off x="2271713" y="4121696"/>
            <a:ext cx="20477162" cy="8280920"/>
          </a:xfrm>
        </p:spPr>
        <p:txBody>
          <a:bodyPr anchor="t">
            <a:noAutofit/>
          </a:bodyPr>
          <a:lstStyle/>
          <a:p>
            <a:pPr algn="l">
              <a:lnSpc>
                <a:spcPct val="170000"/>
              </a:lnSpc>
              <a:spcAft>
                <a:spcPts val="600"/>
              </a:spcAft>
            </a:pPr>
            <a:r>
              <a:rPr lang="en-US" sz="4000" dirty="0">
                <a:solidFill>
                  <a:schemeClr val="bg1"/>
                </a:solidFill>
                <a:latin typeface="+mn-lt"/>
              </a:rPr>
              <a:t>Pods can communicate with each other using Kubernetes network through services, which is a network layer on top of pods, allowing access to a pod in network.</a:t>
            </a:r>
          </a:p>
          <a:p>
            <a:pPr algn="l">
              <a:lnSpc>
                <a:spcPct val="170000"/>
              </a:lnSpc>
              <a:spcAft>
                <a:spcPts val="600"/>
              </a:spcAft>
            </a:pPr>
            <a:endParaRPr lang="en-US" sz="4000" dirty="0">
              <a:solidFill>
                <a:schemeClr val="bg1"/>
              </a:solidFill>
              <a:latin typeface="+mn-lt"/>
            </a:endParaRPr>
          </a:p>
          <a:p>
            <a:pPr algn="l">
              <a:lnSpc>
                <a:spcPct val="170000"/>
              </a:lnSpc>
              <a:spcAft>
                <a:spcPts val="600"/>
              </a:spcAft>
            </a:pPr>
            <a:r>
              <a:rPr lang="en-US" sz="4000" dirty="0">
                <a:solidFill>
                  <a:schemeClr val="bg1"/>
                </a:solidFill>
                <a:latin typeface="+mn-lt"/>
              </a:rPr>
              <a:t>Each service will be assigned to a domain name based on the service name and the namespace, for example, if you’re service name is “ghost-blog” in “default” namespace, the DNS will be the following “ghost-</a:t>
            </a:r>
            <a:r>
              <a:rPr lang="en-US" sz="4000" dirty="0" err="1">
                <a:solidFill>
                  <a:schemeClr val="bg1"/>
                </a:solidFill>
                <a:latin typeface="+mn-lt"/>
              </a:rPr>
              <a:t>blog.default</a:t>
            </a:r>
            <a:r>
              <a:rPr lang="en-US" sz="4000" dirty="0">
                <a:solidFill>
                  <a:schemeClr val="bg1"/>
                </a:solidFill>
                <a:latin typeface="+mn-lt"/>
              </a:rPr>
              <a:t>” and it can be accessed by any Pod in the cluster.</a:t>
            </a:r>
          </a:p>
        </p:txBody>
      </p:sp>
    </p:spTree>
    <p:extLst>
      <p:ext uri="{BB962C8B-B14F-4D97-AF65-F5344CB8AC3E}">
        <p14:creationId xmlns:p14="http://schemas.microsoft.com/office/powerpoint/2010/main" val="1741882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B77FC-4EC5-48F9-975A-C914AF95D74A}"/>
              </a:ext>
            </a:extLst>
          </p:cNvPr>
          <p:cNvSpPr>
            <a:spLocks noGrp="1"/>
          </p:cNvSpPr>
          <p:nvPr>
            <p:ph type="title"/>
          </p:nvPr>
        </p:nvSpPr>
        <p:spPr/>
        <p:txBody>
          <a:bodyPr anchor="ctr">
            <a:normAutofit/>
          </a:bodyPr>
          <a:lstStyle/>
          <a:p>
            <a:pPr>
              <a:lnSpc>
                <a:spcPct val="90000"/>
              </a:lnSpc>
            </a:pPr>
            <a:r>
              <a:rPr lang="en-US" sz="8500" dirty="0">
                <a:solidFill>
                  <a:srgbClr val="000000"/>
                </a:solidFill>
                <a:latin typeface="+mj-lt"/>
              </a:rPr>
              <a:t>What is Kubernetes</a:t>
            </a:r>
          </a:p>
        </p:txBody>
      </p:sp>
      <p:sp>
        <p:nvSpPr>
          <p:cNvPr id="3" name="Content Placeholder 2">
            <a:extLst>
              <a:ext uri="{FF2B5EF4-FFF2-40B4-BE49-F238E27FC236}">
                <a16:creationId xmlns:a16="http://schemas.microsoft.com/office/drawing/2014/main" id="{4789DC01-E61E-4402-A44E-ED47101DB834}"/>
              </a:ext>
            </a:extLst>
          </p:cNvPr>
          <p:cNvSpPr>
            <a:spLocks noGrp="1"/>
          </p:cNvSpPr>
          <p:nvPr>
            <p:ph idx="1"/>
          </p:nvPr>
        </p:nvSpPr>
        <p:spPr>
          <a:xfrm>
            <a:off x="2271713" y="4121696"/>
            <a:ext cx="20477162" cy="8280920"/>
          </a:xfrm>
        </p:spPr>
        <p:txBody>
          <a:bodyPr anchor="t">
            <a:normAutofit/>
          </a:bodyPr>
          <a:lstStyle/>
          <a:p>
            <a:pPr algn="l">
              <a:lnSpc>
                <a:spcPct val="170000"/>
              </a:lnSpc>
              <a:spcAft>
                <a:spcPts val="600"/>
              </a:spcAft>
            </a:pPr>
            <a:r>
              <a:rPr lang="en-US" sz="4400" dirty="0">
                <a:latin typeface="+mn-lt"/>
              </a:rPr>
              <a:t>Kubernetes (also k8s) is an open-source container-orchestration system for automating application deployment, scaling, and management.</a:t>
            </a:r>
          </a:p>
          <a:p>
            <a:pPr algn="l">
              <a:lnSpc>
                <a:spcPct val="170000"/>
              </a:lnSpc>
              <a:spcAft>
                <a:spcPts val="600"/>
              </a:spcAft>
            </a:pPr>
            <a:endParaRPr lang="en-US" sz="4400" dirty="0">
              <a:latin typeface="+mn-lt"/>
            </a:endParaRPr>
          </a:p>
          <a:p>
            <a:pPr algn="l">
              <a:lnSpc>
                <a:spcPct val="170000"/>
              </a:lnSpc>
              <a:spcAft>
                <a:spcPts val="600"/>
              </a:spcAft>
            </a:pPr>
            <a:r>
              <a:rPr lang="en-US" sz="4400" dirty="0">
                <a:latin typeface="+mn-lt"/>
              </a:rPr>
              <a:t>It was originally designed by Google and is now maintained by the Cloud Native Computing Foundation.</a:t>
            </a:r>
          </a:p>
        </p:txBody>
      </p:sp>
    </p:spTree>
    <p:extLst>
      <p:ext uri="{BB962C8B-B14F-4D97-AF65-F5344CB8AC3E}">
        <p14:creationId xmlns:p14="http://schemas.microsoft.com/office/powerpoint/2010/main" val="127304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B77FC-4EC5-48F9-975A-C914AF95D74A}"/>
              </a:ext>
            </a:extLst>
          </p:cNvPr>
          <p:cNvSpPr>
            <a:spLocks noGrp="1"/>
          </p:cNvSpPr>
          <p:nvPr>
            <p:ph type="title"/>
          </p:nvPr>
        </p:nvSpPr>
        <p:spPr/>
        <p:txBody>
          <a:bodyPr anchor="ctr">
            <a:normAutofit/>
          </a:bodyPr>
          <a:lstStyle/>
          <a:p>
            <a:pPr>
              <a:lnSpc>
                <a:spcPct val="90000"/>
              </a:lnSpc>
            </a:pPr>
            <a:r>
              <a:rPr lang="en-US" sz="8500" dirty="0">
                <a:solidFill>
                  <a:srgbClr val="000000"/>
                </a:solidFill>
                <a:latin typeface="+mj-lt"/>
              </a:rPr>
              <a:t>Service types</a:t>
            </a:r>
          </a:p>
        </p:txBody>
      </p:sp>
      <p:sp>
        <p:nvSpPr>
          <p:cNvPr id="3" name="Content Placeholder 2">
            <a:extLst>
              <a:ext uri="{FF2B5EF4-FFF2-40B4-BE49-F238E27FC236}">
                <a16:creationId xmlns:a16="http://schemas.microsoft.com/office/drawing/2014/main" id="{4789DC01-E61E-4402-A44E-ED47101DB834}"/>
              </a:ext>
            </a:extLst>
          </p:cNvPr>
          <p:cNvSpPr>
            <a:spLocks noGrp="1"/>
          </p:cNvSpPr>
          <p:nvPr>
            <p:ph idx="1"/>
          </p:nvPr>
        </p:nvSpPr>
        <p:spPr>
          <a:xfrm>
            <a:off x="2271713" y="4121696"/>
            <a:ext cx="20477162" cy="8280920"/>
          </a:xfrm>
        </p:spPr>
        <p:txBody>
          <a:bodyPr anchor="t">
            <a:normAutofit/>
          </a:bodyPr>
          <a:lstStyle/>
          <a:p>
            <a:pPr algn="l">
              <a:lnSpc>
                <a:spcPct val="170000"/>
              </a:lnSpc>
              <a:spcAft>
                <a:spcPts val="600"/>
              </a:spcAft>
            </a:pPr>
            <a:r>
              <a:rPr lang="en-US" sz="3200" dirty="0">
                <a:latin typeface="+mn-lt"/>
              </a:rPr>
              <a:t>Kubernetes provide Services as a network feature and it comes in multiple types</a:t>
            </a:r>
          </a:p>
          <a:p>
            <a:pPr marL="457200" indent="-457200" algn="l">
              <a:lnSpc>
                <a:spcPct val="170000"/>
              </a:lnSpc>
              <a:spcAft>
                <a:spcPts val="600"/>
              </a:spcAft>
              <a:buFont typeface="Wingdings" panose="05000000000000000000" pitchFamily="2" charset="2"/>
              <a:buChar char="§"/>
            </a:pPr>
            <a:r>
              <a:rPr lang="en-US" sz="3200" b="1" dirty="0" err="1">
                <a:latin typeface="+mn-lt"/>
              </a:rPr>
              <a:t>ClusterIP</a:t>
            </a:r>
            <a:r>
              <a:rPr lang="en-US" sz="3200" dirty="0">
                <a:latin typeface="+mn-lt"/>
              </a:rPr>
              <a:t>, this default type exposes the service on a cluster-internal IP. You can reach the service only from within the cluster.</a:t>
            </a:r>
          </a:p>
          <a:p>
            <a:pPr marL="457200" indent="-457200" algn="l">
              <a:lnSpc>
                <a:spcPct val="170000"/>
              </a:lnSpc>
              <a:spcAft>
                <a:spcPts val="600"/>
              </a:spcAft>
              <a:buFont typeface="Wingdings" panose="05000000000000000000" pitchFamily="2" charset="2"/>
              <a:buChar char="§"/>
            </a:pPr>
            <a:r>
              <a:rPr lang="en-US" sz="3200" b="1" dirty="0" err="1">
                <a:latin typeface="+mn-lt"/>
              </a:rPr>
              <a:t>NodePort</a:t>
            </a:r>
            <a:r>
              <a:rPr lang="en-US" sz="3200" dirty="0">
                <a:latin typeface="+mn-lt"/>
              </a:rPr>
              <a:t>, this type of service exposes the service on each node’s IP at a static port. A </a:t>
            </a:r>
            <a:r>
              <a:rPr lang="en-US" sz="3200" dirty="0" err="1">
                <a:latin typeface="+mn-lt"/>
              </a:rPr>
              <a:t>ClusterIP</a:t>
            </a:r>
            <a:r>
              <a:rPr lang="en-US" sz="3200" dirty="0">
                <a:latin typeface="+mn-lt"/>
              </a:rPr>
              <a:t> service is created automatically, and the </a:t>
            </a:r>
            <a:r>
              <a:rPr lang="en-US" sz="3200" dirty="0" err="1">
                <a:latin typeface="+mn-lt"/>
              </a:rPr>
              <a:t>NodePort</a:t>
            </a:r>
            <a:r>
              <a:rPr lang="en-US" sz="3200" dirty="0">
                <a:latin typeface="+mn-lt"/>
              </a:rPr>
              <a:t> service will route to it. From outside the cluster, you can contact the </a:t>
            </a:r>
            <a:r>
              <a:rPr lang="en-US" sz="3200" dirty="0" err="1">
                <a:latin typeface="+mn-lt"/>
              </a:rPr>
              <a:t>NodePort</a:t>
            </a:r>
            <a:r>
              <a:rPr lang="en-US" sz="3200" dirty="0">
                <a:latin typeface="+mn-lt"/>
              </a:rPr>
              <a:t> service by using “&lt;</a:t>
            </a:r>
            <a:r>
              <a:rPr lang="en-US" sz="3200" dirty="0" err="1">
                <a:latin typeface="+mn-lt"/>
              </a:rPr>
              <a:t>NodeIP</a:t>
            </a:r>
            <a:r>
              <a:rPr lang="en-US" sz="3200" dirty="0">
                <a:latin typeface="+mn-lt"/>
              </a:rPr>
              <a:t>&gt;:&lt;</a:t>
            </a:r>
            <a:r>
              <a:rPr lang="en-US" sz="3200" dirty="0" err="1">
                <a:latin typeface="+mn-lt"/>
              </a:rPr>
              <a:t>NodePort</a:t>
            </a:r>
            <a:r>
              <a:rPr lang="en-US" sz="3200" dirty="0">
                <a:latin typeface="+mn-lt"/>
              </a:rPr>
              <a:t>&gt;”.</a:t>
            </a:r>
          </a:p>
          <a:p>
            <a:pPr marL="457200" indent="-457200" algn="l">
              <a:lnSpc>
                <a:spcPct val="170000"/>
              </a:lnSpc>
              <a:spcAft>
                <a:spcPts val="600"/>
              </a:spcAft>
              <a:buFont typeface="Wingdings" panose="05000000000000000000" pitchFamily="2" charset="2"/>
              <a:buChar char="§"/>
            </a:pPr>
            <a:r>
              <a:rPr lang="en-US" sz="3200" b="1" dirty="0" err="1">
                <a:latin typeface="+mn-lt"/>
              </a:rPr>
              <a:t>LoadBalancer</a:t>
            </a:r>
            <a:r>
              <a:rPr lang="en-US" sz="3200" dirty="0">
                <a:latin typeface="+mn-lt"/>
              </a:rPr>
              <a:t>, this service type exposes the service externally using the load balancer of your cloud provider. The external load balancer routes to your </a:t>
            </a:r>
            <a:r>
              <a:rPr lang="en-US" sz="3200" dirty="0" err="1">
                <a:latin typeface="+mn-lt"/>
              </a:rPr>
              <a:t>NodePort</a:t>
            </a:r>
            <a:r>
              <a:rPr lang="en-US" sz="3200" dirty="0">
                <a:latin typeface="+mn-lt"/>
              </a:rPr>
              <a:t> and </a:t>
            </a:r>
            <a:r>
              <a:rPr lang="en-US" sz="3200" dirty="0" err="1">
                <a:latin typeface="+mn-lt"/>
              </a:rPr>
              <a:t>ClusterIP</a:t>
            </a:r>
            <a:r>
              <a:rPr lang="en-US" sz="3200" dirty="0">
                <a:latin typeface="+mn-lt"/>
              </a:rPr>
              <a:t> services, which are created automatically.</a:t>
            </a:r>
          </a:p>
        </p:txBody>
      </p:sp>
    </p:spTree>
    <p:extLst>
      <p:ext uri="{BB962C8B-B14F-4D97-AF65-F5344CB8AC3E}">
        <p14:creationId xmlns:p14="http://schemas.microsoft.com/office/powerpoint/2010/main" val="1655065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B77FC-4EC5-48F9-975A-C914AF95D74A}"/>
              </a:ext>
            </a:extLst>
          </p:cNvPr>
          <p:cNvSpPr>
            <a:spLocks noGrp="1"/>
          </p:cNvSpPr>
          <p:nvPr>
            <p:ph type="title"/>
          </p:nvPr>
        </p:nvSpPr>
        <p:spPr/>
        <p:txBody>
          <a:bodyPr anchor="ctr">
            <a:normAutofit/>
          </a:bodyPr>
          <a:lstStyle/>
          <a:p>
            <a:pPr>
              <a:lnSpc>
                <a:spcPct val="90000"/>
              </a:lnSpc>
            </a:pPr>
            <a:r>
              <a:rPr lang="en-US" sz="8500" dirty="0">
                <a:solidFill>
                  <a:srgbClr val="000000"/>
                </a:solidFill>
                <a:latin typeface="+mj-lt"/>
              </a:rPr>
              <a:t>Accessing a Service from Internet</a:t>
            </a:r>
          </a:p>
        </p:txBody>
      </p:sp>
      <p:sp>
        <p:nvSpPr>
          <p:cNvPr id="3" name="Content Placeholder 2">
            <a:extLst>
              <a:ext uri="{FF2B5EF4-FFF2-40B4-BE49-F238E27FC236}">
                <a16:creationId xmlns:a16="http://schemas.microsoft.com/office/drawing/2014/main" id="{4789DC01-E61E-4402-A44E-ED47101DB834}"/>
              </a:ext>
            </a:extLst>
          </p:cNvPr>
          <p:cNvSpPr>
            <a:spLocks noGrp="1"/>
          </p:cNvSpPr>
          <p:nvPr>
            <p:ph idx="1"/>
          </p:nvPr>
        </p:nvSpPr>
        <p:spPr>
          <a:xfrm>
            <a:off x="2271713" y="4121696"/>
            <a:ext cx="20477162" cy="2016224"/>
          </a:xfrm>
        </p:spPr>
        <p:txBody>
          <a:bodyPr anchor="t">
            <a:normAutofit/>
          </a:bodyPr>
          <a:lstStyle/>
          <a:p>
            <a:pPr algn="l">
              <a:lnSpc>
                <a:spcPct val="170000"/>
              </a:lnSpc>
              <a:spcAft>
                <a:spcPts val="600"/>
              </a:spcAft>
            </a:pPr>
            <a:r>
              <a:rPr lang="fr-FR" sz="3200" dirty="0">
                <a:latin typeface="+mn-lt"/>
              </a:rPr>
              <a:t>If a service type </a:t>
            </a:r>
            <a:r>
              <a:rPr lang="fr-FR" sz="3200" dirty="0" err="1">
                <a:latin typeface="+mn-lt"/>
              </a:rPr>
              <a:t>is</a:t>
            </a:r>
            <a:r>
              <a:rPr lang="fr-FR" sz="3200" dirty="0">
                <a:latin typeface="+mn-lt"/>
              </a:rPr>
              <a:t> </a:t>
            </a:r>
            <a:r>
              <a:rPr lang="fr-FR" sz="3200" dirty="0" err="1">
                <a:latin typeface="+mn-lt"/>
              </a:rPr>
              <a:t>NodePort-based</a:t>
            </a:r>
            <a:r>
              <a:rPr lang="fr-FR" sz="3200" dirty="0">
                <a:latin typeface="+mn-lt"/>
              </a:rPr>
              <a:t>, </a:t>
            </a:r>
            <a:r>
              <a:rPr lang="en-US" sz="3200" dirty="0">
                <a:latin typeface="+mn-lt"/>
              </a:rPr>
              <a:t>random port ranged between 30000 to 32767 will be given to it, which can be used with any of cluster nodes public IP address</a:t>
            </a:r>
          </a:p>
        </p:txBody>
      </p:sp>
      <p:pic>
        <p:nvPicPr>
          <p:cNvPr id="4" name="Picture 3">
            <a:extLst>
              <a:ext uri="{FF2B5EF4-FFF2-40B4-BE49-F238E27FC236}">
                <a16:creationId xmlns:a16="http://schemas.microsoft.com/office/drawing/2014/main" id="{3389D0A8-101B-43C5-AB35-F2288F0D826C}"/>
              </a:ext>
            </a:extLst>
          </p:cNvPr>
          <p:cNvPicPr>
            <a:picLocks noChangeAspect="1"/>
          </p:cNvPicPr>
          <p:nvPr/>
        </p:nvPicPr>
        <p:blipFill rotWithShape="1">
          <a:blip r:embed="rId2"/>
          <a:srcRect b="34950"/>
          <a:stretch/>
        </p:blipFill>
        <p:spPr>
          <a:xfrm>
            <a:off x="3791261" y="6398141"/>
            <a:ext cx="16801478" cy="7308934"/>
          </a:xfrm>
          <a:prstGeom prst="rect">
            <a:avLst/>
          </a:prstGeom>
        </p:spPr>
      </p:pic>
    </p:spTree>
    <p:extLst>
      <p:ext uri="{BB962C8B-B14F-4D97-AF65-F5344CB8AC3E}">
        <p14:creationId xmlns:p14="http://schemas.microsoft.com/office/powerpoint/2010/main" val="2719392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B77FC-4EC5-48F9-975A-C914AF95D74A}"/>
              </a:ext>
            </a:extLst>
          </p:cNvPr>
          <p:cNvSpPr>
            <a:spLocks noGrp="1"/>
          </p:cNvSpPr>
          <p:nvPr>
            <p:ph type="title"/>
          </p:nvPr>
        </p:nvSpPr>
        <p:spPr>
          <a:xfrm>
            <a:off x="2271713" y="4292811"/>
            <a:ext cx="19504148" cy="5130378"/>
          </a:xfrm>
        </p:spPr>
        <p:txBody>
          <a:bodyPr anchor="b">
            <a:noAutofit/>
          </a:bodyPr>
          <a:lstStyle/>
          <a:p>
            <a:pPr>
              <a:lnSpc>
                <a:spcPct val="90000"/>
              </a:lnSpc>
            </a:pPr>
            <a:r>
              <a:rPr lang="en-US" sz="13800" dirty="0">
                <a:solidFill>
                  <a:srgbClr val="000000"/>
                </a:solidFill>
                <a:latin typeface="+mj-lt"/>
              </a:rPr>
              <a:t>Lab 3</a:t>
            </a:r>
          </a:p>
        </p:txBody>
      </p:sp>
      <p:sp>
        <p:nvSpPr>
          <p:cNvPr id="3" name="Content Placeholder 2">
            <a:extLst>
              <a:ext uri="{FF2B5EF4-FFF2-40B4-BE49-F238E27FC236}">
                <a16:creationId xmlns:a16="http://schemas.microsoft.com/office/drawing/2014/main" id="{F63C6BA7-8BD5-481F-B5BF-B6CF965510F5}"/>
              </a:ext>
            </a:extLst>
          </p:cNvPr>
          <p:cNvSpPr>
            <a:spLocks noGrp="1"/>
          </p:cNvSpPr>
          <p:nvPr>
            <p:ph idx="1"/>
          </p:nvPr>
        </p:nvSpPr>
        <p:spPr>
          <a:xfrm>
            <a:off x="2271713" y="9837427"/>
            <a:ext cx="20477162" cy="2376264"/>
          </a:xfrm>
        </p:spPr>
        <p:txBody>
          <a:bodyPr/>
          <a:lstStyle/>
          <a:p>
            <a:r>
              <a:rPr lang="en-US" sz="5400" dirty="0">
                <a:latin typeface="+mn-lt"/>
              </a:rPr>
              <a:t>Using services to access Pods</a:t>
            </a:r>
          </a:p>
        </p:txBody>
      </p:sp>
    </p:spTree>
    <p:extLst>
      <p:ext uri="{BB962C8B-B14F-4D97-AF65-F5344CB8AC3E}">
        <p14:creationId xmlns:p14="http://schemas.microsoft.com/office/powerpoint/2010/main" val="1024529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B77FC-4EC5-48F9-975A-C914AF95D74A}"/>
              </a:ext>
            </a:extLst>
          </p:cNvPr>
          <p:cNvSpPr>
            <a:spLocks noGrp="1"/>
          </p:cNvSpPr>
          <p:nvPr>
            <p:ph type="title"/>
          </p:nvPr>
        </p:nvSpPr>
        <p:spPr>
          <a:xfrm>
            <a:off x="2271713" y="4292811"/>
            <a:ext cx="19504148" cy="5130378"/>
          </a:xfrm>
        </p:spPr>
        <p:txBody>
          <a:bodyPr anchor="b">
            <a:noAutofit/>
          </a:bodyPr>
          <a:lstStyle/>
          <a:p>
            <a:pPr>
              <a:lnSpc>
                <a:spcPct val="90000"/>
              </a:lnSpc>
            </a:pPr>
            <a:r>
              <a:rPr lang="en-US" sz="13800" dirty="0">
                <a:solidFill>
                  <a:srgbClr val="000000"/>
                </a:solidFill>
                <a:latin typeface="+mj-lt"/>
              </a:rPr>
              <a:t>Lab 4</a:t>
            </a:r>
          </a:p>
        </p:txBody>
      </p:sp>
      <p:sp>
        <p:nvSpPr>
          <p:cNvPr id="3" name="Content Placeholder 2">
            <a:extLst>
              <a:ext uri="{FF2B5EF4-FFF2-40B4-BE49-F238E27FC236}">
                <a16:creationId xmlns:a16="http://schemas.microsoft.com/office/drawing/2014/main" id="{F63C6BA7-8BD5-481F-B5BF-B6CF965510F5}"/>
              </a:ext>
            </a:extLst>
          </p:cNvPr>
          <p:cNvSpPr>
            <a:spLocks noGrp="1"/>
          </p:cNvSpPr>
          <p:nvPr>
            <p:ph idx="1"/>
          </p:nvPr>
        </p:nvSpPr>
        <p:spPr>
          <a:xfrm>
            <a:off x="2271713" y="9837427"/>
            <a:ext cx="20477162" cy="2376264"/>
          </a:xfrm>
        </p:spPr>
        <p:txBody>
          <a:bodyPr/>
          <a:lstStyle/>
          <a:p>
            <a:r>
              <a:rPr lang="en-US" sz="5400" dirty="0">
                <a:latin typeface="+mn-lt"/>
              </a:rPr>
              <a:t>Deploying a votes app and rolling updates</a:t>
            </a:r>
          </a:p>
        </p:txBody>
      </p:sp>
    </p:spTree>
    <p:extLst>
      <p:ext uri="{BB962C8B-B14F-4D97-AF65-F5344CB8AC3E}">
        <p14:creationId xmlns:p14="http://schemas.microsoft.com/office/powerpoint/2010/main" val="726360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B77FC-4EC5-48F9-975A-C914AF95D74A}"/>
              </a:ext>
            </a:extLst>
          </p:cNvPr>
          <p:cNvSpPr>
            <a:spLocks noGrp="1"/>
          </p:cNvSpPr>
          <p:nvPr>
            <p:ph type="title"/>
          </p:nvPr>
        </p:nvSpPr>
        <p:spPr>
          <a:xfrm>
            <a:off x="2271713" y="4292811"/>
            <a:ext cx="19504148" cy="5130378"/>
          </a:xfrm>
        </p:spPr>
        <p:txBody>
          <a:bodyPr anchor="b">
            <a:noAutofit/>
          </a:bodyPr>
          <a:lstStyle/>
          <a:p>
            <a:pPr>
              <a:lnSpc>
                <a:spcPct val="90000"/>
              </a:lnSpc>
            </a:pPr>
            <a:r>
              <a:rPr lang="en-US" sz="13800" dirty="0">
                <a:solidFill>
                  <a:srgbClr val="000000"/>
                </a:solidFill>
                <a:latin typeface="+mj-lt"/>
              </a:rPr>
              <a:t>Lab 5</a:t>
            </a:r>
          </a:p>
        </p:txBody>
      </p:sp>
      <p:sp>
        <p:nvSpPr>
          <p:cNvPr id="3" name="Content Placeholder 2">
            <a:extLst>
              <a:ext uri="{FF2B5EF4-FFF2-40B4-BE49-F238E27FC236}">
                <a16:creationId xmlns:a16="http://schemas.microsoft.com/office/drawing/2014/main" id="{F63C6BA7-8BD5-481F-B5BF-B6CF965510F5}"/>
              </a:ext>
            </a:extLst>
          </p:cNvPr>
          <p:cNvSpPr>
            <a:spLocks noGrp="1"/>
          </p:cNvSpPr>
          <p:nvPr>
            <p:ph idx="1"/>
          </p:nvPr>
        </p:nvSpPr>
        <p:spPr>
          <a:xfrm>
            <a:off x="2271713" y="9837427"/>
            <a:ext cx="20477162" cy="2376264"/>
          </a:xfrm>
        </p:spPr>
        <p:txBody>
          <a:bodyPr/>
          <a:lstStyle/>
          <a:p>
            <a:r>
              <a:rPr lang="en-US" sz="5400" dirty="0">
                <a:latin typeface="+mn-lt"/>
              </a:rPr>
              <a:t>Managing and configuring ingresses</a:t>
            </a:r>
          </a:p>
        </p:txBody>
      </p:sp>
    </p:spTree>
    <p:extLst>
      <p:ext uri="{BB962C8B-B14F-4D97-AF65-F5344CB8AC3E}">
        <p14:creationId xmlns:p14="http://schemas.microsoft.com/office/powerpoint/2010/main" val="3217224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B77FC-4EC5-48F9-975A-C914AF95D74A}"/>
              </a:ext>
            </a:extLst>
          </p:cNvPr>
          <p:cNvSpPr>
            <a:spLocks noGrp="1"/>
          </p:cNvSpPr>
          <p:nvPr>
            <p:ph type="title"/>
          </p:nvPr>
        </p:nvSpPr>
        <p:spPr>
          <a:xfrm>
            <a:off x="2271713" y="4292811"/>
            <a:ext cx="19504148" cy="5130378"/>
          </a:xfrm>
        </p:spPr>
        <p:txBody>
          <a:bodyPr anchor="b">
            <a:noAutofit/>
          </a:bodyPr>
          <a:lstStyle/>
          <a:p>
            <a:pPr>
              <a:lnSpc>
                <a:spcPct val="90000"/>
              </a:lnSpc>
            </a:pPr>
            <a:r>
              <a:rPr lang="en-US" sz="13800" dirty="0">
                <a:solidFill>
                  <a:srgbClr val="000000"/>
                </a:solidFill>
                <a:latin typeface="+mj-lt"/>
              </a:rPr>
              <a:t>Lab 6</a:t>
            </a:r>
          </a:p>
        </p:txBody>
      </p:sp>
      <p:sp>
        <p:nvSpPr>
          <p:cNvPr id="3" name="Content Placeholder 2">
            <a:extLst>
              <a:ext uri="{FF2B5EF4-FFF2-40B4-BE49-F238E27FC236}">
                <a16:creationId xmlns:a16="http://schemas.microsoft.com/office/drawing/2014/main" id="{F63C6BA7-8BD5-481F-B5BF-B6CF965510F5}"/>
              </a:ext>
            </a:extLst>
          </p:cNvPr>
          <p:cNvSpPr>
            <a:spLocks noGrp="1"/>
          </p:cNvSpPr>
          <p:nvPr>
            <p:ph idx="1"/>
          </p:nvPr>
        </p:nvSpPr>
        <p:spPr>
          <a:xfrm>
            <a:off x="2271713" y="9837427"/>
            <a:ext cx="20477162" cy="2376264"/>
          </a:xfrm>
        </p:spPr>
        <p:txBody>
          <a:bodyPr/>
          <a:lstStyle/>
          <a:p>
            <a:r>
              <a:rPr lang="en-US" sz="5400" dirty="0">
                <a:latin typeface="+mn-lt"/>
              </a:rPr>
              <a:t>Deploying Postgres using helm</a:t>
            </a:r>
          </a:p>
        </p:txBody>
      </p:sp>
    </p:spTree>
    <p:extLst>
      <p:ext uri="{BB962C8B-B14F-4D97-AF65-F5344CB8AC3E}">
        <p14:creationId xmlns:p14="http://schemas.microsoft.com/office/powerpoint/2010/main" val="2704452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B77FC-4EC5-48F9-975A-C914AF95D74A}"/>
              </a:ext>
            </a:extLst>
          </p:cNvPr>
          <p:cNvSpPr>
            <a:spLocks noGrp="1"/>
          </p:cNvSpPr>
          <p:nvPr>
            <p:ph type="title"/>
          </p:nvPr>
        </p:nvSpPr>
        <p:spPr/>
        <p:txBody>
          <a:bodyPr anchor="ctr">
            <a:normAutofit/>
          </a:bodyPr>
          <a:lstStyle/>
          <a:p>
            <a:pPr>
              <a:lnSpc>
                <a:spcPct val="90000"/>
              </a:lnSpc>
            </a:pPr>
            <a:r>
              <a:rPr lang="en-US" sz="8500" dirty="0">
                <a:solidFill>
                  <a:srgbClr val="000000"/>
                </a:solidFill>
                <a:latin typeface="+mj-lt"/>
              </a:rPr>
              <a:t>Why we need Kubernetes</a:t>
            </a:r>
          </a:p>
        </p:txBody>
      </p:sp>
      <p:sp>
        <p:nvSpPr>
          <p:cNvPr id="3" name="Content Placeholder 2">
            <a:extLst>
              <a:ext uri="{FF2B5EF4-FFF2-40B4-BE49-F238E27FC236}">
                <a16:creationId xmlns:a16="http://schemas.microsoft.com/office/drawing/2014/main" id="{4789DC01-E61E-4402-A44E-ED47101DB834}"/>
              </a:ext>
            </a:extLst>
          </p:cNvPr>
          <p:cNvSpPr>
            <a:spLocks noGrp="1"/>
          </p:cNvSpPr>
          <p:nvPr>
            <p:ph idx="1"/>
          </p:nvPr>
        </p:nvSpPr>
        <p:spPr>
          <a:xfrm>
            <a:off x="2271713" y="4121696"/>
            <a:ext cx="20477162" cy="8280920"/>
          </a:xfrm>
        </p:spPr>
        <p:txBody>
          <a:bodyPr anchor="t">
            <a:normAutofit/>
          </a:bodyPr>
          <a:lstStyle/>
          <a:p>
            <a:pPr algn="l">
              <a:lnSpc>
                <a:spcPct val="170000"/>
              </a:lnSpc>
              <a:spcAft>
                <a:spcPts val="600"/>
              </a:spcAft>
            </a:pPr>
            <a:r>
              <a:rPr lang="en-US" sz="3200" dirty="0">
                <a:latin typeface="+mn-lt"/>
              </a:rPr>
              <a:t>Containers are a good way to bundle and run applications. In a production environment, it is necessary to ensure that there is no downtime, Kubernetes takes care of that, it features:</a:t>
            </a:r>
          </a:p>
          <a:p>
            <a:pPr marL="457200" indent="-457200" algn="l">
              <a:lnSpc>
                <a:spcPct val="170000"/>
              </a:lnSpc>
              <a:spcAft>
                <a:spcPts val="600"/>
              </a:spcAft>
              <a:buFont typeface="Wingdings" panose="05000000000000000000" pitchFamily="2" charset="2"/>
              <a:buChar char="§"/>
            </a:pPr>
            <a:r>
              <a:rPr lang="en-US" sz="3200" dirty="0">
                <a:latin typeface="+mj-lt"/>
              </a:rPr>
              <a:t>Self-healing</a:t>
            </a:r>
            <a:r>
              <a:rPr lang="en-US" sz="3200" dirty="0">
                <a:latin typeface="+mn-lt"/>
              </a:rPr>
              <a:t>, by automatically restarting unhealthy or failing containers.</a:t>
            </a:r>
          </a:p>
          <a:p>
            <a:pPr marL="457200" indent="-457200" algn="l">
              <a:lnSpc>
                <a:spcPct val="170000"/>
              </a:lnSpc>
              <a:spcAft>
                <a:spcPts val="600"/>
              </a:spcAft>
              <a:buFont typeface="Wingdings" panose="05000000000000000000" pitchFamily="2" charset="2"/>
              <a:buChar char="§"/>
            </a:pPr>
            <a:r>
              <a:rPr lang="en-US" sz="3200" dirty="0">
                <a:latin typeface="+mj-lt"/>
              </a:rPr>
              <a:t>Storage orchestration</a:t>
            </a:r>
            <a:r>
              <a:rPr lang="en-US" sz="3200" dirty="0">
                <a:latin typeface="+mn-lt"/>
              </a:rPr>
              <a:t>, by automatically mounting volumes of different storage systems to containers.</a:t>
            </a:r>
          </a:p>
          <a:p>
            <a:pPr marL="457200" indent="-457200" algn="l">
              <a:lnSpc>
                <a:spcPct val="170000"/>
              </a:lnSpc>
              <a:spcAft>
                <a:spcPts val="600"/>
              </a:spcAft>
              <a:buFont typeface="Wingdings" panose="05000000000000000000" pitchFamily="2" charset="2"/>
              <a:buChar char="§"/>
            </a:pPr>
            <a:r>
              <a:rPr lang="en-US" sz="3200" dirty="0">
                <a:latin typeface="+mj-lt"/>
              </a:rPr>
              <a:t>Service discovery and load balancing</a:t>
            </a:r>
            <a:r>
              <a:rPr lang="en-US" sz="3200" dirty="0">
                <a:latin typeface="+mn-lt"/>
              </a:rPr>
              <a:t>, by balancing traffic to distributed containers identified by a DNS.</a:t>
            </a:r>
            <a:endParaRPr lang="en-US" sz="3200" dirty="0">
              <a:latin typeface="+mj-lt"/>
            </a:endParaRPr>
          </a:p>
          <a:p>
            <a:pPr marL="457200" indent="-457200" algn="l">
              <a:lnSpc>
                <a:spcPct val="170000"/>
              </a:lnSpc>
              <a:spcAft>
                <a:spcPts val="600"/>
              </a:spcAft>
              <a:buFont typeface="Wingdings" panose="05000000000000000000" pitchFamily="2" charset="2"/>
              <a:buChar char="§"/>
            </a:pPr>
            <a:r>
              <a:rPr lang="en-US" sz="3200" dirty="0">
                <a:latin typeface="+mj-lt"/>
              </a:rPr>
              <a:t>Secret and configuration management</a:t>
            </a:r>
            <a:r>
              <a:rPr lang="en-US" sz="3200" dirty="0">
                <a:latin typeface="+mn-lt"/>
              </a:rPr>
              <a:t>, by automatically binding to containers stored sensitive information like secret tokens, passwords or SSH keys.</a:t>
            </a:r>
          </a:p>
          <a:p>
            <a:pPr marL="457200" indent="-457200" algn="l">
              <a:lnSpc>
                <a:spcPct val="170000"/>
              </a:lnSpc>
              <a:spcAft>
                <a:spcPts val="600"/>
              </a:spcAft>
              <a:buFont typeface="Wingdings" panose="05000000000000000000" pitchFamily="2" charset="2"/>
              <a:buChar char="§"/>
            </a:pPr>
            <a:r>
              <a:rPr lang="en-US" sz="3200" dirty="0">
                <a:latin typeface="+mj-lt"/>
              </a:rPr>
              <a:t>Automated rollouts and rollbacks</a:t>
            </a:r>
            <a:r>
              <a:rPr lang="en-US" sz="3200" dirty="0">
                <a:latin typeface="+mn-lt"/>
              </a:rPr>
              <a:t>, by automatically creating new containers and removing old ones with no downtime when rolling updates or rolling back.</a:t>
            </a:r>
            <a:endParaRPr lang="en-US" sz="3200" dirty="0">
              <a:latin typeface="+mj-lt"/>
            </a:endParaRPr>
          </a:p>
        </p:txBody>
      </p:sp>
    </p:spTree>
    <p:extLst>
      <p:ext uri="{BB962C8B-B14F-4D97-AF65-F5344CB8AC3E}">
        <p14:creationId xmlns:p14="http://schemas.microsoft.com/office/powerpoint/2010/main" val="416716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B77FC-4EC5-48F9-975A-C914AF95D74A}"/>
              </a:ext>
            </a:extLst>
          </p:cNvPr>
          <p:cNvSpPr>
            <a:spLocks noGrp="1"/>
          </p:cNvSpPr>
          <p:nvPr>
            <p:ph type="title"/>
          </p:nvPr>
        </p:nvSpPr>
        <p:spPr/>
        <p:txBody>
          <a:bodyPr anchor="ctr">
            <a:normAutofit/>
          </a:bodyPr>
          <a:lstStyle/>
          <a:p>
            <a:pPr>
              <a:lnSpc>
                <a:spcPct val="90000"/>
              </a:lnSpc>
            </a:pPr>
            <a:r>
              <a:rPr lang="en-US" sz="8500" dirty="0">
                <a:solidFill>
                  <a:srgbClr val="000000"/>
                </a:solidFill>
                <a:latin typeface="+mj-lt"/>
              </a:rPr>
              <a:t>Kubernetes principles</a:t>
            </a:r>
          </a:p>
        </p:txBody>
      </p:sp>
      <p:sp>
        <p:nvSpPr>
          <p:cNvPr id="3" name="Content Placeholder 2">
            <a:extLst>
              <a:ext uri="{FF2B5EF4-FFF2-40B4-BE49-F238E27FC236}">
                <a16:creationId xmlns:a16="http://schemas.microsoft.com/office/drawing/2014/main" id="{4789DC01-E61E-4402-A44E-ED47101DB834}"/>
              </a:ext>
            </a:extLst>
          </p:cNvPr>
          <p:cNvSpPr>
            <a:spLocks noGrp="1"/>
          </p:cNvSpPr>
          <p:nvPr>
            <p:ph idx="1"/>
          </p:nvPr>
        </p:nvSpPr>
        <p:spPr>
          <a:xfrm>
            <a:off x="2271713" y="4121696"/>
            <a:ext cx="20477162" cy="8280920"/>
          </a:xfrm>
        </p:spPr>
        <p:txBody>
          <a:bodyPr anchor="t">
            <a:normAutofit lnSpcReduction="10000"/>
          </a:bodyPr>
          <a:lstStyle/>
          <a:p>
            <a:pPr algn="l">
              <a:lnSpc>
                <a:spcPct val="170000"/>
              </a:lnSpc>
              <a:spcAft>
                <a:spcPts val="600"/>
              </a:spcAft>
            </a:pPr>
            <a:r>
              <a:rPr lang="en-US" sz="3200" dirty="0">
                <a:latin typeface="+mn-lt"/>
              </a:rPr>
              <a:t>Kubernetes was built to promote the features required by highly available distributed systems, such as auto-scaling, portability, high availability, and security.</a:t>
            </a:r>
          </a:p>
          <a:p>
            <a:pPr marL="457200" indent="-457200" algn="l">
              <a:lnSpc>
                <a:spcPct val="170000"/>
              </a:lnSpc>
              <a:spcAft>
                <a:spcPts val="600"/>
              </a:spcAft>
              <a:buFont typeface="Wingdings" panose="05000000000000000000" pitchFamily="2" charset="2"/>
              <a:buChar char="§"/>
            </a:pPr>
            <a:r>
              <a:rPr lang="en-US" sz="3200" b="1" dirty="0">
                <a:latin typeface="+mn-lt"/>
              </a:rPr>
              <a:t>Scalability</a:t>
            </a:r>
            <a:r>
              <a:rPr lang="en-US" sz="3200" dirty="0">
                <a:latin typeface="+mn-lt"/>
              </a:rPr>
              <a:t>, based on CPU utilization, Kubernetes provides horizontal scaling of pods. Though the limit for CPU usage is configurable, Kubernetes will automatically start new pods if it reaches the limit.</a:t>
            </a:r>
          </a:p>
          <a:p>
            <a:pPr marL="457200" indent="-457200" algn="l">
              <a:lnSpc>
                <a:spcPct val="170000"/>
              </a:lnSpc>
              <a:spcAft>
                <a:spcPts val="600"/>
              </a:spcAft>
              <a:buFont typeface="Wingdings" panose="05000000000000000000" pitchFamily="2" charset="2"/>
              <a:buChar char="§"/>
            </a:pPr>
            <a:r>
              <a:rPr lang="en-US" sz="3200" b="1" dirty="0">
                <a:latin typeface="+mn-lt"/>
              </a:rPr>
              <a:t>High Availability</a:t>
            </a:r>
            <a:r>
              <a:rPr lang="en-US" sz="3200" dirty="0">
                <a:latin typeface="+mn-lt"/>
              </a:rPr>
              <a:t>, Kubernetes provides high availability at both levels i.e., at the infrastructure level and application level. Replica sets ensure that the minimum number of required replicas for a given application of a stateless pod is running.</a:t>
            </a:r>
          </a:p>
          <a:p>
            <a:pPr marL="457200" indent="-457200" algn="l">
              <a:lnSpc>
                <a:spcPct val="170000"/>
              </a:lnSpc>
              <a:spcAft>
                <a:spcPts val="600"/>
              </a:spcAft>
              <a:buFont typeface="Wingdings" panose="05000000000000000000" pitchFamily="2" charset="2"/>
              <a:buChar char="§"/>
            </a:pPr>
            <a:r>
              <a:rPr lang="en-US" sz="3200" b="1" dirty="0">
                <a:latin typeface="+mn-lt"/>
              </a:rPr>
              <a:t>Security</a:t>
            </a:r>
            <a:r>
              <a:rPr lang="en-US" sz="3200" dirty="0">
                <a:latin typeface="+mn-lt"/>
              </a:rPr>
              <a:t>, Kubernetes positions security at multiple levels such as at cluster level, application level, and network level. The endpoints of API remain secured through the transport security layer. Only verified users, such as service account users or regular users can execute operations on the cluster via API requests.</a:t>
            </a:r>
          </a:p>
        </p:txBody>
      </p:sp>
    </p:spTree>
    <p:extLst>
      <p:ext uri="{BB962C8B-B14F-4D97-AF65-F5344CB8AC3E}">
        <p14:creationId xmlns:p14="http://schemas.microsoft.com/office/powerpoint/2010/main" val="4219631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B77FC-4EC5-48F9-975A-C914AF95D74A}"/>
              </a:ext>
            </a:extLst>
          </p:cNvPr>
          <p:cNvSpPr>
            <a:spLocks noGrp="1"/>
          </p:cNvSpPr>
          <p:nvPr>
            <p:ph type="title"/>
          </p:nvPr>
        </p:nvSpPr>
        <p:spPr/>
        <p:txBody>
          <a:bodyPr anchor="ctr">
            <a:normAutofit/>
          </a:bodyPr>
          <a:lstStyle/>
          <a:p>
            <a:pPr>
              <a:lnSpc>
                <a:spcPct val="90000"/>
              </a:lnSpc>
            </a:pPr>
            <a:r>
              <a:rPr lang="en-US" sz="8500" dirty="0">
                <a:solidFill>
                  <a:srgbClr val="000000"/>
                </a:solidFill>
                <a:latin typeface="+mj-lt"/>
              </a:rPr>
              <a:t>Control Plane</a:t>
            </a:r>
          </a:p>
        </p:txBody>
      </p:sp>
      <p:sp>
        <p:nvSpPr>
          <p:cNvPr id="3" name="Content Placeholder 2">
            <a:extLst>
              <a:ext uri="{FF2B5EF4-FFF2-40B4-BE49-F238E27FC236}">
                <a16:creationId xmlns:a16="http://schemas.microsoft.com/office/drawing/2014/main" id="{4789DC01-E61E-4402-A44E-ED47101DB834}"/>
              </a:ext>
            </a:extLst>
          </p:cNvPr>
          <p:cNvSpPr>
            <a:spLocks noGrp="1"/>
          </p:cNvSpPr>
          <p:nvPr>
            <p:ph idx="1"/>
          </p:nvPr>
        </p:nvSpPr>
        <p:spPr>
          <a:xfrm>
            <a:off x="2271713" y="4121696"/>
            <a:ext cx="20477162" cy="8280920"/>
          </a:xfrm>
        </p:spPr>
        <p:txBody>
          <a:bodyPr anchor="t">
            <a:normAutofit/>
          </a:bodyPr>
          <a:lstStyle/>
          <a:p>
            <a:pPr algn="l">
              <a:lnSpc>
                <a:spcPct val="170000"/>
              </a:lnSpc>
              <a:spcAft>
                <a:spcPts val="600"/>
              </a:spcAft>
            </a:pPr>
            <a:r>
              <a:rPr lang="en-US" sz="4400" dirty="0">
                <a:latin typeface="+mn-lt"/>
              </a:rPr>
              <a:t>The control plane manages the worker nodes and the Pods in the cluster. In production environments, the control plane usually runs across  multiple servers and a cluster usually runs multiple nodes, providing fault-tolerance and high availability.</a:t>
            </a:r>
          </a:p>
        </p:txBody>
      </p:sp>
    </p:spTree>
    <p:extLst>
      <p:ext uri="{BB962C8B-B14F-4D97-AF65-F5344CB8AC3E}">
        <p14:creationId xmlns:p14="http://schemas.microsoft.com/office/powerpoint/2010/main" val="4129494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32EC934-5ECF-4D3B-B2E2-FDB8FB3AF18E}"/>
              </a:ext>
            </a:extLst>
          </p:cNvPr>
          <p:cNvPicPr>
            <a:picLocks noChangeAspect="1"/>
          </p:cNvPicPr>
          <p:nvPr/>
        </p:nvPicPr>
        <p:blipFill>
          <a:blip r:embed="rId2"/>
          <a:stretch>
            <a:fillRect/>
          </a:stretch>
        </p:blipFill>
        <p:spPr>
          <a:xfrm>
            <a:off x="1730322" y="1969756"/>
            <a:ext cx="20923356" cy="9776488"/>
          </a:xfrm>
          <a:prstGeom prst="rect">
            <a:avLst/>
          </a:prstGeom>
        </p:spPr>
      </p:pic>
    </p:spTree>
    <p:extLst>
      <p:ext uri="{BB962C8B-B14F-4D97-AF65-F5344CB8AC3E}">
        <p14:creationId xmlns:p14="http://schemas.microsoft.com/office/powerpoint/2010/main" val="1309248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B77FC-4EC5-48F9-975A-C914AF95D74A}"/>
              </a:ext>
            </a:extLst>
          </p:cNvPr>
          <p:cNvSpPr>
            <a:spLocks noGrp="1"/>
          </p:cNvSpPr>
          <p:nvPr>
            <p:ph type="title"/>
          </p:nvPr>
        </p:nvSpPr>
        <p:spPr/>
        <p:txBody>
          <a:bodyPr anchor="ctr">
            <a:normAutofit/>
          </a:bodyPr>
          <a:lstStyle/>
          <a:p>
            <a:pPr>
              <a:lnSpc>
                <a:spcPct val="90000"/>
              </a:lnSpc>
            </a:pPr>
            <a:r>
              <a:rPr lang="en-US" sz="8500" dirty="0">
                <a:solidFill>
                  <a:srgbClr val="000000"/>
                </a:solidFill>
                <a:latin typeface="+mj-lt"/>
              </a:rPr>
              <a:t>Control Plane components</a:t>
            </a:r>
          </a:p>
        </p:txBody>
      </p:sp>
      <p:sp>
        <p:nvSpPr>
          <p:cNvPr id="3" name="Content Placeholder 2">
            <a:extLst>
              <a:ext uri="{FF2B5EF4-FFF2-40B4-BE49-F238E27FC236}">
                <a16:creationId xmlns:a16="http://schemas.microsoft.com/office/drawing/2014/main" id="{4789DC01-E61E-4402-A44E-ED47101DB834}"/>
              </a:ext>
            </a:extLst>
          </p:cNvPr>
          <p:cNvSpPr>
            <a:spLocks noGrp="1"/>
          </p:cNvSpPr>
          <p:nvPr>
            <p:ph idx="1"/>
          </p:nvPr>
        </p:nvSpPr>
        <p:spPr>
          <a:xfrm>
            <a:off x="2271713" y="4121696"/>
            <a:ext cx="20477162" cy="8280920"/>
          </a:xfrm>
        </p:spPr>
        <p:txBody>
          <a:bodyPr anchor="t">
            <a:normAutofit/>
          </a:bodyPr>
          <a:lstStyle/>
          <a:p>
            <a:pPr algn="l">
              <a:lnSpc>
                <a:spcPct val="170000"/>
              </a:lnSpc>
              <a:spcAft>
                <a:spcPts val="600"/>
              </a:spcAft>
            </a:pPr>
            <a:r>
              <a:rPr lang="en-US" sz="4400" dirty="0">
                <a:latin typeface="+mn-lt"/>
              </a:rPr>
              <a:t>The control plane role is making decisions in the cluster like scheduling deployments or restarting a failing pod.</a:t>
            </a:r>
          </a:p>
          <a:p>
            <a:pPr algn="l">
              <a:lnSpc>
                <a:spcPct val="170000"/>
              </a:lnSpc>
              <a:spcAft>
                <a:spcPts val="600"/>
              </a:spcAft>
            </a:pPr>
            <a:endParaRPr lang="en-US" sz="4400" dirty="0">
              <a:latin typeface="+mn-lt"/>
            </a:endParaRPr>
          </a:p>
          <a:p>
            <a:pPr algn="l">
              <a:lnSpc>
                <a:spcPct val="170000"/>
              </a:lnSpc>
              <a:spcAft>
                <a:spcPts val="600"/>
              </a:spcAft>
            </a:pPr>
            <a:r>
              <a:rPr lang="en-US" sz="4400" dirty="0">
                <a:latin typeface="+mn-lt"/>
              </a:rPr>
              <a:t>It is composed of an API server, a database, a scheduler and a controller manager, for Cloud-managed clusters, there’s an additional cloud-controller manager.</a:t>
            </a:r>
          </a:p>
        </p:txBody>
      </p:sp>
    </p:spTree>
    <p:extLst>
      <p:ext uri="{BB962C8B-B14F-4D97-AF65-F5344CB8AC3E}">
        <p14:creationId xmlns:p14="http://schemas.microsoft.com/office/powerpoint/2010/main" val="3477728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B77FC-4EC5-48F9-975A-C914AF95D74A}"/>
              </a:ext>
            </a:extLst>
          </p:cNvPr>
          <p:cNvSpPr>
            <a:spLocks noGrp="1"/>
          </p:cNvSpPr>
          <p:nvPr>
            <p:ph type="title"/>
          </p:nvPr>
        </p:nvSpPr>
        <p:spPr/>
        <p:txBody>
          <a:bodyPr anchor="ctr">
            <a:normAutofit/>
          </a:bodyPr>
          <a:lstStyle/>
          <a:p>
            <a:pPr>
              <a:lnSpc>
                <a:spcPct val="90000"/>
              </a:lnSpc>
            </a:pPr>
            <a:r>
              <a:rPr lang="en-US" sz="8500" dirty="0">
                <a:solidFill>
                  <a:srgbClr val="000000"/>
                </a:solidFill>
                <a:latin typeface="+mj-lt"/>
              </a:rPr>
              <a:t>Control Plane components</a:t>
            </a:r>
          </a:p>
        </p:txBody>
      </p:sp>
      <p:sp>
        <p:nvSpPr>
          <p:cNvPr id="3" name="Content Placeholder 2">
            <a:extLst>
              <a:ext uri="{FF2B5EF4-FFF2-40B4-BE49-F238E27FC236}">
                <a16:creationId xmlns:a16="http://schemas.microsoft.com/office/drawing/2014/main" id="{4789DC01-E61E-4402-A44E-ED47101DB834}"/>
              </a:ext>
            </a:extLst>
          </p:cNvPr>
          <p:cNvSpPr>
            <a:spLocks noGrp="1"/>
          </p:cNvSpPr>
          <p:nvPr>
            <p:ph idx="1"/>
          </p:nvPr>
        </p:nvSpPr>
        <p:spPr>
          <a:xfrm>
            <a:off x="2271713" y="4121696"/>
            <a:ext cx="20477162" cy="8280920"/>
          </a:xfrm>
        </p:spPr>
        <p:txBody>
          <a:bodyPr anchor="t">
            <a:normAutofit/>
          </a:bodyPr>
          <a:lstStyle/>
          <a:p>
            <a:pPr marL="571500" indent="-571500" algn="l">
              <a:lnSpc>
                <a:spcPct val="170000"/>
              </a:lnSpc>
              <a:spcAft>
                <a:spcPts val="600"/>
              </a:spcAft>
              <a:buFont typeface="Wingdings" panose="05000000000000000000" pitchFamily="2" charset="2"/>
              <a:buChar char="§"/>
            </a:pPr>
            <a:r>
              <a:rPr lang="en-US" sz="4400" dirty="0">
                <a:latin typeface="+mj-lt"/>
              </a:rPr>
              <a:t>API Server</a:t>
            </a:r>
            <a:r>
              <a:rPr lang="en-US" sz="4400" dirty="0">
                <a:latin typeface="+mn-lt"/>
              </a:rPr>
              <a:t>, it is the way to interact with Kubernetes, for example, by using a CLI tool like </a:t>
            </a:r>
            <a:r>
              <a:rPr lang="en-US" sz="4400" dirty="0" err="1">
                <a:latin typeface="+mn-lt"/>
              </a:rPr>
              <a:t>kubectl</a:t>
            </a:r>
            <a:r>
              <a:rPr lang="en-US" sz="4400" dirty="0">
                <a:latin typeface="+mn-lt"/>
              </a:rPr>
              <a:t> or web tool like Kubernetes Dashboard.</a:t>
            </a:r>
          </a:p>
          <a:p>
            <a:pPr marL="571500" indent="-571500" algn="l">
              <a:lnSpc>
                <a:spcPct val="170000"/>
              </a:lnSpc>
              <a:spcAft>
                <a:spcPts val="600"/>
              </a:spcAft>
              <a:buFont typeface="Wingdings" panose="05000000000000000000" pitchFamily="2" charset="2"/>
              <a:buChar char="§"/>
            </a:pPr>
            <a:r>
              <a:rPr lang="en-US" sz="4400" dirty="0">
                <a:latin typeface="+mj-lt"/>
              </a:rPr>
              <a:t>ETCD</a:t>
            </a:r>
            <a:r>
              <a:rPr lang="en-US" sz="4400" dirty="0">
                <a:latin typeface="+mn-lt"/>
              </a:rPr>
              <a:t>, a key-value database used to store all cluster data.</a:t>
            </a:r>
          </a:p>
          <a:p>
            <a:pPr marL="571500" indent="-571500" algn="l">
              <a:lnSpc>
                <a:spcPct val="170000"/>
              </a:lnSpc>
              <a:spcAft>
                <a:spcPts val="600"/>
              </a:spcAft>
              <a:buFont typeface="Wingdings" panose="05000000000000000000" pitchFamily="2" charset="2"/>
              <a:buChar char="§"/>
            </a:pPr>
            <a:r>
              <a:rPr lang="en-US" sz="4400" dirty="0">
                <a:latin typeface="+mj-lt"/>
              </a:rPr>
              <a:t>Scheduler</a:t>
            </a:r>
            <a:r>
              <a:rPr lang="en-US" sz="4400" dirty="0">
                <a:latin typeface="+mn-lt"/>
              </a:rPr>
              <a:t>, it decides in what node new Pods can be deployed.</a:t>
            </a:r>
          </a:p>
          <a:p>
            <a:pPr marL="571500" indent="-571500" algn="l">
              <a:lnSpc>
                <a:spcPct val="170000"/>
              </a:lnSpc>
              <a:spcAft>
                <a:spcPts val="600"/>
              </a:spcAft>
              <a:buFont typeface="Wingdings" panose="05000000000000000000" pitchFamily="2" charset="2"/>
              <a:buChar char="§"/>
            </a:pPr>
            <a:r>
              <a:rPr lang="en-US" sz="4400" dirty="0">
                <a:latin typeface="+mj-lt"/>
              </a:rPr>
              <a:t>Controller manager</a:t>
            </a:r>
            <a:r>
              <a:rPr lang="en-US" sz="4400" dirty="0">
                <a:latin typeface="+mn-lt"/>
              </a:rPr>
              <a:t>, </a:t>
            </a:r>
            <a:r>
              <a:rPr lang="en-US" sz="4400" dirty="0" err="1">
                <a:latin typeface="+mn-lt"/>
              </a:rPr>
              <a:t>todo</a:t>
            </a:r>
            <a:endParaRPr lang="en-US" sz="4400" dirty="0">
              <a:latin typeface="+mn-lt"/>
            </a:endParaRPr>
          </a:p>
          <a:p>
            <a:pPr marL="571500" indent="-571500" algn="l">
              <a:lnSpc>
                <a:spcPct val="170000"/>
              </a:lnSpc>
              <a:spcAft>
                <a:spcPts val="600"/>
              </a:spcAft>
              <a:buFont typeface="Wingdings" panose="05000000000000000000" pitchFamily="2" charset="2"/>
              <a:buChar char="§"/>
            </a:pPr>
            <a:r>
              <a:rPr lang="en-US" sz="4400" dirty="0">
                <a:latin typeface="+mj-lt"/>
              </a:rPr>
              <a:t>Cloud-controller manager</a:t>
            </a:r>
            <a:r>
              <a:rPr lang="en-US" sz="4400" dirty="0">
                <a:latin typeface="+mn-lt"/>
              </a:rPr>
              <a:t>, </a:t>
            </a:r>
            <a:r>
              <a:rPr lang="en-US" sz="4400" dirty="0" err="1">
                <a:latin typeface="+mn-lt"/>
              </a:rPr>
              <a:t>todo</a:t>
            </a:r>
            <a:endParaRPr lang="en-US" sz="4400" dirty="0">
              <a:latin typeface="+mn-lt"/>
            </a:endParaRPr>
          </a:p>
        </p:txBody>
      </p:sp>
    </p:spTree>
    <p:extLst>
      <p:ext uri="{BB962C8B-B14F-4D97-AF65-F5344CB8AC3E}">
        <p14:creationId xmlns:p14="http://schemas.microsoft.com/office/powerpoint/2010/main" val="3457609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B77FC-4EC5-48F9-975A-C914AF95D74A}"/>
              </a:ext>
            </a:extLst>
          </p:cNvPr>
          <p:cNvSpPr>
            <a:spLocks noGrp="1"/>
          </p:cNvSpPr>
          <p:nvPr>
            <p:ph type="title"/>
          </p:nvPr>
        </p:nvSpPr>
        <p:spPr/>
        <p:txBody>
          <a:bodyPr anchor="ctr">
            <a:normAutofit/>
          </a:bodyPr>
          <a:lstStyle/>
          <a:p>
            <a:pPr>
              <a:lnSpc>
                <a:spcPct val="90000"/>
              </a:lnSpc>
            </a:pPr>
            <a:r>
              <a:rPr lang="en-US" sz="8500" dirty="0">
                <a:solidFill>
                  <a:srgbClr val="000000"/>
                </a:solidFill>
                <a:latin typeface="+mj-lt"/>
              </a:rPr>
              <a:t>Node components</a:t>
            </a:r>
          </a:p>
        </p:txBody>
      </p:sp>
      <p:sp>
        <p:nvSpPr>
          <p:cNvPr id="3" name="Content Placeholder 2">
            <a:extLst>
              <a:ext uri="{FF2B5EF4-FFF2-40B4-BE49-F238E27FC236}">
                <a16:creationId xmlns:a16="http://schemas.microsoft.com/office/drawing/2014/main" id="{4789DC01-E61E-4402-A44E-ED47101DB834}"/>
              </a:ext>
            </a:extLst>
          </p:cNvPr>
          <p:cNvSpPr>
            <a:spLocks noGrp="1"/>
          </p:cNvSpPr>
          <p:nvPr>
            <p:ph idx="1"/>
          </p:nvPr>
        </p:nvSpPr>
        <p:spPr>
          <a:xfrm>
            <a:off x="2271713" y="4121696"/>
            <a:ext cx="20477162" cy="8280920"/>
          </a:xfrm>
        </p:spPr>
        <p:txBody>
          <a:bodyPr anchor="t">
            <a:normAutofit/>
          </a:bodyPr>
          <a:lstStyle/>
          <a:p>
            <a:pPr algn="l">
              <a:lnSpc>
                <a:spcPct val="170000"/>
              </a:lnSpc>
              <a:spcAft>
                <a:spcPts val="600"/>
              </a:spcAft>
            </a:pPr>
            <a:r>
              <a:rPr lang="en-US" sz="4400" dirty="0">
                <a:latin typeface="+mn-lt"/>
              </a:rPr>
              <a:t>Node components run on all the clusters nodes (masters and workers) to maintain running Pods and providing Kubernetes runtime environment.</a:t>
            </a:r>
          </a:p>
          <a:p>
            <a:pPr marL="571500" indent="-571500" algn="l">
              <a:lnSpc>
                <a:spcPct val="170000"/>
              </a:lnSpc>
              <a:spcAft>
                <a:spcPts val="600"/>
              </a:spcAft>
              <a:buFont typeface="Wingdings" panose="05000000000000000000" pitchFamily="2" charset="2"/>
              <a:buChar char="§"/>
            </a:pPr>
            <a:r>
              <a:rPr lang="en-US" sz="4400" dirty="0" err="1">
                <a:latin typeface="+mj-lt"/>
              </a:rPr>
              <a:t>Kubelet</a:t>
            </a:r>
            <a:r>
              <a:rPr lang="en-US" sz="4400" dirty="0">
                <a:latin typeface="+mn-lt"/>
              </a:rPr>
              <a:t>, an agent used to guarantee containers are running in Pods</a:t>
            </a:r>
          </a:p>
          <a:p>
            <a:pPr marL="571500" indent="-571500" algn="l">
              <a:lnSpc>
                <a:spcPct val="170000"/>
              </a:lnSpc>
              <a:spcAft>
                <a:spcPts val="600"/>
              </a:spcAft>
              <a:buFont typeface="Wingdings" panose="05000000000000000000" pitchFamily="2" charset="2"/>
              <a:buChar char="§"/>
            </a:pPr>
            <a:r>
              <a:rPr lang="en-US" sz="4400" dirty="0" err="1">
                <a:latin typeface="+mj-lt"/>
              </a:rPr>
              <a:t>Kube</a:t>
            </a:r>
            <a:r>
              <a:rPr lang="en-US" sz="4400" dirty="0">
                <a:latin typeface="+mj-lt"/>
              </a:rPr>
              <a:t> Proxy</a:t>
            </a:r>
            <a:r>
              <a:rPr lang="en-US" sz="4400" dirty="0">
                <a:latin typeface="+mn-lt"/>
              </a:rPr>
              <a:t>, a network proxy used to maintain communication between Pods</a:t>
            </a:r>
          </a:p>
        </p:txBody>
      </p:sp>
    </p:spTree>
    <p:extLst>
      <p:ext uri="{BB962C8B-B14F-4D97-AF65-F5344CB8AC3E}">
        <p14:creationId xmlns:p14="http://schemas.microsoft.com/office/powerpoint/2010/main" val="35659846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Blue">
      <a:dk1>
        <a:srgbClr val="292729"/>
      </a:dk1>
      <a:lt1>
        <a:srgbClr val="FDFCFF"/>
      </a:lt1>
      <a:dk2>
        <a:srgbClr val="000000"/>
      </a:dk2>
      <a:lt2>
        <a:srgbClr val="FEFFFF"/>
      </a:lt2>
      <a:accent1>
        <a:srgbClr val="F0F4F7"/>
      </a:accent1>
      <a:accent2>
        <a:srgbClr val="C3CBD0"/>
      </a:accent2>
      <a:accent3>
        <a:srgbClr val="406FFD"/>
      </a:accent3>
      <a:accent4>
        <a:srgbClr val="406FFD"/>
      </a:accent4>
      <a:accent5>
        <a:srgbClr val="406FFD"/>
      </a:accent5>
      <a:accent6>
        <a:srgbClr val="406FFD"/>
      </a:accent6>
      <a:hlink>
        <a:srgbClr val="406FFD"/>
      </a:hlink>
      <a:folHlink>
        <a:srgbClr val="3661DF"/>
      </a:folHlink>
    </a:clrScheme>
    <a:fontScheme name="Custom 1">
      <a:majorFont>
        <a:latin typeface="Circular Std Bold"/>
        <a:ea typeface=""/>
        <a:cs typeface=""/>
      </a:majorFont>
      <a:minorFont>
        <a:latin typeface="Circular Std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12700" cap="flat" cmpd="sng" algn="ctr">
          <a:solidFill>
            <a:srgbClr val="000000"/>
          </a:solidFill>
          <a:prstDash val="solid"/>
          <a:miter lim="400000"/>
          <a:headEnd type="none" w="med" len="med"/>
          <a:tailEnd type="none" w="med" len="med"/>
        </a:ln>
        <a:effectLst>
          <a:outerShdw blurRad="25400" algn="ctr" rotWithShape="0">
            <a:srgbClr val="000000">
              <a:alpha val="50000"/>
            </a:srgbClr>
          </a:outerShdw>
        </a:effectLst>
      </a:spPr>
      <a:bodyPr vert="horz" wrap="square" lIns="38100" tIns="38100" rIns="38100" bIns="38100" numCol="1" anchor="ctr" anchorCtr="0" compatLnSpc="1">
        <a:prstTxWarp prst="textNoShape">
          <a:avLst/>
        </a:prstTxWarp>
        <a:spAutoFit/>
      </a:bodyPr>
      <a:lstStyle>
        <a:defPPr marL="0" marR="0" indent="0" algn="l" defTabSz="825500" rtl="0" eaLnBrk="1" fontAlgn="base" latinLnBrk="0" hangingPunct="0">
          <a:lnSpc>
            <a:spcPct val="100000"/>
          </a:lnSpc>
          <a:spcBef>
            <a:spcPct val="0"/>
          </a:spcBef>
          <a:spcAft>
            <a:spcPct val="0"/>
          </a:spcAft>
          <a:buClrTx/>
          <a:buSzTx/>
          <a:buFontTx/>
          <a:buNone/>
          <a:tabLst/>
          <a:defRPr kumimoji="0" lang="x-none" altLang="x-none" sz="2000" b="0" i="0" u="none" strike="noStrike" cap="none" normalizeH="0" baseline="0">
            <a:ln>
              <a:noFill/>
            </a:ln>
            <a:solidFill>
              <a:srgbClr val="74808C"/>
            </a:solidFill>
            <a:effectLst/>
            <a:latin typeface="Poppins" charset="0"/>
            <a:ea typeface="Poppins" charset="0"/>
            <a:cs typeface="Poppins" charset="0"/>
            <a:sym typeface="Poppi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12700" cap="flat" cmpd="sng" algn="ctr">
          <a:solidFill>
            <a:srgbClr val="000000"/>
          </a:solidFill>
          <a:prstDash val="solid"/>
          <a:miter lim="400000"/>
          <a:headEnd type="none" w="med" len="med"/>
          <a:tailEnd type="none" w="med" len="med"/>
        </a:ln>
        <a:effectLst>
          <a:outerShdw blurRad="25400" algn="ctr" rotWithShape="0">
            <a:srgbClr val="000000">
              <a:alpha val="50000"/>
            </a:srgbClr>
          </a:outerShdw>
        </a:effectLst>
      </a:spPr>
      <a:bodyPr vert="horz" wrap="square" lIns="38100" tIns="38100" rIns="38100" bIns="38100" numCol="1" anchor="ctr" anchorCtr="0" compatLnSpc="1">
        <a:prstTxWarp prst="textNoShape">
          <a:avLst/>
        </a:prstTxWarp>
        <a:spAutoFit/>
      </a:bodyPr>
      <a:lstStyle>
        <a:defPPr marL="0" marR="0" indent="0" algn="l" defTabSz="825500" rtl="0" eaLnBrk="1" fontAlgn="base" latinLnBrk="0" hangingPunct="0">
          <a:lnSpc>
            <a:spcPct val="100000"/>
          </a:lnSpc>
          <a:spcBef>
            <a:spcPct val="0"/>
          </a:spcBef>
          <a:spcAft>
            <a:spcPct val="0"/>
          </a:spcAft>
          <a:buClrTx/>
          <a:buSzTx/>
          <a:buFontTx/>
          <a:buNone/>
          <a:tabLst/>
          <a:defRPr kumimoji="0" lang="x-none" altLang="x-none" sz="2000" b="0" i="0" u="none" strike="noStrike" cap="none" normalizeH="0" baseline="0">
            <a:ln>
              <a:noFill/>
            </a:ln>
            <a:solidFill>
              <a:srgbClr val="74808C"/>
            </a:solidFill>
            <a:effectLst/>
            <a:latin typeface="Poppins" charset="0"/>
            <a:ea typeface="Poppins" charset="0"/>
            <a:cs typeface="Poppins" charset="0"/>
            <a:sym typeface="Poppins"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53585F"/>
      </a:dk2>
      <a:lt2>
        <a:srgbClr val="DCDEE0"/>
      </a:lt2>
      <a:accent1>
        <a:srgbClr val="0365C0"/>
      </a:accent1>
      <a:accent2>
        <a:srgbClr val="00882B"/>
      </a:accent2>
      <a:accent3>
        <a:srgbClr val="FFFFFF"/>
      </a:accent3>
      <a:accent4>
        <a:srgbClr val="000000"/>
      </a:accent4>
      <a:accent5>
        <a:srgbClr val="AAB8DC"/>
      </a:accent5>
      <a:accent6>
        <a:srgbClr val="007B26"/>
      </a:accent6>
      <a:hlink>
        <a:srgbClr val="0000FF"/>
      </a:hlink>
      <a:folHlink>
        <a:srgbClr val="FF00FF"/>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9286</TotalTime>
  <Words>1189</Words>
  <Application>Microsoft Office PowerPoint</Application>
  <PresentationFormat>Custom</PresentationFormat>
  <Paragraphs>93</Paragraphs>
  <Slides>25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25</vt:i4>
      </vt:variant>
    </vt:vector>
  </HeadingPairs>
  <TitlesOfParts>
    <vt:vector size="37" baseType="lpstr">
      <vt:lpstr>Arial</vt:lpstr>
      <vt:lpstr>Circular Std Bold</vt:lpstr>
      <vt:lpstr>Circular Std Book</vt:lpstr>
      <vt:lpstr>Helvetica Neue</vt:lpstr>
      <vt:lpstr>Montserrat</vt:lpstr>
      <vt:lpstr>Montserrat Semi</vt:lpstr>
      <vt:lpstr>Open Sans</vt:lpstr>
      <vt:lpstr>Open Sans Semibold</vt:lpstr>
      <vt:lpstr>Poppins</vt:lpstr>
      <vt:lpstr>Poppins Medium</vt:lpstr>
      <vt:lpstr>Wingdings</vt:lpstr>
      <vt:lpstr>White</vt:lpstr>
      <vt:lpstr>What is Orchestration</vt:lpstr>
      <vt:lpstr>What is Kubernetes</vt:lpstr>
      <vt:lpstr>Why we need Kubernetes</vt:lpstr>
      <vt:lpstr>Kubernetes principles</vt:lpstr>
      <vt:lpstr>Control Plane</vt:lpstr>
      <vt:lpstr>PowerPoint Presentation</vt:lpstr>
      <vt:lpstr>Control Plane components</vt:lpstr>
      <vt:lpstr>Control Plane components</vt:lpstr>
      <vt:lpstr>Node components</vt:lpstr>
      <vt:lpstr>What is a Pod?</vt:lpstr>
      <vt:lpstr>Ports used by Kubernetes</vt:lpstr>
      <vt:lpstr>Kubernetes relies on a container runtime</vt:lpstr>
      <vt:lpstr>Lab 1</vt:lpstr>
      <vt:lpstr>Namespace</vt:lpstr>
      <vt:lpstr>Pods and Networks</vt:lpstr>
      <vt:lpstr>Again, what is a Pod?</vt:lpstr>
      <vt:lpstr>Pod lifecycle</vt:lpstr>
      <vt:lpstr>Lab 2</vt:lpstr>
      <vt:lpstr>Network, Services and DNS</vt:lpstr>
      <vt:lpstr>Service types</vt:lpstr>
      <vt:lpstr>Accessing a Service from Internet</vt:lpstr>
      <vt:lpstr>Lab 3</vt:lpstr>
      <vt:lpstr>Lab 4</vt:lpstr>
      <vt:lpstr>Lab 5</vt:lpstr>
      <vt:lpstr>Lab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Anas Ben Othman</dc:creator>
  <cp:lastModifiedBy>Mohamed Anas Ben Othman</cp:lastModifiedBy>
  <cp:revision>340</cp:revision>
  <dcterms:created xsi:type="dcterms:W3CDTF">2019-11-04T08:26:31Z</dcterms:created>
  <dcterms:modified xsi:type="dcterms:W3CDTF">2021-12-06T19:02:26Z</dcterms:modified>
</cp:coreProperties>
</file>