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7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80" r:id="rId8"/>
    <p:sldId id="276" r:id="rId9"/>
    <p:sldId id="277" r:id="rId10"/>
    <p:sldId id="278" r:id="rId11"/>
    <p:sldId id="26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6" autoAdjust="0"/>
    <p:restoredTop sz="94322" autoAdjust="0"/>
  </p:normalViewPr>
  <p:slideViewPr>
    <p:cSldViewPr snapToGrid="0">
      <p:cViewPr varScale="1">
        <p:scale>
          <a:sx n="69" d="100"/>
          <a:sy n="69" d="100"/>
        </p:scale>
        <p:origin x="-66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24233" y="1494502"/>
            <a:ext cx="10677835" cy="228108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4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568" y="4945624"/>
            <a:ext cx="10668000" cy="904568"/>
          </a:xfrm>
        </p:spPr>
        <p:txBody>
          <a:bodyPr>
            <a:normAutofit/>
          </a:bodyPr>
          <a:lstStyle>
            <a:lvl1pPr marL="0" indent="0" algn="r">
              <a:buNone/>
              <a:defRPr sz="3733" b="0" i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пт 13.12.19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09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пт 13.12.19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89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пт 13.12.19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910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пт 13.12.19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7967" y="3101618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1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765" y="299116"/>
            <a:ext cx="11012131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285" y="1887793"/>
            <a:ext cx="10994760" cy="4483507"/>
          </a:xfrm>
        </p:spPr>
        <p:txBody>
          <a:bodyPr/>
          <a:lstStyle>
            <a:lvl1pPr algn="l">
              <a:defRPr sz="3733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пт 13.12.19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231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164" y="542050"/>
            <a:ext cx="9250513" cy="967132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915" y="1524001"/>
            <a:ext cx="9281653" cy="4727329"/>
          </a:xfrm>
        </p:spPr>
        <p:txBody>
          <a:bodyPr/>
          <a:lstStyle>
            <a:lvl1pPr>
              <a:defRPr sz="3733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пт 13.12.19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35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пт 13.12.19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26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пт 13.12.19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18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425" y="283536"/>
            <a:ext cx="10791153" cy="1018033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175" y="2040204"/>
            <a:ext cx="5386917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175" y="2670067"/>
            <a:ext cx="5386917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6337" y="2040204"/>
            <a:ext cx="5389033" cy="639763"/>
          </a:xfrm>
        </p:spPr>
        <p:txBody>
          <a:bodyPr anchor="b"/>
          <a:lstStyle>
            <a:lvl1pPr marL="0" indent="0" algn="ctr">
              <a:buNone/>
              <a:defRPr sz="3200" b="1">
                <a:solidFill>
                  <a:srgbClr val="002060"/>
                </a:solidFill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76337" y="2670067"/>
            <a:ext cx="5389033" cy="3035059"/>
          </a:xfrm>
        </p:spPr>
        <p:txBody>
          <a:bodyPr/>
          <a:lstStyle>
            <a:lvl1pPr algn="ctr">
              <a:defRPr sz="3200">
                <a:solidFill>
                  <a:srgbClr val="002060"/>
                </a:solidFill>
              </a:defRPr>
            </a:lvl1pPr>
            <a:lvl2pPr algn="ctr">
              <a:defRPr sz="2667">
                <a:solidFill>
                  <a:srgbClr val="002060"/>
                </a:solidFill>
              </a:defRPr>
            </a:lvl2pPr>
            <a:lvl3pPr algn="ctr">
              <a:defRPr sz="2400">
                <a:solidFill>
                  <a:srgbClr val="002060"/>
                </a:solidFill>
              </a:defRPr>
            </a:lvl3pPr>
            <a:lvl4pPr algn="ctr">
              <a:defRPr sz="2133">
                <a:solidFill>
                  <a:srgbClr val="002060"/>
                </a:solidFill>
              </a:defRPr>
            </a:lvl4pPr>
            <a:lvl5pPr algn="ctr">
              <a:defRPr sz="2133">
                <a:solidFill>
                  <a:srgbClr val="002060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пт 13.12.19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43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пт 13.12.19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92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пт 13.12.19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09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F6DD-A7A9-4BA5-9281-0C430732808C}" type="datetimeFigureOut">
              <a:rPr lang="ru-RU" smtClean="0"/>
              <a:t>пт 13.12.19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13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F6DD-A7A9-4BA5-9281-0C430732808C}" type="datetimeFigureOut">
              <a:rPr lang="ru-RU" smtClean="0"/>
              <a:t>пт 13.12.19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01909-7C34-4910-AD1D-9A6DE88493A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/>
        </p:nvSpPr>
        <p:spPr>
          <a:xfrm>
            <a:off x="-12200" y="6951663"/>
            <a:ext cx="111861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867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64727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/index.php?title=Blue_Coat_Proxy_SG&amp;action=edit&amp;redlink=1" TargetMode="External"/><Relationship Id="rId3" Type="http://schemas.openxmlformats.org/officeDocument/2006/relationships/hyperlink" Target="https://ru.wikipedia.org/wiki/3proxy" TargetMode="External"/><Relationship Id="rId7" Type="http://schemas.openxmlformats.org/officeDocument/2006/relationships/hyperlink" Target="https://ru.wikipedia.org/wiki/HandyCache" TargetMode="External"/><Relationship Id="rId12" Type="http://schemas.openxmlformats.org/officeDocument/2006/relationships/hyperlink" Target="https://ru.wikipedia.org/w/index.php?title=WinGate&amp;action=edit&amp;redlink=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Eserv" TargetMode="External"/><Relationship Id="rId11" Type="http://schemas.openxmlformats.org/officeDocument/2006/relationships/hyperlink" Target="https://ru.wikipedia.org/wiki/UserGate" TargetMode="External"/><Relationship Id="rId5" Type="http://schemas.openxmlformats.org/officeDocument/2006/relationships/hyperlink" Target="https://ru.wikipedia.org/wiki/%D0%9F%D1%80%D0%BE%D0%BF%D1%80%D0%B8%D0%B5%D1%82%D0%B0%D1%80%D0%BD%D0%BE%D0%B5_%D0%BF%D1%80%D0%BE%D0%B3%D1%80%D0%B0%D0%BC%D0%BC%D0%BD%D0%BE%D0%B5_%D0%BE%D0%B1%D0%B5%D1%81%D0%BF%D0%B5%D1%87%D0%B5%D0%BD%D0%B8%D0%B5" TargetMode="External"/><Relationship Id="rId10" Type="http://schemas.openxmlformats.org/officeDocument/2006/relationships/hyperlink" Target="https://ru.wikipedia.org/wiki/Traffic_Inspector" TargetMode="External"/><Relationship Id="rId4" Type="http://schemas.openxmlformats.org/officeDocument/2006/relationships/hyperlink" Target="https://ru.wikipedia.org/wiki/CoolProxy" TargetMode="External"/><Relationship Id="rId9" Type="http://schemas.openxmlformats.org/officeDocument/2006/relationships/hyperlink" Target="https://ru.wikipedia.org/wiki/Squi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08637" y="2185002"/>
            <a:ext cx="9376326" cy="1506896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TARMOQ ADMINISTRATORLIGI</a:t>
            </a:r>
            <a:b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24</a:t>
            </a:r>
            <a:r>
              <a:rPr lang="en-US" sz="4800" b="1" dirty="0" smtClean="0">
                <a:solidFill>
                  <a:schemeClr val="tx1"/>
                </a:solidFill>
                <a:latin typeface="Agency FB" panose="020B0503020202020204" pitchFamily="34" charset="0"/>
              </a:rPr>
              <a:t>-DARS</a:t>
            </a:r>
            <a:endParaRPr lang="ru-RU" sz="48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itex.uz/uploads/postimages/cd08372f7730ad7c33f85997150e2cf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263" y="3691898"/>
            <a:ext cx="2845690" cy="199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19" y="128954"/>
            <a:ext cx="5549250" cy="132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51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0916" y="158191"/>
            <a:ext cx="7857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gency FB" panose="020B0503020202020204" pitchFamily="34" charset="0"/>
              </a:rPr>
              <a:t>Proxy </a:t>
            </a:r>
            <a:r>
              <a:rPr lang="en-US" sz="3600" b="1" dirty="0" err="1">
                <a:latin typeface="Agency FB" panose="020B0503020202020204" pitchFamily="34" charset="0"/>
              </a:rPr>
              <a:t>serverdagi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saytlarni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bloklash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nastroykasini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ko’rib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chiqamiz</a:t>
            </a:r>
            <a:endParaRPr lang="en-US" sz="3600" b="1" dirty="0">
              <a:latin typeface="Agency FB" panose="020B0503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76388" y="1823279"/>
            <a:ext cx="103752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Agency FB" panose="020B0503020202020204" pitchFamily="34" charset="0"/>
              </a:rPr>
              <a:t>1. Nano /</a:t>
            </a:r>
            <a:r>
              <a:rPr lang="en-US" sz="2200" b="1" dirty="0" err="1" smtClean="0">
                <a:latin typeface="Agency FB" panose="020B0503020202020204" pitchFamily="34" charset="0"/>
              </a:rPr>
              <a:t>etc</a:t>
            </a:r>
            <a:r>
              <a:rPr lang="en-US" sz="2200" b="1" dirty="0" smtClean="0">
                <a:latin typeface="Agency FB" panose="020B0503020202020204" pitchFamily="34" charset="0"/>
              </a:rPr>
              <a:t>/squid/</a:t>
            </a:r>
            <a:r>
              <a:rPr lang="en-US" sz="2200" b="1" dirty="0" err="1" smtClean="0">
                <a:latin typeface="Agency FB" panose="020B0503020202020204" pitchFamily="34" charset="0"/>
              </a:rPr>
              <a:t>squid.conf</a:t>
            </a:r>
            <a:r>
              <a:rPr lang="en-US" sz="2200" b="1" dirty="0" smtClean="0">
                <a:latin typeface="Agency FB" panose="020B0503020202020204" pitchFamily="34" charset="0"/>
              </a:rPr>
              <a:t>	      (</a:t>
            </a:r>
            <a:r>
              <a:rPr lang="en-US" sz="2200" b="1" dirty="0" err="1" smtClean="0">
                <a:latin typeface="Agency FB" panose="020B0503020202020204" pitchFamily="34" charset="0"/>
              </a:rPr>
              <a:t>bu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faylda</a:t>
            </a:r>
            <a:r>
              <a:rPr lang="en-US" sz="2200" b="1" dirty="0" smtClean="0">
                <a:latin typeface="Agency FB" panose="020B0503020202020204" pitchFamily="34" charset="0"/>
              </a:rPr>
              <a:t> proxy server(squid)</a:t>
            </a:r>
            <a:r>
              <a:rPr lang="en-US" sz="2200" b="1" dirty="0" err="1" smtClean="0">
                <a:latin typeface="Agency FB" panose="020B0503020202020204" pitchFamily="34" charset="0"/>
              </a:rPr>
              <a:t>ni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sozlamalari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joylashgan</a:t>
            </a:r>
            <a:r>
              <a:rPr lang="en-US" sz="2200" b="1" dirty="0" smtClean="0">
                <a:latin typeface="Agency FB" panose="020B0503020202020204" pitchFamily="34" charset="0"/>
              </a:rPr>
              <a:t> )</a:t>
            </a:r>
            <a:endParaRPr lang="en-US" sz="2200" b="1" dirty="0">
              <a:latin typeface="Agency FB" panose="020B0503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63378" y="2408054"/>
            <a:ext cx="103752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Agency FB" panose="020B0503020202020204" pitchFamily="34" charset="0"/>
              </a:rPr>
              <a:t>a</a:t>
            </a:r>
            <a:r>
              <a:rPr lang="en-US" sz="2200" b="1" dirty="0" err="1" smtClean="0">
                <a:latin typeface="Agency FB" panose="020B0503020202020204" pitchFamily="34" charset="0"/>
              </a:rPr>
              <a:t>cl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bloksite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url_regex</a:t>
            </a:r>
            <a:r>
              <a:rPr lang="en-US" sz="2200" b="1" dirty="0" smtClean="0">
                <a:latin typeface="Agency FB" panose="020B0503020202020204" pitchFamily="34" charset="0"/>
              </a:rPr>
              <a:t> –</a:t>
            </a:r>
            <a:r>
              <a:rPr lang="en-US" sz="2200" b="1" dirty="0" err="1" smtClean="0">
                <a:latin typeface="Agency FB" panose="020B0503020202020204" pitchFamily="34" charset="0"/>
              </a:rPr>
              <a:t>i</a:t>
            </a:r>
            <a:r>
              <a:rPr lang="en-US" sz="2200" b="1" dirty="0" smtClean="0">
                <a:latin typeface="Agency FB" panose="020B0503020202020204" pitchFamily="34" charset="0"/>
              </a:rPr>
              <a:t>   “/</a:t>
            </a:r>
            <a:r>
              <a:rPr lang="en-US" sz="2200" b="1" dirty="0" err="1" smtClean="0">
                <a:latin typeface="Agency FB" panose="020B0503020202020204" pitchFamily="34" charset="0"/>
              </a:rPr>
              <a:t>etc</a:t>
            </a:r>
            <a:r>
              <a:rPr lang="en-US" sz="2200" b="1" dirty="0" smtClean="0">
                <a:latin typeface="Agency FB" panose="020B0503020202020204" pitchFamily="34" charset="0"/>
              </a:rPr>
              <a:t>/squid/</a:t>
            </a:r>
            <a:r>
              <a:rPr lang="en-US" sz="2200" b="1" dirty="0" err="1" smtClean="0">
                <a:latin typeface="Agency FB" panose="020B0503020202020204" pitchFamily="34" charset="0"/>
              </a:rPr>
              <a:t>bloksite</a:t>
            </a:r>
            <a:r>
              <a:rPr lang="en-US" sz="2200" b="1" dirty="0" smtClean="0">
                <a:latin typeface="Agency FB" panose="020B0503020202020204" pitchFamily="34" charset="0"/>
              </a:rPr>
              <a:t>” </a:t>
            </a:r>
          </a:p>
          <a:p>
            <a:r>
              <a:rPr lang="en-US" sz="2200" b="1" dirty="0" err="1" smtClean="0">
                <a:latin typeface="Agency FB" panose="020B0503020202020204" pitchFamily="34" charset="0"/>
              </a:rPr>
              <a:t>acl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bloksite</a:t>
            </a:r>
            <a:r>
              <a:rPr lang="en-US" sz="2200" b="1" dirty="0">
                <a:latin typeface="Agency FB" panose="020B0503020202020204" pitchFamily="34" charset="0"/>
              </a:rPr>
              <a:t> </a:t>
            </a:r>
            <a:r>
              <a:rPr lang="en-US" sz="2200" b="1" dirty="0" err="1">
                <a:latin typeface="Agency FB" panose="020B0503020202020204" pitchFamily="34" charset="0"/>
              </a:rPr>
              <a:t>url_regex</a:t>
            </a:r>
            <a:r>
              <a:rPr lang="en-US" sz="2200" b="1" dirty="0">
                <a:latin typeface="Agency FB" panose="020B0503020202020204" pitchFamily="34" charset="0"/>
              </a:rPr>
              <a:t> –</a:t>
            </a:r>
            <a:r>
              <a:rPr lang="en-US" sz="2200" b="1" dirty="0" err="1">
                <a:latin typeface="Agency FB" panose="020B0503020202020204" pitchFamily="34" charset="0"/>
              </a:rPr>
              <a:t>i</a:t>
            </a:r>
            <a:r>
              <a:rPr lang="en-US" sz="2200" b="1" dirty="0">
                <a:latin typeface="Agency FB" panose="020B0503020202020204" pitchFamily="34" charset="0"/>
              </a:rPr>
              <a:t>   “/</a:t>
            </a:r>
            <a:r>
              <a:rPr lang="en-US" sz="2200" b="1" dirty="0" err="1" smtClean="0">
                <a:latin typeface="Agency FB" panose="020B0503020202020204" pitchFamily="34" charset="0"/>
              </a:rPr>
              <a:t>etc</a:t>
            </a:r>
            <a:r>
              <a:rPr lang="en-US" sz="2200" b="1" dirty="0" smtClean="0">
                <a:latin typeface="Agency FB" panose="020B0503020202020204" pitchFamily="34" charset="0"/>
              </a:rPr>
              <a:t>/squid/</a:t>
            </a:r>
            <a:r>
              <a:rPr lang="en-US" sz="2200" b="1" dirty="0" err="1" smtClean="0">
                <a:latin typeface="Agency FB" panose="020B0503020202020204" pitchFamily="34" charset="0"/>
              </a:rPr>
              <a:t>opensite</a:t>
            </a:r>
            <a:r>
              <a:rPr lang="en-US" sz="2200" b="1" dirty="0" smtClean="0">
                <a:latin typeface="Agency FB" panose="020B0503020202020204" pitchFamily="34" charset="0"/>
              </a:rPr>
              <a:t>” </a:t>
            </a:r>
            <a:endParaRPr lang="en-US" sz="2200" b="1" dirty="0">
              <a:latin typeface="Agency FB" panose="020B0503020202020204" pitchFamily="34" charset="0"/>
            </a:endParaRPr>
          </a:p>
          <a:p>
            <a:endParaRPr lang="en-US" sz="2200" b="1" dirty="0" smtClean="0">
              <a:latin typeface="Agency FB" panose="020B0503020202020204" pitchFamily="34" charset="0"/>
            </a:endParaRPr>
          </a:p>
          <a:p>
            <a:r>
              <a:rPr lang="en-US" sz="2200" b="1" dirty="0" err="1">
                <a:latin typeface="Agency FB" panose="020B0503020202020204" pitchFamily="34" charset="0"/>
              </a:rPr>
              <a:t>a</a:t>
            </a:r>
            <a:r>
              <a:rPr lang="en-US" sz="2200" b="1" dirty="0" err="1" smtClean="0">
                <a:latin typeface="Agency FB" panose="020B0503020202020204" pitchFamily="34" charset="0"/>
              </a:rPr>
              <a:t>cl</a:t>
            </a:r>
            <a:r>
              <a:rPr lang="en-US" sz="2200" b="1" dirty="0" smtClean="0">
                <a:latin typeface="Agency FB" panose="020B0503020202020204" pitchFamily="34" charset="0"/>
              </a:rPr>
              <a:t> vipip1 </a:t>
            </a:r>
            <a:r>
              <a:rPr lang="en-US" sz="2200" b="1" dirty="0" err="1" smtClean="0">
                <a:latin typeface="Agency FB" panose="020B0503020202020204" pitchFamily="34" charset="0"/>
              </a:rPr>
              <a:t>src</a:t>
            </a:r>
            <a:r>
              <a:rPr lang="en-US" sz="2200" b="1" dirty="0" smtClean="0">
                <a:latin typeface="Agency FB" panose="020B0503020202020204" pitchFamily="34" charset="0"/>
              </a:rPr>
              <a:t> “/</a:t>
            </a:r>
            <a:r>
              <a:rPr lang="en-US" sz="2200" b="1" dirty="0" err="1" smtClean="0">
                <a:latin typeface="Agency FB" panose="020B0503020202020204" pitchFamily="34" charset="0"/>
              </a:rPr>
              <a:t>etc</a:t>
            </a:r>
            <a:r>
              <a:rPr lang="en-US" sz="2200" b="1" dirty="0" smtClean="0">
                <a:latin typeface="Agency FB" panose="020B0503020202020204" pitchFamily="34" charset="0"/>
              </a:rPr>
              <a:t>/squid/vipip1”</a:t>
            </a:r>
          </a:p>
          <a:p>
            <a:r>
              <a:rPr lang="en-US" sz="2200" b="1" dirty="0" err="1" smtClean="0">
                <a:latin typeface="Agency FB" panose="020B0503020202020204" pitchFamily="34" charset="0"/>
              </a:rPr>
              <a:t>acl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>
                <a:latin typeface="Agency FB" panose="020B0503020202020204" pitchFamily="34" charset="0"/>
              </a:rPr>
              <a:t>vipip1 </a:t>
            </a:r>
            <a:r>
              <a:rPr lang="en-US" sz="2200" b="1" dirty="0" err="1">
                <a:latin typeface="Agency FB" panose="020B0503020202020204" pitchFamily="34" charset="0"/>
              </a:rPr>
              <a:t>src</a:t>
            </a:r>
            <a:r>
              <a:rPr lang="en-US" sz="2200" b="1" dirty="0">
                <a:latin typeface="Agency FB" panose="020B0503020202020204" pitchFamily="34" charset="0"/>
              </a:rPr>
              <a:t> “/</a:t>
            </a:r>
            <a:r>
              <a:rPr lang="en-US" sz="2200" b="1" dirty="0" err="1" smtClean="0">
                <a:latin typeface="Agency FB" panose="020B0503020202020204" pitchFamily="34" charset="0"/>
              </a:rPr>
              <a:t>etc</a:t>
            </a:r>
            <a:r>
              <a:rPr lang="en-US" sz="2200" b="1" dirty="0" smtClean="0">
                <a:latin typeface="Agency FB" panose="020B0503020202020204" pitchFamily="34" charset="0"/>
              </a:rPr>
              <a:t>/squid/vipip2”</a:t>
            </a:r>
          </a:p>
          <a:p>
            <a:r>
              <a:rPr lang="en-US" sz="2200" b="1" dirty="0" err="1" smtClean="0">
                <a:latin typeface="Agency FB" panose="020B0503020202020204" pitchFamily="34" charset="0"/>
              </a:rPr>
              <a:t>acl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>
                <a:latin typeface="Agency FB" panose="020B0503020202020204" pitchFamily="34" charset="0"/>
              </a:rPr>
              <a:t>vipip1 </a:t>
            </a:r>
            <a:r>
              <a:rPr lang="en-US" sz="2200" b="1" dirty="0" err="1">
                <a:latin typeface="Agency FB" panose="020B0503020202020204" pitchFamily="34" charset="0"/>
              </a:rPr>
              <a:t>src</a:t>
            </a:r>
            <a:r>
              <a:rPr lang="en-US" sz="2200" b="1" dirty="0">
                <a:latin typeface="Agency FB" panose="020B0503020202020204" pitchFamily="34" charset="0"/>
              </a:rPr>
              <a:t> “/</a:t>
            </a:r>
            <a:r>
              <a:rPr lang="en-US" sz="2200" b="1" dirty="0" err="1" smtClean="0">
                <a:latin typeface="Agency FB" panose="020B0503020202020204" pitchFamily="34" charset="0"/>
              </a:rPr>
              <a:t>etc</a:t>
            </a:r>
            <a:r>
              <a:rPr lang="en-US" sz="2200" b="1" dirty="0" smtClean="0">
                <a:latin typeface="Agency FB" panose="020B0503020202020204" pitchFamily="34" charset="0"/>
              </a:rPr>
              <a:t>/squid/vipip3”</a:t>
            </a:r>
            <a:endParaRPr lang="en-US" sz="2200" b="1" dirty="0">
              <a:latin typeface="Agency FB" panose="020B0503020202020204" pitchFamily="34" charset="0"/>
            </a:endParaRPr>
          </a:p>
          <a:p>
            <a:endParaRPr lang="en-US" sz="2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39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440873" y="188969"/>
            <a:ext cx="927154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Proxy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serverdagi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saytlarni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bloklash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nastroykasini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ko’rib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chiqamiz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14231" y="1486388"/>
            <a:ext cx="7301346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http_access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vipip1</a:t>
            </a:r>
          </a:p>
          <a:p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http_access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deny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bloksite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http_access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vipip2</a:t>
            </a:r>
          </a:p>
          <a:p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http_access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opensite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http_access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deny all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http_access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vipip3</a:t>
            </a:r>
          </a:p>
          <a:p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http_access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deny all</a:t>
            </a:r>
          </a:p>
        </p:txBody>
      </p:sp>
    </p:spTree>
    <p:extLst>
      <p:ext uri="{BB962C8B-B14F-4D97-AF65-F5344CB8AC3E}">
        <p14:creationId xmlns:p14="http://schemas.microsoft.com/office/powerpoint/2010/main" val="143109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ÐÐ°ÑÑÐ¸Ð½ÐºÐ¸ Ð¿Ð¾ Ð·Ð°Ð¿ÑÐ¾ÑÑ proxy serv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928" y="1693575"/>
            <a:ext cx="7969955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810000" y="584261"/>
            <a:ext cx="3657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PROXY SERVER</a:t>
            </a:r>
            <a:endParaRPr lang="en-US" sz="3200" b="1" dirty="0">
              <a:latin typeface="Agency FB" panose="020B0503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086" y="129809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17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104" y="205481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327941" y="752265"/>
            <a:ext cx="5985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SERVER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07735" y="1499104"/>
            <a:ext cx="364001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Agency FB" panose="020B0503020202020204" pitchFamily="34" charset="0"/>
              </a:rPr>
              <a:t>	</a:t>
            </a:r>
            <a:r>
              <a:rPr lang="en-US" sz="2400" dirty="0" smtClean="0">
                <a:latin typeface="Agency FB" panose="020B0503020202020204" pitchFamily="34" charset="0"/>
              </a:rPr>
              <a:t>Proxy server </a:t>
            </a:r>
            <a:r>
              <a:rPr lang="en-US" sz="2400" dirty="0">
                <a:latin typeface="Agency FB" panose="020B0503020202020204" pitchFamily="34" charset="0"/>
              </a:rPr>
              <a:t>– </a:t>
            </a:r>
            <a:r>
              <a:rPr lang="en-US" sz="2400" dirty="0" err="1">
                <a:latin typeface="Agency FB" panose="020B0503020202020204" pitchFamily="34" charset="0"/>
              </a:rPr>
              <a:t>foydalnuvchi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internet </a:t>
            </a:r>
            <a:r>
              <a:rPr lang="en-US" sz="2400" dirty="0" err="1">
                <a:latin typeface="Agency FB" panose="020B0503020202020204" pitchFamily="34" charset="0"/>
              </a:rPr>
              <a:t>orasidagi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maxsus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vositachi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dastur</a:t>
            </a:r>
            <a:r>
              <a:rPr lang="en-US" sz="2400" dirty="0" smtClean="0">
                <a:latin typeface="Agency FB" panose="020B0503020202020204" pitchFamily="34" charset="0"/>
              </a:rPr>
              <a:t>. Bu </a:t>
            </a:r>
            <a:r>
              <a:rPr lang="en-US" sz="2400" dirty="0" err="1">
                <a:latin typeface="Agency FB" panose="020B0503020202020204" pitchFamily="34" charset="0"/>
              </a:rPr>
              <a:t>dastur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yordamida</a:t>
            </a:r>
            <a:r>
              <a:rPr lang="en-US" sz="2400" dirty="0">
                <a:latin typeface="Agency FB" panose="020B0503020202020204" pitchFamily="34" charset="0"/>
              </a:rPr>
              <a:t> web </a:t>
            </a:r>
            <a:r>
              <a:rPr lang="en-US" sz="2400" dirty="0" err="1">
                <a:latin typeface="Agency FB" panose="020B0503020202020204" pitchFamily="34" charset="0"/>
              </a:rPr>
              <a:t>sahifalarining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yuklash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jarayonini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tezlashtirish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mumkin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  <a:p>
            <a:pPr algn="just"/>
            <a:r>
              <a:rPr lang="en-US" sz="2400" dirty="0">
                <a:latin typeface="Agency FB" panose="020B0503020202020204" pitchFamily="34" charset="0"/>
              </a:rPr>
              <a:t>	</a:t>
            </a:r>
            <a:r>
              <a:rPr lang="en-US" sz="2400" dirty="0" smtClean="0">
                <a:latin typeface="Agency FB" panose="020B0503020202020204" pitchFamily="34" charset="0"/>
              </a:rPr>
              <a:t>Proxy server </a:t>
            </a:r>
            <a:r>
              <a:rPr lang="en-US" sz="2400" dirty="0" err="1">
                <a:latin typeface="Agency FB" panose="020B0503020202020204" pitchFamily="34" charset="0"/>
              </a:rPr>
              <a:t>Internetdan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ko`p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ko`radigan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sahifalarni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qattiq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diskdagi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omborga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saqlaydi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va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yana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shu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sahifalar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so`ralganda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Internetdan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emas</a:t>
            </a:r>
            <a:r>
              <a:rPr lang="en-US" sz="2400" dirty="0">
                <a:latin typeface="Agency FB" panose="020B0503020202020204" pitchFamily="34" charset="0"/>
              </a:rPr>
              <a:t>, </a:t>
            </a:r>
            <a:r>
              <a:rPr lang="en-US" sz="2400" dirty="0" err="1">
                <a:latin typeface="Agency FB" panose="020B0503020202020204" pitchFamily="34" charset="0"/>
              </a:rPr>
              <a:t>balki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>
                <a:latin typeface="Agency FB" panose="020B0503020202020204" pitchFamily="34" charset="0"/>
              </a:rPr>
              <a:t>xotirasidan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  <a:r>
              <a:rPr lang="en-US" sz="2400" dirty="0" err="1" smtClean="0">
                <a:latin typeface="Agency FB" panose="020B0503020202020204" pitchFamily="34" charset="0"/>
              </a:rPr>
              <a:t>ko’rsatadi</a:t>
            </a:r>
            <a:r>
              <a:rPr lang="en-US" sz="2400" dirty="0" smtClean="0">
                <a:latin typeface="Agency FB" panose="020B0503020202020204" pitchFamily="34" charset="0"/>
              </a:rPr>
              <a:t>.</a:t>
            </a:r>
          </a:p>
        </p:txBody>
      </p:sp>
      <p:pic>
        <p:nvPicPr>
          <p:cNvPr id="9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673" y="1578581"/>
            <a:ext cx="6667257" cy="444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47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51709" y="384936"/>
            <a:ext cx="788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server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ÐÐ°ÑÑÐ¸Ð½ÐºÐ¸ Ð¿Ð¾ Ð·Ð°Ð¿ÑÐ¾ÑÑ proxy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25" y="1579684"/>
            <a:ext cx="9905677" cy="42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68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80873" y="541787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Server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04210" y="1455328"/>
            <a:ext cx="720290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  <a:hlinkClick r:id="rId3" tooltip="3proxy"/>
              </a:rPr>
              <a:t>3proxy</a:t>
            </a:r>
            <a:r>
              <a:rPr lang="en-US" b="1" dirty="0">
                <a:latin typeface="Arial Narrow" panose="020B0606020202030204" pitchFamily="34" charset="0"/>
              </a:rPr>
              <a:t> (BSD, </a:t>
            </a:r>
            <a:r>
              <a:rPr lang="ru-RU" b="1" dirty="0" err="1">
                <a:latin typeface="Arial Narrow" panose="020B0606020202030204" pitchFamily="34" charset="0"/>
              </a:rPr>
              <a:t>многоплатформенный</a:t>
            </a:r>
            <a:r>
              <a:rPr lang="ru-RU" b="1" dirty="0">
                <a:latin typeface="Arial Narrow" panose="020B0606020202030204" pitchFamily="34" charset="0"/>
              </a:rPr>
              <a:t>)</a:t>
            </a:r>
            <a:endParaRPr lang="en-US" b="1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b="1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Arial Narrow" panose="020B0606020202030204" pitchFamily="34" charset="0"/>
                <a:hlinkClick r:id="rId4" tooltip="CoolProxy"/>
              </a:rPr>
              <a:t>CoolProxy</a:t>
            </a:r>
            <a:r>
              <a:rPr lang="en-US" b="1" dirty="0">
                <a:latin typeface="Arial Narrow" panose="020B0606020202030204" pitchFamily="34" charset="0"/>
              </a:rPr>
              <a:t> (</a:t>
            </a:r>
            <a:r>
              <a:rPr lang="ru-RU" b="1" dirty="0" err="1">
                <a:latin typeface="Arial Narrow" panose="020B0606020202030204" pitchFamily="34" charset="0"/>
                <a:hlinkClick r:id="rId5" tooltip="Проприетарное программное обеспечение"/>
              </a:rPr>
              <a:t>проприетарный</a:t>
            </a:r>
            <a:r>
              <a:rPr lang="ru-RU" b="1" dirty="0">
                <a:latin typeface="Arial Narrow" panose="020B0606020202030204" pitchFamily="34" charset="0"/>
              </a:rPr>
              <a:t>, </a:t>
            </a:r>
            <a:r>
              <a:rPr lang="en-US" b="1" dirty="0">
                <a:latin typeface="Arial Narrow" panose="020B0606020202030204" pitchFamily="34" charset="0"/>
              </a:rPr>
              <a:t>Windows)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Arial Narrow" panose="020B0606020202030204" pitchFamily="34" charset="0"/>
                <a:hlinkClick r:id="rId6" tooltip="Eserv"/>
              </a:rPr>
              <a:t>Eserv</a:t>
            </a:r>
            <a:r>
              <a:rPr lang="en-US" b="1" dirty="0">
                <a:latin typeface="Arial Narrow" panose="020B0606020202030204" pitchFamily="34" charset="0"/>
              </a:rPr>
              <a:t> (shareware, Windows)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Arial Narrow" panose="020B0606020202030204" pitchFamily="34" charset="0"/>
                <a:hlinkClick r:id="rId7" tooltip="HandyCache"/>
              </a:rPr>
              <a:t>HandyCache</a:t>
            </a:r>
            <a:r>
              <a:rPr lang="en-US" b="1" dirty="0">
                <a:latin typeface="Arial Narrow" panose="020B0606020202030204" pitchFamily="34" charset="0"/>
              </a:rPr>
              <a:t> (shareware, Windows) </a:t>
            </a:r>
            <a:r>
              <a:rPr lang="ru-RU" b="1" dirty="0">
                <a:latin typeface="Arial Narrow" panose="020B0606020202030204" pitchFamily="34" charset="0"/>
              </a:rPr>
              <a:t>бесплатен для домашнего использования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  <a:hlinkClick r:id="rId8" tooltip="Blue Coat Proxy SG (страница отсутствует)"/>
              </a:rPr>
              <a:t>Blue Coat Proxy SG</a:t>
            </a:r>
            <a:r>
              <a:rPr lang="en-US" b="1" dirty="0">
                <a:latin typeface="Arial Narrow" panose="020B0606020202030204" pitchFamily="34" charset="0"/>
              </a:rPr>
              <a:t> (</a:t>
            </a:r>
            <a:r>
              <a:rPr lang="ru-RU" b="1" dirty="0">
                <a:latin typeface="Arial Narrow" panose="020B0606020202030204" pitchFamily="34" charset="0"/>
              </a:rPr>
              <a:t>аппаратный/виртуальный </a:t>
            </a:r>
            <a:r>
              <a:rPr lang="en-US" b="1" dirty="0">
                <a:latin typeface="Arial Narrow" panose="020B0606020202030204" pitchFamily="34" charset="0"/>
              </a:rPr>
              <a:t>appliance)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  <a:hlinkClick r:id="rId9" tooltip="Squid"/>
              </a:rPr>
              <a:t>Squid</a:t>
            </a:r>
            <a:r>
              <a:rPr lang="en-US" b="1" dirty="0">
                <a:latin typeface="Arial Narrow" panose="020B0606020202030204" pitchFamily="34" charset="0"/>
              </a:rPr>
              <a:t> (GPL, </a:t>
            </a:r>
            <a:r>
              <a:rPr lang="ru-RU" b="1" dirty="0" err="1">
                <a:latin typeface="Arial Narrow" panose="020B0606020202030204" pitchFamily="34" charset="0"/>
              </a:rPr>
              <a:t>многоплатформенный</a:t>
            </a:r>
            <a:r>
              <a:rPr lang="ru-RU" b="1" dirty="0">
                <a:latin typeface="Arial Narrow" panose="020B0606020202030204" pitchFamily="34" charset="0"/>
              </a:rPr>
              <a:t>)</a:t>
            </a:r>
            <a:endParaRPr lang="en-US" b="1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b="1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Narrow" panose="020B0606020202030204" pitchFamily="34" charset="0"/>
                <a:hlinkClick r:id="rId10" tooltip="Traffic Inspector"/>
              </a:rPr>
              <a:t>Traffic Inspector</a:t>
            </a:r>
            <a:r>
              <a:rPr lang="en-US" b="1" dirty="0">
                <a:latin typeface="Arial Narrow" panose="020B0606020202030204" pitchFamily="34" charset="0"/>
              </a:rPr>
              <a:t> (</a:t>
            </a:r>
            <a:r>
              <a:rPr lang="ru-RU" b="1" dirty="0" err="1">
                <a:latin typeface="Arial Narrow" panose="020B0606020202030204" pitchFamily="34" charset="0"/>
              </a:rPr>
              <a:t>проприетарный</a:t>
            </a:r>
            <a:r>
              <a:rPr lang="ru-RU" b="1" dirty="0">
                <a:latin typeface="Arial Narrow" panose="020B0606020202030204" pitchFamily="34" charset="0"/>
              </a:rPr>
              <a:t>, </a:t>
            </a:r>
            <a:r>
              <a:rPr lang="en-US" b="1" dirty="0">
                <a:latin typeface="Arial Narrow" panose="020B0606020202030204" pitchFamily="34" charset="0"/>
              </a:rPr>
              <a:t>Windows)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Arial Narrow" panose="020B0606020202030204" pitchFamily="34" charset="0"/>
                <a:hlinkClick r:id="rId11" tooltip="UserGate"/>
              </a:rPr>
              <a:t>UserGate</a:t>
            </a:r>
            <a:r>
              <a:rPr lang="en-US" b="1" dirty="0">
                <a:latin typeface="Arial Narrow" panose="020B0606020202030204" pitchFamily="34" charset="0"/>
              </a:rPr>
              <a:t> (</a:t>
            </a:r>
            <a:r>
              <a:rPr lang="ru-RU" b="1" dirty="0" err="1">
                <a:latin typeface="Arial Narrow" panose="020B0606020202030204" pitchFamily="34" charset="0"/>
              </a:rPr>
              <a:t>проприетарный</a:t>
            </a:r>
            <a:r>
              <a:rPr lang="ru-RU" b="1" dirty="0">
                <a:latin typeface="Arial Narrow" panose="020B0606020202030204" pitchFamily="34" charset="0"/>
              </a:rPr>
              <a:t>, </a:t>
            </a:r>
            <a:r>
              <a:rPr lang="en-US" b="1" dirty="0">
                <a:latin typeface="Arial Narrow" panose="020B0606020202030204" pitchFamily="34" charset="0"/>
              </a:rPr>
              <a:t>Windows)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Arial Narrow" panose="020B0606020202030204" pitchFamily="34" charset="0"/>
                <a:hlinkClick r:id="rId12" tooltip="WinGate (страница отсутствует)"/>
              </a:rPr>
              <a:t>WinGate</a:t>
            </a:r>
            <a:r>
              <a:rPr lang="en-US" b="1" dirty="0">
                <a:latin typeface="Arial Narrow" panose="020B0606020202030204" pitchFamily="34" charset="0"/>
              </a:rPr>
              <a:t> (</a:t>
            </a:r>
            <a:r>
              <a:rPr lang="ru-RU" b="1" dirty="0" err="1">
                <a:latin typeface="Arial Narrow" panose="020B0606020202030204" pitchFamily="34" charset="0"/>
              </a:rPr>
              <a:t>проприетарный</a:t>
            </a:r>
            <a:r>
              <a:rPr lang="ru-RU" b="1" dirty="0">
                <a:latin typeface="Arial Narrow" panose="020B0606020202030204" pitchFamily="34" charset="0"/>
              </a:rPr>
              <a:t>, </a:t>
            </a:r>
            <a:r>
              <a:rPr lang="en-US" b="1" dirty="0">
                <a:latin typeface="Arial Narrow" panose="020B0606020202030204" pitchFamily="34" charset="0"/>
              </a:rPr>
              <a:t>Windows)</a:t>
            </a:r>
          </a:p>
        </p:txBody>
      </p:sp>
    </p:spTree>
    <p:extLst>
      <p:ext uri="{BB962C8B-B14F-4D97-AF65-F5344CB8AC3E}">
        <p14:creationId xmlns:p14="http://schemas.microsoft.com/office/powerpoint/2010/main" val="391773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82453" y="650072"/>
            <a:ext cx="4415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Server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 descr="ÐÐ°ÑÑÐ¸Ð½ÐºÐ¸ Ð¿Ð¾ Ð·Ð°Ð¿ÑÐ¾ÑÑ proxy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245" y="1740324"/>
            <a:ext cx="7977310" cy="442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5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3104" y="205481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58094" y="1705680"/>
            <a:ext cx="61500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1-qadam</a:t>
            </a:r>
          </a:p>
          <a:p>
            <a:endParaRPr lang="en-US" sz="2400" b="1" dirty="0">
              <a:latin typeface="Agency FB" panose="020B0503020202020204" pitchFamily="34" charset="0"/>
            </a:endParaRPr>
          </a:p>
          <a:p>
            <a:r>
              <a:rPr lang="en-US" sz="2400" b="1" dirty="0">
                <a:latin typeface="Agency FB" panose="020B0503020202020204" pitchFamily="34" charset="0"/>
              </a:rPr>
              <a:t>a</a:t>
            </a:r>
            <a:r>
              <a:rPr lang="en-US" sz="2400" b="1" dirty="0" smtClean="0">
                <a:latin typeface="Agency FB" panose="020B0503020202020204" pitchFamily="34" charset="0"/>
              </a:rPr>
              <a:t>pt </a:t>
            </a:r>
            <a:r>
              <a:rPr lang="en-US" sz="2400" b="1" dirty="0" smtClean="0">
                <a:latin typeface="Agency FB" panose="020B0503020202020204" pitchFamily="34" charset="0"/>
              </a:rPr>
              <a:t>–get install squid</a:t>
            </a:r>
          </a:p>
          <a:p>
            <a:endParaRPr lang="en-US" sz="2400" b="1" dirty="0">
              <a:latin typeface="Agency FB" panose="020B0503020202020204" pitchFamily="34" charset="0"/>
            </a:endParaRPr>
          </a:p>
          <a:p>
            <a:r>
              <a:rPr lang="en-US" sz="2400" b="1" dirty="0" err="1" smtClean="0">
                <a:latin typeface="Agency FB" panose="020B0503020202020204" pitchFamily="34" charset="0"/>
              </a:rPr>
              <a:t>nano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>
                <a:latin typeface="Agency FB" panose="020B0503020202020204" pitchFamily="34" charset="0"/>
              </a:rPr>
              <a:t>/</a:t>
            </a:r>
            <a:r>
              <a:rPr lang="en-US" sz="2400" b="1" dirty="0" err="1">
                <a:latin typeface="Agency FB" panose="020B0503020202020204" pitchFamily="34" charset="0"/>
              </a:rPr>
              <a:t>etc</a:t>
            </a:r>
            <a:r>
              <a:rPr lang="en-US" sz="2400" b="1" dirty="0">
                <a:latin typeface="Agency FB" panose="020B0503020202020204" pitchFamily="34" charset="0"/>
              </a:rPr>
              <a:t>/squid/</a:t>
            </a:r>
            <a:r>
              <a:rPr lang="en-US" sz="2400" b="1" dirty="0" err="1">
                <a:latin typeface="Agency FB" panose="020B0503020202020204" pitchFamily="34" charset="0"/>
              </a:rPr>
              <a:t>squid.conf</a:t>
            </a:r>
            <a:endParaRPr lang="en-US" sz="2400" b="1" dirty="0" smtClean="0">
              <a:latin typeface="Agency FB" panose="020B0503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38275" y="391003"/>
            <a:ext cx="675697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b="1" dirty="0" smtClean="0">
                <a:latin typeface="Agency FB" panose="020B0503020202020204" pitchFamily="34" charset="0"/>
              </a:rPr>
              <a:t>PROXY SERVER</a:t>
            </a:r>
            <a:endParaRPr lang="en-US" sz="4200" b="1" dirty="0">
              <a:latin typeface="Agency FB" panose="020B0503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830349" y="3919099"/>
            <a:ext cx="603579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gency FB" panose="020B0503020202020204" pitchFamily="34" charset="0"/>
              </a:rPr>
              <a:t>2-qadam</a:t>
            </a:r>
          </a:p>
          <a:p>
            <a:endParaRPr lang="en-US" sz="2400" b="1" dirty="0" smtClean="0">
              <a:latin typeface="Agency FB" panose="020B0503020202020204" pitchFamily="34" charset="0"/>
            </a:endParaRPr>
          </a:p>
          <a:p>
            <a:r>
              <a:rPr lang="en-US" sz="2400" b="1" dirty="0" err="1" smtClean="0">
                <a:latin typeface="Agency FB" panose="020B0503020202020204" pitchFamily="34" charset="0"/>
              </a:rPr>
              <a:t>acl</a:t>
            </a:r>
            <a:r>
              <a:rPr lang="en-US" sz="2400" b="1" dirty="0" smtClean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localnet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err="1">
                <a:latin typeface="Agency FB" panose="020B0503020202020204" pitchFamily="34" charset="0"/>
              </a:rPr>
              <a:t>src</a:t>
            </a:r>
            <a:r>
              <a:rPr lang="en-US" sz="2400" b="1" dirty="0">
                <a:latin typeface="Agency FB" panose="020B0503020202020204" pitchFamily="34" charset="0"/>
              </a:rPr>
              <a:t> </a:t>
            </a:r>
            <a:r>
              <a:rPr lang="en-US" sz="2400" b="1" dirty="0" smtClean="0">
                <a:latin typeface="Agency FB" panose="020B0503020202020204" pitchFamily="34" charset="0"/>
              </a:rPr>
              <a:t>192.168.10.0/24</a:t>
            </a:r>
          </a:p>
          <a:p>
            <a:endParaRPr lang="en-US" sz="2400" b="1" dirty="0">
              <a:latin typeface="Agency FB" panose="020B0503020202020204" pitchFamily="34" charset="0"/>
            </a:endParaRPr>
          </a:p>
          <a:p>
            <a:r>
              <a:rPr lang="en-US" sz="2400" b="1" dirty="0" err="1">
                <a:latin typeface="Agency FB" panose="020B0503020202020204" pitchFamily="34" charset="0"/>
              </a:rPr>
              <a:t>http_access</a:t>
            </a:r>
            <a:r>
              <a:rPr lang="en-US" sz="2400" b="1" dirty="0">
                <a:latin typeface="Agency FB" panose="020B0503020202020204" pitchFamily="34" charset="0"/>
              </a:rPr>
              <a:t> allow </a:t>
            </a:r>
            <a:r>
              <a:rPr lang="en-US" sz="2400" b="1" dirty="0" smtClean="0">
                <a:latin typeface="Agency FB" panose="020B0503020202020204" pitchFamily="34" charset="0"/>
              </a:rPr>
              <a:t>all</a:t>
            </a:r>
          </a:p>
          <a:p>
            <a:endParaRPr lang="en-US" sz="2400" b="1" dirty="0">
              <a:latin typeface="Agency FB" panose="020B0503020202020204" pitchFamily="34" charset="0"/>
            </a:endParaRPr>
          </a:p>
          <a:p>
            <a:endParaRPr lang="en-US" sz="2400" b="1" dirty="0" smtClean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6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0916" y="158191"/>
            <a:ext cx="7857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Agency FB" panose="020B0503020202020204" pitchFamily="34" charset="0"/>
              </a:rPr>
              <a:t>Saytlarga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blok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qo’yish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va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iplarga</a:t>
            </a:r>
            <a:r>
              <a:rPr lang="en-US" sz="3600" b="1" dirty="0">
                <a:latin typeface="Agency FB" panose="020B0503020202020204" pitchFamily="34" charset="0"/>
              </a:rPr>
              <a:t> internet </a:t>
            </a:r>
            <a:r>
              <a:rPr lang="en-US" sz="3600" b="1" dirty="0" err="1">
                <a:latin typeface="Agency FB" panose="020B0503020202020204" pitchFamily="34" charset="0"/>
              </a:rPr>
              <a:t>ruhsat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berish</a:t>
            </a:r>
            <a:r>
              <a:rPr lang="en-US" sz="3600" b="1" dirty="0">
                <a:latin typeface="Agency FB" panose="020B0503020202020204" pitchFamily="34" charset="0"/>
              </a:rPr>
              <a:t>(</a:t>
            </a:r>
            <a:r>
              <a:rPr lang="en-US" sz="3600" b="1" dirty="0" err="1">
                <a:latin typeface="Agency FB" panose="020B0503020202020204" pitchFamily="34" charset="0"/>
              </a:rPr>
              <a:t>ochish</a:t>
            </a:r>
            <a:r>
              <a:rPr lang="en-US" sz="3600" b="1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68397" y="1892551"/>
            <a:ext cx="101375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Agency FB" panose="020B0503020202020204" pitchFamily="34" charset="0"/>
              </a:rPr>
              <a:t>1. Nano /</a:t>
            </a:r>
            <a:r>
              <a:rPr lang="en-US" sz="2200" b="1" dirty="0" err="1" smtClean="0">
                <a:latin typeface="Agency FB" panose="020B0503020202020204" pitchFamily="34" charset="0"/>
              </a:rPr>
              <a:t>etc</a:t>
            </a:r>
            <a:r>
              <a:rPr lang="en-US" sz="2200" b="1" dirty="0" smtClean="0">
                <a:latin typeface="Agency FB" panose="020B0503020202020204" pitchFamily="34" charset="0"/>
              </a:rPr>
              <a:t>/squid/vipip1		(</a:t>
            </a:r>
            <a:r>
              <a:rPr lang="en-US" sz="2200" b="1" dirty="0" err="1" smtClean="0">
                <a:latin typeface="Agency FB" panose="020B0503020202020204" pitchFamily="34" charset="0"/>
              </a:rPr>
              <a:t>bu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fayldagi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iplar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barcha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saytlarga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kiraoladi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yani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cheklov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yo’q</a:t>
            </a:r>
            <a:r>
              <a:rPr lang="en-US" sz="2200" b="1" dirty="0" smtClean="0">
                <a:latin typeface="Agency FB" panose="020B0503020202020204" pitchFamily="34" charset="0"/>
              </a:rPr>
              <a:t>)</a:t>
            </a:r>
            <a:endParaRPr lang="en-US" sz="2200" b="1" dirty="0">
              <a:latin typeface="Agency FB" panose="020B0503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68398" y="2993681"/>
            <a:ext cx="101375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smtClean="0">
                <a:latin typeface="Agency FB" panose="020B0503020202020204" pitchFamily="34" charset="0"/>
              </a:rPr>
              <a:t>2. Nano </a:t>
            </a:r>
            <a:r>
              <a:rPr lang="en-US" sz="2200" b="1" dirty="0">
                <a:latin typeface="Agency FB" panose="020B0503020202020204" pitchFamily="34" charset="0"/>
              </a:rPr>
              <a:t>/</a:t>
            </a:r>
            <a:r>
              <a:rPr lang="en-US" sz="2200" b="1" dirty="0" err="1" smtClean="0">
                <a:latin typeface="Agency FB" panose="020B0503020202020204" pitchFamily="34" charset="0"/>
              </a:rPr>
              <a:t>etc</a:t>
            </a:r>
            <a:r>
              <a:rPr lang="en-US" sz="2200" b="1" dirty="0" smtClean="0">
                <a:latin typeface="Agency FB" panose="020B0503020202020204" pitchFamily="34" charset="0"/>
              </a:rPr>
              <a:t>/squid/vipip2		(</a:t>
            </a:r>
            <a:r>
              <a:rPr lang="en-US" sz="2200" b="1" dirty="0" err="1" smtClean="0">
                <a:latin typeface="Agency FB" panose="020B0503020202020204" pitchFamily="34" charset="0"/>
              </a:rPr>
              <a:t>bu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fayldagi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iplar</a:t>
            </a:r>
            <a:r>
              <a:rPr lang="en-US" sz="2200" b="1" dirty="0" smtClean="0">
                <a:latin typeface="Agency FB" panose="020B0503020202020204" pitchFamily="34" charset="0"/>
              </a:rPr>
              <a:t> biz </a:t>
            </a:r>
            <a:r>
              <a:rPr lang="en-US" sz="2200" b="1" dirty="0" err="1" smtClean="0">
                <a:latin typeface="Agency FB" panose="020B0503020202020204" pitchFamily="34" charset="0"/>
              </a:rPr>
              <a:t>taqiqlagan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saytlardan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tashqari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barcha</a:t>
            </a:r>
            <a:r>
              <a:rPr lang="en-US" sz="2200" b="1" dirty="0" smtClean="0">
                <a:latin typeface="Agency FB" panose="020B0503020202020204" pitchFamily="34" charset="0"/>
              </a:rPr>
              <a:t> 								</a:t>
            </a:r>
            <a:r>
              <a:rPr lang="en-US" sz="2200" b="1" dirty="0" err="1" smtClean="0">
                <a:latin typeface="Agency FB" panose="020B0503020202020204" pitchFamily="34" charset="0"/>
              </a:rPr>
              <a:t>saytlar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kiraoladi</a:t>
            </a:r>
            <a:r>
              <a:rPr lang="en-US" sz="2200" b="1" dirty="0" smtClean="0">
                <a:latin typeface="Agency FB" panose="020B0503020202020204" pitchFamily="34" charset="0"/>
              </a:rPr>
              <a:t>)</a:t>
            </a:r>
            <a:endParaRPr lang="en-US" sz="2200" b="1" dirty="0">
              <a:latin typeface="Agency FB" panose="020B0503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65463" y="4415030"/>
            <a:ext cx="1013753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z-Latn-UZ" sz="2200" b="1" dirty="0" smtClean="0">
                <a:latin typeface="Agency FB" panose="020B0503020202020204" pitchFamily="34" charset="0"/>
              </a:rPr>
              <a:t>   </a:t>
            </a:r>
            <a:r>
              <a:rPr lang="en-US" sz="2200" b="1" dirty="0" smtClean="0">
                <a:latin typeface="Agency FB" panose="020B0503020202020204" pitchFamily="34" charset="0"/>
              </a:rPr>
              <a:t>3. Nano /</a:t>
            </a:r>
            <a:r>
              <a:rPr lang="en-US" sz="2200" b="1" dirty="0" err="1" smtClean="0">
                <a:latin typeface="Agency FB" panose="020B0503020202020204" pitchFamily="34" charset="0"/>
              </a:rPr>
              <a:t>etc</a:t>
            </a:r>
            <a:r>
              <a:rPr lang="en-US" sz="2200" b="1" dirty="0" smtClean="0">
                <a:latin typeface="Agency FB" panose="020B0503020202020204" pitchFamily="34" charset="0"/>
              </a:rPr>
              <a:t>/squid/vipip3		(</a:t>
            </a:r>
            <a:r>
              <a:rPr lang="en-US" sz="2200" b="1" dirty="0" err="1" smtClean="0">
                <a:latin typeface="Agency FB" panose="020B0503020202020204" pitchFamily="34" charset="0"/>
              </a:rPr>
              <a:t>bu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fayldagi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esa</a:t>
            </a:r>
            <a:r>
              <a:rPr lang="en-US" sz="2200" b="1" dirty="0" smtClean="0">
                <a:latin typeface="Agency FB" panose="020B0503020202020204" pitchFamily="34" charset="0"/>
              </a:rPr>
              <a:t> biz </a:t>
            </a:r>
            <a:r>
              <a:rPr lang="en-US" sz="2200" b="1" dirty="0" err="1" smtClean="0">
                <a:latin typeface="Agency FB" panose="020B0503020202020204" pitchFamily="34" charset="0"/>
              </a:rPr>
              <a:t>ruhsat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bergan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saytlarga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kiraoladi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qolgan</a:t>
            </a:r>
            <a:r>
              <a:rPr lang="en-US" sz="2200" b="1" dirty="0" smtClean="0">
                <a:latin typeface="Agency FB" panose="020B0503020202020204" pitchFamily="34" charset="0"/>
              </a:rPr>
              <a:t> 						       </a:t>
            </a:r>
            <a:r>
              <a:rPr lang="en-US" sz="2200" b="1" dirty="0" err="1" smtClean="0">
                <a:latin typeface="Agency FB" panose="020B0503020202020204" pitchFamily="34" charset="0"/>
              </a:rPr>
              <a:t>barcha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saytlarga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kirishga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ruhsat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yo’q</a:t>
            </a:r>
            <a:r>
              <a:rPr lang="en-US" sz="2200" b="1" dirty="0" smtClean="0">
                <a:latin typeface="Agency FB" panose="020B0503020202020204" pitchFamily="34" charset="0"/>
              </a:rPr>
              <a:t>)</a:t>
            </a:r>
            <a:endParaRPr lang="en-US" sz="2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31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631" y="11517"/>
            <a:ext cx="2643369" cy="746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90916" y="158191"/>
            <a:ext cx="7857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atin typeface="Agency FB" panose="020B0503020202020204" pitchFamily="34" charset="0"/>
              </a:rPr>
              <a:t>Saytlarga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blok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qo’yish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va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iplarga</a:t>
            </a:r>
            <a:r>
              <a:rPr lang="en-US" sz="3600" b="1" dirty="0">
                <a:latin typeface="Agency FB" panose="020B0503020202020204" pitchFamily="34" charset="0"/>
              </a:rPr>
              <a:t> internet </a:t>
            </a:r>
            <a:r>
              <a:rPr lang="en-US" sz="3600" b="1" dirty="0" err="1">
                <a:latin typeface="Agency FB" panose="020B0503020202020204" pitchFamily="34" charset="0"/>
              </a:rPr>
              <a:t>ruhsat</a:t>
            </a:r>
            <a:r>
              <a:rPr lang="en-US" sz="3600" b="1" dirty="0">
                <a:latin typeface="Agency FB" panose="020B0503020202020204" pitchFamily="34" charset="0"/>
              </a:rPr>
              <a:t> </a:t>
            </a:r>
            <a:r>
              <a:rPr lang="en-US" sz="3600" b="1" dirty="0" err="1">
                <a:latin typeface="Agency FB" panose="020B0503020202020204" pitchFamily="34" charset="0"/>
              </a:rPr>
              <a:t>berish</a:t>
            </a:r>
            <a:r>
              <a:rPr lang="en-US" sz="3600" b="1" dirty="0">
                <a:latin typeface="Agency FB" panose="020B0503020202020204" pitchFamily="34" charset="0"/>
              </a:rPr>
              <a:t>(</a:t>
            </a:r>
            <a:r>
              <a:rPr lang="en-US" sz="3600" b="1" dirty="0" err="1">
                <a:latin typeface="Agency FB" panose="020B0503020202020204" pitchFamily="34" charset="0"/>
              </a:rPr>
              <a:t>ochish</a:t>
            </a:r>
            <a:r>
              <a:rPr lang="en-US" sz="3600" b="1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788864" y="1924862"/>
            <a:ext cx="101375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latin typeface="Agency FB" panose="020B0503020202020204" pitchFamily="34" charset="0"/>
              </a:rPr>
              <a:t>1. Nano /</a:t>
            </a:r>
            <a:r>
              <a:rPr lang="en-US" sz="2200" b="1" dirty="0" err="1" smtClean="0">
                <a:latin typeface="Agency FB" panose="020B0503020202020204" pitchFamily="34" charset="0"/>
              </a:rPr>
              <a:t>etc</a:t>
            </a:r>
            <a:r>
              <a:rPr lang="en-US" sz="2200" b="1" dirty="0" smtClean="0">
                <a:latin typeface="Agency FB" panose="020B0503020202020204" pitchFamily="34" charset="0"/>
              </a:rPr>
              <a:t>/squid/</a:t>
            </a:r>
            <a:r>
              <a:rPr lang="en-US" sz="2200" b="1" dirty="0" err="1" smtClean="0">
                <a:latin typeface="Agency FB" panose="020B0503020202020204" pitchFamily="34" charset="0"/>
              </a:rPr>
              <a:t>bloksite</a:t>
            </a:r>
            <a:r>
              <a:rPr lang="en-US" sz="2200" b="1" dirty="0" smtClean="0">
                <a:latin typeface="Agency FB" panose="020B0503020202020204" pitchFamily="34" charset="0"/>
              </a:rPr>
              <a:t>		(</a:t>
            </a:r>
            <a:r>
              <a:rPr lang="en-US" sz="2200" b="1" dirty="0" err="1" smtClean="0">
                <a:latin typeface="Agency FB" panose="020B0503020202020204" pitchFamily="34" charset="0"/>
              </a:rPr>
              <a:t>bu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faylda</a:t>
            </a:r>
            <a:r>
              <a:rPr lang="en-US" sz="2200" b="1" dirty="0" smtClean="0">
                <a:latin typeface="Agency FB" panose="020B0503020202020204" pitchFamily="34" charset="0"/>
              </a:rPr>
              <a:t> biz </a:t>
            </a:r>
            <a:r>
              <a:rPr lang="en-US" sz="2200" b="1" dirty="0" err="1" smtClean="0">
                <a:latin typeface="Agency FB" panose="020B0503020202020204" pitchFamily="34" charset="0"/>
              </a:rPr>
              <a:t>taqiqlagan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saytlar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ro’yhati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turadi</a:t>
            </a:r>
            <a:r>
              <a:rPr lang="en-US" sz="2200" b="1" dirty="0" smtClean="0">
                <a:latin typeface="Agency FB" panose="020B0503020202020204" pitchFamily="34" charset="0"/>
              </a:rPr>
              <a:t>)</a:t>
            </a:r>
            <a:endParaRPr lang="en-US" sz="2200" b="1" dirty="0">
              <a:latin typeface="Agency FB" panose="020B0503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88863" y="2736685"/>
            <a:ext cx="1013753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Agency FB" panose="020B0503020202020204" pitchFamily="34" charset="0"/>
              </a:rPr>
              <a:t>2</a:t>
            </a:r>
            <a:r>
              <a:rPr lang="en-US" sz="2200" b="1" dirty="0" smtClean="0">
                <a:latin typeface="Agency FB" panose="020B0503020202020204" pitchFamily="34" charset="0"/>
              </a:rPr>
              <a:t>. Nano /</a:t>
            </a:r>
            <a:r>
              <a:rPr lang="en-US" sz="2200" b="1" dirty="0" err="1" smtClean="0">
                <a:latin typeface="Agency FB" panose="020B0503020202020204" pitchFamily="34" charset="0"/>
              </a:rPr>
              <a:t>etc</a:t>
            </a:r>
            <a:r>
              <a:rPr lang="en-US" sz="2200" b="1" dirty="0" smtClean="0">
                <a:latin typeface="Agency FB" panose="020B0503020202020204" pitchFamily="34" charset="0"/>
              </a:rPr>
              <a:t>/squid/</a:t>
            </a:r>
            <a:r>
              <a:rPr lang="en-US" sz="2200" b="1" dirty="0" err="1" smtClean="0">
                <a:latin typeface="Agency FB" panose="020B0503020202020204" pitchFamily="34" charset="0"/>
              </a:rPr>
              <a:t>opensite</a:t>
            </a:r>
            <a:r>
              <a:rPr lang="en-US" sz="2200" b="1" dirty="0" smtClean="0">
                <a:latin typeface="Agency FB" panose="020B0503020202020204" pitchFamily="34" charset="0"/>
              </a:rPr>
              <a:t>		(</a:t>
            </a:r>
            <a:r>
              <a:rPr lang="en-US" sz="2200" b="1" dirty="0" err="1" smtClean="0">
                <a:latin typeface="Agency FB" panose="020B0503020202020204" pitchFamily="34" charset="0"/>
              </a:rPr>
              <a:t>bu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faylda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esa</a:t>
            </a:r>
            <a:r>
              <a:rPr lang="en-US" sz="2200" b="1" dirty="0" smtClean="0">
                <a:latin typeface="Agency FB" panose="020B0503020202020204" pitchFamily="34" charset="0"/>
              </a:rPr>
              <a:t> biz </a:t>
            </a:r>
            <a:r>
              <a:rPr lang="en-US" sz="2200" b="1" dirty="0" err="1" smtClean="0">
                <a:latin typeface="Agency FB" panose="020B0503020202020204" pitchFamily="34" charset="0"/>
              </a:rPr>
              <a:t>ruhsat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bergan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saytlar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ro’yhati</a:t>
            </a:r>
            <a:r>
              <a:rPr lang="en-US" sz="2200" b="1" dirty="0" smtClean="0">
                <a:latin typeface="Agency FB" panose="020B0503020202020204" pitchFamily="34" charset="0"/>
              </a:rPr>
              <a:t> </a:t>
            </a:r>
            <a:r>
              <a:rPr lang="en-US" sz="2200" b="1" dirty="0" err="1" smtClean="0">
                <a:latin typeface="Agency FB" panose="020B0503020202020204" pitchFamily="34" charset="0"/>
              </a:rPr>
              <a:t>turadi</a:t>
            </a:r>
            <a:r>
              <a:rPr lang="en-US" sz="2200" b="1" dirty="0" smtClean="0">
                <a:latin typeface="Agency FB" panose="020B0503020202020204" pitchFamily="34" charset="0"/>
              </a:rPr>
              <a:t>)</a:t>
            </a:r>
            <a:endParaRPr lang="en-US" sz="2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60997-technology-template-16x9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2_5463257855744279918</Template>
  <TotalTime>564</TotalTime>
  <Words>162</Words>
  <Application>Microsoft Office PowerPoint</Application>
  <PresentationFormat>Произвольный</PresentationFormat>
  <Paragraphs>65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160997-technology-template-16x9</vt:lpstr>
      <vt:lpstr>TARMOQ ADMINISTRATORLIGI 24-DARS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Ruslan &amp; Ummurobi'a</dc:creator>
  <cp:lastModifiedBy>Пользователь</cp:lastModifiedBy>
  <cp:revision>72</cp:revision>
  <dcterms:created xsi:type="dcterms:W3CDTF">2018-08-25T06:40:57Z</dcterms:created>
  <dcterms:modified xsi:type="dcterms:W3CDTF">2019-12-13T09:29:10Z</dcterms:modified>
</cp:coreProperties>
</file>