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1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3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пн 07.10.19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472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1-DARS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19" y="128954"/>
            <a:ext cx="5549250" cy="132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5285" y="1171703"/>
            <a:ext cx="98129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gency FB" panose="020B0503020202020204" pitchFamily="34" charset="0"/>
              </a:rPr>
              <a:t>1. </a:t>
            </a:r>
            <a:r>
              <a:rPr lang="ru-RU" sz="2800" b="1" dirty="0" smtClean="0">
                <a:latin typeface="Agency FB" panose="020B0503020202020204" pitchFamily="34" charset="0"/>
              </a:rPr>
              <a:t>Прямой кабель (</a:t>
            </a:r>
            <a:r>
              <a:rPr lang="en-US" sz="2800" b="1" dirty="0" smtClean="0">
                <a:latin typeface="Agency FB" panose="020B0503020202020204" pitchFamily="34" charset="0"/>
              </a:rPr>
              <a:t>straight through cable</a:t>
            </a:r>
            <a:r>
              <a:rPr lang="ru-RU" sz="2800" b="1" dirty="0" smtClean="0">
                <a:latin typeface="Agency FB" panose="020B0503020202020204" pitchFamily="34" charset="0"/>
              </a:rPr>
              <a:t>)</a:t>
            </a:r>
            <a:r>
              <a:rPr lang="en-US" sz="2800" b="1" dirty="0" smtClean="0">
                <a:latin typeface="Agency FB" panose="020B0503020202020204" pitchFamily="34" charset="0"/>
              </a:rPr>
              <a:t>;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	</a:t>
            </a:r>
            <a:r>
              <a:rPr lang="en-US" sz="2800" b="1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PC&lt;-&gt;Switch, Switch&lt;-&gt;Router </a:t>
            </a:r>
            <a:r>
              <a:rPr lang="en-US" sz="2800" b="1" dirty="0" err="1" smtClean="0">
                <a:latin typeface="Agency FB" panose="020B0503020202020204" pitchFamily="34" charset="0"/>
              </a:rPr>
              <a:t>ulash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uchun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ishlatiladi</a:t>
            </a:r>
            <a:r>
              <a:rPr lang="en-US" sz="2800" b="1" dirty="0" smtClean="0">
                <a:latin typeface="Agency FB" panose="020B0503020202020204" pitchFamily="34" charset="0"/>
              </a:rPr>
              <a:t>.   </a:t>
            </a:r>
          </a:p>
        </p:txBody>
      </p:sp>
      <p:pic>
        <p:nvPicPr>
          <p:cNvPr id="8194" name="Picture 2" descr="ÑÐ²ÐµÑÐ¾Ð²Ð°Ñ ÑÑÐµÐ¼Ð° Ð¾Ð±Ð¶Ð¸Ð¼Ð° RJ45 ÐºÐ¾Ð¼Ð¿ÑÑÑÐµÑ-ÑÐ²Ð¸ÑÑ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66" y="2125810"/>
            <a:ext cx="9109207" cy="409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184097" y="402262"/>
            <a:ext cx="6614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Agency FB" panose="020B0503020202020204" pitchFamily="34" charset="0"/>
              </a:rPr>
              <a:t>Tarmoq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kabellarini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ikki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turga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ajratish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mumkin</a:t>
            </a:r>
            <a:r>
              <a:rPr lang="en-US" sz="3200" b="1" dirty="0">
                <a:latin typeface="Agency FB" panose="020B0503020202020204" pitchFamily="34" charset="0"/>
              </a:rPr>
              <a:t>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2099" y="674862"/>
            <a:ext cx="101316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2. </a:t>
            </a:r>
            <a:r>
              <a:rPr lang="ru-RU" sz="2800" b="1" dirty="0">
                <a:latin typeface="Agency FB" panose="020B0503020202020204" pitchFamily="34" charset="0"/>
              </a:rPr>
              <a:t>Перекрёстный кабель</a:t>
            </a:r>
            <a:r>
              <a:rPr lang="en-US" sz="2800" b="1" dirty="0">
                <a:latin typeface="Agency FB" panose="020B0503020202020204" pitchFamily="34" charset="0"/>
              </a:rPr>
              <a:t> (crossover cable).</a:t>
            </a:r>
          </a:p>
          <a:p>
            <a:r>
              <a:rPr lang="en-US" sz="2800" b="1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	</a:t>
            </a:r>
            <a:r>
              <a:rPr lang="en-US" sz="2800" b="1" u="sng" dirty="0" smtClean="0">
                <a:solidFill>
                  <a:srgbClr val="002060"/>
                </a:solidFill>
                <a:latin typeface="Agency FB" panose="020B0503020202020204" pitchFamily="34" charset="0"/>
              </a:rPr>
              <a:t>PC</a:t>
            </a:r>
            <a:r>
              <a:rPr lang="en-US" sz="2800" b="1" u="sng" dirty="0">
                <a:solidFill>
                  <a:srgbClr val="002060"/>
                </a:solidFill>
                <a:latin typeface="Agency FB" panose="020B0503020202020204" pitchFamily="34" charset="0"/>
              </a:rPr>
              <a:t>&lt;-&gt;PC, Switch &lt;-&gt;Switch, Router</a:t>
            </a:r>
            <a:r>
              <a:rPr lang="en-US" sz="2800" b="1" u="sng" dirty="0">
                <a:latin typeface="Agency FB" panose="020B0503020202020204" pitchFamily="34" charset="0"/>
              </a:rPr>
              <a:t> </a:t>
            </a:r>
            <a:r>
              <a:rPr lang="en-US" sz="2800" b="1" u="sng" dirty="0">
                <a:solidFill>
                  <a:srgbClr val="002060"/>
                </a:solidFill>
                <a:latin typeface="Agency FB" panose="020B0503020202020204" pitchFamily="34" charset="0"/>
              </a:rPr>
              <a:t>&lt;-&gt; Router </a:t>
            </a:r>
            <a:r>
              <a:rPr lang="en-US" sz="2800" b="1" dirty="0" err="1">
                <a:latin typeface="Agency FB" panose="020B0503020202020204" pitchFamily="34" charset="0"/>
              </a:rPr>
              <a:t>ulash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uchun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ishlatiladi</a:t>
            </a:r>
            <a:r>
              <a:rPr lang="en-US" sz="2800" b="1" dirty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9218" name="Picture 2" descr="ÑÐ²ÐµÑÐ¾Ð²Ð°Ñ ÑÑÐµÐ¼Ð° Ð¾Ð±Ð¶Ð¸Ð¼Ð° RJ45 ÐºÐ¾Ð¼Ð¿ÑÑÑÐµÑ-ÐºÐ¾Ð¼Ð¿ÑÑÑÐµÑ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90" y="1905000"/>
            <a:ext cx="9091898" cy="409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9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14" y="440440"/>
            <a:ext cx="4557101" cy="256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ÐÐ°ÑÑÐ¸Ð½ÐºÐ¸ Ð¿Ð¾ Ð·Ð°Ð¿ÑÐ¾ÑÑ Ð¾Ð±Ð¶Ð¸Ð¼Ð½Ð¸Ðº rj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812" y="377476"/>
            <a:ext cx="4398841" cy="409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ÐÐ°ÑÑÐ¸Ð½ÐºÐ¸ Ð¿Ð¾ Ð·Ð°Ð¿ÑÐ¾ÑÑ Ð²Ð¸ÑÐ°Ñ Ð¿Ð°ÑÐ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38" y="3175405"/>
            <a:ext cx="4176345" cy="329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35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Tarmoq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konsentratori</a:t>
            </a:r>
            <a:r>
              <a:rPr lang="en-US" sz="3200" b="1" dirty="0" smtClean="0">
                <a:latin typeface="Agency FB" panose="020B0503020202020204" pitchFamily="34" charset="0"/>
              </a:rPr>
              <a:t> (hub) </a:t>
            </a:r>
            <a:r>
              <a:rPr lang="en-US" sz="3200" b="1" dirty="0" err="1" smtClean="0">
                <a:latin typeface="Agency FB" panose="020B0503020202020204" pitchFamily="34" charset="0"/>
              </a:rPr>
              <a:t>va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kommutator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smtClean="0">
                <a:latin typeface="Agency FB" panose="020B0503020202020204" pitchFamily="34" charset="0"/>
              </a:rPr>
              <a:t>(switch).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531" y="1037787"/>
            <a:ext cx="2822076" cy="22322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72" y="3255817"/>
            <a:ext cx="8019235" cy="338050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36912" y="1425712"/>
            <a:ext cx="92132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gency FB" panose="020B0503020202020204" pitchFamily="34" charset="0"/>
              </a:rPr>
              <a:t>	1. </a:t>
            </a:r>
            <a:r>
              <a:rPr lang="en-US" sz="2800" b="1" dirty="0" err="1" smtClean="0">
                <a:latin typeface="Agency FB" panose="020B0503020202020204" pitchFamily="34" charset="0"/>
              </a:rPr>
              <a:t>Tarmoq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konsentratori</a:t>
            </a:r>
            <a:r>
              <a:rPr lang="en-US" sz="2800" b="1" dirty="0" smtClean="0">
                <a:latin typeface="Agency FB" panose="020B0503020202020204" pitchFamily="34" charset="0"/>
              </a:rPr>
              <a:t> (hub)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	-OSI </a:t>
            </a:r>
            <a:r>
              <a:rPr lang="en-US" sz="2800" b="1" dirty="0" err="1" smtClean="0">
                <a:latin typeface="Agency FB" panose="020B0503020202020204" pitchFamily="34" charset="0"/>
              </a:rPr>
              <a:t>modelining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birinchi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darajasi</a:t>
            </a:r>
            <a:r>
              <a:rPr lang="en-US" sz="2800" b="1" dirty="0" smtClean="0">
                <a:latin typeface="Agency FB" panose="020B0503020202020204" pitchFamily="34" charset="0"/>
              </a:rPr>
              <a:t> (L1);</a:t>
            </a:r>
          </a:p>
          <a:p>
            <a:r>
              <a:rPr lang="en-US" sz="2800" b="1" dirty="0" smtClean="0">
                <a:latin typeface="Agency FB" panose="020B0503020202020204" pitchFamily="34" charset="0"/>
              </a:rPr>
              <a:t>	2. </a:t>
            </a:r>
            <a:r>
              <a:rPr lang="en-US" sz="2800" b="1" dirty="0" err="1" smtClean="0">
                <a:latin typeface="Agency FB" panose="020B0503020202020204" pitchFamily="34" charset="0"/>
              </a:rPr>
              <a:t>Tarmoq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kommutator</a:t>
            </a:r>
            <a:r>
              <a:rPr lang="en-US" sz="2800" b="1" dirty="0" smtClean="0">
                <a:latin typeface="Agency FB" panose="020B0503020202020204" pitchFamily="34" charset="0"/>
              </a:rPr>
              <a:t> (switch)</a:t>
            </a:r>
          </a:p>
          <a:p>
            <a:r>
              <a:rPr lang="en-US" sz="2800" b="1" dirty="0">
                <a:latin typeface="Agency FB" panose="020B0503020202020204" pitchFamily="34" charset="0"/>
              </a:rPr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	-OSI </a:t>
            </a:r>
            <a:r>
              <a:rPr lang="en-US" sz="2800" b="1" dirty="0" err="1" smtClean="0">
                <a:latin typeface="Agency FB" panose="020B0503020202020204" pitchFamily="34" charset="0"/>
              </a:rPr>
              <a:t>modelining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ikkinchi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darajasi</a:t>
            </a:r>
            <a:r>
              <a:rPr lang="en-US" sz="2800" b="1" dirty="0">
                <a:latin typeface="Agency FB" panose="020B0503020202020204" pitchFamily="34" charset="0"/>
              </a:rPr>
              <a:t> (</a:t>
            </a:r>
            <a:r>
              <a:rPr lang="en-US" sz="2800" b="1" dirty="0" smtClean="0">
                <a:latin typeface="Agency FB" panose="020B0503020202020204" pitchFamily="34" charset="0"/>
              </a:rPr>
              <a:t>L2). </a:t>
            </a:r>
            <a:endParaRPr lang="ru-RU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1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74" y="237690"/>
            <a:ext cx="6443873" cy="62600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36912" y="557426"/>
            <a:ext cx="45793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gency FB" panose="020B0503020202020204" pitchFamily="34" charset="0"/>
              </a:rPr>
              <a:t>    </a:t>
            </a:r>
            <a:r>
              <a:rPr lang="en-US" sz="2400" b="1" dirty="0" err="1" smtClean="0">
                <a:latin typeface="Agency FB" panose="020B0503020202020204" pitchFamily="34" charset="0"/>
              </a:rPr>
              <a:t>Tarmoq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konsentratori</a:t>
            </a:r>
            <a:r>
              <a:rPr lang="en-US" sz="2400" b="1" dirty="0" smtClean="0">
                <a:latin typeface="Agency FB" panose="020B0503020202020204" pitchFamily="34" charset="0"/>
              </a:rPr>
              <a:t> (hub) – </a:t>
            </a:r>
            <a:r>
              <a:rPr lang="en-US" sz="2400" b="1" dirty="0" err="1" smtClean="0">
                <a:latin typeface="Agency FB" panose="020B0503020202020204" pitchFamily="34" charset="0"/>
              </a:rPr>
              <a:t>tarmoqda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uzatilayotgan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ma’lumotlarni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o’zi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ulanib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turgan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portdan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boshqa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barcha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portlarga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yuboradi</a:t>
            </a:r>
            <a:r>
              <a:rPr lang="en-US" sz="2400" b="1" dirty="0" smtClean="0">
                <a:latin typeface="Agency FB" panose="020B0503020202020204" pitchFamily="34" charset="0"/>
              </a:rPr>
              <a:t>;</a:t>
            </a:r>
          </a:p>
          <a:p>
            <a:pPr algn="just"/>
            <a:endParaRPr lang="en-US" sz="2400" b="1" dirty="0" smtClean="0">
              <a:latin typeface="Agency FB" panose="020B0503020202020204" pitchFamily="34" charset="0"/>
            </a:endParaRPr>
          </a:p>
          <a:p>
            <a:pPr algn="just"/>
            <a:r>
              <a:rPr lang="en-US" sz="2400" b="1" dirty="0" smtClean="0">
                <a:latin typeface="Agency FB" panose="020B0503020202020204" pitchFamily="34" charset="0"/>
              </a:rPr>
              <a:t>    </a:t>
            </a:r>
            <a:r>
              <a:rPr lang="en-US" sz="2400" b="1" dirty="0" err="1" smtClean="0">
                <a:latin typeface="Agency FB" panose="020B0503020202020204" pitchFamily="34" charset="0"/>
              </a:rPr>
              <a:t>Tarmoq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kommutator</a:t>
            </a:r>
            <a:r>
              <a:rPr lang="en-US" sz="2400" b="1" dirty="0" smtClean="0">
                <a:latin typeface="Agency FB" panose="020B0503020202020204" pitchFamily="34" charset="0"/>
              </a:rPr>
              <a:t> (switch) – </a:t>
            </a:r>
            <a:r>
              <a:rPr lang="en-US" sz="2400" b="1" dirty="0" err="1" smtClean="0">
                <a:latin typeface="Agency FB" panose="020B0503020202020204" pitchFamily="34" charset="0"/>
              </a:rPr>
              <a:t>tarmoqda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uzatilayotgan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ma’lumotlarni</a:t>
            </a:r>
            <a:r>
              <a:rPr lang="en-US" sz="2400" b="1" dirty="0" smtClean="0">
                <a:latin typeface="Agency FB" panose="020B0503020202020204" pitchFamily="34" charset="0"/>
              </a:rPr>
              <a:t> MAC </a:t>
            </a:r>
            <a:r>
              <a:rPr lang="en-US" sz="2400" b="1" dirty="0" err="1" smtClean="0">
                <a:latin typeface="Agency FB" panose="020B0503020202020204" pitchFamily="34" charset="0"/>
              </a:rPr>
              <a:t>adreslar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hisobiga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faqatgina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aniq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portga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yuboradi</a:t>
            </a:r>
            <a:r>
              <a:rPr lang="en-US" sz="2400" b="1" dirty="0" smtClean="0">
                <a:latin typeface="Agency FB" panose="020B0503020202020204" pitchFamily="34" charset="0"/>
              </a:rPr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12" y="4293481"/>
            <a:ext cx="4597858" cy="22043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3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8476" y="237405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Agency FB" panose="020B0503020202020204" pitchFamily="34" charset="0"/>
              </a:rPr>
              <a:t>Tarmoq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kommutatorining</a:t>
            </a:r>
            <a:r>
              <a:rPr lang="en-US" sz="3200" b="1" dirty="0" smtClean="0">
                <a:latin typeface="Agency FB" panose="020B0503020202020204" pitchFamily="34" charset="0"/>
              </a:rPr>
              <a:t> ishlash </a:t>
            </a:r>
            <a:r>
              <a:rPr lang="en-US" sz="3200" b="1" dirty="0" err="1" smtClean="0">
                <a:latin typeface="Agency FB" panose="020B0503020202020204" pitchFamily="34" charset="0"/>
              </a:rPr>
              <a:t>prinsipi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99" y="1320942"/>
            <a:ext cx="9289827" cy="5343093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90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19" y="527771"/>
            <a:ext cx="9230084" cy="5845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38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23" y="544224"/>
            <a:ext cx="9410267" cy="58565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0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21" y="742516"/>
            <a:ext cx="9146427" cy="53119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681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93" y="565871"/>
            <a:ext cx="9473009" cy="5765656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1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6912" y="438789"/>
            <a:ext cx="10734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Agency FB" panose="020B0503020202020204" pitchFamily="34" charset="0"/>
              </a:rPr>
              <a:t>Tarmoq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haqida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umumiy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tushunchalar</a:t>
            </a:r>
            <a:r>
              <a:rPr lang="en-US" sz="3200" b="1" dirty="0" smtClean="0">
                <a:latin typeface="Agency FB" panose="020B0503020202020204" pitchFamily="34" charset="0"/>
              </a:rPr>
              <a:t>.</a:t>
            </a:r>
          </a:p>
          <a:p>
            <a:pPr algn="ctr"/>
            <a:r>
              <a:rPr lang="en-US" sz="3200" b="1" dirty="0" err="1" smtClean="0">
                <a:latin typeface="Agency FB" panose="020B0503020202020204" pitchFamily="34" charset="0"/>
              </a:rPr>
              <a:t>Tarmoq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turlari</a:t>
            </a:r>
            <a:r>
              <a:rPr lang="en-US" sz="3200" b="1" dirty="0">
                <a:latin typeface="Agency FB" panose="020B0503020202020204" pitchFamily="34" charset="0"/>
              </a:rPr>
              <a:t>, </a:t>
            </a:r>
            <a:r>
              <a:rPr lang="en-US" sz="3200" b="1" dirty="0" err="1">
                <a:latin typeface="Agency FB" panose="020B0503020202020204" pitchFamily="34" charset="0"/>
              </a:rPr>
              <a:t>tarmoq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 smtClean="0">
                <a:latin typeface="Agency FB" panose="020B0503020202020204" pitchFamily="34" charset="0"/>
              </a:rPr>
              <a:t>topologiyalari</a:t>
            </a:r>
            <a:r>
              <a:rPr lang="en-US" sz="3200" b="1" dirty="0" smtClean="0">
                <a:latin typeface="Agency FB" panose="020B0503020202020204" pitchFamily="34" charset="0"/>
              </a:rPr>
              <a:t>.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36912" y="1615415"/>
            <a:ext cx="108887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</a:t>
            </a:r>
            <a:r>
              <a:rPr lang="en-US" sz="2800" b="1" dirty="0" err="1" smtClean="0">
                <a:latin typeface="Agency FB" panose="020B0503020202020204" pitchFamily="34" charset="0"/>
              </a:rPr>
              <a:t>Tarmoq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>
                <a:latin typeface="Agency FB" panose="020B0503020202020204" pitchFamily="34" charset="0"/>
              </a:rPr>
              <a:t>- </a:t>
            </a:r>
            <a:r>
              <a:rPr lang="en-US" sz="2800" dirty="0" err="1">
                <a:latin typeface="Agency FB" panose="020B0503020202020204" pitchFamily="34" charset="0"/>
              </a:rPr>
              <a:t>bu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ikki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yoki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undan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ortiq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qurilmalarni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bog'lanishidan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hosil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bo'ladigan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aloqadir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r>
              <a:rPr lang="en-US" sz="2800" b="1" dirty="0" smtClean="0">
                <a:latin typeface="Agency FB" panose="020B0503020202020204" pitchFamily="34" charset="0"/>
              </a:rPr>
              <a:t>	</a:t>
            </a:r>
            <a:r>
              <a:rPr lang="en-US" sz="2800" b="1" dirty="0" err="1" smtClean="0">
                <a:latin typeface="Agency FB" panose="020B0503020202020204" pitchFamily="34" charset="0"/>
              </a:rPr>
              <a:t>Sodda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tarmoq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qurish</a:t>
            </a:r>
            <a:r>
              <a:rPr lang="ru-RU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uchun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bizga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nimalar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kerak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bo’ladi</a:t>
            </a:r>
            <a:r>
              <a:rPr lang="en-US" sz="2800" b="1" dirty="0">
                <a:latin typeface="Agency FB" panose="020B0503020202020204" pitchFamily="34" charset="0"/>
              </a:rPr>
              <a:t>?</a:t>
            </a:r>
          </a:p>
          <a:p>
            <a:endParaRPr lang="en-US" sz="1100" b="1" dirty="0">
              <a:latin typeface="Agency FB" panose="020B0503020202020204" pitchFamily="34" charset="0"/>
            </a:endParaRPr>
          </a:p>
          <a:p>
            <a:pPr lvl="2"/>
            <a:r>
              <a:rPr lang="en-US" sz="2800" dirty="0">
                <a:latin typeface="Agency FB" panose="020B0503020202020204" pitchFamily="34" charset="0"/>
              </a:rPr>
              <a:t>    1. </a:t>
            </a:r>
            <a:r>
              <a:rPr lang="en-US" sz="2800" dirty="0" err="1">
                <a:latin typeface="Agency FB" panose="020B0503020202020204" pitchFamily="34" charset="0"/>
              </a:rPr>
              <a:t>Ikkita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</a:t>
            </a:r>
            <a:r>
              <a:rPr lang="en-US" sz="2800" dirty="0">
                <a:latin typeface="Agency FB" panose="020B0503020202020204" pitchFamily="34" charset="0"/>
              </a:rPr>
              <a:t>;</a:t>
            </a:r>
          </a:p>
          <a:p>
            <a:pPr lvl="2"/>
            <a:endParaRPr lang="en-US" sz="900" dirty="0">
              <a:latin typeface="Agency FB" panose="020B0503020202020204" pitchFamily="34" charset="0"/>
            </a:endParaRPr>
          </a:p>
          <a:p>
            <a:pPr lvl="2"/>
            <a:r>
              <a:rPr lang="en-US" sz="2800" dirty="0">
                <a:latin typeface="Agency FB" panose="020B0503020202020204" pitchFamily="34" charset="0"/>
              </a:rPr>
              <a:t>    2. Patch-cord (</a:t>
            </a:r>
            <a:r>
              <a:rPr lang="en-US" sz="2800" dirty="0" err="1">
                <a:latin typeface="Agency FB" panose="020B0503020202020204" pitchFamily="34" charset="0"/>
              </a:rPr>
              <a:t>kabel</a:t>
            </a:r>
            <a:r>
              <a:rPr lang="en-US" sz="2800" dirty="0" smtClean="0">
                <a:latin typeface="Agency FB" panose="020B0503020202020204" pitchFamily="34" charset="0"/>
              </a:rPr>
              <a:t>).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5" y="2610204"/>
            <a:ext cx="5856929" cy="25948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4220" t="26558" r="20594" b="29156"/>
          <a:stretch/>
        </p:blipFill>
        <p:spPr>
          <a:xfrm>
            <a:off x="1253446" y="3822775"/>
            <a:ext cx="4715279" cy="276454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7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28" y="645534"/>
            <a:ext cx="9552215" cy="55613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ÐÐ°ÑÑÐ¸Ð½ÐºÐ¸ Ð¿Ð¾ Ð·Ð°Ð¿ÑÐ¾ÑÑ ÑÐµÑÐµÐ²Ð°Ñ ÐºÐ°ÑÑ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51" y="850778"/>
            <a:ext cx="7013171" cy="327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ÐÐ°ÑÑÐ¸Ð½ÐºÐ¸ Ð¿Ð¾ Ð·Ð°Ð¿ÑÐ¾ÑÑ ÑÐµÑÐµÐ²Ð°Ñ ÐºÐ°ÑÑ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252" y="3327644"/>
            <a:ext cx="604837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8476" y="237405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Network Card 10/100/1000 Mb/s</a:t>
            </a:r>
            <a:endParaRPr lang="ru-RU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70"/>
          <a:stretch/>
        </p:blipFill>
        <p:spPr bwMode="auto">
          <a:xfrm>
            <a:off x="1755776" y="426182"/>
            <a:ext cx="9456758" cy="582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77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2424" y="759494"/>
            <a:ext cx="104207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Bugungi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kunda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butun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dunyoda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axborot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almashinuvining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eng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qulay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vositasi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hisoblangan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internet 1969-yilda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AQSh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mudofaa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vazirligi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tomonidan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harbiy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maqsadlarda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ishlab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chiqilgan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 Ammo u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vaqt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o‘tishi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bilan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ommalashib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,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oddiy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aholi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uchun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ham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qulay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axborot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kommunikatsiya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tizimiga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aylandi</a:t>
            </a:r>
            <a:r>
              <a:rPr lang="en-US" sz="24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4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1991-yilda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internetdagi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birinchi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veb-sayt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angliyalik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Tim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Bernars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Li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tomonidan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yaratilgan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Shuning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uchun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ham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uni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dunyoning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birinchi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veblogi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deb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atashadi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 2003-yilda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Bernars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Liga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hukumat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tomonidan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ritsar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unvoni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berildi</a:t>
            </a:r>
            <a:r>
              <a:rPr lang="en-US" sz="24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2003-yilning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noyabrida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xitoylik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Chjan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Naymin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internetda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fayl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tarqatgani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uchun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3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oylik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qamoq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bilan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jazolandi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 Bu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dunyodagi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bunday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qilmish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uchun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qo‘llangan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dastlabki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qamoq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jazosi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hisoblanadi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Naymin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Amerika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kinoijodkorlari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suratga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olgan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bir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nechta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filmni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«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BitTorrent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P2P»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texnologiyasi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yordamida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jahon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veb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tarmog‘ida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tarqatib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yuborgan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edi</a:t>
            </a:r>
            <a:r>
              <a:rPr lang="en-US" sz="24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Chat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orqali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suhbatlashish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natijasida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2005-yili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Yaponiyada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o‘z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joniga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qasd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qilish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holatlari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kuzatildi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Kibersid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deb ham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ataluvchi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bunday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holatga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54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erkak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37 ta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ayol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tushgan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  <a:endParaRPr lang="en-US" sz="2400" b="1" i="0" dirty="0">
              <a:solidFill>
                <a:srgbClr val="3B3D40"/>
              </a:solidFill>
              <a:effectLst/>
              <a:latin typeface="Agency FB" panose="020B0503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81163" y="173330"/>
            <a:ext cx="14173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INTERNET</a:t>
            </a:r>
            <a:endParaRPr lang="ru-RU" sz="3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03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23026" y="267789"/>
            <a:ext cx="104810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Shuningdek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, 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internetda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ilk…</a:t>
            </a:r>
          </a:p>
          <a:p>
            <a:pPr algn="just"/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...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elektron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pochta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(e-mail) Rey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Tomplinson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(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AQSh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)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tomonidan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1971-yilda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kashf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qilingan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...spam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muallifi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Geri Turk (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AQSh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, 1978</a:t>
            </a:r>
            <a:r>
              <a:rPr lang="en-US" sz="22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).</a:t>
            </a:r>
          </a:p>
          <a:p>
            <a:pPr algn="just"/>
            <a:endParaRPr lang="en-US" sz="22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...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smaylik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J 1982-yilda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Skott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Falman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(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AQSh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)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tomonidan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ixtiro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qilingan</a:t>
            </a:r>
            <a:r>
              <a:rPr lang="en-US" sz="22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2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...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ro‘yxatga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olingan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domen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«Simbolics.com» deb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atalgan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 U 1985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yilda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dunyo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yuzini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ko‘rgan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...JPEG «JPEG»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guruhining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1987-yildagi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kashfiyoti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hisoblanadi</a:t>
            </a:r>
            <a:r>
              <a:rPr lang="en-US" sz="22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2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...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gipermatn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brauzeri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,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veb-sayt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va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veblog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Tim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Bernars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Li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shaxsi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bilan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bog‘liq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(1991</a:t>
            </a:r>
            <a:r>
              <a:rPr lang="en-US" sz="22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).</a:t>
            </a:r>
          </a:p>
          <a:p>
            <a:pPr algn="just"/>
            <a:endParaRPr lang="en-US" sz="22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...«MP-3»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Frauxofer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instituti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olimlari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tomonidan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1992-yilda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ommaga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tanishtirilgan</a:t>
            </a:r>
            <a:r>
              <a:rPr lang="en-US" sz="22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2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...internet-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brauzer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AQShdagi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Superkompyuterlarni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tadqiq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qilish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milliy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markazi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tadqiqotchilari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mehnatining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samarasidir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(1993</a:t>
            </a:r>
            <a:r>
              <a:rPr lang="en-US" sz="22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).</a:t>
            </a:r>
          </a:p>
          <a:p>
            <a:pPr algn="just"/>
            <a:endParaRPr lang="en-US" sz="22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...internet-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radiostansiya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«Radio NK» deb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nomlanadi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 U 1995-yildan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o‘z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faoliyatini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boshlagan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...</a:t>
            </a:r>
            <a:r>
              <a:rPr lang="en-US" sz="22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so‘z</a:t>
            </a:r>
            <a:r>
              <a:rPr lang="en-US" sz="2200" b="1" dirty="0">
                <a:solidFill>
                  <a:srgbClr val="3B3D40"/>
                </a:solidFill>
                <a:latin typeface="Agency FB" panose="020B0503020202020204" pitchFamily="34" charset="0"/>
              </a:rPr>
              <a:t> «log».</a:t>
            </a:r>
            <a:endParaRPr lang="en-US" sz="2200" b="1" i="0" dirty="0">
              <a:solidFill>
                <a:srgbClr val="3B3D40"/>
              </a:solidFill>
              <a:effectLst/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64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52113" y="447468"/>
            <a:ext cx="102798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O‘zbekistonda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 ilk</a:t>
            </a:r>
            <a:r>
              <a:rPr lang="en-US" sz="24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…</a:t>
            </a:r>
          </a:p>
          <a:p>
            <a:pPr algn="just"/>
            <a:endParaRPr lang="en-US" sz="24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...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elektron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pochta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1993-yilda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ochilgan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(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Relcom</a:t>
            </a:r>
            <a:r>
              <a:rPr lang="en-US" sz="24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).</a:t>
            </a:r>
          </a:p>
          <a:p>
            <a:pPr algn="just"/>
            <a:endParaRPr lang="en-US" sz="24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...«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uz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»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domeni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1995-yilning 29-aprelida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tashkil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etilgan</a:t>
            </a:r>
            <a:r>
              <a:rPr lang="en-US" sz="24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4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...internet festival 2001-yilda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namoyish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etilgan</a:t>
            </a:r>
            <a:r>
              <a:rPr lang="en-US" sz="2400" b="1" dirty="0" smtClean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400" b="1" dirty="0">
              <a:solidFill>
                <a:srgbClr val="3B3D40"/>
              </a:solidFill>
              <a:latin typeface="Agency FB" panose="020B0503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...«dial-up» 2003-yilda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paydo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solidFill>
                  <a:srgbClr val="3B3D40"/>
                </a:solidFill>
                <a:latin typeface="Agency FB" panose="020B0503020202020204" pitchFamily="34" charset="0"/>
              </a:rPr>
              <a:t>bo‘lgan</a:t>
            </a:r>
            <a:r>
              <a:rPr lang="en-US" sz="2400" b="1" dirty="0">
                <a:solidFill>
                  <a:srgbClr val="3B3D40"/>
                </a:solidFill>
                <a:latin typeface="Agency FB" panose="020B0503020202020204" pitchFamily="34" charset="0"/>
              </a:rPr>
              <a:t>.</a:t>
            </a:r>
            <a:endParaRPr lang="en-US" sz="2400" b="1" i="0" dirty="0">
              <a:solidFill>
                <a:srgbClr val="3B3D40"/>
              </a:solidFill>
              <a:effectLst/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78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6235" y="683430"/>
            <a:ext cx="108887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TARMOQ TURLARI</a:t>
            </a:r>
            <a:r>
              <a:rPr lang="en-US" sz="2800" b="1" dirty="0" smtClean="0">
                <a:latin typeface="Agency FB" panose="020B0503020202020204" pitchFamily="34" charset="0"/>
              </a:rPr>
              <a:t>	</a:t>
            </a:r>
          </a:p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</a:t>
            </a:r>
          </a:p>
          <a:p>
            <a:pPr algn="just"/>
            <a:r>
              <a:rPr lang="en-US" sz="2800" b="1" dirty="0">
                <a:latin typeface="Agency FB" panose="020B0503020202020204" pitchFamily="34" charset="0"/>
              </a:rPr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LAN </a:t>
            </a:r>
            <a:r>
              <a:rPr lang="en-US" sz="2800" b="1" dirty="0">
                <a:latin typeface="Agency FB" panose="020B0503020202020204" pitchFamily="34" charset="0"/>
              </a:rPr>
              <a:t>(Local Area Network) – </a:t>
            </a:r>
            <a:r>
              <a:rPr lang="en-US" sz="2800" dirty="0">
                <a:latin typeface="Agency FB" panose="020B0503020202020204" pitchFamily="34" charset="0"/>
              </a:rPr>
              <a:t>10 </a:t>
            </a:r>
            <a:r>
              <a:rPr lang="en-US" sz="2800" dirty="0" err="1">
                <a:latin typeface="Agency FB" panose="020B0503020202020204" pitchFamily="34" charset="0"/>
              </a:rPr>
              <a:t>tadan</a:t>
            </a:r>
            <a:r>
              <a:rPr lang="en-US" sz="2800" dirty="0">
                <a:latin typeface="Agency FB" panose="020B0503020202020204" pitchFamily="34" charset="0"/>
              </a:rPr>
              <a:t> 100 </a:t>
            </a:r>
            <a:r>
              <a:rPr lang="en-US" sz="2800" dirty="0" err="1">
                <a:latin typeface="Agency FB" panose="020B0503020202020204" pitchFamily="34" charset="0"/>
              </a:rPr>
              <a:t>gacha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foydalanuvchilar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mavjud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bo'lishi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mumkin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radius </a:t>
            </a:r>
            <a:r>
              <a:rPr lang="en-US" sz="2800" dirty="0" err="1">
                <a:latin typeface="Agency FB" panose="020B0503020202020204" pitchFamily="34" charset="0"/>
              </a:rPr>
              <a:t>qamrovi</a:t>
            </a:r>
            <a:r>
              <a:rPr lang="en-US" sz="2800" dirty="0">
                <a:latin typeface="Agency FB" panose="020B0503020202020204" pitchFamily="34" charset="0"/>
              </a:rPr>
              <a:t> 100 </a:t>
            </a:r>
            <a:r>
              <a:rPr lang="en-US" sz="2800" dirty="0" err="1">
                <a:latin typeface="Agency FB" panose="020B0503020202020204" pitchFamily="34" charset="0"/>
              </a:rPr>
              <a:t>metrgacha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800" dirty="0">
              <a:latin typeface="Agency FB" panose="020B0503020202020204" pitchFamily="34" charset="0"/>
            </a:endParaRPr>
          </a:p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MAN </a:t>
            </a:r>
            <a:r>
              <a:rPr lang="en-US" sz="2800" b="1" dirty="0">
                <a:latin typeface="Agency FB" panose="020B0503020202020204" pitchFamily="34" charset="0"/>
              </a:rPr>
              <a:t>(Metropolitan Area Network) </a:t>
            </a:r>
            <a:r>
              <a:rPr lang="en-US" sz="2800" dirty="0">
                <a:latin typeface="Agency FB" panose="020B0503020202020204" pitchFamily="34" charset="0"/>
              </a:rPr>
              <a:t>– </a:t>
            </a:r>
            <a:r>
              <a:rPr lang="en-US" sz="2800" dirty="0" err="1">
                <a:latin typeface="Agency FB" panose="020B0503020202020204" pitchFamily="34" charset="0"/>
              </a:rPr>
              <a:t>shahar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qamrovidagi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tarmoq</a:t>
            </a:r>
            <a:r>
              <a:rPr lang="en-US" sz="2800" dirty="0">
                <a:latin typeface="Agency FB" panose="020B0503020202020204" pitchFamily="34" charset="0"/>
              </a:rPr>
              <a:t>. 1000 </a:t>
            </a:r>
            <a:r>
              <a:rPr lang="en-US" sz="2800" dirty="0" err="1">
                <a:latin typeface="Agency FB" panose="020B0503020202020204" pitchFamily="34" charset="0"/>
              </a:rPr>
              <a:t>metr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masofani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o'zida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qamrab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oladi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o'zida</a:t>
            </a:r>
            <a:r>
              <a:rPr lang="en-US" sz="2800" dirty="0">
                <a:latin typeface="Agency FB" panose="020B0503020202020204" pitchFamily="34" charset="0"/>
              </a:rPr>
              <a:t> 1000 ta </a:t>
            </a:r>
            <a:r>
              <a:rPr lang="en-US" sz="2800" dirty="0" err="1">
                <a:latin typeface="Agency FB" panose="020B0503020202020204" pitchFamily="34" charset="0"/>
              </a:rPr>
              <a:t>foydalanuvchilarni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o'ziga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birlashtiradi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800" dirty="0">
              <a:latin typeface="Agency FB" panose="020B0503020202020204" pitchFamily="34" charset="0"/>
            </a:endParaRPr>
          </a:p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WAN </a:t>
            </a:r>
            <a:r>
              <a:rPr lang="en-US" sz="2800" b="1" dirty="0">
                <a:latin typeface="Agency FB" panose="020B0503020202020204" pitchFamily="34" charset="0"/>
              </a:rPr>
              <a:t>(Wide Area Network) </a:t>
            </a:r>
            <a:r>
              <a:rPr lang="en-US" sz="2800" dirty="0">
                <a:latin typeface="Agency FB" panose="020B0503020202020204" pitchFamily="34" charset="0"/>
              </a:rPr>
              <a:t>– global </a:t>
            </a:r>
            <a:r>
              <a:rPr lang="en-US" sz="2800" dirty="0" err="1">
                <a:latin typeface="Agency FB" panose="020B0503020202020204" pitchFamily="34" charset="0"/>
              </a:rPr>
              <a:t>kompyuter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tarmog'i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hisoblanadi</a:t>
            </a:r>
            <a:r>
              <a:rPr lang="en-US" sz="2800" dirty="0">
                <a:latin typeface="Agency FB" panose="020B0503020202020204" pitchFamily="34" charset="0"/>
              </a:rPr>
              <a:t>. Million </a:t>
            </a:r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dirty="0" err="1" smtClean="0">
                <a:latin typeface="Agency FB" panose="020B0503020202020204" pitchFamily="34" charset="0"/>
              </a:rPr>
              <a:t>abonentlarni</a:t>
            </a:r>
            <a:r>
              <a:rPr lang="en-US" sz="2800" dirty="0" smtClean="0">
                <a:latin typeface="Agency FB" panose="020B0503020202020204" pitchFamily="34" charset="0"/>
              </a:rPr>
              <a:t> 	</a:t>
            </a:r>
            <a:r>
              <a:rPr lang="en-US" sz="2800" dirty="0" err="1" smtClean="0">
                <a:latin typeface="Agency FB" panose="020B0503020202020204" pitchFamily="34" charset="0"/>
              </a:rPr>
              <a:t>o'zida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birlashtiradi</a:t>
            </a:r>
            <a:r>
              <a:rPr lang="en-US" sz="2800" dirty="0">
                <a:latin typeface="Agency FB" panose="020B0503020202020204" pitchFamily="34" charset="0"/>
              </a:rPr>
              <a:t> (Internet).</a:t>
            </a:r>
            <a:endParaRPr lang="ru-RU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6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6235" y="683430"/>
            <a:ext cx="108887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TARMOQ KOMPONENTALARI</a:t>
            </a:r>
            <a:r>
              <a:rPr lang="en-US" sz="2800" b="1" dirty="0" smtClean="0">
                <a:latin typeface="Agency FB" panose="020B0503020202020204" pitchFamily="34" charset="0"/>
              </a:rPr>
              <a:t>	</a:t>
            </a:r>
          </a:p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</a:t>
            </a:r>
          </a:p>
          <a:p>
            <a:pPr algn="just"/>
            <a:r>
              <a:rPr lang="en-US" sz="2800" b="1" dirty="0">
                <a:latin typeface="Agency FB" panose="020B0503020202020204" pitchFamily="34" charset="0"/>
              </a:rPr>
              <a:t>	1. </a:t>
            </a:r>
            <a:r>
              <a:rPr lang="en-US" sz="2800" b="1" dirty="0" err="1">
                <a:latin typeface="Agency FB" panose="020B0503020202020204" pitchFamily="34" charset="0"/>
              </a:rPr>
              <a:t>Qurilma</a:t>
            </a:r>
            <a:r>
              <a:rPr lang="en-US" sz="2800" b="1" dirty="0">
                <a:latin typeface="Agency FB" panose="020B0503020202020204" pitchFamily="34" charset="0"/>
              </a:rPr>
              <a:t>:</a:t>
            </a:r>
          </a:p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a</a:t>
            </a:r>
            <a:r>
              <a:rPr lang="en-US" sz="2800" dirty="0">
                <a:latin typeface="Agency FB" panose="020B0503020202020204" pitchFamily="34" charset="0"/>
              </a:rPr>
              <a:t>) </a:t>
            </a:r>
            <a:r>
              <a:rPr lang="en-US" sz="2800" dirty="0" err="1">
                <a:latin typeface="Agency FB" panose="020B0503020202020204" pitchFamily="34" charset="0"/>
              </a:rPr>
              <a:t>Oxirgi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qurilmalar</a:t>
            </a:r>
            <a:r>
              <a:rPr lang="en-US" sz="2800" dirty="0">
                <a:latin typeface="Agency FB" panose="020B0503020202020204" pitchFamily="34" charset="0"/>
              </a:rPr>
              <a:t> (</a:t>
            </a:r>
            <a:r>
              <a:rPr lang="en-US" sz="2800" dirty="0" err="1">
                <a:latin typeface="Agency FB" panose="020B0503020202020204" pitchFamily="34" charset="0"/>
              </a:rPr>
              <a:t>kompyuter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telefon</a:t>
            </a:r>
            <a:r>
              <a:rPr lang="en-US" sz="2800" dirty="0">
                <a:latin typeface="Agency FB" panose="020B0503020202020204" pitchFamily="34" charset="0"/>
              </a:rPr>
              <a:t>, printer, </a:t>
            </a:r>
            <a:r>
              <a:rPr lang="en-US" sz="2800" dirty="0" err="1">
                <a:latin typeface="Agency FB" panose="020B0503020202020204" pitchFamily="34" charset="0"/>
              </a:rPr>
              <a:t>faks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h.k</a:t>
            </a:r>
            <a:r>
              <a:rPr lang="en-US" sz="2800" dirty="0" smtClean="0">
                <a:latin typeface="Agency FB" panose="020B0503020202020204" pitchFamily="34" charset="0"/>
              </a:rPr>
              <a:t>);</a:t>
            </a:r>
          </a:p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b</a:t>
            </a:r>
            <a:r>
              <a:rPr lang="en-US" sz="2800" dirty="0">
                <a:latin typeface="Agency FB" panose="020B0503020202020204" pitchFamily="34" charset="0"/>
              </a:rPr>
              <a:t>) </a:t>
            </a:r>
            <a:r>
              <a:rPr lang="en-US" sz="2800" dirty="0" err="1">
                <a:latin typeface="Agency FB" panose="020B0503020202020204" pitchFamily="34" charset="0"/>
              </a:rPr>
              <a:t>Oraliq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qurilmalari</a:t>
            </a:r>
            <a:r>
              <a:rPr lang="en-US" sz="2800" dirty="0">
                <a:latin typeface="Agency FB" panose="020B0503020202020204" pitchFamily="34" charset="0"/>
              </a:rPr>
              <a:t> (router, switch, hub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h.k</a:t>
            </a:r>
            <a:r>
              <a:rPr lang="en-US" sz="2800" dirty="0" smtClean="0">
                <a:latin typeface="Agency FB" panose="020B0503020202020204" pitchFamily="34" charset="0"/>
              </a:rPr>
              <a:t>);</a:t>
            </a:r>
          </a:p>
        </p:txBody>
      </p:sp>
      <p:pic>
        <p:nvPicPr>
          <p:cNvPr id="2054" name="Picture 6" descr="https://www.texnoman.uz/uploads/image/a832b28c4ac7ef4bd58b95506a6c5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59" y="3020620"/>
            <a:ext cx="4738524" cy="326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texnoman.uz/uploads/image/0674a95156ed619c377cf8416726ed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089" y="3020620"/>
            <a:ext cx="4856041" cy="329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77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6235" y="683430"/>
            <a:ext cx="108887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TARMOQ </a:t>
            </a:r>
            <a:r>
              <a:rPr lang="en-US" sz="2800" b="1" dirty="0" smtClean="0">
                <a:latin typeface="Agency FB" panose="020B0503020202020204" pitchFamily="34" charset="0"/>
              </a:rPr>
              <a:t>TOPOLOGIYALARI 	</a:t>
            </a:r>
          </a:p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</a:t>
            </a:r>
          </a:p>
          <a:p>
            <a:pPr algn="just"/>
            <a:r>
              <a:rPr lang="en-US" sz="2800" b="1" dirty="0">
                <a:latin typeface="Agency FB" panose="020B0503020202020204" pitchFamily="34" charset="0"/>
              </a:rPr>
              <a:t>	</a:t>
            </a:r>
            <a:r>
              <a:rPr lang="en-US" sz="2800" b="1" dirty="0" err="1">
                <a:latin typeface="Agency FB" panose="020B0503020202020204" pitchFamily="34" charset="0"/>
              </a:rPr>
              <a:t>Kompyuter</a:t>
            </a:r>
            <a:r>
              <a:rPr lang="en-US" sz="2800" b="1" dirty="0">
                <a:latin typeface="Agency FB" panose="020B0503020202020204" pitchFamily="34" charset="0"/>
              </a:rPr>
              <a:t> t</a:t>
            </a:r>
            <a:r>
              <a:rPr lang="ru-RU" sz="2800" b="1" dirty="0">
                <a:latin typeface="Agency FB" panose="020B0503020202020204" pitchFamily="34" charset="0"/>
              </a:rPr>
              <a:t>ар</a:t>
            </a:r>
            <a:r>
              <a:rPr lang="en-US" sz="2800" b="1" dirty="0">
                <a:latin typeface="Agency FB" panose="020B0503020202020204" pitchFamily="34" charset="0"/>
              </a:rPr>
              <a:t>m</a:t>
            </a:r>
            <a:r>
              <a:rPr lang="ru-RU" sz="2800" b="1" dirty="0" smtClean="0">
                <a:latin typeface="Agency FB" panose="020B0503020202020204" pitchFamily="34" charset="0"/>
              </a:rPr>
              <a:t>о</a:t>
            </a:r>
            <a:r>
              <a:rPr lang="en-US" sz="2800" b="1" dirty="0" err="1" smtClean="0">
                <a:latin typeface="Agency FB" panose="020B0503020202020204" pitchFamily="34" charset="0"/>
              </a:rPr>
              <a:t>g’i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topologiyasi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smtClean="0">
                <a:latin typeface="Agency FB" panose="020B0503020202020204" pitchFamily="34" charset="0"/>
              </a:rPr>
              <a:t>- </a:t>
            </a:r>
            <a:r>
              <a:rPr lang="en-US" sz="2800" dirty="0" err="1" smtClean="0">
                <a:latin typeface="Agency FB" panose="020B0503020202020204" pitchFamily="34" charset="0"/>
              </a:rPr>
              <a:t>deganda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tarmoq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kompyuterlarini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bir-biriga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nisbatan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fizik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joylashtirish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ularni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aloqa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liniyalari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bilan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ulashi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tushiniladi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</a:t>
            </a:r>
          </a:p>
          <a:p>
            <a:pPr algn="just"/>
            <a:r>
              <a:rPr lang="en-US" sz="2800" b="1" dirty="0">
                <a:latin typeface="Agency FB" panose="020B0503020202020204" pitchFamily="34" charset="0"/>
              </a:rPr>
              <a:t>	</a:t>
            </a:r>
            <a:r>
              <a:rPr lang="en-US" sz="2800" b="1" dirty="0" err="1" smtClean="0">
                <a:latin typeface="Agency FB" panose="020B0503020202020204" pitchFamily="34" charset="0"/>
              </a:rPr>
              <a:t>Tarmoqning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uchta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asosiy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topologiyalari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mavjud</a:t>
            </a:r>
            <a:r>
              <a:rPr lang="en-US" sz="2800" b="1" dirty="0" smtClean="0">
                <a:latin typeface="Agency FB" panose="020B0503020202020204" pitchFamily="34" charset="0"/>
              </a:rPr>
              <a:t>:</a:t>
            </a:r>
          </a:p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• </a:t>
            </a:r>
            <a:r>
              <a:rPr lang="en-US" sz="2800" dirty="0" err="1">
                <a:latin typeface="Agency FB" panose="020B0503020202020204" pitchFamily="34" charset="0"/>
              </a:rPr>
              <a:t>shina</a:t>
            </a:r>
            <a:r>
              <a:rPr lang="en-US" sz="2800" dirty="0">
                <a:latin typeface="Agency FB" panose="020B0503020202020204" pitchFamily="34" charset="0"/>
              </a:rPr>
              <a:t> (bus), </a:t>
            </a:r>
            <a:r>
              <a:rPr lang="en-US" sz="2800" dirty="0" err="1">
                <a:latin typeface="Agency FB" panose="020B0503020202020204" pitchFamily="34" charset="0"/>
              </a:rPr>
              <a:t>bunda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hamma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aloqa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liniyasiga</a:t>
            </a:r>
            <a:r>
              <a:rPr lang="en-US" sz="2800" dirty="0">
                <a:latin typeface="Agency FB" panose="020B0503020202020204" pitchFamily="34" charset="0"/>
              </a:rPr>
              <a:t> parallel </a:t>
            </a:r>
            <a:r>
              <a:rPr lang="en-US" sz="2800" dirty="0" err="1">
                <a:latin typeface="Agency FB" panose="020B0503020202020204" pitchFamily="34" charset="0"/>
              </a:rPr>
              <a:t>ulanadi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axborot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vaqtda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hamma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qolgan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kompyuterlarga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uzatiladi</a:t>
            </a:r>
            <a:r>
              <a:rPr lang="en-US" sz="2800" dirty="0" smtClean="0">
                <a:latin typeface="Agency FB" panose="020B0503020202020204" pitchFamily="34" charset="0"/>
              </a:rPr>
              <a:t>;</a:t>
            </a:r>
          </a:p>
        </p:txBody>
      </p:sp>
      <p:pic>
        <p:nvPicPr>
          <p:cNvPr id="3074" name="Picture 2" descr="http://tami.uz/kt/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596" y="4478582"/>
            <a:ext cx="6210057" cy="17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5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44643" y="978241"/>
            <a:ext cx="64310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Agency FB" panose="020B0503020202020204" pitchFamily="34" charset="0"/>
              </a:rPr>
              <a:t>	</a:t>
            </a:r>
            <a:r>
              <a:rPr lang="en-US" sz="2800" dirty="0">
                <a:latin typeface="Agency FB" panose="020B0503020202020204" pitchFamily="34" charset="0"/>
              </a:rPr>
              <a:t>• </a:t>
            </a:r>
            <a:r>
              <a:rPr lang="en-US" sz="2800" dirty="0" err="1">
                <a:latin typeface="Agency FB" panose="020B0503020202020204" pitchFamily="34" charset="0"/>
              </a:rPr>
              <a:t>yulduz</a:t>
            </a:r>
            <a:r>
              <a:rPr lang="en-US" sz="2800" dirty="0">
                <a:latin typeface="Agency FB" panose="020B0503020202020204" pitchFamily="34" charset="0"/>
              </a:rPr>
              <a:t> (star), </a:t>
            </a:r>
            <a:r>
              <a:rPr lang="en-US" sz="2800" dirty="0" err="1">
                <a:latin typeface="Agency FB" panose="020B0503020202020204" pitchFamily="34" charset="0"/>
              </a:rPr>
              <a:t>bunda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bitta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markaziy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chetda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qolgan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ulanadi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shu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bilan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o‘zining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alohida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aloqa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liniyalaridan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foydalanadi</a:t>
            </a:r>
            <a:r>
              <a:rPr lang="en-US" sz="2800" dirty="0" smtClean="0">
                <a:latin typeface="Agency FB" panose="020B0503020202020204" pitchFamily="34" charset="0"/>
              </a:rPr>
              <a:t>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44643" y="3420768"/>
            <a:ext cx="64310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</a:t>
            </a:r>
            <a:r>
              <a:rPr lang="en-US" sz="2800" dirty="0" smtClean="0">
                <a:latin typeface="Agency FB" panose="020B0503020202020204" pitchFamily="34" charset="0"/>
              </a:rPr>
              <a:t>• </a:t>
            </a:r>
            <a:r>
              <a:rPr lang="en-US" sz="2800" dirty="0" err="1">
                <a:latin typeface="Agency FB" panose="020B0503020202020204" pitchFamily="34" charset="0"/>
              </a:rPr>
              <a:t>halqa</a:t>
            </a:r>
            <a:r>
              <a:rPr lang="en-US" sz="2800" dirty="0">
                <a:latin typeface="Agency FB" panose="020B0503020202020204" pitchFamily="34" charset="0"/>
              </a:rPr>
              <a:t> (ring), </a:t>
            </a:r>
            <a:r>
              <a:rPr lang="en-US" sz="2800" dirty="0" err="1">
                <a:latin typeface="Agency FB" panose="020B0503020202020204" pitchFamily="34" charset="0"/>
              </a:rPr>
              <a:t>bunda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axborotni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har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doim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faqat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bitta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zanjirda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kelayotgan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uzatadi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axborotni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esa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faqat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zanjirdagi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oldinda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kelayotgan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kompyuterdan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oladi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bu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zanjir</a:t>
            </a:r>
            <a:r>
              <a:rPr lang="en-US" sz="2800" dirty="0">
                <a:latin typeface="Agency FB" panose="020B0503020202020204" pitchFamily="34" charset="0"/>
              </a:rPr>
              <a:t> “</a:t>
            </a:r>
            <a:r>
              <a:rPr lang="en-US" sz="2800" dirty="0" err="1">
                <a:latin typeface="Agency FB" panose="020B0503020202020204" pitchFamily="34" charset="0"/>
              </a:rPr>
              <a:t>halqa</a:t>
            </a:r>
            <a:r>
              <a:rPr lang="en-US" sz="2800" dirty="0">
                <a:latin typeface="Agency FB" panose="020B0503020202020204" pitchFamily="34" charset="0"/>
              </a:rPr>
              <a:t>” </a:t>
            </a:r>
            <a:r>
              <a:rPr lang="en-US" sz="2800" dirty="0" err="1">
                <a:latin typeface="Agency FB" panose="020B0503020202020204" pitchFamily="34" charset="0"/>
              </a:rPr>
              <a:t>bo‘lib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birlashgan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4098" name="Picture 2" descr="http://tami.uz/kt/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60" y="890318"/>
            <a:ext cx="4019098" cy="235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tami.uz/kt/2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60" y="3493475"/>
            <a:ext cx="4019098" cy="243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4835" y="670954"/>
            <a:ext cx="10888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gency FB" panose="020B0503020202020204" pitchFamily="34" charset="0"/>
              </a:rPr>
              <a:t>TARMOQ </a:t>
            </a:r>
            <a:r>
              <a:rPr lang="en-US" sz="2800" b="1" dirty="0" smtClean="0">
                <a:latin typeface="Agency FB" panose="020B0503020202020204" pitchFamily="34" charset="0"/>
              </a:rPr>
              <a:t>VOSITA </a:t>
            </a:r>
            <a:r>
              <a:rPr lang="en-US" sz="2800" b="1" dirty="0">
                <a:latin typeface="Agency FB" panose="020B0503020202020204" pitchFamily="34" charset="0"/>
              </a:rPr>
              <a:t>(</a:t>
            </a:r>
            <a:r>
              <a:rPr lang="en-US" sz="2800" b="1" dirty="0" err="1">
                <a:latin typeface="Agency FB" panose="020B0503020202020204" pitchFamily="34" charset="0"/>
              </a:rPr>
              <a:t>ulanish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usuli</a:t>
            </a:r>
            <a:r>
              <a:rPr lang="en-US" sz="2800" b="1" dirty="0" smtClean="0">
                <a:latin typeface="Agency FB" panose="020B0503020202020204" pitchFamily="34" charset="0"/>
              </a:rPr>
              <a:t>)	</a:t>
            </a:r>
            <a:endParaRPr lang="en-US" sz="2800" dirty="0" smtClean="0">
              <a:latin typeface="Agency FB" panose="020B0503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30214" y="1411097"/>
            <a:ext cx="59113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Agency FB" panose="020B0503020202020204" pitchFamily="34" charset="0"/>
              </a:rPr>
              <a:t>a) </a:t>
            </a:r>
            <a:r>
              <a:rPr lang="en-US" sz="2800" b="1" dirty="0" err="1" smtClean="0">
                <a:latin typeface="Agency FB" panose="020B0503020202020204" pitchFamily="34" charset="0"/>
              </a:rPr>
              <a:t>Mis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latin typeface="Agency FB" panose="020B0503020202020204" pitchFamily="34" charset="0"/>
              </a:rPr>
              <a:t>(med) </a:t>
            </a:r>
            <a:r>
              <a:rPr lang="en-US" sz="2800" b="1" dirty="0" err="1">
                <a:latin typeface="Agency FB" panose="020B0503020202020204" pitchFamily="34" charset="0"/>
              </a:rPr>
              <a:t>kabel</a:t>
            </a:r>
            <a:r>
              <a:rPr lang="en-US" sz="2800" b="1" dirty="0">
                <a:latin typeface="Agency FB" panose="020B0503020202020204" pitchFamily="34" charset="0"/>
              </a:rPr>
              <a:t>: 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	1) </a:t>
            </a:r>
            <a:r>
              <a:rPr lang="en-US" sz="2800" dirty="0" err="1">
                <a:latin typeface="Agency FB" panose="020B0503020202020204" pitchFamily="34" charset="0"/>
              </a:rPr>
              <a:t>simmetrik</a:t>
            </a:r>
            <a:r>
              <a:rPr lang="en-US" sz="2800" dirty="0">
                <a:latin typeface="Agency FB" panose="020B0503020202020204" pitchFamily="34" charset="0"/>
              </a:rPr>
              <a:t> - </a:t>
            </a:r>
            <a:r>
              <a:rPr lang="en-US" sz="2800" dirty="0" err="1">
                <a:latin typeface="Agency FB" panose="020B0503020202020204" pitchFamily="34" charset="0"/>
              </a:rPr>
              <a:t>parali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kabellar</a:t>
            </a:r>
            <a:r>
              <a:rPr lang="en-US" sz="2800" dirty="0">
                <a:latin typeface="Agency FB" panose="020B0503020202020204" pitchFamily="34" charset="0"/>
              </a:rPr>
              <a:t>; 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	2) </a:t>
            </a:r>
            <a:r>
              <a:rPr lang="en-US" sz="2800" dirty="0" err="1">
                <a:latin typeface="Agency FB" panose="020B0503020202020204" pitchFamily="34" charset="0"/>
              </a:rPr>
              <a:t>koaksial</a:t>
            </a:r>
            <a:r>
              <a:rPr lang="en-US" sz="2800" dirty="0" smtClean="0">
                <a:latin typeface="Agency FB" panose="020B0503020202020204" pitchFamily="34" charset="0"/>
              </a:rPr>
              <a:t>;</a:t>
            </a:r>
          </a:p>
          <a:p>
            <a:pPr algn="just"/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5122" name="Picture 2" descr="https://www.texnoman.uz/uploads/image/ae5e8961ae641fb4d0003e4fff08f0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895" y="2368164"/>
            <a:ext cx="7495032" cy="425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42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4854" y="720859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800" b="1" dirty="0">
                <a:latin typeface="Agency FB" panose="020B0503020202020204" pitchFamily="34" charset="0"/>
              </a:rPr>
              <a:t>b) </a:t>
            </a:r>
            <a:r>
              <a:rPr lang="en-US" sz="2800" b="1" dirty="0" err="1">
                <a:latin typeface="Agency FB" panose="020B0503020202020204" pitchFamily="34" charset="0"/>
              </a:rPr>
              <a:t>Optik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kabel</a:t>
            </a:r>
            <a:r>
              <a:rPr lang="en-US" sz="2800" b="1" dirty="0">
                <a:latin typeface="Agency FB" panose="020B0503020202020204" pitchFamily="34" charset="0"/>
              </a:rPr>
              <a:t>: 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	1)</a:t>
            </a:r>
            <a:r>
              <a:rPr lang="en-US" sz="2800" dirty="0" err="1">
                <a:latin typeface="Agency FB" panose="020B0503020202020204" pitchFamily="34" charset="0"/>
              </a:rPr>
              <a:t>bir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modali</a:t>
            </a:r>
            <a:r>
              <a:rPr lang="en-US" sz="2800" dirty="0">
                <a:latin typeface="Agency FB" panose="020B0503020202020204" pitchFamily="34" charset="0"/>
              </a:rPr>
              <a:t> – </a:t>
            </a:r>
            <a:r>
              <a:rPr lang="en-US" sz="2800" dirty="0" err="1">
                <a:latin typeface="Agency FB" panose="020B0503020202020204" pitchFamily="34" charset="0"/>
              </a:rPr>
              <a:t>magistralda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ishlatiladi</a:t>
            </a:r>
            <a:r>
              <a:rPr lang="en-US" sz="2800" dirty="0">
                <a:latin typeface="Agency FB" panose="020B0503020202020204" pitchFamily="34" charset="0"/>
              </a:rPr>
              <a:t>; </a:t>
            </a: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	2)</a:t>
            </a:r>
            <a:r>
              <a:rPr lang="en-US" sz="2800" dirty="0" err="1">
                <a:latin typeface="Agency FB" panose="020B0503020202020204" pitchFamily="34" charset="0"/>
              </a:rPr>
              <a:t>ko'p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modali</a:t>
            </a:r>
            <a:r>
              <a:rPr lang="en-US" sz="2800" dirty="0">
                <a:latin typeface="Agency FB" panose="020B0503020202020204" pitchFamily="34" charset="0"/>
              </a:rPr>
              <a:t> – </a:t>
            </a:r>
            <a:r>
              <a:rPr lang="en-US" sz="2800" dirty="0" err="1">
                <a:latin typeface="Agency FB" panose="020B0503020202020204" pitchFamily="34" charset="0"/>
              </a:rPr>
              <a:t>lokal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tarmoqda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ishlatiladi</a:t>
            </a:r>
            <a:r>
              <a:rPr lang="en-US" sz="2800" dirty="0" smtClean="0">
                <a:latin typeface="Agency FB" panose="020B0503020202020204" pitchFamily="34" charset="0"/>
              </a:rPr>
              <a:t>;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6146" name="Picture 2" descr="https://www.texnoman.uz/uploads/image/1f3f57a69bfbc5b0ad71894cace4e8b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952" y="2312377"/>
            <a:ext cx="7913076" cy="39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08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78016" y="828230"/>
            <a:ext cx="4987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800" b="1" dirty="0">
                <a:latin typeface="Agency FB" panose="020B0503020202020204" pitchFamily="34" charset="0"/>
              </a:rPr>
              <a:t>c) </a:t>
            </a:r>
            <a:r>
              <a:rPr lang="en-US" sz="2800" b="1" dirty="0" err="1">
                <a:latin typeface="Agency FB" panose="020B0503020202020204" pitchFamily="34" charset="0"/>
              </a:rPr>
              <a:t>Simsiz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aloqa</a:t>
            </a:r>
            <a:r>
              <a:rPr lang="en-US" sz="2800" b="1" dirty="0">
                <a:latin typeface="Agency FB" panose="020B0503020202020204" pitchFamily="34" charset="0"/>
              </a:rPr>
              <a:t> (</a:t>
            </a:r>
            <a:r>
              <a:rPr lang="en-US" sz="2800" b="1" dirty="0" err="1">
                <a:latin typeface="Agency FB" panose="020B0503020202020204" pitchFamily="34" charset="0"/>
              </a:rPr>
              <a:t>wi-fi</a:t>
            </a:r>
            <a:r>
              <a:rPr lang="en-US" sz="2800" b="1" dirty="0">
                <a:latin typeface="Agency FB" panose="020B0503020202020204" pitchFamily="34" charset="0"/>
              </a:rPr>
              <a:t>, </a:t>
            </a:r>
            <a:r>
              <a:rPr lang="en-US" sz="2800" b="1" dirty="0" err="1">
                <a:latin typeface="Agency FB" panose="020B0503020202020204" pitchFamily="34" charset="0"/>
              </a:rPr>
              <a:t>bluetooth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va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h.k</a:t>
            </a:r>
            <a:r>
              <a:rPr lang="en-US" sz="2800" b="1" dirty="0">
                <a:latin typeface="Agency FB" panose="020B0503020202020204" pitchFamily="34" charset="0"/>
              </a:rPr>
              <a:t>).</a:t>
            </a:r>
          </a:p>
        </p:txBody>
      </p:sp>
      <p:pic>
        <p:nvPicPr>
          <p:cNvPr id="7170" name="Picture 2" descr="https://www.texnoman.uz/uploads/image/bf3b612d6d6a4fae8073a96dafa4a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303" y="1606427"/>
            <a:ext cx="9443011" cy="466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51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2_5463257855744279918</Template>
  <TotalTime>265</TotalTime>
  <Words>276</Words>
  <Application>Microsoft Office PowerPoint</Application>
  <PresentationFormat>Произвольный</PresentationFormat>
  <Paragraphs>86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160997-technology-template-16x9</vt:lpstr>
      <vt:lpstr>TARMOQ ADMINISTRATORLIGI 1-DARS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Пользователь</cp:lastModifiedBy>
  <cp:revision>55</cp:revision>
  <dcterms:created xsi:type="dcterms:W3CDTF">2018-08-25T06:40:57Z</dcterms:created>
  <dcterms:modified xsi:type="dcterms:W3CDTF">2019-10-07T14:16:51Z</dcterms:modified>
</cp:coreProperties>
</file>