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7" r:id="rId1"/>
  </p:sldMasterIdLst>
  <p:sldIdLst>
    <p:sldId id="256" r:id="rId2"/>
    <p:sldId id="388" r:id="rId3"/>
    <p:sldId id="385" r:id="rId4"/>
    <p:sldId id="386" r:id="rId5"/>
    <p:sldId id="387" r:id="rId6"/>
    <p:sldId id="391" r:id="rId7"/>
    <p:sldId id="396" r:id="rId8"/>
    <p:sldId id="389" r:id="rId9"/>
    <p:sldId id="397" r:id="rId10"/>
    <p:sldId id="398" r:id="rId11"/>
    <p:sldId id="399" r:id="rId12"/>
    <p:sldId id="400" r:id="rId13"/>
    <p:sldId id="401" r:id="rId14"/>
    <p:sldId id="402" r:id="rId15"/>
    <p:sldId id="403" r:id="rId16"/>
    <p:sldId id="404" r:id="rId17"/>
    <p:sldId id="405" r:id="rId18"/>
    <p:sldId id="406" r:id="rId19"/>
    <p:sldId id="407" r:id="rId20"/>
    <p:sldId id="408" r:id="rId21"/>
    <p:sldId id="409" r:id="rId22"/>
    <p:sldId id="410" r:id="rId23"/>
    <p:sldId id="411" r:id="rId24"/>
    <p:sldId id="412" r:id="rId25"/>
    <p:sldId id="413" r:id="rId26"/>
    <p:sldId id="414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24233" y="1494502"/>
            <a:ext cx="10677835" cy="228108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48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4568" y="4945624"/>
            <a:ext cx="10668000" cy="904568"/>
          </a:xfrm>
        </p:spPr>
        <p:txBody>
          <a:bodyPr>
            <a:normAutofit/>
          </a:bodyPr>
          <a:lstStyle>
            <a:lvl1pPr marL="0" indent="0" algn="r">
              <a:buNone/>
              <a:defRPr sz="3733" b="0" i="0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27.11.2019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5609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27.11.2019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7893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27.11.2019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99100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27.11.2019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7967" y="3101618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6215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765" y="299116"/>
            <a:ext cx="11012131" cy="1018035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85" y="1887793"/>
            <a:ext cx="10994760" cy="4483507"/>
          </a:xfrm>
        </p:spPr>
        <p:txBody>
          <a:bodyPr/>
          <a:lstStyle>
            <a:lvl1pPr algn="l">
              <a:defRPr sz="3733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27.11.2019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4231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9164" y="542050"/>
            <a:ext cx="9250513" cy="967132"/>
          </a:xfrm>
        </p:spPr>
        <p:txBody>
          <a:bodyPr>
            <a:normAutofit/>
          </a:bodyPr>
          <a:lstStyle>
            <a:lvl1pPr algn="l">
              <a:defRPr sz="480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0915" y="1524001"/>
            <a:ext cx="9281653" cy="4727329"/>
          </a:xfrm>
        </p:spPr>
        <p:txBody>
          <a:bodyPr/>
          <a:lstStyle>
            <a:lvl1pPr>
              <a:defRPr sz="3733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27.11.2019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0358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27.11.2019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826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27.11.2019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9181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425" y="283536"/>
            <a:ext cx="10791153" cy="1018033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6175" y="2040204"/>
            <a:ext cx="5386917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rgbClr val="002060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6175" y="2670067"/>
            <a:ext cx="5386917" cy="3035059"/>
          </a:xfrm>
        </p:spPr>
        <p:txBody>
          <a:bodyPr/>
          <a:lstStyle>
            <a:lvl1pPr algn="ctr">
              <a:defRPr sz="3200">
                <a:solidFill>
                  <a:srgbClr val="002060"/>
                </a:solidFill>
              </a:defRPr>
            </a:lvl1pPr>
            <a:lvl2pPr algn="ctr">
              <a:defRPr sz="2667">
                <a:solidFill>
                  <a:srgbClr val="002060"/>
                </a:solidFill>
              </a:defRPr>
            </a:lvl2pPr>
            <a:lvl3pPr algn="ctr">
              <a:defRPr sz="2400">
                <a:solidFill>
                  <a:srgbClr val="002060"/>
                </a:solidFill>
              </a:defRPr>
            </a:lvl3pPr>
            <a:lvl4pPr algn="ctr">
              <a:defRPr sz="2133">
                <a:solidFill>
                  <a:srgbClr val="002060"/>
                </a:solidFill>
              </a:defRPr>
            </a:lvl4pPr>
            <a:lvl5pPr algn="ctr">
              <a:defRPr sz="2133">
                <a:solidFill>
                  <a:srgbClr val="002060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6337" y="2040204"/>
            <a:ext cx="5389033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rgbClr val="002060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76337" y="2670067"/>
            <a:ext cx="5389033" cy="3035059"/>
          </a:xfrm>
        </p:spPr>
        <p:txBody>
          <a:bodyPr/>
          <a:lstStyle>
            <a:lvl1pPr algn="ctr">
              <a:defRPr sz="3200">
                <a:solidFill>
                  <a:srgbClr val="002060"/>
                </a:solidFill>
              </a:defRPr>
            </a:lvl1pPr>
            <a:lvl2pPr algn="ctr">
              <a:defRPr sz="2667">
                <a:solidFill>
                  <a:srgbClr val="002060"/>
                </a:solidFill>
              </a:defRPr>
            </a:lvl2pPr>
            <a:lvl3pPr algn="ctr">
              <a:defRPr sz="2400">
                <a:solidFill>
                  <a:srgbClr val="002060"/>
                </a:solidFill>
              </a:defRPr>
            </a:lvl3pPr>
            <a:lvl4pPr algn="ctr">
              <a:defRPr sz="2133">
                <a:solidFill>
                  <a:srgbClr val="002060"/>
                </a:solidFill>
              </a:defRPr>
            </a:lvl4pPr>
            <a:lvl5pPr algn="ctr">
              <a:defRPr sz="2133">
                <a:solidFill>
                  <a:srgbClr val="002060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27.11.2019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7434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27.11.2019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1926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27.11.2019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7092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27.11.2019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2131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3F6DD-A7A9-4BA5-9281-0C430732808C}" type="datetimeFigureOut">
              <a:rPr lang="ru-RU" smtClean="0"/>
              <a:t>27.11.2019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/>
        </p:nvSpPr>
        <p:spPr>
          <a:xfrm>
            <a:off x="-12200" y="6951663"/>
            <a:ext cx="11186167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647272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8" r:id="rId1"/>
    <p:sldLayoutId id="2147484129" r:id="rId2"/>
    <p:sldLayoutId id="2147484130" r:id="rId3"/>
    <p:sldLayoutId id="2147484131" r:id="rId4"/>
    <p:sldLayoutId id="2147484132" r:id="rId5"/>
    <p:sldLayoutId id="2147484133" r:id="rId6"/>
    <p:sldLayoutId id="2147484134" r:id="rId7"/>
    <p:sldLayoutId id="2147484135" r:id="rId8"/>
    <p:sldLayoutId id="2147484136" r:id="rId9"/>
    <p:sldLayoutId id="2147484137" r:id="rId10"/>
    <p:sldLayoutId id="2147484138" r:id="rId11"/>
    <p:sldLayoutId id="2147484139" r:id="rId1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12" Type="http://schemas.openxmlformats.org/officeDocument/2006/relationships/image" Target="../media/image18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jpe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jpeg"/><Relationship Id="rId14" Type="http://schemas.openxmlformats.org/officeDocument/2006/relationships/image" Target="../media/image20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08637" y="2185002"/>
            <a:ext cx="9376326" cy="1506896"/>
          </a:xfrm>
        </p:spPr>
        <p:txBody>
          <a:bodyPr>
            <a:normAutofit fontScale="90000"/>
          </a:bodyPr>
          <a:lstStyle/>
          <a:p>
            <a:r>
              <a:rPr lang="en-US" sz="4800" b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TARMOQ ADMINISTRATORLIGI</a:t>
            </a:r>
            <a:r>
              <a:rPr lang="en-US" sz="4800" b="1" smtClean="0">
                <a:solidFill>
                  <a:schemeClr val="tx1"/>
                </a:solidFill>
                <a:latin typeface="Agency FB" panose="020B0503020202020204" pitchFamily="34" charset="0"/>
              </a:rPr>
              <a:t/>
            </a:r>
            <a:br>
              <a:rPr lang="en-US" sz="4800" b="1" smtClean="0">
                <a:solidFill>
                  <a:schemeClr val="tx1"/>
                </a:solidFill>
                <a:latin typeface="Agency FB" panose="020B0503020202020204" pitchFamily="34" charset="0"/>
              </a:rPr>
            </a:br>
            <a:r>
              <a:rPr lang="en-US" sz="4800" b="1" smtClean="0">
                <a:solidFill>
                  <a:schemeClr val="tx1"/>
                </a:solidFill>
                <a:latin typeface="Agency FB" panose="020B0503020202020204" pitchFamily="34" charset="0"/>
              </a:rPr>
              <a:t>13-DARS</a:t>
            </a:r>
            <a:endParaRPr lang="ru-RU" sz="4800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s://itex.uz/uploads/postimages/cd08372f7730ad7c33f85997150e2cf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263" y="3691898"/>
            <a:ext cx="2845690" cy="199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451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nstall Ubuntu 16.04 - Installation langu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022" y="1208516"/>
            <a:ext cx="5767997" cy="4325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735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nstall Ubuntu 16.04 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506" y="1129568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062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Select Language for Ubuntu 16.04 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399" y="1134207"/>
            <a:ext cx="6095756" cy="457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480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onfigure Loca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816" y="1125230"/>
            <a:ext cx="6131414" cy="4598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800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onfigure Keyboard Lay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292" y="1134025"/>
            <a:ext cx="6075486" cy="455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862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Set Ubuntu 16.04 Hostna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577" y="1140619"/>
            <a:ext cx="6075486" cy="455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617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onfigure Network Manuall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1138419"/>
            <a:ext cx="6500690" cy="4875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3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Set Static IP Address on Ubuntu 16.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877" y="1123034"/>
            <a:ext cx="6137032" cy="4602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573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onfigure Network Mask for Ubuntu 16.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877" y="1140617"/>
            <a:ext cx="6101862" cy="4576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7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Select Disk Parti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820" y="1125415"/>
            <a:ext cx="6588369" cy="4941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553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246684" y="699054"/>
            <a:ext cx="55215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</a:rPr>
              <a:t>Linux </a:t>
            </a:r>
            <a:r>
              <a:rPr lang="en-US" sz="3200" b="1" dirty="0" err="1">
                <a:latin typeface="Agency FB" panose="020B0503020202020204" pitchFamily="34" charset="0"/>
              </a:rPr>
              <a:t>yoki</a:t>
            </a:r>
            <a:r>
              <a:rPr lang="en-US" sz="3200" b="1" dirty="0">
                <a:latin typeface="Agency FB" panose="020B0503020202020204" pitchFamily="34" charset="0"/>
              </a:rPr>
              <a:t> GNU/Linux?</a:t>
            </a:r>
            <a:endParaRPr lang="en-US" sz="3200" b="1" dirty="0" smtClean="0">
              <a:latin typeface="Agency FB" panose="020B0503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015404" y="1209247"/>
            <a:ext cx="487387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latin typeface="Agency FB" panose="020B0503020202020204" pitchFamily="34" charset="0"/>
              </a:rPr>
              <a:t>	Linux </a:t>
            </a:r>
            <a:r>
              <a:rPr lang="en-US" sz="2400" dirty="0" err="1">
                <a:latin typeface="Agency FB" panose="020B0503020202020204" pitchFamily="34" charset="0"/>
              </a:rPr>
              <a:t>operastion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tizimi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haqida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gapirilganda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uni</a:t>
            </a:r>
            <a:r>
              <a:rPr lang="en-US" sz="2400" dirty="0">
                <a:latin typeface="Agency FB" panose="020B0503020202020204" pitchFamily="34" charset="0"/>
              </a:rPr>
              <a:t> </a:t>
            </a:r>
            <a:r>
              <a:rPr lang="en-US" sz="2400" b="1" dirty="0">
                <a:latin typeface="Agency FB" panose="020B0503020202020204" pitchFamily="34" charset="0"/>
              </a:rPr>
              <a:t>Nan (</a:t>
            </a:r>
            <a:r>
              <a:rPr lang="en-US" sz="2400" b="1" dirty="0" smtClean="0">
                <a:latin typeface="Agency FB" panose="020B0503020202020204" pitchFamily="34" charset="0"/>
              </a:rPr>
              <a:t>Not-a-Number) Linux</a:t>
            </a:r>
            <a:r>
              <a:rPr lang="en-US" sz="2400" dirty="0">
                <a:latin typeface="Agency FB" panose="020B0503020202020204" pitchFamily="34" charset="0"/>
              </a:rPr>
              <a:t>, </a:t>
            </a:r>
            <a:r>
              <a:rPr lang="en-US" sz="2400" dirty="0" err="1">
                <a:latin typeface="Agency FB" panose="020B0503020202020204" pitchFamily="34" charset="0"/>
              </a:rPr>
              <a:t>ba'zida</a:t>
            </a:r>
            <a:r>
              <a:rPr lang="en-US" sz="2400" dirty="0">
                <a:latin typeface="Agency FB" panose="020B0503020202020204" pitchFamily="34" charset="0"/>
              </a:rPr>
              <a:t> </a:t>
            </a:r>
            <a:r>
              <a:rPr lang="en-US" sz="2400" b="1" dirty="0">
                <a:latin typeface="Agency FB" panose="020B0503020202020204" pitchFamily="34" charset="0"/>
              </a:rPr>
              <a:t>GNU/Linux</a:t>
            </a:r>
            <a:r>
              <a:rPr lang="en-US" sz="2400" dirty="0">
                <a:latin typeface="Agency FB" panose="020B0503020202020204" pitchFamily="34" charset="0"/>
              </a:rPr>
              <a:t> deb </a:t>
            </a:r>
            <a:r>
              <a:rPr lang="en-US" sz="2400" dirty="0" err="1">
                <a:latin typeface="Agency FB" panose="020B0503020202020204" pitchFamily="34" charset="0"/>
              </a:rPr>
              <a:t>nomlashadi</a:t>
            </a:r>
            <a:r>
              <a:rPr lang="en-US" sz="2400" dirty="0">
                <a:latin typeface="Agency FB" panose="020B0503020202020204" pitchFamily="34" charset="0"/>
              </a:rPr>
              <a:t>. </a:t>
            </a:r>
            <a:r>
              <a:rPr lang="en-US" sz="2400" dirty="0" err="1">
                <a:latin typeface="Agency FB" panose="020B0503020202020204" pitchFamily="34" charset="0"/>
              </a:rPr>
              <a:t>Aslini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olganda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b="1" dirty="0">
                <a:latin typeface="Agency FB" panose="020B0503020202020204" pitchFamily="34" charset="0"/>
              </a:rPr>
              <a:t>Linux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bu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operatsion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tizimning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 smtClean="0">
                <a:latin typeface="Agency FB" panose="020B0503020202020204" pitchFamily="34" charset="0"/>
              </a:rPr>
              <a:t>yadrosidir</a:t>
            </a:r>
            <a:r>
              <a:rPr lang="en-US" sz="2400" dirty="0" smtClean="0">
                <a:latin typeface="Agency FB" panose="020B0503020202020204" pitchFamily="34" charset="0"/>
              </a:rPr>
              <a:t>.</a:t>
            </a:r>
          </a:p>
          <a:p>
            <a:pPr algn="just"/>
            <a:r>
              <a:rPr lang="en-US" sz="2400" dirty="0">
                <a:latin typeface="Agency FB" panose="020B0503020202020204" pitchFamily="34" charset="0"/>
              </a:rPr>
              <a:t>	</a:t>
            </a:r>
            <a:r>
              <a:rPr lang="en-US" sz="2400" dirty="0" err="1" smtClean="0">
                <a:latin typeface="Agency FB" panose="020B0503020202020204" pitchFamily="34" charset="0"/>
              </a:rPr>
              <a:t>Ushbu</a:t>
            </a:r>
            <a:r>
              <a:rPr lang="en-US" sz="2400" dirty="0" smtClean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operatsion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tizimni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ishlashini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ta'minlovchi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ko'pgina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dasturlar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b="1" dirty="0">
                <a:latin typeface="Agency FB" panose="020B0503020202020204" pitchFamily="34" charset="0"/>
              </a:rPr>
              <a:t>GNU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dasturiy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ta'minoti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 smtClean="0">
                <a:latin typeface="Agency FB" panose="020B0503020202020204" pitchFamily="34" charset="0"/>
              </a:rPr>
              <a:t>hisoblanadi</a:t>
            </a:r>
            <a:r>
              <a:rPr lang="en-US" sz="2400" dirty="0" smtClean="0">
                <a:latin typeface="Agency FB" panose="020B0503020202020204" pitchFamily="34" charset="0"/>
              </a:rPr>
              <a:t>.</a:t>
            </a:r>
          </a:p>
        </p:txBody>
      </p:sp>
      <p:pic>
        <p:nvPicPr>
          <p:cNvPr id="1026" name="Picture 2" descr="ÐÐ°ÑÑÐ¸Ð½ÐºÐ¸ Ð¿Ð¾ Ð·Ð°Ð¿ÑÐ¾ÑÑ gnu linu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427" y="1262152"/>
            <a:ext cx="4762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123949" y="4172557"/>
            <a:ext cx="978290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smtClean="0">
                <a:latin typeface="Agency FB" panose="020B0503020202020204" pitchFamily="34" charset="0"/>
              </a:rPr>
              <a:t>	GNU</a:t>
            </a:r>
            <a:r>
              <a:rPr lang="en-US" sz="2400" dirty="0" smtClean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bu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b="1" dirty="0">
                <a:latin typeface="Agency FB" panose="020B0503020202020204" pitchFamily="34" charset="0"/>
              </a:rPr>
              <a:t>Unix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emas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degan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ma'noni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beradi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va</a:t>
            </a:r>
            <a:r>
              <a:rPr lang="en-US" sz="2400" dirty="0">
                <a:latin typeface="Agency FB" panose="020B0503020202020204" pitchFamily="34" charset="0"/>
              </a:rPr>
              <a:t> u </a:t>
            </a:r>
            <a:r>
              <a:rPr lang="en-US" sz="2400" b="1" dirty="0">
                <a:latin typeface="Agency FB" panose="020B0503020202020204" pitchFamily="34" charset="0"/>
              </a:rPr>
              <a:t>Linux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uchun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foydalanish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mumkin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bo'lgan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barcha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u="sng" dirty="0" err="1">
                <a:latin typeface="Agency FB" panose="020B0503020202020204" pitchFamily="34" charset="0"/>
              </a:rPr>
              <a:t>dasturiy</a:t>
            </a:r>
            <a:r>
              <a:rPr lang="en-US" sz="2400" u="sng" dirty="0">
                <a:latin typeface="Agency FB" panose="020B0503020202020204" pitchFamily="34" charset="0"/>
              </a:rPr>
              <a:t> </a:t>
            </a:r>
            <a:r>
              <a:rPr lang="en-US" sz="2400" u="sng" dirty="0" err="1">
                <a:latin typeface="Agency FB" panose="020B0503020202020204" pitchFamily="34" charset="0"/>
              </a:rPr>
              <a:t>ta'minot</a:t>
            </a:r>
            <a:r>
              <a:rPr lang="en-US" sz="2400" u="sng" dirty="0">
                <a:latin typeface="Agency FB" panose="020B0503020202020204" pitchFamily="34" charset="0"/>
              </a:rPr>
              <a:t>, </a:t>
            </a:r>
            <a:r>
              <a:rPr lang="en-US" sz="2400" u="sng" dirty="0" err="1">
                <a:latin typeface="Agency FB" panose="020B0503020202020204" pitchFamily="34" charset="0"/>
              </a:rPr>
              <a:t>tahrirlovchi</a:t>
            </a:r>
            <a:r>
              <a:rPr lang="en-US" sz="2400" u="sng" dirty="0">
                <a:latin typeface="Agency FB" panose="020B0503020202020204" pitchFamily="34" charset="0"/>
              </a:rPr>
              <a:t> </a:t>
            </a:r>
            <a:r>
              <a:rPr lang="en-US" sz="2400" u="sng" dirty="0" err="1">
                <a:latin typeface="Agency FB" panose="020B0503020202020204" pitchFamily="34" charset="0"/>
              </a:rPr>
              <a:t>dasturlar</a:t>
            </a:r>
            <a:r>
              <a:rPr lang="en-US" sz="2400" u="sng" dirty="0">
                <a:latin typeface="Agency FB" panose="020B0503020202020204" pitchFamily="34" charset="0"/>
              </a:rPr>
              <a:t>, </a:t>
            </a:r>
            <a:r>
              <a:rPr lang="en-US" sz="2400" u="sng" dirty="0" err="1">
                <a:latin typeface="Agency FB" panose="020B0503020202020204" pitchFamily="34" charset="0"/>
              </a:rPr>
              <a:t>kompilyatorlar</a:t>
            </a:r>
            <a:r>
              <a:rPr lang="en-US" sz="2400" u="sng" dirty="0">
                <a:latin typeface="Agency FB" panose="020B0503020202020204" pitchFamily="34" charset="0"/>
              </a:rPr>
              <a:t>, </a:t>
            </a:r>
            <a:r>
              <a:rPr lang="en-US" sz="2400" u="sng" dirty="0" err="1">
                <a:latin typeface="Agency FB" panose="020B0503020202020204" pitchFamily="34" charset="0"/>
              </a:rPr>
              <a:t>ishlab</a:t>
            </a:r>
            <a:r>
              <a:rPr lang="en-US" sz="2400" u="sng" dirty="0">
                <a:latin typeface="Agency FB" panose="020B0503020202020204" pitchFamily="34" charset="0"/>
              </a:rPr>
              <a:t> </a:t>
            </a:r>
            <a:r>
              <a:rPr lang="en-US" sz="2400" u="sng" dirty="0" err="1">
                <a:latin typeface="Agency FB" panose="020B0503020202020204" pitchFamily="34" charset="0"/>
              </a:rPr>
              <a:t>chiqarish</a:t>
            </a:r>
            <a:r>
              <a:rPr lang="en-US" sz="2400" u="sng" dirty="0">
                <a:latin typeface="Agency FB" panose="020B0503020202020204" pitchFamily="34" charset="0"/>
              </a:rPr>
              <a:t> </a:t>
            </a:r>
            <a:r>
              <a:rPr lang="en-US" sz="2400" u="sng" dirty="0" err="1">
                <a:latin typeface="Agency FB" panose="020B0503020202020204" pitchFamily="34" charset="0"/>
              </a:rPr>
              <a:t>vositalari</a:t>
            </a:r>
            <a:r>
              <a:rPr lang="en-US" sz="2400" u="sng" dirty="0">
                <a:latin typeface="Agency FB" panose="020B0503020202020204" pitchFamily="34" charset="0"/>
              </a:rPr>
              <a:t>, </a:t>
            </a:r>
            <a:r>
              <a:rPr lang="en-US" sz="2400" u="sng" dirty="0" err="1">
                <a:latin typeface="Agency FB" panose="020B0503020202020204" pitchFamily="34" charset="0"/>
              </a:rPr>
              <a:t>utilitlar</a:t>
            </a:r>
            <a:r>
              <a:rPr lang="en-US" sz="2400" u="sng" dirty="0">
                <a:latin typeface="Agency FB" panose="020B0503020202020204" pitchFamily="34" charset="0"/>
              </a:rPr>
              <a:t>, </a:t>
            </a:r>
            <a:r>
              <a:rPr lang="en-US" sz="2400" u="sng" dirty="0" err="1">
                <a:latin typeface="Agency FB" panose="020B0503020202020204" pitchFamily="34" charset="0"/>
              </a:rPr>
              <a:t>paketlar</a:t>
            </a:r>
            <a:r>
              <a:rPr lang="en-US" sz="2400" u="sng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va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boshqa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barcha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yangiliklar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mutlaqo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bepul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bo'lishi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kerak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deganidir</a:t>
            </a:r>
            <a:r>
              <a:rPr lang="en-US" sz="2400" dirty="0">
                <a:latin typeface="Agency FB" panose="020B0503020202020204" pitchFamily="34" charset="0"/>
              </a:rPr>
              <a:t>.</a:t>
            </a:r>
          </a:p>
          <a:p>
            <a:pPr algn="just"/>
            <a:r>
              <a:rPr lang="en-US" sz="2400" dirty="0">
                <a:latin typeface="Agency FB" panose="020B0503020202020204" pitchFamily="34" charset="0"/>
              </a:rPr>
              <a:t>	</a:t>
            </a:r>
            <a:r>
              <a:rPr lang="en-US" sz="2400" dirty="0" err="1">
                <a:latin typeface="Agency FB" panose="020B0503020202020204" pitchFamily="34" charset="0"/>
              </a:rPr>
              <a:t>Shunday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ekan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operatsion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tizimni</a:t>
            </a:r>
            <a:r>
              <a:rPr lang="en-US" sz="2400" dirty="0">
                <a:latin typeface="Agency FB" panose="020B0503020202020204" pitchFamily="34" charset="0"/>
              </a:rPr>
              <a:t> </a:t>
            </a:r>
            <a:r>
              <a:rPr lang="en-US" sz="2400" b="1" dirty="0">
                <a:latin typeface="Agency FB" panose="020B0503020202020204" pitchFamily="34" charset="0"/>
              </a:rPr>
              <a:t>GNU/Linux </a:t>
            </a:r>
            <a:r>
              <a:rPr lang="en-US" sz="2400" dirty="0">
                <a:latin typeface="Agency FB" panose="020B0503020202020204" pitchFamily="34" charset="0"/>
              </a:rPr>
              <a:t>deb </a:t>
            </a:r>
            <a:r>
              <a:rPr lang="en-US" sz="2400" dirty="0" err="1">
                <a:latin typeface="Agency FB" panose="020B0503020202020204" pitchFamily="34" charset="0"/>
              </a:rPr>
              <a:t>nomlash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to'g'riroq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bo'ladi</a:t>
            </a:r>
            <a:r>
              <a:rPr lang="en-US" sz="2400" dirty="0">
                <a:latin typeface="Agency FB" panose="020B0503020202020204" pitchFamily="34" charset="0"/>
              </a:rPr>
              <a:t>, </a:t>
            </a:r>
            <a:r>
              <a:rPr lang="en-US" sz="2400" b="1" dirty="0">
                <a:latin typeface="Agency FB" panose="020B0503020202020204" pitchFamily="34" charset="0"/>
              </a:rPr>
              <a:t>Linux</a:t>
            </a:r>
            <a:r>
              <a:rPr lang="en-US" sz="2400" dirty="0">
                <a:latin typeface="Agency FB" panose="020B0503020202020204" pitchFamily="34" charset="0"/>
              </a:rPr>
              <a:t> termini </a:t>
            </a:r>
            <a:r>
              <a:rPr lang="en-US" sz="2400" dirty="0" err="1">
                <a:latin typeface="Agency FB" panose="020B0503020202020204" pitchFamily="34" charset="0"/>
              </a:rPr>
              <a:t>esa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uning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yadrosiga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nisbatan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ishlatish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mumkin</a:t>
            </a:r>
            <a:r>
              <a:rPr lang="en-US" sz="2400" dirty="0">
                <a:latin typeface="Agency FB" panose="020B0503020202020204" pitchFamily="34" charset="0"/>
              </a:rPr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0535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Add Disk Partition Siz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006" y="1143000"/>
            <a:ext cx="6139717" cy="4604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76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onfirm Disk Partition Chan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307" y="1087865"/>
            <a:ext cx="6052283" cy="453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181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Manage Ubuntu 16.04 Upgra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915" y="1136222"/>
            <a:ext cx="6421559" cy="4816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845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System Software Sele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122" y="1151610"/>
            <a:ext cx="6057901" cy="454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482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Install Grub Boot Loa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314" y="1222131"/>
            <a:ext cx="5873261" cy="4404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657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Finish Ubuntu 16.04 Server Install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916" y="1162597"/>
            <a:ext cx="6140206" cy="4605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744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Ubuntu 16.04 Server Login Prom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046" y="1138421"/>
            <a:ext cx="6075486" cy="455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527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47012" y="1430858"/>
            <a:ext cx="687631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 smtClean="0">
                <a:latin typeface="Agency FB" panose="020B0503020202020204" pitchFamily="34" charset="0"/>
              </a:rPr>
              <a:t>	Linux </a:t>
            </a:r>
            <a:r>
              <a:rPr lang="en-US" sz="2800" b="1" dirty="0" err="1">
                <a:latin typeface="Agency FB" panose="020B0503020202020204" pitchFamily="34" charset="0"/>
              </a:rPr>
              <a:t>operatsion</a:t>
            </a:r>
            <a:r>
              <a:rPr lang="en-US" sz="2800" b="1" dirty="0">
                <a:latin typeface="Agency FB" panose="020B0503020202020204" pitchFamily="34" charset="0"/>
              </a:rPr>
              <a:t> </a:t>
            </a:r>
            <a:r>
              <a:rPr lang="en-US" sz="2800" b="1" dirty="0" err="1" smtClean="0">
                <a:latin typeface="Agency FB" panose="020B0503020202020204" pitchFamily="34" charset="0"/>
              </a:rPr>
              <a:t>tizimi</a:t>
            </a:r>
            <a:r>
              <a:rPr lang="ru-RU" sz="2800" b="1" dirty="0" smtClean="0">
                <a:latin typeface="Signika Negative"/>
              </a:rPr>
              <a:t>, </a:t>
            </a:r>
            <a:r>
              <a:rPr lang="en-US" sz="2800" b="1" dirty="0" err="1">
                <a:latin typeface="Agency FB" panose="020B0503020202020204" pitchFamily="34" charset="0"/>
              </a:rPr>
              <a:t>boshqa</a:t>
            </a:r>
            <a:r>
              <a:rPr lang="en-US" sz="2800" b="1" dirty="0">
                <a:latin typeface="Agency FB" panose="020B0503020202020204" pitchFamily="34" charset="0"/>
              </a:rPr>
              <a:t> OT </a:t>
            </a:r>
            <a:r>
              <a:rPr lang="en-US" sz="2800" b="1" dirty="0" err="1">
                <a:latin typeface="Agency FB" panose="020B0503020202020204" pitchFamily="34" charset="0"/>
              </a:rPr>
              <a:t>kabi</a:t>
            </a:r>
            <a:r>
              <a:rPr lang="en-US" sz="2800" b="1" dirty="0">
                <a:latin typeface="Agency FB" panose="020B0503020202020204" pitchFamily="34" charset="0"/>
              </a:rPr>
              <a:t>, </a:t>
            </a:r>
            <a:r>
              <a:rPr lang="en-US" sz="2800" b="1" dirty="0" err="1">
                <a:latin typeface="Agency FB" panose="020B0503020202020204" pitchFamily="34" charset="0"/>
              </a:rPr>
              <a:t>zamonaviy</a:t>
            </a:r>
            <a:r>
              <a:rPr lang="en-US" sz="2800" b="1" dirty="0">
                <a:latin typeface="Agency FB" panose="020B0503020202020204" pitchFamily="34" charset="0"/>
              </a:rPr>
              <a:t> </a:t>
            </a:r>
            <a:r>
              <a:rPr lang="en-US" sz="2800" b="1" dirty="0" err="1">
                <a:latin typeface="Agency FB" panose="020B0503020202020204" pitchFamily="34" charset="0"/>
              </a:rPr>
              <a:t>kompyuterning</a:t>
            </a:r>
            <a:r>
              <a:rPr lang="en-US" sz="2800" b="1" dirty="0">
                <a:latin typeface="Agency FB" panose="020B0503020202020204" pitchFamily="34" charset="0"/>
              </a:rPr>
              <a:t> </a:t>
            </a:r>
            <a:r>
              <a:rPr lang="en-US" sz="2800" b="1" dirty="0" err="1">
                <a:latin typeface="Agency FB" panose="020B0503020202020204" pitchFamily="34" charset="0"/>
              </a:rPr>
              <a:t>ishini</a:t>
            </a:r>
            <a:r>
              <a:rPr lang="en-US" sz="2800" b="1" dirty="0">
                <a:latin typeface="Agency FB" panose="020B0503020202020204" pitchFamily="34" charset="0"/>
              </a:rPr>
              <a:t> </a:t>
            </a:r>
            <a:r>
              <a:rPr lang="en-US" sz="2800" b="1" dirty="0" err="1">
                <a:latin typeface="Agency FB" panose="020B0503020202020204" pitchFamily="34" charset="0"/>
              </a:rPr>
              <a:t>ta’minlovchi</a:t>
            </a:r>
            <a:r>
              <a:rPr lang="en-US" sz="2800" b="1" dirty="0">
                <a:latin typeface="Agency FB" panose="020B0503020202020204" pitchFamily="34" charset="0"/>
              </a:rPr>
              <a:t> </a:t>
            </a:r>
            <a:r>
              <a:rPr lang="en-US" sz="2800" b="1" dirty="0" err="1">
                <a:latin typeface="Agency FB" panose="020B0503020202020204" pitchFamily="34" charset="0"/>
              </a:rPr>
              <a:t>asosiy</a:t>
            </a:r>
            <a:r>
              <a:rPr lang="en-US" sz="2800" b="1" dirty="0">
                <a:latin typeface="Agency FB" panose="020B0503020202020204" pitchFamily="34" charset="0"/>
              </a:rPr>
              <a:t> </a:t>
            </a:r>
            <a:r>
              <a:rPr lang="en-US" sz="2800" b="1" dirty="0" err="1" smtClean="0">
                <a:latin typeface="Agency FB" panose="020B0503020202020204" pitchFamily="34" charset="0"/>
              </a:rPr>
              <a:t>qismdir</a:t>
            </a:r>
            <a:r>
              <a:rPr lang="en-US" sz="2800" b="1" dirty="0" smtClean="0">
                <a:latin typeface="Agency FB" panose="020B0503020202020204" pitchFamily="34" charset="0"/>
              </a:rPr>
              <a:t>.</a:t>
            </a:r>
          </a:p>
          <a:p>
            <a:pPr algn="just"/>
            <a:r>
              <a:rPr lang="en-US" sz="2800" b="1" dirty="0">
                <a:latin typeface="Agency FB" panose="020B0503020202020204" pitchFamily="34" charset="0"/>
              </a:rPr>
              <a:t>	</a:t>
            </a:r>
            <a:r>
              <a:rPr lang="en-US" sz="2800" b="1" dirty="0" err="1" smtClean="0">
                <a:latin typeface="Agency FB" panose="020B0503020202020204" pitchFamily="34" charset="0"/>
              </a:rPr>
              <a:t>Unga</a:t>
            </a:r>
            <a:r>
              <a:rPr lang="en-US" sz="2800" b="1" dirty="0" smtClean="0">
                <a:latin typeface="Agency FB" panose="020B0503020202020204" pitchFamily="34" charset="0"/>
              </a:rPr>
              <a:t> </a:t>
            </a:r>
            <a:r>
              <a:rPr lang="en-US" sz="2800" b="1" dirty="0">
                <a:latin typeface="Agency FB" panose="020B0503020202020204" pitchFamily="34" charset="0"/>
              </a:rPr>
              <a:t>1991 </a:t>
            </a:r>
            <a:r>
              <a:rPr lang="en-US" sz="2800" b="1" dirty="0" err="1">
                <a:latin typeface="Agency FB" panose="020B0503020202020204" pitchFamily="34" charset="0"/>
              </a:rPr>
              <a:t>yilda</a:t>
            </a:r>
            <a:r>
              <a:rPr lang="en-US" sz="2800" b="1" dirty="0">
                <a:latin typeface="Agency FB" panose="020B0503020202020204" pitchFamily="34" charset="0"/>
              </a:rPr>
              <a:t>, </a:t>
            </a:r>
            <a:r>
              <a:rPr lang="en-US" sz="2800" b="1" dirty="0" err="1">
                <a:latin typeface="Agency FB" panose="020B0503020202020204" pitchFamily="34" charset="0"/>
              </a:rPr>
              <a:t>o’sha</a:t>
            </a:r>
            <a:r>
              <a:rPr lang="en-US" sz="2800" b="1" dirty="0">
                <a:latin typeface="Agency FB" panose="020B0503020202020204" pitchFamily="34" charset="0"/>
              </a:rPr>
              <a:t> </a:t>
            </a:r>
            <a:r>
              <a:rPr lang="en-US" sz="2800" b="1" dirty="0" err="1">
                <a:latin typeface="Agency FB" panose="020B0503020202020204" pitchFamily="34" charset="0"/>
              </a:rPr>
              <a:t>vaqt</a:t>
            </a:r>
            <a:r>
              <a:rPr lang="en-US" sz="2800" b="1" dirty="0">
                <a:latin typeface="Agency FB" panose="020B0503020202020204" pitchFamily="34" charset="0"/>
              </a:rPr>
              <a:t> </a:t>
            </a:r>
            <a:r>
              <a:rPr lang="en-US" sz="2800" b="1" dirty="0" err="1">
                <a:latin typeface="Agency FB" panose="020B0503020202020204" pitchFamily="34" charset="0"/>
              </a:rPr>
              <a:t>hali</a:t>
            </a:r>
            <a:r>
              <a:rPr lang="en-US" sz="2800" b="1" dirty="0">
                <a:latin typeface="Agency FB" panose="020B0503020202020204" pitchFamily="34" charset="0"/>
              </a:rPr>
              <a:t> </a:t>
            </a:r>
            <a:r>
              <a:rPr lang="en-US" sz="2800" b="1" dirty="0" err="1">
                <a:latin typeface="Agency FB" panose="020B0503020202020204" pitchFamily="34" charset="0"/>
              </a:rPr>
              <a:t>talaba</a:t>
            </a:r>
            <a:r>
              <a:rPr lang="en-US" sz="2800" b="1" dirty="0">
                <a:latin typeface="Agency FB" panose="020B0503020202020204" pitchFamily="34" charset="0"/>
              </a:rPr>
              <a:t>, Linus Torvalds </a:t>
            </a:r>
            <a:r>
              <a:rPr lang="en-US" sz="2800" b="1" dirty="0" err="1">
                <a:latin typeface="Agency FB" panose="020B0503020202020204" pitchFamily="34" charset="0"/>
              </a:rPr>
              <a:t>asos</a:t>
            </a:r>
            <a:r>
              <a:rPr lang="en-US" sz="2800" b="1" dirty="0">
                <a:latin typeface="Agency FB" panose="020B0503020202020204" pitchFamily="34" charset="0"/>
              </a:rPr>
              <a:t> </a:t>
            </a:r>
            <a:r>
              <a:rPr lang="en-US" sz="2800" b="1" dirty="0" smtClean="0">
                <a:latin typeface="Agency FB" panose="020B0503020202020204" pitchFamily="34" charset="0"/>
              </a:rPr>
              <a:t>slogan.</a:t>
            </a:r>
          </a:p>
          <a:p>
            <a:pPr algn="just"/>
            <a:r>
              <a:rPr lang="en-US" sz="2800" b="1" dirty="0" smtClean="0">
                <a:latin typeface="Agency FB" panose="020B0503020202020204" pitchFamily="34" charset="0"/>
              </a:rPr>
              <a:t>	U </a:t>
            </a:r>
            <a:r>
              <a:rPr lang="en-US" sz="2800" b="1" dirty="0" err="1">
                <a:latin typeface="Agency FB" panose="020B0503020202020204" pitchFamily="34" charset="0"/>
              </a:rPr>
              <a:t>qisqa</a:t>
            </a:r>
            <a:r>
              <a:rPr lang="en-US" sz="2800" b="1" dirty="0">
                <a:latin typeface="Agency FB" panose="020B0503020202020204" pitchFamily="34" charset="0"/>
              </a:rPr>
              <a:t> </a:t>
            </a:r>
            <a:r>
              <a:rPr lang="en-US" sz="2800" b="1" dirty="0" err="1">
                <a:latin typeface="Agency FB" panose="020B0503020202020204" pitchFamily="34" charset="0"/>
              </a:rPr>
              <a:t>vaqt</a:t>
            </a:r>
            <a:r>
              <a:rPr lang="en-US" sz="2800" b="1" dirty="0">
                <a:latin typeface="Agency FB" panose="020B0503020202020204" pitchFamily="34" charset="0"/>
              </a:rPr>
              <a:t> </a:t>
            </a:r>
            <a:r>
              <a:rPr lang="en-US" sz="2800" b="1" dirty="0" err="1">
                <a:latin typeface="Agency FB" panose="020B0503020202020204" pitchFamily="34" charset="0"/>
              </a:rPr>
              <a:t>ichida</a:t>
            </a:r>
            <a:r>
              <a:rPr lang="en-US" sz="2800" b="1" dirty="0">
                <a:latin typeface="Agency FB" panose="020B0503020202020204" pitchFamily="34" charset="0"/>
              </a:rPr>
              <a:t> </a:t>
            </a:r>
            <a:r>
              <a:rPr lang="en-US" sz="2800" b="1" dirty="0" err="1">
                <a:latin typeface="Agency FB" panose="020B0503020202020204" pitchFamily="34" charset="0"/>
              </a:rPr>
              <a:t>kompyuter</a:t>
            </a:r>
            <a:r>
              <a:rPr lang="en-US" sz="2800" b="1" dirty="0">
                <a:latin typeface="Agency FB" panose="020B0503020202020204" pitchFamily="34" charset="0"/>
              </a:rPr>
              <a:t> </a:t>
            </a:r>
            <a:r>
              <a:rPr lang="en-US" sz="2800" b="1" dirty="0" err="1">
                <a:latin typeface="Agency FB" panose="020B0503020202020204" pitchFamily="34" charset="0"/>
              </a:rPr>
              <a:t>ishqibozlari</a:t>
            </a:r>
            <a:r>
              <a:rPr lang="en-US" sz="2800" b="1" dirty="0">
                <a:latin typeface="Agency FB" panose="020B0503020202020204" pitchFamily="34" charset="0"/>
              </a:rPr>
              <a:t> </a:t>
            </a:r>
            <a:r>
              <a:rPr lang="en-US" sz="2800" b="1" dirty="0" err="1">
                <a:latin typeface="Agency FB" panose="020B0503020202020204" pitchFamily="34" charset="0"/>
              </a:rPr>
              <a:t>orasida</a:t>
            </a:r>
            <a:r>
              <a:rPr lang="en-US" sz="2800" b="1" dirty="0">
                <a:latin typeface="Agency FB" panose="020B0503020202020204" pitchFamily="34" charset="0"/>
              </a:rPr>
              <a:t> </a:t>
            </a:r>
            <a:r>
              <a:rPr lang="en-US" sz="2800" b="1" dirty="0" err="1">
                <a:latin typeface="Agency FB" panose="020B0503020202020204" pitchFamily="34" charset="0"/>
              </a:rPr>
              <a:t>tez</a:t>
            </a:r>
            <a:r>
              <a:rPr lang="en-US" sz="2800" b="1" dirty="0">
                <a:latin typeface="Agency FB" panose="020B0503020202020204" pitchFamily="34" charset="0"/>
              </a:rPr>
              <a:t> </a:t>
            </a:r>
            <a:r>
              <a:rPr lang="en-US" sz="2800" b="1" dirty="0" err="1">
                <a:latin typeface="Agency FB" panose="020B0503020202020204" pitchFamily="34" charset="0"/>
              </a:rPr>
              <a:t>tarqaldi</a:t>
            </a:r>
            <a:r>
              <a:rPr lang="en-US" sz="2800" b="1" dirty="0">
                <a:latin typeface="Agency FB" panose="020B0503020202020204" pitchFamily="34" charset="0"/>
              </a:rPr>
              <a:t>. </a:t>
            </a:r>
            <a:r>
              <a:rPr lang="en-US" sz="2800" b="1" dirty="0" err="1">
                <a:latin typeface="Agency FB" panose="020B0503020202020204" pitchFamily="34" charset="0"/>
              </a:rPr>
              <a:t>Hozirgi</a:t>
            </a:r>
            <a:r>
              <a:rPr lang="en-US" sz="2800" b="1" dirty="0">
                <a:latin typeface="Agency FB" panose="020B0503020202020204" pitchFamily="34" charset="0"/>
              </a:rPr>
              <a:t> </a:t>
            </a:r>
            <a:r>
              <a:rPr lang="en-US" sz="2800" b="1" dirty="0" err="1">
                <a:latin typeface="Agency FB" panose="020B0503020202020204" pitchFamily="34" charset="0"/>
              </a:rPr>
              <a:t>kunda</a:t>
            </a:r>
            <a:r>
              <a:rPr lang="en-US" sz="2800" b="1" dirty="0">
                <a:latin typeface="Agency FB" panose="020B0503020202020204" pitchFamily="34" charset="0"/>
              </a:rPr>
              <a:t>, u </a:t>
            </a:r>
            <a:r>
              <a:rPr lang="en-US" sz="2800" b="1" dirty="0" err="1">
                <a:latin typeface="Agency FB" panose="020B0503020202020204" pitchFamily="34" charset="0"/>
              </a:rPr>
              <a:t>tez</a:t>
            </a:r>
            <a:r>
              <a:rPr lang="en-US" sz="2800" b="1" dirty="0">
                <a:latin typeface="Agency FB" panose="020B0503020202020204" pitchFamily="34" charset="0"/>
              </a:rPr>
              <a:t> </a:t>
            </a:r>
            <a:r>
              <a:rPr lang="en-US" sz="2800" b="1" dirty="0" err="1">
                <a:latin typeface="Agency FB" panose="020B0503020202020204" pitchFamily="34" charset="0"/>
              </a:rPr>
              <a:t>rivojlanayotgan</a:t>
            </a:r>
            <a:r>
              <a:rPr lang="en-US" sz="2800" b="1" dirty="0">
                <a:latin typeface="Agency FB" panose="020B0503020202020204" pitchFamily="34" charset="0"/>
              </a:rPr>
              <a:t> OT </a:t>
            </a:r>
            <a:r>
              <a:rPr lang="en-US" sz="2800" b="1" dirty="0" err="1">
                <a:latin typeface="Agency FB" panose="020B0503020202020204" pitchFamily="34" charset="0"/>
              </a:rPr>
              <a:t>dan</a:t>
            </a:r>
            <a:r>
              <a:rPr lang="en-US" sz="2800" b="1" dirty="0">
                <a:latin typeface="Agency FB" panose="020B0503020202020204" pitchFamily="34" charset="0"/>
              </a:rPr>
              <a:t> </a:t>
            </a:r>
            <a:r>
              <a:rPr lang="en-US" sz="2800" b="1" dirty="0" err="1">
                <a:latin typeface="Agency FB" panose="020B0503020202020204" pitchFamily="34" charset="0"/>
              </a:rPr>
              <a:t>biri</a:t>
            </a:r>
            <a:r>
              <a:rPr lang="en-US" sz="2800" b="1" dirty="0">
                <a:latin typeface="Agency FB" panose="020B0503020202020204" pitchFamily="34" charset="0"/>
              </a:rPr>
              <a:t> </a:t>
            </a:r>
            <a:r>
              <a:rPr lang="en-US" sz="2800" b="1" dirty="0" err="1">
                <a:latin typeface="Agency FB" panose="020B0503020202020204" pitchFamily="34" charset="0"/>
              </a:rPr>
              <a:t>hisoblanadi</a:t>
            </a:r>
            <a:r>
              <a:rPr lang="en-US" sz="2800" b="1" dirty="0">
                <a:latin typeface="Agency FB" panose="020B0503020202020204" pitchFamily="34" charset="0"/>
              </a:rPr>
              <a:t>.</a:t>
            </a:r>
            <a:endParaRPr lang="ru-RU" sz="2800" b="1" dirty="0"/>
          </a:p>
        </p:txBody>
      </p:sp>
      <p:pic>
        <p:nvPicPr>
          <p:cNvPr id="1026" name="Picture 2" descr="ÐÐ°ÑÑÐ¸Ð½ÐºÐ¸ Ð¿Ð¾ Ð·Ð°Ð¿ÑÐ¾ÑÑ Linus Torval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837" y="1430858"/>
            <a:ext cx="2543175" cy="353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555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158760" y="738552"/>
            <a:ext cx="23739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gency FB" panose="020B0503020202020204" pitchFamily="34" charset="0"/>
              </a:rPr>
              <a:t>LINUX FAMILY TREE</a:t>
            </a:r>
          </a:p>
        </p:txBody>
      </p:sp>
      <p:cxnSp>
        <p:nvCxnSpPr>
          <p:cNvPr id="20" name="Прямая со стрелкой 19"/>
          <p:cNvCxnSpPr/>
          <p:nvPr/>
        </p:nvCxnSpPr>
        <p:spPr>
          <a:xfrm>
            <a:off x="3162297" y="3056226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Рисунок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706" y="2156114"/>
            <a:ext cx="9565665" cy="2831195"/>
          </a:xfrm>
          <a:prstGeom prst="rect">
            <a:avLst/>
          </a:prstGeom>
        </p:spPr>
      </p:pic>
      <p:pic>
        <p:nvPicPr>
          <p:cNvPr id="2054" name="Picture 6" descr="ÐÐ°ÑÑÐ¸Ð½ÐºÐ¸ Ð¿Ð¾ Ð·Ð°Ð¿ÑÐ¾ÑÑ slackwar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543" y="1996805"/>
            <a:ext cx="706072" cy="690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ÐÐ°ÑÑÐ¸Ð½ÐºÐ¸ Ð¿Ð¾ Ð·Ð°Ð¿ÑÐ¾ÑÑ debia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9520" y="2493472"/>
            <a:ext cx="555018" cy="689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ÐÐ°ÑÑÐ¸Ð½ÐºÐ¸ Ð¿Ð¾ Ð·Ð°Ð¿ÑÐ¾ÑÑ linux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242" y="1129293"/>
            <a:ext cx="914787" cy="1097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ÐÐ°ÑÑÐ¸Ð½ÐºÐ¸ Ð¿Ð¾ Ð·Ð°Ð¿ÑÐ¾ÑÑ red hat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138" y="2041237"/>
            <a:ext cx="1551415" cy="646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ÐÐ°ÑÑÐ¸Ð½ÐºÐ¸ Ð¿Ð¾ Ð·Ð°Ð¿ÑÐ¾ÑÑ sus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951" y="5102186"/>
            <a:ext cx="1344837" cy="8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ÐÐ°ÑÑÐ¸Ð½ÐºÐ¸ Ð¿Ð¾ Ð·Ð°Ð¿ÑÐ¾ÑÑ frugalwar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200" y="5048736"/>
            <a:ext cx="940246" cy="940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ÐÐ°ÑÑÐ¸Ð½ÐºÐ¸ Ð¿Ð¾ Ð·Ð°Ð¿ÑÐ¾ÑÑ lindows logo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5858" y="5042535"/>
            <a:ext cx="756856" cy="877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ÐÐ°ÑÑÐ¸Ð½ÐºÐ¸ Ð¿Ð¾ Ð·Ð°Ð¿ÑÐ¾ÑÑ ubuntu logo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126" y="5102186"/>
            <a:ext cx="1026151" cy="8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690" y="5102187"/>
            <a:ext cx="881026" cy="88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 descr="ÐÐ°ÑÑÐ¸Ð½ÐºÐ¸ Ð¿Ð¾ Ð·Ð°Ð¿ÑÐ¾ÑÑ mandrake logo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827" y="5097936"/>
            <a:ext cx="566726" cy="885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30" descr="ÐÐ°ÑÑÐ¸Ð½ÐºÐ¸ Ð¿Ð¾ Ð·Ð°Ð¿ÑÐ¾ÑÑ centos l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638" y="5158079"/>
            <a:ext cx="1650268" cy="82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2" name="Picture 34" descr="ÐÐ°ÑÑÐ¸Ð½ÐºÐ¸ Ð¿Ð¾ Ð·Ð°Ð¿ÑÐ¾ÑÑ fedora core logo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0303" y="5158079"/>
            <a:ext cx="1233448" cy="82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00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138" y="1138884"/>
            <a:ext cx="5869450" cy="4971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070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74177" y="1391251"/>
            <a:ext cx="934915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smtClean="0">
                <a:latin typeface="Agency FB" panose="020B0503020202020204" pitchFamily="34" charset="0"/>
                <a:cs typeface="Times New Roman" pitchFamily="18" charset="0"/>
              </a:rPr>
              <a:t>	</a:t>
            </a:r>
            <a:r>
              <a:rPr lang="en-US" sz="2400" b="1" dirty="0" err="1" smtClean="0">
                <a:latin typeface="Agency FB" panose="020B0503020202020204" pitchFamily="34" charset="0"/>
                <a:cs typeface="Times New Roman" pitchFamily="18" charset="0"/>
              </a:rPr>
              <a:t>Shuni</a:t>
            </a:r>
            <a:r>
              <a:rPr lang="en-US" sz="2400" b="1" dirty="0" smtClean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Agency FB" panose="020B0503020202020204" pitchFamily="34" charset="0"/>
                <a:cs typeface="Times New Roman" pitchFamily="18" charset="0"/>
              </a:rPr>
              <a:t>ham </a:t>
            </a:r>
            <a:r>
              <a:rPr lang="en-US" sz="2400" b="1" dirty="0" err="1">
                <a:latin typeface="Agency FB" panose="020B0503020202020204" pitchFamily="34" charset="0"/>
                <a:cs typeface="Times New Roman" pitchFamily="18" charset="0"/>
              </a:rPr>
              <a:t>aytib</a:t>
            </a:r>
            <a:r>
              <a:rPr lang="en-US" sz="2400" b="1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Agency FB" panose="020B0503020202020204" pitchFamily="34" charset="0"/>
                <a:cs typeface="Times New Roman" pitchFamily="18" charset="0"/>
              </a:rPr>
              <a:t>o’tish</a:t>
            </a:r>
            <a:r>
              <a:rPr lang="en-US" sz="2400" b="1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Agency FB" panose="020B0503020202020204" pitchFamily="34" charset="0"/>
                <a:cs typeface="Times New Roman" pitchFamily="18" charset="0"/>
              </a:rPr>
              <a:t>kerakki</a:t>
            </a:r>
            <a:r>
              <a:rPr lang="en-US" sz="2400" b="1" dirty="0">
                <a:latin typeface="Agency FB" panose="020B0503020202020204" pitchFamily="34" charset="0"/>
                <a:cs typeface="Times New Roman" pitchFamily="18" charset="0"/>
              </a:rPr>
              <a:t>, </a:t>
            </a:r>
            <a:r>
              <a:rPr lang="en-US" sz="2400" b="1" dirty="0" smtClean="0">
                <a:latin typeface="Agency FB" panose="020B0503020202020204" pitchFamily="34" charset="0"/>
                <a:cs typeface="Times New Roman" pitchFamily="18" charset="0"/>
              </a:rPr>
              <a:t>GERMANIYA </a:t>
            </a:r>
            <a:r>
              <a:rPr lang="en-US" sz="2400" b="1" dirty="0" err="1">
                <a:latin typeface="Agency FB" panose="020B0503020202020204" pitchFamily="34" charset="0"/>
                <a:cs typeface="Times New Roman" pitchFamily="18" charset="0"/>
              </a:rPr>
              <a:t>va</a:t>
            </a:r>
            <a:r>
              <a:rPr lang="en-US" sz="2400" b="1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Agency FB" panose="020B0503020202020204" pitchFamily="34" charset="0"/>
                <a:cs typeface="Times New Roman" pitchFamily="18" charset="0"/>
              </a:rPr>
              <a:t>FRANSIYA </a:t>
            </a:r>
            <a:r>
              <a:rPr lang="en-US" sz="2400" b="1" dirty="0" err="1" smtClean="0">
                <a:latin typeface="Agency FB" panose="020B0503020202020204" pitchFamily="34" charset="0"/>
                <a:cs typeface="Times New Roman" pitchFamily="18" charset="0"/>
              </a:rPr>
              <a:t>kabi</a:t>
            </a:r>
            <a:r>
              <a:rPr lang="en-US" sz="2400" b="1" dirty="0" smtClean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Agency FB" panose="020B0503020202020204" pitchFamily="34" charset="0"/>
                <a:cs typeface="Times New Roman" pitchFamily="18" charset="0"/>
              </a:rPr>
              <a:t>rivojlangan</a:t>
            </a:r>
            <a:r>
              <a:rPr lang="en-US" sz="2400" b="1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Agency FB" panose="020B0503020202020204" pitchFamily="34" charset="0"/>
                <a:cs typeface="Times New Roman" pitchFamily="18" charset="0"/>
              </a:rPr>
              <a:t>mamlakatlar</a:t>
            </a:r>
            <a:r>
              <a:rPr lang="en-US" sz="2400" b="1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Agency FB" panose="020B0503020202020204" pitchFamily="34" charset="0"/>
                <a:cs typeface="Times New Roman" pitchFamily="18" charset="0"/>
              </a:rPr>
              <a:t>turli</a:t>
            </a:r>
            <a:r>
              <a:rPr lang="en-US" sz="2400" b="1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Agency FB" panose="020B0503020202020204" pitchFamily="34" charset="0"/>
                <a:cs typeface="Times New Roman" pitchFamily="18" charset="0"/>
              </a:rPr>
              <a:t>sohalarda</a:t>
            </a:r>
            <a:r>
              <a:rPr lang="en-US" sz="2400" b="1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Agency FB" panose="020B0503020202020204" pitchFamily="34" charset="0"/>
                <a:cs typeface="Times New Roman" pitchFamily="18" charset="0"/>
              </a:rPr>
              <a:t>Windows </a:t>
            </a:r>
            <a:r>
              <a:rPr lang="en-US" sz="2400" b="1" dirty="0" err="1" smtClean="0">
                <a:latin typeface="Agency FB" panose="020B0503020202020204" pitchFamily="34" charset="0"/>
                <a:cs typeface="Times New Roman" pitchFamily="18" charset="0"/>
              </a:rPr>
              <a:t>OTni</a:t>
            </a:r>
            <a:r>
              <a:rPr lang="en-US" sz="2400" b="1" dirty="0" smtClean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Agency FB" panose="020B0503020202020204" pitchFamily="34" charset="0"/>
                <a:cs typeface="Times New Roman" pitchFamily="18" charset="0"/>
              </a:rPr>
              <a:t>Linux </a:t>
            </a:r>
            <a:r>
              <a:rPr lang="en-US" sz="2400" b="1" dirty="0" err="1">
                <a:latin typeface="Agency FB" panose="020B0503020202020204" pitchFamily="34" charset="0"/>
                <a:cs typeface="Times New Roman" pitchFamily="18" charset="0"/>
              </a:rPr>
              <a:t>bilan</a:t>
            </a:r>
            <a:r>
              <a:rPr lang="en-US" sz="2400" b="1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Agency FB" panose="020B0503020202020204" pitchFamily="34" charset="0"/>
                <a:cs typeface="Times New Roman" pitchFamily="18" charset="0"/>
              </a:rPr>
              <a:t>almashtirish</a:t>
            </a:r>
            <a:r>
              <a:rPr lang="en-US" sz="2400" b="1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Agency FB" panose="020B0503020202020204" pitchFamily="34" charset="0"/>
                <a:cs typeface="Times New Roman" pitchFamily="18" charset="0"/>
              </a:rPr>
              <a:t>yo’llarini</a:t>
            </a:r>
            <a:r>
              <a:rPr lang="en-US" sz="2400" b="1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Agency FB" panose="020B0503020202020204" pitchFamily="34" charset="0"/>
                <a:cs typeface="Times New Roman" pitchFamily="18" charset="0"/>
              </a:rPr>
              <a:t>jiddiy</a:t>
            </a:r>
            <a:r>
              <a:rPr lang="en-US" sz="2400" b="1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Agency FB" panose="020B0503020202020204" pitchFamily="34" charset="0"/>
                <a:cs typeface="Times New Roman" pitchFamily="18" charset="0"/>
              </a:rPr>
              <a:t>o’ylab</a:t>
            </a:r>
            <a:r>
              <a:rPr lang="en-US" sz="2400" b="1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Agency FB" panose="020B0503020202020204" pitchFamily="34" charset="0"/>
                <a:cs typeface="Times New Roman" pitchFamily="18" charset="0"/>
              </a:rPr>
              <a:t>ko’rmoqda</a:t>
            </a:r>
            <a:r>
              <a:rPr lang="en-US" sz="2400" b="1" dirty="0" smtClean="0">
                <a:latin typeface="Agency FB" panose="020B0503020202020204" pitchFamily="34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400" b="1" dirty="0">
                <a:latin typeface="Agency FB" panose="020B0503020202020204" pitchFamily="34" charset="0"/>
                <a:cs typeface="Times New Roman" pitchFamily="18" charset="0"/>
              </a:rPr>
              <a:t>	</a:t>
            </a:r>
            <a:r>
              <a:rPr lang="en-US" sz="2400" b="1" dirty="0" err="1" smtClean="0">
                <a:latin typeface="Agency FB" panose="020B0503020202020204" pitchFamily="34" charset="0"/>
                <a:cs typeface="Times New Roman" pitchFamily="18" charset="0"/>
              </a:rPr>
              <a:t>Sabablaridan</a:t>
            </a:r>
            <a:r>
              <a:rPr lang="en-US" sz="2400" b="1" dirty="0" smtClean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Agency FB" panose="020B0503020202020204" pitchFamily="34" charset="0"/>
                <a:cs typeface="Times New Roman" pitchFamily="18" charset="0"/>
              </a:rPr>
              <a:t>biri</a:t>
            </a:r>
            <a:r>
              <a:rPr lang="en-US" sz="2400" b="1" dirty="0">
                <a:latin typeface="Agency FB" panose="020B0503020202020204" pitchFamily="34" charset="0"/>
                <a:cs typeface="Times New Roman" pitchFamily="18" charset="0"/>
              </a:rPr>
              <a:t> – Microsoft </a:t>
            </a:r>
            <a:r>
              <a:rPr lang="en-US" sz="2400" b="1" dirty="0" err="1">
                <a:latin typeface="Agency FB" panose="020B0503020202020204" pitchFamily="34" charset="0"/>
                <a:cs typeface="Times New Roman" pitchFamily="18" charset="0"/>
              </a:rPr>
              <a:t>o’zining</a:t>
            </a:r>
            <a:r>
              <a:rPr lang="en-US" sz="2400" b="1" dirty="0">
                <a:latin typeface="Agency FB" panose="020B0503020202020204" pitchFamily="34" charset="0"/>
                <a:cs typeface="Times New Roman" pitchFamily="18" charset="0"/>
              </a:rPr>
              <a:t> monopolist </a:t>
            </a:r>
            <a:r>
              <a:rPr lang="en-US" sz="2400" b="1" dirty="0" err="1">
                <a:latin typeface="Agency FB" panose="020B0503020202020204" pitchFamily="34" charset="0"/>
                <a:cs typeface="Times New Roman" pitchFamily="18" charset="0"/>
              </a:rPr>
              <a:t>tabiati</a:t>
            </a:r>
            <a:r>
              <a:rPr lang="en-US" sz="2400" b="1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Agency FB" panose="020B0503020202020204" pitchFamily="34" charset="0"/>
                <a:cs typeface="Times New Roman" pitchFamily="18" charset="0"/>
              </a:rPr>
              <a:t>tufayli</a:t>
            </a:r>
            <a:r>
              <a:rPr lang="en-US" sz="2400" b="1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Agency FB" panose="020B0503020202020204" pitchFamily="34" charset="0"/>
                <a:cs typeface="Times New Roman" pitchFamily="18" charset="0"/>
              </a:rPr>
              <a:t>o’ziga</a:t>
            </a:r>
            <a:r>
              <a:rPr lang="en-US" sz="2400" b="1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Agency FB" panose="020B0503020202020204" pitchFamily="34" charset="0"/>
                <a:cs typeface="Times New Roman" pitchFamily="18" charset="0"/>
              </a:rPr>
              <a:t>qulay</a:t>
            </a:r>
            <a:r>
              <a:rPr lang="en-US" sz="2400" b="1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Agency FB" panose="020B0503020202020204" pitchFamily="34" charset="0"/>
                <a:cs typeface="Times New Roman" pitchFamily="18" charset="0"/>
              </a:rPr>
              <a:t>bo’lgan</a:t>
            </a:r>
            <a:r>
              <a:rPr lang="en-US" sz="2400" b="1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Agency FB" panose="020B0503020202020204" pitchFamily="34" charset="0"/>
                <a:cs typeface="Times New Roman" pitchFamily="18" charset="0"/>
              </a:rPr>
              <a:t>shartlarni</a:t>
            </a:r>
            <a:r>
              <a:rPr lang="en-US" sz="2400" b="1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Agency FB" panose="020B0503020202020204" pitchFamily="34" charset="0"/>
                <a:cs typeface="Times New Roman" pitchFamily="18" charset="0"/>
              </a:rPr>
              <a:t>oldin</a:t>
            </a:r>
            <a:r>
              <a:rPr lang="en-US" sz="2400" b="1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Agency FB" panose="020B0503020202020204" pitchFamily="34" charset="0"/>
                <a:cs typeface="Times New Roman" pitchFamily="18" charset="0"/>
              </a:rPr>
              <a:t>surmoqda</a:t>
            </a:r>
            <a:r>
              <a:rPr lang="en-US" sz="2400" b="1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Agency FB" panose="020B0503020202020204" pitchFamily="34" charset="0"/>
                <a:cs typeface="Times New Roman" pitchFamily="18" charset="0"/>
              </a:rPr>
              <a:t>va</a:t>
            </a:r>
            <a:r>
              <a:rPr lang="en-US" sz="2400" b="1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Agency FB" panose="020B0503020202020204" pitchFamily="34" charset="0"/>
                <a:cs typeface="Times New Roman" pitchFamily="18" charset="0"/>
              </a:rPr>
              <a:t>bundan</a:t>
            </a:r>
            <a:r>
              <a:rPr lang="en-US" sz="2400" b="1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Agency FB" panose="020B0503020202020204" pitchFamily="34" charset="0"/>
                <a:cs typeface="Times New Roman" pitchFamily="18" charset="0"/>
              </a:rPr>
              <a:t>tashqari</a:t>
            </a:r>
            <a:r>
              <a:rPr lang="en-US" sz="2400" b="1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Agency FB" panose="020B0503020202020204" pitchFamily="34" charset="0"/>
                <a:cs typeface="Times New Roman" pitchFamily="18" charset="0"/>
              </a:rPr>
              <a:t>xato</a:t>
            </a:r>
            <a:r>
              <a:rPr lang="en-US" sz="2400" b="1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Agency FB" panose="020B0503020202020204" pitchFamily="34" charset="0"/>
                <a:cs typeface="Times New Roman" pitchFamily="18" charset="0"/>
              </a:rPr>
              <a:t>va</a:t>
            </a:r>
            <a:r>
              <a:rPr lang="en-US" sz="2400" b="1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Agency FB" panose="020B0503020202020204" pitchFamily="34" charset="0"/>
                <a:cs typeface="Times New Roman" pitchFamily="18" charset="0"/>
              </a:rPr>
              <a:t>nosozliklar</a:t>
            </a:r>
            <a:r>
              <a:rPr lang="en-US" sz="2400" b="1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Agency FB" panose="020B0503020202020204" pitchFamily="34" charset="0"/>
                <a:cs typeface="Times New Roman" pitchFamily="18" charset="0"/>
              </a:rPr>
              <a:t>tez-tez</a:t>
            </a:r>
            <a:r>
              <a:rPr lang="en-US" sz="2400" b="1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Agency FB" panose="020B0503020202020204" pitchFamily="34" charset="0"/>
                <a:cs typeface="Times New Roman" pitchFamily="18" charset="0"/>
              </a:rPr>
              <a:t>uchrab</a:t>
            </a:r>
            <a:r>
              <a:rPr lang="en-US" sz="2400" b="1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Agency FB" panose="020B0503020202020204" pitchFamily="34" charset="0"/>
                <a:cs typeface="Times New Roman" pitchFamily="18" charset="0"/>
              </a:rPr>
              <a:t>turadi</a:t>
            </a:r>
            <a:r>
              <a:rPr lang="en-US" sz="2400" b="1" dirty="0" smtClean="0">
                <a:latin typeface="Agency FB" panose="020B0503020202020204" pitchFamily="34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400" b="1" dirty="0" smtClean="0">
                <a:latin typeface="Agency FB" panose="020B0503020202020204" pitchFamily="34" charset="0"/>
              </a:rPr>
              <a:t>	Linux </a:t>
            </a:r>
            <a:r>
              <a:rPr lang="en-US" sz="2400" b="1" dirty="0">
                <a:latin typeface="Agency FB" panose="020B0503020202020204" pitchFamily="34" charset="0"/>
              </a:rPr>
              <a:t>– </a:t>
            </a:r>
            <a:r>
              <a:rPr lang="en-US" sz="2400" b="1" dirty="0" err="1">
                <a:latin typeface="Agency FB" panose="020B0503020202020204" pitchFamily="34" charset="0"/>
              </a:rPr>
              <a:t>ko’p</a:t>
            </a:r>
            <a:r>
              <a:rPr lang="en-US" sz="2400" b="1" dirty="0"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latin typeface="Agency FB" panose="020B0503020202020204" pitchFamily="34" charset="0"/>
              </a:rPr>
              <a:t>masalali</a:t>
            </a:r>
            <a:r>
              <a:rPr lang="en-US" sz="2400" b="1" dirty="0">
                <a:latin typeface="Agency FB" panose="020B0503020202020204" pitchFamily="34" charset="0"/>
              </a:rPr>
              <a:t>, </a:t>
            </a:r>
            <a:r>
              <a:rPr lang="en-US" sz="2400" b="1" dirty="0" err="1">
                <a:latin typeface="Agency FB" panose="020B0503020202020204" pitchFamily="34" charset="0"/>
              </a:rPr>
              <a:t>ko’p</a:t>
            </a:r>
            <a:r>
              <a:rPr lang="en-US" sz="2400" b="1" dirty="0"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latin typeface="Agency FB" panose="020B0503020202020204" pitchFamily="34" charset="0"/>
              </a:rPr>
              <a:t>foydalanuvchili</a:t>
            </a:r>
            <a:r>
              <a:rPr lang="en-US" sz="2400" b="1" dirty="0"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latin typeface="Agency FB" panose="020B0503020202020204" pitchFamily="34" charset="0"/>
              </a:rPr>
              <a:t>to’la</a:t>
            </a:r>
            <a:r>
              <a:rPr lang="en-US" sz="2400" b="1" dirty="0"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latin typeface="Agency FB" panose="020B0503020202020204" pitchFamily="34" charset="0"/>
              </a:rPr>
              <a:t>qonli</a:t>
            </a:r>
            <a:r>
              <a:rPr lang="en-US" sz="2400" b="1" dirty="0">
                <a:latin typeface="Agency FB" panose="020B0503020202020204" pitchFamily="34" charset="0"/>
              </a:rPr>
              <a:t> </a:t>
            </a:r>
            <a:r>
              <a:rPr lang="en-US" sz="2400" b="1" dirty="0" err="1" smtClean="0">
                <a:latin typeface="Agency FB" panose="020B0503020202020204" pitchFamily="34" charset="0"/>
              </a:rPr>
              <a:t>operatsion</a:t>
            </a:r>
            <a:r>
              <a:rPr lang="en-US" sz="2400" b="1" dirty="0" smtClean="0"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latin typeface="Agency FB" panose="020B0503020202020204" pitchFamily="34" charset="0"/>
              </a:rPr>
              <a:t>tizimdir</a:t>
            </a:r>
            <a:r>
              <a:rPr lang="en-US" sz="2400" b="1" dirty="0">
                <a:latin typeface="Agency FB" panose="020B0503020202020204" pitchFamily="34" charset="0"/>
              </a:rPr>
              <a:t> (</a:t>
            </a:r>
            <a:r>
              <a:rPr lang="en-US" sz="2400" b="1" dirty="0" err="1">
                <a:latin typeface="Agency FB" panose="020B0503020202020204" pitchFamily="34" charset="0"/>
              </a:rPr>
              <a:t>xuddi</a:t>
            </a:r>
            <a:r>
              <a:rPr lang="en-US" sz="2400" b="1" dirty="0">
                <a:latin typeface="Agency FB" panose="020B0503020202020204" pitchFamily="34" charset="0"/>
              </a:rPr>
              <a:t> UNIX </a:t>
            </a:r>
            <a:r>
              <a:rPr lang="en-US" sz="2400" b="1" dirty="0" err="1">
                <a:latin typeface="Agency FB" panose="020B0503020202020204" pitchFamily="34" charset="0"/>
              </a:rPr>
              <a:t>boshqa</a:t>
            </a:r>
            <a:r>
              <a:rPr lang="en-US" sz="2400" b="1" dirty="0">
                <a:latin typeface="Agency FB" panose="020B0503020202020204" pitchFamily="34" charset="0"/>
              </a:rPr>
              <a:t> v</a:t>
            </a:r>
            <a:r>
              <a:rPr lang="ru-RU" sz="2400" b="1" dirty="0"/>
              <a:t>е</a:t>
            </a:r>
            <a:r>
              <a:rPr lang="en-US" sz="2400" b="1" dirty="0" err="1">
                <a:latin typeface="Agency FB" panose="020B0503020202020204" pitchFamily="34" charset="0"/>
              </a:rPr>
              <a:t>rsiyalari</a:t>
            </a:r>
            <a:r>
              <a:rPr lang="en-US" sz="2400" b="1" dirty="0"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latin typeface="Agency FB" panose="020B0503020202020204" pitchFamily="34" charset="0"/>
              </a:rPr>
              <a:t>kabi</a:t>
            </a:r>
            <a:r>
              <a:rPr lang="en-US" sz="2400" b="1" dirty="0" smtClean="0">
                <a:latin typeface="Agency FB" panose="020B0503020202020204" pitchFamily="34" charset="0"/>
              </a:rPr>
              <a:t>).</a:t>
            </a:r>
          </a:p>
          <a:p>
            <a:pPr algn="just"/>
            <a:r>
              <a:rPr lang="en-US" sz="2400" b="1" dirty="0">
                <a:latin typeface="Agency FB" panose="020B0503020202020204" pitchFamily="34" charset="0"/>
              </a:rPr>
              <a:t>	</a:t>
            </a:r>
            <a:r>
              <a:rPr lang="en-US" sz="2400" b="1" dirty="0" smtClean="0">
                <a:latin typeface="Agency FB" panose="020B0503020202020204" pitchFamily="34" charset="0"/>
              </a:rPr>
              <a:t>Bu</a:t>
            </a:r>
            <a:r>
              <a:rPr lang="en-US" sz="2400" b="1" dirty="0">
                <a:latin typeface="Agency FB" panose="020B0503020202020204" pitchFamily="34" charset="0"/>
              </a:rPr>
              <a:t>, </a:t>
            </a:r>
            <a:r>
              <a:rPr lang="en-US" sz="2400" b="1" dirty="0" err="1">
                <a:latin typeface="Agency FB" panose="020B0503020202020204" pitchFamily="34" charset="0"/>
              </a:rPr>
              <a:t>bir</a:t>
            </a:r>
            <a:r>
              <a:rPr lang="en-US" sz="2400" b="1" dirty="0"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latin typeface="Agency FB" panose="020B0503020202020204" pitchFamily="34" charset="0"/>
              </a:rPr>
              <a:t>vaqtning</a:t>
            </a:r>
            <a:r>
              <a:rPr lang="en-US" sz="2400" b="1" dirty="0"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latin typeface="Agency FB" panose="020B0503020202020204" pitchFamily="34" charset="0"/>
              </a:rPr>
              <a:t>o’zida</a:t>
            </a:r>
            <a:r>
              <a:rPr lang="en-US" sz="2400" b="1" dirty="0">
                <a:latin typeface="Agency FB" panose="020B0503020202020204" pitchFamily="34" charset="0"/>
              </a:rPr>
              <a:t>, </a:t>
            </a:r>
            <a:r>
              <a:rPr lang="en-US" sz="2400" b="1" dirty="0" err="1">
                <a:latin typeface="Agency FB" panose="020B0503020202020204" pitchFamily="34" charset="0"/>
              </a:rPr>
              <a:t>bitta</a:t>
            </a:r>
            <a:r>
              <a:rPr lang="en-US" sz="2400" b="1" dirty="0"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latin typeface="Agency FB" panose="020B0503020202020204" pitchFamily="34" charset="0"/>
              </a:rPr>
              <a:t>mashinada</a:t>
            </a:r>
            <a:r>
              <a:rPr lang="en-US" sz="2400" b="1" dirty="0">
                <a:latin typeface="Agency FB" panose="020B0503020202020204" pitchFamily="34" charset="0"/>
              </a:rPr>
              <a:t>, </a:t>
            </a:r>
            <a:r>
              <a:rPr lang="en-US" sz="2400" b="1" dirty="0" err="1">
                <a:latin typeface="Agency FB" panose="020B0503020202020204" pitchFamily="34" charset="0"/>
              </a:rPr>
              <a:t>ko’p</a:t>
            </a:r>
            <a:r>
              <a:rPr lang="en-US" sz="2400" b="1" dirty="0"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latin typeface="Agency FB" panose="020B0503020202020204" pitchFamily="34" charset="0"/>
              </a:rPr>
              <a:t>foydalanuvchilar</a:t>
            </a:r>
            <a:r>
              <a:rPr lang="en-US" sz="2400" b="1" dirty="0">
                <a:latin typeface="Agency FB" panose="020B0503020202020204" pitchFamily="34" charset="0"/>
              </a:rPr>
              <a:t>, </a:t>
            </a:r>
            <a:r>
              <a:rPr lang="en-US" sz="2400" b="1" dirty="0" smtClean="0">
                <a:latin typeface="Agency FB" panose="020B0503020202020204" pitchFamily="34" charset="0"/>
              </a:rPr>
              <a:t>parallel </a:t>
            </a:r>
            <a:r>
              <a:rPr lang="en-US" sz="2400" b="1" dirty="0" err="1">
                <a:latin typeface="Agency FB" panose="020B0503020202020204" pitchFamily="34" charset="0"/>
              </a:rPr>
              <a:t>holda</a:t>
            </a:r>
            <a:r>
              <a:rPr lang="en-US" sz="2400" b="1" dirty="0">
                <a:latin typeface="Agency FB" panose="020B0503020202020204" pitchFamily="34" charset="0"/>
              </a:rPr>
              <a:t>, </a:t>
            </a:r>
            <a:r>
              <a:rPr lang="en-US" sz="2400" b="1" dirty="0" err="1">
                <a:latin typeface="Agency FB" panose="020B0503020202020204" pitchFamily="34" charset="0"/>
              </a:rPr>
              <a:t>ko’pgina</a:t>
            </a:r>
            <a:r>
              <a:rPr lang="en-US" sz="2400" b="1" dirty="0"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latin typeface="Agency FB" panose="020B0503020202020204" pitchFamily="34" charset="0"/>
              </a:rPr>
              <a:t>dasturlarni</a:t>
            </a:r>
            <a:r>
              <a:rPr lang="en-US" sz="2400" b="1" dirty="0"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latin typeface="Agency FB" panose="020B0503020202020204" pitchFamily="34" charset="0"/>
              </a:rPr>
              <a:t>bajargan</a:t>
            </a:r>
            <a:r>
              <a:rPr lang="en-US" sz="2400" b="1" dirty="0"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latin typeface="Agency FB" panose="020B0503020202020204" pitchFamily="34" charset="0"/>
              </a:rPr>
              <a:t>holda</a:t>
            </a:r>
            <a:r>
              <a:rPr lang="en-US" sz="2400" b="1" dirty="0"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latin typeface="Agency FB" panose="020B0503020202020204" pitchFamily="34" charset="0"/>
              </a:rPr>
              <a:t>ishlashi</a:t>
            </a:r>
            <a:r>
              <a:rPr lang="en-US" sz="2400" b="1" dirty="0">
                <a:latin typeface="Agency FB" panose="020B0503020202020204" pitchFamily="34" charset="0"/>
              </a:rPr>
              <a:t> </a:t>
            </a:r>
            <a:r>
              <a:rPr lang="en-US" sz="2400" b="1" dirty="0" err="1" smtClean="0">
                <a:latin typeface="Agency FB" panose="020B0503020202020204" pitchFamily="34" charset="0"/>
              </a:rPr>
              <a:t>degan</a:t>
            </a:r>
            <a:r>
              <a:rPr lang="en-US" sz="2400" b="1" dirty="0" smtClean="0"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latin typeface="Agency FB" panose="020B0503020202020204" pitchFamily="34" charset="0"/>
              </a:rPr>
              <a:t>so’zdir</a:t>
            </a:r>
            <a:r>
              <a:rPr lang="en-US" sz="2400" b="1" dirty="0">
                <a:latin typeface="Agency FB" panose="020B0503020202020204" pitchFamily="34" charset="0"/>
              </a:rPr>
              <a:t>.</a:t>
            </a:r>
          </a:p>
          <a:p>
            <a:pPr algn="just"/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10152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ÐÐ°ÑÑÐ¸Ð½ÐºÐ¸ Ð¿Ð¾ Ð·Ð°Ð¿ÑÐ¾ÑÑ virus linux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2116" y="1310259"/>
            <a:ext cx="2013438" cy="201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395045" y="1310259"/>
            <a:ext cx="754673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solidFill>
                  <a:srgbClr val="000000"/>
                </a:solidFill>
                <a:latin typeface="Agency FB" panose="020B0503020202020204" pitchFamily="34" charset="0"/>
              </a:rPr>
              <a:t>	</a:t>
            </a:r>
            <a:r>
              <a:rPr lang="en-US" sz="2400" b="1" dirty="0" err="1" smtClean="0">
                <a:solidFill>
                  <a:srgbClr val="000000"/>
                </a:solidFill>
                <a:latin typeface="Agency FB" panose="020B0503020202020204" pitchFamily="34" charset="0"/>
              </a:rPr>
              <a:t>Umuman</a:t>
            </a:r>
            <a:r>
              <a:rPr lang="en-US" sz="2400" b="1" dirty="0" smtClean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gency FB" panose="020B0503020202020204" pitchFamily="34" charset="0"/>
              </a:rPr>
              <a:t>olganda</a:t>
            </a:r>
            <a:r>
              <a:rPr lang="en-US" sz="2400" b="1" dirty="0">
                <a:solidFill>
                  <a:srgbClr val="000000"/>
                </a:solidFill>
                <a:latin typeface="Agency FB" panose="020B0503020202020204" pitchFamily="34" charset="0"/>
              </a:rPr>
              <a:t> Linux </a:t>
            </a:r>
            <a:r>
              <a:rPr lang="en-US" sz="2400" b="1" dirty="0" err="1">
                <a:solidFill>
                  <a:srgbClr val="000000"/>
                </a:solidFill>
                <a:latin typeface="Agency FB" panose="020B0503020202020204" pitchFamily="34" charset="0"/>
              </a:rPr>
              <a:t>operastion</a:t>
            </a:r>
            <a:r>
              <a:rPr lang="en-US" sz="2400" b="1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gency FB" panose="020B0503020202020204" pitchFamily="34" charset="0"/>
              </a:rPr>
              <a:t>tizimi</a:t>
            </a:r>
            <a:r>
              <a:rPr lang="en-US" sz="2400" b="1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gency FB" panose="020B0503020202020204" pitchFamily="34" charset="0"/>
              </a:rPr>
              <a:t>uchun</a:t>
            </a:r>
            <a:r>
              <a:rPr lang="en-US" sz="2400" b="1" dirty="0">
                <a:solidFill>
                  <a:srgbClr val="000000"/>
                </a:solidFill>
                <a:latin typeface="Agency FB" panose="020B0503020202020204" pitchFamily="34" charset="0"/>
              </a:rPr>
              <a:t> ham </a:t>
            </a:r>
            <a:r>
              <a:rPr lang="en-US" sz="2400" b="1" dirty="0" err="1">
                <a:solidFill>
                  <a:srgbClr val="000000"/>
                </a:solidFill>
                <a:latin typeface="Agency FB" panose="020B0503020202020204" pitchFamily="34" charset="0"/>
              </a:rPr>
              <a:t>viruslar</a:t>
            </a:r>
            <a:r>
              <a:rPr lang="en-US" sz="2400" b="1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gency FB" panose="020B0503020202020204" pitchFamily="34" charset="0"/>
              </a:rPr>
              <a:t>mavjud</a:t>
            </a:r>
            <a:r>
              <a:rPr lang="en-US" sz="2400" b="1" dirty="0">
                <a:solidFill>
                  <a:srgbClr val="000000"/>
                </a:solidFill>
                <a:latin typeface="Agency FB" panose="020B0503020202020204" pitchFamily="34" charset="0"/>
              </a:rPr>
              <a:t> ammo </a:t>
            </a:r>
            <a:r>
              <a:rPr lang="en-US" sz="2400" b="1" dirty="0" err="1">
                <a:solidFill>
                  <a:srgbClr val="000000"/>
                </a:solidFill>
                <a:latin typeface="Agency FB" panose="020B0503020202020204" pitchFamily="34" charset="0"/>
              </a:rPr>
              <a:t>ularni</a:t>
            </a:r>
            <a:r>
              <a:rPr lang="en-US" sz="2400" b="1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gency FB" panose="020B0503020202020204" pitchFamily="34" charset="0"/>
              </a:rPr>
              <a:t>topish</a:t>
            </a:r>
            <a:r>
              <a:rPr lang="en-US" sz="2400" b="1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gency FB" panose="020B0503020202020204" pitchFamily="34" charset="0"/>
              </a:rPr>
              <a:t>juda</a:t>
            </a:r>
            <a:r>
              <a:rPr lang="en-US" sz="2400" b="1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Agency FB" panose="020B0503020202020204" pitchFamily="34" charset="0"/>
              </a:rPr>
              <a:t>qiyin</a:t>
            </a:r>
            <a:r>
              <a:rPr lang="en-US" sz="2400" b="1" dirty="0" smtClean="0">
                <a:solidFill>
                  <a:srgbClr val="000000"/>
                </a:solidFill>
                <a:latin typeface="Agency FB" panose="020B0503020202020204" pitchFamily="34" charset="0"/>
              </a:rPr>
              <a:t>.</a:t>
            </a:r>
          </a:p>
          <a:p>
            <a:pPr algn="just"/>
            <a:r>
              <a:rPr lang="en-US" sz="2400" b="1" dirty="0">
                <a:solidFill>
                  <a:srgbClr val="000000"/>
                </a:solidFill>
                <a:latin typeface="Agency FB" panose="020B0503020202020204" pitchFamily="34" charset="0"/>
              </a:rPr>
              <a:t>	</a:t>
            </a:r>
            <a:r>
              <a:rPr lang="en-US" sz="2400" b="1" dirty="0" err="1" smtClean="0">
                <a:solidFill>
                  <a:srgbClr val="000000"/>
                </a:solidFill>
                <a:latin typeface="Agency FB" panose="020B0503020202020204" pitchFamily="34" charset="0"/>
              </a:rPr>
              <a:t>Operastion</a:t>
            </a:r>
            <a:r>
              <a:rPr lang="en-US" sz="2400" b="1" dirty="0" smtClean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gency FB" panose="020B0503020202020204" pitchFamily="34" charset="0"/>
              </a:rPr>
              <a:t>tizimning</a:t>
            </a:r>
            <a:r>
              <a:rPr lang="en-US" sz="2400" b="1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gency FB" panose="020B0503020202020204" pitchFamily="34" charset="0"/>
              </a:rPr>
              <a:t>xavfsizlik</a:t>
            </a:r>
            <a:r>
              <a:rPr lang="en-US" sz="2400" b="1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gency FB" panose="020B0503020202020204" pitchFamily="34" charset="0"/>
              </a:rPr>
              <a:t>mexanizmi</a:t>
            </a:r>
            <a:r>
              <a:rPr lang="en-US" sz="2400" b="1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gency FB" panose="020B0503020202020204" pitchFamily="34" charset="0"/>
              </a:rPr>
              <a:t>sodda</a:t>
            </a:r>
            <a:r>
              <a:rPr lang="en-US" sz="2400" b="1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gency FB" panose="020B0503020202020204" pitchFamily="34" charset="0"/>
              </a:rPr>
              <a:t>va</a:t>
            </a:r>
            <a:r>
              <a:rPr lang="en-US" sz="2400" b="1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gency FB" panose="020B0503020202020204" pitchFamily="34" charset="0"/>
              </a:rPr>
              <a:t>ishonchli</a:t>
            </a:r>
            <a:r>
              <a:rPr lang="en-US" sz="2400" b="1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gency FB" panose="020B0503020202020204" pitchFamily="34" charset="0"/>
              </a:rPr>
              <a:t>tuzilgan</a:t>
            </a:r>
            <a:r>
              <a:rPr lang="en-US" sz="2400" b="1" dirty="0">
                <a:solidFill>
                  <a:srgbClr val="000000"/>
                </a:solidFill>
                <a:latin typeface="Agency FB" panose="020B0503020202020204" pitchFamily="34" charset="0"/>
              </a:rPr>
              <a:t>: </a:t>
            </a:r>
            <a:r>
              <a:rPr lang="en-US" sz="2400" b="1" dirty="0" err="1">
                <a:solidFill>
                  <a:srgbClr val="000000"/>
                </a:solidFill>
                <a:latin typeface="Agency FB" panose="020B0503020202020204" pitchFamily="34" charset="0"/>
              </a:rPr>
              <a:t>operatsion</a:t>
            </a:r>
            <a:r>
              <a:rPr lang="en-US" sz="2400" b="1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gency FB" panose="020B0503020202020204" pitchFamily="34" charset="0"/>
              </a:rPr>
              <a:t>tizimning</a:t>
            </a:r>
            <a:r>
              <a:rPr lang="en-US" sz="2400" b="1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gency FB" panose="020B0503020202020204" pitchFamily="34" charset="0"/>
              </a:rPr>
              <a:t>ishlashiga</a:t>
            </a:r>
            <a:r>
              <a:rPr lang="en-US" sz="2400" b="1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gency FB" panose="020B0503020202020204" pitchFamily="34" charset="0"/>
              </a:rPr>
              <a:t>bevosita</a:t>
            </a:r>
            <a:r>
              <a:rPr lang="en-US" sz="2400" b="1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gency FB" panose="020B0503020202020204" pitchFamily="34" charset="0"/>
              </a:rPr>
              <a:t>ta'sir</a:t>
            </a:r>
            <a:r>
              <a:rPr lang="en-US" sz="2400" b="1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gency FB" panose="020B0503020202020204" pitchFamily="34" charset="0"/>
              </a:rPr>
              <a:t>qiluvchi</a:t>
            </a:r>
            <a:r>
              <a:rPr lang="en-US" sz="2400" b="1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gency FB" panose="020B0503020202020204" pitchFamily="34" charset="0"/>
              </a:rPr>
              <a:t>va</a:t>
            </a:r>
            <a:r>
              <a:rPr lang="en-US" sz="2400" b="1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gency FB" panose="020B0503020202020204" pitchFamily="34" charset="0"/>
              </a:rPr>
              <a:t>xavf</a:t>
            </a:r>
            <a:r>
              <a:rPr lang="en-US" sz="2400" b="1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gency FB" panose="020B0503020202020204" pitchFamily="34" charset="0"/>
              </a:rPr>
              <a:t>tug'diruvchi</a:t>
            </a:r>
            <a:r>
              <a:rPr lang="en-US" sz="2400" b="1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gency FB" panose="020B0503020202020204" pitchFamily="34" charset="0"/>
              </a:rPr>
              <a:t>omillar</a:t>
            </a:r>
            <a:r>
              <a:rPr lang="en-US" sz="2400" b="1" dirty="0">
                <a:solidFill>
                  <a:srgbClr val="000000"/>
                </a:solidFill>
                <a:latin typeface="Agency FB" panose="020B0503020202020204" pitchFamily="34" charset="0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Agency FB" panose="020B0503020202020204" pitchFamily="34" charset="0"/>
              </a:rPr>
              <a:t>tizim</a:t>
            </a:r>
            <a:r>
              <a:rPr lang="en-US" sz="2400" b="1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gency FB" panose="020B0503020202020204" pitchFamily="34" charset="0"/>
              </a:rPr>
              <a:t>sozlashlarini</a:t>
            </a:r>
            <a:r>
              <a:rPr lang="en-US" sz="2400" b="1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gency FB" panose="020B0503020202020204" pitchFamily="34" charset="0"/>
              </a:rPr>
              <a:t>o'zgartirish</a:t>
            </a:r>
            <a:r>
              <a:rPr lang="en-US" sz="2400" b="1" dirty="0">
                <a:solidFill>
                  <a:srgbClr val="000000"/>
                </a:solidFill>
                <a:latin typeface="Agency FB" panose="020B0503020202020204" pitchFamily="34" charset="0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Agency FB" panose="020B0503020202020204" pitchFamily="34" charset="0"/>
              </a:rPr>
              <a:t>dasturlarni</a:t>
            </a:r>
            <a:r>
              <a:rPr lang="en-US" sz="2400" b="1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gency FB" panose="020B0503020202020204" pitchFamily="34" charset="0"/>
              </a:rPr>
              <a:t>o'rnatish</a:t>
            </a:r>
            <a:r>
              <a:rPr lang="en-US" sz="2400" b="1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gency FB" panose="020B0503020202020204" pitchFamily="34" charset="0"/>
              </a:rPr>
              <a:t>va</a:t>
            </a:r>
            <a:r>
              <a:rPr lang="en-US" sz="2400" b="1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gency FB" panose="020B0503020202020204" pitchFamily="34" charset="0"/>
              </a:rPr>
              <a:t>o'chirish</a:t>
            </a:r>
            <a:r>
              <a:rPr lang="en-US" sz="2400" b="1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gency FB" panose="020B0503020202020204" pitchFamily="34" charset="0"/>
              </a:rPr>
              <a:t>uchun</a:t>
            </a:r>
            <a:r>
              <a:rPr lang="en-US" sz="2400" b="1" dirty="0">
                <a:solidFill>
                  <a:srgbClr val="000000"/>
                </a:solidFill>
                <a:latin typeface="Agency FB" panose="020B0503020202020204" pitchFamily="34" charset="0"/>
              </a:rPr>
              <a:t> administrator </a:t>
            </a:r>
            <a:r>
              <a:rPr lang="en-US" sz="2400" b="1" dirty="0" err="1">
                <a:solidFill>
                  <a:srgbClr val="000000"/>
                </a:solidFill>
                <a:latin typeface="Agency FB" panose="020B0503020202020204" pitchFamily="34" charset="0"/>
              </a:rPr>
              <a:t>paroli</a:t>
            </a:r>
            <a:r>
              <a:rPr lang="en-US" sz="2400" b="1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gency FB" panose="020B0503020202020204" pitchFamily="34" charset="0"/>
              </a:rPr>
              <a:t>so'raladi</a:t>
            </a:r>
            <a:r>
              <a:rPr lang="en-US" sz="2400" b="1" dirty="0">
                <a:solidFill>
                  <a:srgbClr val="000000"/>
                </a:solidFill>
                <a:latin typeface="Agency FB" panose="020B0503020202020204" pitchFamily="34" charset="0"/>
              </a:rPr>
              <a:t>) </a:t>
            </a:r>
            <a:r>
              <a:rPr lang="en-US" sz="2400" b="1" dirty="0" err="1">
                <a:solidFill>
                  <a:srgbClr val="000000"/>
                </a:solidFill>
                <a:latin typeface="Agency FB" panose="020B0503020202020204" pitchFamily="34" charset="0"/>
              </a:rPr>
              <a:t>yuzaga</a:t>
            </a:r>
            <a:r>
              <a:rPr lang="en-US" sz="2400" b="1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Agency FB" panose="020B0503020202020204" pitchFamily="34" charset="0"/>
              </a:rPr>
              <a:t>kelmaydi</a:t>
            </a:r>
            <a:r>
              <a:rPr lang="en-US" sz="2400" b="1" dirty="0" smtClean="0">
                <a:solidFill>
                  <a:srgbClr val="000000"/>
                </a:solidFill>
                <a:latin typeface="Agency FB" panose="020B0503020202020204" pitchFamily="34" charset="0"/>
              </a:rPr>
              <a:t>.</a:t>
            </a:r>
          </a:p>
          <a:p>
            <a:pPr algn="just"/>
            <a:r>
              <a:rPr lang="en-US" sz="2400" b="1" dirty="0">
                <a:solidFill>
                  <a:srgbClr val="000000"/>
                </a:solidFill>
                <a:latin typeface="Agency FB" panose="020B0503020202020204" pitchFamily="34" charset="0"/>
              </a:rPr>
              <a:t>	</a:t>
            </a:r>
            <a:r>
              <a:rPr lang="en-US" sz="2400" b="1" dirty="0" smtClean="0">
                <a:solidFill>
                  <a:srgbClr val="000000"/>
                </a:solidFill>
                <a:latin typeface="Agency FB" panose="020B0503020202020204" pitchFamily="34" charset="0"/>
              </a:rPr>
              <a:t>Administrator </a:t>
            </a:r>
            <a:r>
              <a:rPr lang="en-US" sz="2400" b="1" dirty="0" err="1">
                <a:solidFill>
                  <a:srgbClr val="000000"/>
                </a:solidFill>
                <a:latin typeface="Agency FB" panose="020B0503020202020204" pitchFamily="34" charset="0"/>
              </a:rPr>
              <a:t>ruxsatisiz</a:t>
            </a:r>
            <a:r>
              <a:rPr lang="en-US" sz="2400" b="1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gency FB" panose="020B0503020202020204" pitchFamily="34" charset="0"/>
              </a:rPr>
              <a:t>tizimda</a:t>
            </a:r>
            <a:r>
              <a:rPr lang="en-US" sz="2400" b="1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gency FB" panose="020B0503020202020204" pitchFamily="34" charset="0"/>
              </a:rPr>
              <a:t>hech</a:t>
            </a:r>
            <a:r>
              <a:rPr lang="en-US" sz="2400" b="1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gency FB" panose="020B0503020202020204" pitchFamily="34" charset="0"/>
              </a:rPr>
              <a:t>qanday</a:t>
            </a:r>
            <a:r>
              <a:rPr lang="en-US" sz="2400" b="1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gency FB" panose="020B0503020202020204" pitchFamily="34" charset="0"/>
              </a:rPr>
              <a:t>o'zgartirish</a:t>
            </a:r>
            <a:r>
              <a:rPr lang="en-US" sz="2400" b="1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gency FB" panose="020B0503020202020204" pitchFamily="34" charset="0"/>
              </a:rPr>
              <a:t>kiritib</a:t>
            </a:r>
            <a:r>
              <a:rPr lang="en-US" sz="2400" b="1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gency FB" panose="020B0503020202020204" pitchFamily="34" charset="0"/>
              </a:rPr>
              <a:t>bo'lmaydi</a:t>
            </a:r>
            <a:r>
              <a:rPr lang="en-US" sz="2400" b="1" dirty="0">
                <a:solidFill>
                  <a:srgbClr val="000000"/>
                </a:solidFill>
                <a:latin typeface="Agency FB" panose="020B0503020202020204" pitchFamily="34" charset="0"/>
              </a:rPr>
              <a:t>. Linux </a:t>
            </a:r>
            <a:r>
              <a:rPr lang="en-US" sz="2400" b="1" dirty="0" err="1">
                <a:solidFill>
                  <a:srgbClr val="000000"/>
                </a:solidFill>
                <a:latin typeface="Agency FB" panose="020B0503020202020204" pitchFamily="34" charset="0"/>
              </a:rPr>
              <a:t>muxiti</a:t>
            </a:r>
            <a:r>
              <a:rPr lang="en-US" sz="2400" b="1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gency FB" panose="020B0503020202020204" pitchFamily="34" charset="0"/>
              </a:rPr>
              <a:t>faqat</a:t>
            </a:r>
            <a:r>
              <a:rPr lang="en-US" sz="2400" b="1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gency FB" panose="020B0503020202020204" pitchFamily="34" charset="0"/>
              </a:rPr>
              <a:t>siz</a:t>
            </a:r>
            <a:r>
              <a:rPr lang="en-US" sz="2400" b="1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gency FB" panose="020B0503020202020204" pitchFamily="34" charset="0"/>
              </a:rPr>
              <a:t>ruxsat</a:t>
            </a:r>
            <a:r>
              <a:rPr lang="en-US" sz="2400" b="1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gency FB" panose="020B0503020202020204" pitchFamily="34" charset="0"/>
              </a:rPr>
              <a:t>bergan</a:t>
            </a:r>
            <a:r>
              <a:rPr lang="en-US" sz="2400" b="1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gency FB" panose="020B0503020202020204" pitchFamily="34" charset="0"/>
              </a:rPr>
              <a:t>dastur</a:t>
            </a:r>
            <a:r>
              <a:rPr lang="en-US" sz="2400" b="1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gency FB" panose="020B0503020202020204" pitchFamily="34" charset="0"/>
              </a:rPr>
              <a:t>uchun</a:t>
            </a:r>
            <a:r>
              <a:rPr lang="en-US" sz="2400" b="1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gency FB" panose="020B0503020202020204" pitchFamily="34" charset="0"/>
              </a:rPr>
              <a:t>zarur</a:t>
            </a:r>
            <a:r>
              <a:rPr lang="en-US" sz="2400" b="1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gency FB" panose="020B0503020202020204" pitchFamily="34" charset="0"/>
              </a:rPr>
              <a:t>jarayonni</a:t>
            </a:r>
            <a:r>
              <a:rPr lang="en-US" sz="2400" b="1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gency FB" panose="020B0503020202020204" pitchFamily="34" charset="0"/>
              </a:rPr>
              <a:t>ishga</a:t>
            </a:r>
            <a:r>
              <a:rPr lang="en-US" sz="2400" b="1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gency FB" panose="020B0503020202020204" pitchFamily="34" charset="0"/>
              </a:rPr>
              <a:t>tushiradi</a:t>
            </a:r>
            <a:r>
              <a:rPr lang="en-US" sz="2400" b="1" dirty="0">
                <a:solidFill>
                  <a:srgbClr val="000000"/>
                </a:solidFill>
                <a:latin typeface="Agency FB" panose="020B0503020202020204" pitchFamily="34" charset="0"/>
              </a:rPr>
              <a:t>.</a:t>
            </a:r>
            <a:endParaRPr lang="ru-RU" sz="2400" b="1" dirty="0"/>
          </a:p>
        </p:txBody>
      </p:sp>
      <p:pic>
        <p:nvPicPr>
          <p:cNvPr id="1028" name="Picture 4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2116" y="3323697"/>
            <a:ext cx="2101773" cy="225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94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500553" y="1492322"/>
            <a:ext cx="927881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solidFill>
                  <a:srgbClr val="000000"/>
                </a:solidFill>
                <a:latin typeface="Agency FB" panose="020B0503020202020204" pitchFamily="34" charset="0"/>
              </a:rPr>
              <a:t>	Linux </a:t>
            </a:r>
            <a:r>
              <a:rPr lang="en-US" sz="2400" dirty="0" err="1">
                <a:solidFill>
                  <a:srgbClr val="000000"/>
                </a:solidFill>
                <a:latin typeface="Agency FB" panose="020B0503020202020204" pitchFamily="34" charset="0"/>
              </a:rPr>
              <a:t>distributivi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gency FB" panose="020B0503020202020204" pitchFamily="34" charset="0"/>
              </a:rPr>
              <a:t>turiga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gency FB" panose="020B0503020202020204" pitchFamily="34" charset="0"/>
              </a:rPr>
              <a:t>qarab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Agency FB" panose="020B0503020202020204" pitchFamily="34" charset="0"/>
              </a:rPr>
              <a:t>uni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gency FB" panose="020B0503020202020204" pitchFamily="34" charset="0"/>
              </a:rPr>
              <a:t>o'rnatish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gency FB" panose="020B0503020202020204" pitchFamily="34" charset="0"/>
              </a:rPr>
              <a:t>jarayoni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gency FB" panose="020B0503020202020204" pitchFamily="34" charset="0"/>
              </a:rPr>
              <a:t>farq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gency FB" panose="020B0503020202020204" pitchFamily="34" charset="0"/>
              </a:rPr>
              <a:t>qiladi</a:t>
            </a:r>
            <a:r>
              <a:rPr lang="en-US" sz="2400" dirty="0" smtClean="0">
                <a:solidFill>
                  <a:srgbClr val="000000"/>
                </a:solidFill>
                <a:latin typeface="Agency FB" panose="020B0503020202020204" pitchFamily="34" charset="0"/>
              </a:rPr>
              <a:t>. </a:t>
            </a:r>
            <a:r>
              <a:rPr lang="en-US" sz="2400" dirty="0" err="1" smtClean="0">
                <a:solidFill>
                  <a:srgbClr val="000000"/>
                </a:solidFill>
                <a:latin typeface="Agency FB" panose="020B0503020202020204" pitchFamily="34" charset="0"/>
              </a:rPr>
              <a:t>Ba'zi</a:t>
            </a:r>
            <a:r>
              <a:rPr lang="en-US" sz="2400" dirty="0" smtClean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gency FB" panose="020B0503020202020204" pitchFamily="34" charset="0"/>
              </a:rPr>
              <a:t>distributivlarda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 Windows </a:t>
            </a:r>
            <a:r>
              <a:rPr lang="en-US" sz="2400" dirty="0" err="1">
                <a:solidFill>
                  <a:srgbClr val="000000"/>
                </a:solidFill>
                <a:latin typeface="Agency FB" panose="020B0503020202020204" pitchFamily="34" charset="0"/>
              </a:rPr>
              <a:t>kabi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gency FB" panose="020B0503020202020204" pitchFamily="34" charset="0"/>
              </a:rPr>
              <a:t>grafik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gency FB" panose="020B0503020202020204" pitchFamily="34" charset="0"/>
              </a:rPr>
              <a:t>muxit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gency FB" panose="020B0503020202020204" pitchFamily="34" charset="0"/>
              </a:rPr>
              <a:t>mavjud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gency FB" panose="020B0503020202020204" pitchFamily="34" charset="0"/>
              </a:rPr>
              <a:t>bo'lsa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Agency FB" panose="020B0503020202020204" pitchFamily="34" charset="0"/>
              </a:rPr>
              <a:t>ba'zilarida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gency FB" panose="020B0503020202020204" pitchFamily="34" charset="0"/>
              </a:rPr>
              <a:t>konsol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gency FB" panose="020B0503020202020204" pitchFamily="34" charset="0"/>
              </a:rPr>
              <a:t>muxitida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gency FB" panose="020B0503020202020204" pitchFamily="34" charset="0"/>
              </a:rPr>
              <a:t>o'rnatish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gency FB" panose="020B0503020202020204" pitchFamily="34" charset="0"/>
              </a:rPr>
              <a:t>amalga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gency FB" panose="020B0503020202020204" pitchFamily="34" charset="0"/>
              </a:rPr>
              <a:t>oshiriladi</a:t>
            </a:r>
            <a:r>
              <a:rPr lang="en-US" sz="2400" dirty="0" smtClean="0">
                <a:solidFill>
                  <a:srgbClr val="000000"/>
                </a:solidFill>
                <a:latin typeface="Agency FB" panose="020B0503020202020204" pitchFamily="34" charset="0"/>
              </a:rPr>
              <a:t>.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Agency FB" panose="020B0503020202020204" pitchFamily="34" charset="0"/>
              </a:rPr>
              <a:t>Ana </a:t>
            </a:r>
            <a:r>
              <a:rPr lang="en-US" sz="2400" dirty="0" err="1">
                <a:solidFill>
                  <a:srgbClr val="000000"/>
                </a:solidFill>
                <a:latin typeface="Agency FB" panose="020B0503020202020204" pitchFamily="34" charset="0"/>
              </a:rPr>
              <a:t>shu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gency FB" panose="020B0503020202020204" pitchFamily="34" charset="0"/>
              </a:rPr>
              <a:t>konsol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gency FB" panose="020B0503020202020204" pitchFamily="34" charset="0"/>
              </a:rPr>
              <a:t>muxiti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gency FB" panose="020B0503020202020204" pitchFamily="34" charset="0"/>
              </a:rPr>
              <a:t>buyruqlar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gency FB" panose="020B0503020202020204" pitchFamily="34" charset="0"/>
              </a:rPr>
              <a:t>bilan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gency FB" panose="020B0503020202020204" pitchFamily="34" charset="0"/>
              </a:rPr>
              <a:t>ishlashni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gency FB" panose="020B0503020202020204" pitchFamily="34" charset="0"/>
              </a:rPr>
              <a:t>talab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gency FB" panose="020B0503020202020204" pitchFamily="34" charset="0"/>
              </a:rPr>
              <a:t>qiladi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. Bu </a:t>
            </a:r>
            <a:r>
              <a:rPr lang="en-US" sz="2400" dirty="0" err="1">
                <a:solidFill>
                  <a:srgbClr val="000000"/>
                </a:solidFill>
                <a:latin typeface="Agency FB" panose="020B0503020202020204" pitchFamily="34" charset="0"/>
              </a:rPr>
              <a:t>esa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gency FB" panose="020B0503020202020204" pitchFamily="34" charset="0"/>
              </a:rPr>
              <a:t>hamma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gency FB" panose="020B0503020202020204" pitchFamily="34" charset="0"/>
              </a:rPr>
              <a:t>foydalanuvchilarni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gency FB" panose="020B0503020202020204" pitchFamily="34" charset="0"/>
              </a:rPr>
              <a:t>qo'lidan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gency FB" panose="020B0503020202020204" pitchFamily="34" charset="0"/>
              </a:rPr>
              <a:t>kelmaydi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.</a:t>
            </a:r>
            <a:endParaRPr lang="ru-RU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327311" y="650603"/>
            <a:ext cx="50000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0000"/>
                </a:solidFill>
                <a:latin typeface="Agency FB" panose="020B0503020202020204" pitchFamily="34" charset="0"/>
              </a:rPr>
              <a:t>Linux </a:t>
            </a:r>
            <a:r>
              <a:rPr lang="en-US" sz="3200" b="1" dirty="0" err="1">
                <a:solidFill>
                  <a:srgbClr val="000000"/>
                </a:solidFill>
                <a:latin typeface="Agency FB" panose="020B0503020202020204" pitchFamily="34" charset="0"/>
              </a:rPr>
              <a:t>o'rnatish</a:t>
            </a:r>
            <a:r>
              <a:rPr lang="en-US" sz="3200" b="1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Agency FB" panose="020B0503020202020204" pitchFamily="34" charset="0"/>
              </a:rPr>
              <a:t>jarayoni</a:t>
            </a:r>
            <a:r>
              <a:rPr lang="en-US" sz="3200" b="1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Agency FB" panose="020B0503020202020204" pitchFamily="34" charset="0"/>
              </a:rPr>
              <a:t>biroz</a:t>
            </a:r>
            <a:r>
              <a:rPr lang="en-US" sz="3200" b="1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Agency FB" panose="020B0503020202020204" pitchFamily="34" charset="0"/>
              </a:rPr>
              <a:t>qiyin</a:t>
            </a:r>
            <a:endParaRPr lang="ru-RU" sz="3200" b="1" dirty="0"/>
          </a:p>
        </p:txBody>
      </p:sp>
      <p:pic>
        <p:nvPicPr>
          <p:cNvPr id="2050" name="Picture 2" descr="ÐÐ°ÑÑÐ¸Ð½ÐºÐ¸ Ð¿Ð¾ Ð·Ð°Ð¿ÑÐ¾ÑÑ install linu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968" y="3022477"/>
            <a:ext cx="51054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833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274887" y="1226129"/>
            <a:ext cx="959240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Agency FB" panose="020B0503020202020204" pitchFamily="34" charset="0"/>
              </a:rPr>
              <a:t>Linux </a:t>
            </a:r>
            <a:r>
              <a:rPr lang="en-US" sz="2400" b="1" dirty="0" err="1">
                <a:solidFill>
                  <a:srgbClr val="000000"/>
                </a:solidFill>
                <a:latin typeface="Agency FB" panose="020B0503020202020204" pitchFamily="34" charset="0"/>
              </a:rPr>
              <a:t>geymerlar</a:t>
            </a:r>
            <a:r>
              <a:rPr lang="en-US" sz="2400" b="1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gency FB" panose="020B0503020202020204" pitchFamily="34" charset="0"/>
              </a:rPr>
              <a:t>uchun</a:t>
            </a:r>
            <a:r>
              <a:rPr lang="en-US" sz="2400" b="1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gency FB" panose="020B0503020202020204" pitchFamily="34" charset="0"/>
              </a:rPr>
              <a:t>emas</a:t>
            </a:r>
            <a:r>
              <a:rPr lang="en-US" sz="2400" b="1" dirty="0" smtClean="0">
                <a:solidFill>
                  <a:srgbClr val="000000"/>
                </a:solidFill>
                <a:latin typeface="Agency FB" panose="020B0503020202020204" pitchFamily="34" charset="0"/>
              </a:rPr>
              <a:t>.</a:t>
            </a:r>
            <a:r>
              <a:rPr lang="en-US" sz="2400" dirty="0">
                <a:latin typeface="Agency FB" panose="020B0503020202020204" pitchFamily="34" charset="0"/>
              </a:rPr>
              <a:t/>
            </a:r>
            <a:br>
              <a:rPr lang="en-US" sz="2400" dirty="0">
                <a:latin typeface="Agency FB" panose="020B0503020202020204" pitchFamily="34" charset="0"/>
              </a:rPr>
            </a:br>
            <a:r>
              <a:rPr lang="en-US" sz="2400" dirty="0" smtClean="0">
                <a:latin typeface="Agency FB" panose="020B0503020202020204" pitchFamily="34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Agency FB" panose="020B0503020202020204" pitchFamily="34" charset="0"/>
              </a:rPr>
              <a:t>Hozirgi</a:t>
            </a:r>
            <a:r>
              <a:rPr lang="en-US" sz="2400" dirty="0" smtClean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gency FB" panose="020B0503020202020204" pitchFamily="34" charset="0"/>
              </a:rPr>
              <a:t>kunga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gency FB" panose="020B0503020202020204" pitchFamily="34" charset="0"/>
              </a:rPr>
              <a:t>kelib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 Linux </a:t>
            </a:r>
            <a:r>
              <a:rPr lang="en-US" sz="2400" dirty="0" err="1">
                <a:solidFill>
                  <a:srgbClr val="000000"/>
                </a:solidFill>
                <a:latin typeface="Agency FB" panose="020B0503020202020204" pitchFamily="34" charset="0"/>
              </a:rPr>
              <a:t>operatsion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gency FB" panose="020B0503020202020204" pitchFamily="34" charset="0"/>
              </a:rPr>
              <a:t>tizimi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gency FB" panose="020B0503020202020204" pitchFamily="34" charset="0"/>
              </a:rPr>
              <a:t>uchun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gency FB" panose="020B0503020202020204" pitchFamily="34" charset="0"/>
              </a:rPr>
              <a:t>yaratilgan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gency FB" panose="020B0503020202020204" pitchFamily="34" charset="0"/>
              </a:rPr>
              <a:t>o'yinlar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 Windows </a:t>
            </a:r>
            <a:r>
              <a:rPr lang="en-US" sz="2400" dirty="0" err="1">
                <a:solidFill>
                  <a:srgbClr val="000000"/>
                </a:solidFill>
                <a:latin typeface="Agency FB" panose="020B0503020202020204" pitchFamily="34" charset="0"/>
              </a:rPr>
              <a:t>uchun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gency FB" panose="020B0503020202020204" pitchFamily="34" charset="0"/>
              </a:rPr>
              <a:t>yaratilgan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gency FB" panose="020B0503020202020204" pitchFamily="34" charset="0"/>
              </a:rPr>
              <a:t>o'yinlar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gency FB" panose="020B0503020202020204" pitchFamily="34" charset="0"/>
              </a:rPr>
              <a:t>bilan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gency FB" panose="020B0503020202020204" pitchFamily="34" charset="0"/>
              </a:rPr>
              <a:t>tenglasha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gency FB" panose="020B0503020202020204" pitchFamily="34" charset="0"/>
              </a:rPr>
              <a:t>olmaydi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. Linux </a:t>
            </a:r>
            <a:r>
              <a:rPr lang="en-US" sz="2400" dirty="0" err="1">
                <a:solidFill>
                  <a:srgbClr val="000000"/>
                </a:solidFill>
                <a:latin typeface="Agency FB" panose="020B0503020202020204" pitchFamily="34" charset="0"/>
              </a:rPr>
              <a:t>ni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gency FB" panose="020B0503020202020204" pitchFamily="34" charset="0"/>
              </a:rPr>
              <a:t>tanlagan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gency FB" panose="020B0503020202020204" pitchFamily="34" charset="0"/>
              </a:rPr>
              <a:t>foydalanuvchi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gency FB" panose="020B0503020202020204" pitchFamily="34" charset="0"/>
              </a:rPr>
              <a:t>undan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gency FB" panose="020B0503020202020204" pitchFamily="34" charset="0"/>
              </a:rPr>
              <a:t>o'yin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gency FB" panose="020B0503020202020204" pitchFamily="34" charset="0"/>
              </a:rPr>
              <a:t>o'ynashni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gency FB" panose="020B0503020202020204" pitchFamily="34" charset="0"/>
              </a:rPr>
              <a:t>niyat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gency FB" panose="020B0503020202020204" pitchFamily="34" charset="0"/>
              </a:rPr>
              <a:t>qilmasligi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gency FB" panose="020B0503020202020204" pitchFamily="34" charset="0"/>
              </a:rPr>
              <a:t>aniq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. Agar </a:t>
            </a:r>
            <a:r>
              <a:rPr lang="en-US" sz="2400" dirty="0" err="1">
                <a:solidFill>
                  <a:srgbClr val="000000"/>
                </a:solidFill>
                <a:latin typeface="Agency FB" panose="020B0503020202020204" pitchFamily="34" charset="0"/>
              </a:rPr>
              <a:t>siz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gency FB" panose="020B0503020202020204" pitchFamily="34" charset="0"/>
              </a:rPr>
              <a:t>kelajakda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gency FB" panose="020B0503020202020204" pitchFamily="34" charset="0"/>
              </a:rPr>
              <a:t>katta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 video </a:t>
            </a:r>
            <a:r>
              <a:rPr lang="en-US" sz="2400" dirty="0" err="1">
                <a:solidFill>
                  <a:srgbClr val="000000"/>
                </a:solidFill>
                <a:latin typeface="Agency FB" panose="020B0503020202020204" pitchFamily="34" charset="0"/>
              </a:rPr>
              <a:t>xajmdagi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gency FB" panose="020B0503020202020204" pitchFamily="34" charset="0"/>
              </a:rPr>
              <a:t>o'yinlarni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gency FB" panose="020B0503020202020204" pitchFamily="34" charset="0"/>
              </a:rPr>
              <a:t>o'rnatish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gency FB" panose="020B0503020202020204" pitchFamily="34" charset="0"/>
              </a:rPr>
              <a:t>niyatingiz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gency FB" panose="020B0503020202020204" pitchFamily="34" charset="0"/>
              </a:rPr>
              <a:t>bo'lsa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, u </a:t>
            </a:r>
            <a:r>
              <a:rPr lang="en-US" sz="2400" dirty="0" err="1">
                <a:solidFill>
                  <a:srgbClr val="000000"/>
                </a:solidFill>
                <a:latin typeface="Agency FB" panose="020B0503020202020204" pitchFamily="34" charset="0"/>
              </a:rPr>
              <a:t>holda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 Windows </a:t>
            </a:r>
            <a:r>
              <a:rPr lang="en-US" sz="2400" dirty="0" err="1">
                <a:solidFill>
                  <a:srgbClr val="000000"/>
                </a:solidFill>
                <a:latin typeface="Agency FB" panose="020B0503020202020204" pitchFamily="34" charset="0"/>
              </a:rPr>
              <a:t>ni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gency FB" panose="020B0503020202020204" pitchFamily="34" charset="0"/>
              </a:rPr>
              <a:t>tavsiya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gency FB" panose="020B0503020202020204" pitchFamily="34" charset="0"/>
              </a:rPr>
              <a:t>qilamiz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.</a:t>
            </a:r>
            <a:r>
              <a:rPr lang="en-US" sz="2400" dirty="0">
                <a:latin typeface="Agency FB" panose="020B0503020202020204" pitchFamily="34" charset="0"/>
              </a:rPr>
              <a:t/>
            </a:r>
            <a:br>
              <a:rPr lang="en-US" sz="2400" dirty="0">
                <a:latin typeface="Agency FB" panose="020B0503020202020204" pitchFamily="34" charset="0"/>
              </a:rPr>
            </a:br>
            <a:r>
              <a:rPr lang="en-US" sz="2400" dirty="0">
                <a:latin typeface="Agency FB" panose="020B0503020202020204" pitchFamily="34" charset="0"/>
              </a:rPr>
              <a:t/>
            </a:r>
            <a:br>
              <a:rPr lang="en-US" sz="2400" dirty="0">
                <a:latin typeface="Agency FB" panose="020B0503020202020204" pitchFamily="34" charset="0"/>
              </a:rPr>
            </a:br>
            <a:r>
              <a:rPr lang="en-US" sz="2400" b="1" dirty="0">
                <a:solidFill>
                  <a:srgbClr val="000000"/>
                </a:solidFill>
                <a:latin typeface="Agency FB" panose="020B0503020202020204" pitchFamily="34" charset="0"/>
              </a:rPr>
              <a:t>Linux, </a:t>
            </a:r>
            <a:r>
              <a:rPr lang="en-US" sz="2400" b="1" dirty="0" err="1">
                <a:solidFill>
                  <a:srgbClr val="000000"/>
                </a:solidFill>
                <a:latin typeface="Agency FB" panose="020B0503020202020204" pitchFamily="34" charset="0"/>
              </a:rPr>
              <a:t>mohir</a:t>
            </a:r>
            <a:r>
              <a:rPr lang="en-US" sz="2400" b="1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gency FB" panose="020B0503020202020204" pitchFamily="34" charset="0"/>
              </a:rPr>
              <a:t>dizaynerlar</a:t>
            </a:r>
            <a:r>
              <a:rPr lang="en-US" sz="2400" b="1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gency FB" panose="020B0503020202020204" pitchFamily="34" charset="0"/>
              </a:rPr>
              <a:t>uchun</a:t>
            </a:r>
            <a:r>
              <a:rPr lang="en-US" sz="2400" b="1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gency FB" panose="020B0503020202020204" pitchFamily="34" charset="0"/>
              </a:rPr>
              <a:t>emas</a:t>
            </a:r>
            <a:r>
              <a:rPr lang="en-US" sz="2400" b="1" dirty="0">
                <a:solidFill>
                  <a:srgbClr val="000000"/>
                </a:solidFill>
                <a:latin typeface="Agency FB" panose="020B0503020202020204" pitchFamily="34" charset="0"/>
              </a:rPr>
              <a:t>.</a:t>
            </a:r>
            <a:r>
              <a:rPr lang="en-US" sz="2400" b="1" dirty="0">
                <a:latin typeface="Agency FB" panose="020B0503020202020204" pitchFamily="34" charset="0"/>
              </a:rPr>
              <a:t/>
            </a:r>
            <a:br>
              <a:rPr lang="en-US" sz="2400" b="1" dirty="0">
                <a:latin typeface="Agency FB" panose="020B0503020202020204" pitchFamily="34" charset="0"/>
              </a:rPr>
            </a:br>
            <a:r>
              <a:rPr lang="en-US" sz="2400" b="1" dirty="0" smtClean="0">
                <a:latin typeface="Agency FB" panose="020B0503020202020204" pitchFamily="34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Agency FB" panose="020B0503020202020204" pitchFamily="34" charset="0"/>
              </a:rPr>
              <a:t>Afsuski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Agency FB" panose="020B0503020202020204" pitchFamily="34" charset="0"/>
              </a:rPr>
              <a:t>bu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gency FB" panose="020B0503020202020204" pitchFamily="34" charset="0"/>
              </a:rPr>
              <a:t>xaqiqat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. Ammo </a:t>
            </a:r>
            <a:r>
              <a:rPr lang="en-US" sz="2400" dirty="0" err="1">
                <a:solidFill>
                  <a:srgbClr val="000000"/>
                </a:solidFill>
                <a:latin typeface="Agency FB" panose="020B0503020202020204" pitchFamily="34" charset="0"/>
              </a:rPr>
              <a:t>bu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gency FB" panose="020B0503020202020204" pitchFamily="34" charset="0"/>
              </a:rPr>
              <a:t>sizning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gency FB" panose="020B0503020202020204" pitchFamily="34" charset="0"/>
              </a:rPr>
              <a:t>qaysi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gency FB" panose="020B0503020202020204" pitchFamily="34" charset="0"/>
              </a:rPr>
              <a:t>soxa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gency FB" panose="020B0503020202020204" pitchFamily="34" charset="0"/>
              </a:rPr>
              <a:t>mutaxassisi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gency FB" panose="020B0503020202020204" pitchFamily="34" charset="0"/>
              </a:rPr>
              <a:t>ekanligingizga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 ham </a:t>
            </a:r>
            <a:r>
              <a:rPr lang="en-US" sz="2400" dirty="0" err="1">
                <a:solidFill>
                  <a:srgbClr val="000000"/>
                </a:solidFill>
                <a:latin typeface="Agency FB" panose="020B0503020202020204" pitchFamily="34" charset="0"/>
              </a:rPr>
              <a:t>bog'liqdir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. 3D </a:t>
            </a:r>
            <a:r>
              <a:rPr lang="en-US" sz="2400" dirty="0" err="1">
                <a:solidFill>
                  <a:srgbClr val="000000"/>
                </a:solidFill>
                <a:latin typeface="Agency FB" panose="020B0503020202020204" pitchFamily="34" charset="0"/>
              </a:rPr>
              <a:t>grafikasi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gency FB" panose="020B0503020202020204" pitchFamily="34" charset="0"/>
              </a:rPr>
              <a:t>bilan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gency FB" panose="020B0503020202020204" pitchFamily="34" charset="0"/>
              </a:rPr>
              <a:t>ishlovchi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gency FB" panose="020B0503020202020204" pitchFamily="34" charset="0"/>
              </a:rPr>
              <a:t>dizaynerlar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gency FB" panose="020B0503020202020204" pitchFamily="34" charset="0"/>
              </a:rPr>
              <a:t>uchun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 Linux </a:t>
            </a:r>
            <a:r>
              <a:rPr lang="en-US" sz="2400" dirty="0" err="1">
                <a:solidFill>
                  <a:srgbClr val="000000"/>
                </a:solidFill>
                <a:latin typeface="Agency FB" panose="020B0503020202020204" pitchFamily="34" charset="0"/>
              </a:rPr>
              <a:t>operastion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gency FB" panose="020B0503020202020204" pitchFamily="34" charset="0"/>
              </a:rPr>
              <a:t>tizimi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 da Blender </a:t>
            </a:r>
            <a:r>
              <a:rPr lang="en-US" sz="2400" dirty="0" err="1">
                <a:solidFill>
                  <a:srgbClr val="000000"/>
                </a:solidFill>
                <a:latin typeface="Agency FB" panose="020B0503020202020204" pitchFamily="34" charset="0"/>
              </a:rPr>
              <a:t>dasturi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gency FB" panose="020B0503020202020204" pitchFamily="34" charset="0"/>
              </a:rPr>
              <a:t>qo'l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gency FB" panose="020B0503020202020204" pitchFamily="34" charset="0"/>
              </a:rPr>
              <a:t>keladi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. Ammo </a:t>
            </a:r>
            <a:r>
              <a:rPr lang="en-US" sz="2400" dirty="0" err="1">
                <a:solidFill>
                  <a:srgbClr val="000000"/>
                </a:solidFill>
                <a:latin typeface="Agency FB" panose="020B0503020202020204" pitchFamily="34" charset="0"/>
              </a:rPr>
              <a:t>ushbu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gency FB" panose="020B0503020202020204" pitchFamily="34" charset="0"/>
              </a:rPr>
              <a:t>dastur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 3ds Max </a:t>
            </a:r>
            <a:r>
              <a:rPr lang="en-US" sz="2400" dirty="0" err="1">
                <a:solidFill>
                  <a:srgbClr val="000000"/>
                </a:solidFill>
                <a:latin typeface="Agency FB" panose="020B0503020202020204" pitchFamily="34" charset="0"/>
              </a:rPr>
              <a:t>kabi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gency FB" panose="020B0503020202020204" pitchFamily="34" charset="0"/>
              </a:rPr>
              <a:t>natija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gency FB" panose="020B0503020202020204" pitchFamily="34" charset="0"/>
              </a:rPr>
              <a:t>bermasligi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gency FB" panose="020B0503020202020204" pitchFamily="34" charset="0"/>
              </a:rPr>
              <a:t>mumkin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. </a:t>
            </a:r>
            <a:r>
              <a:rPr lang="en-US" sz="2400" dirty="0" err="1">
                <a:solidFill>
                  <a:srgbClr val="000000"/>
                </a:solidFill>
                <a:latin typeface="Agency FB" panose="020B0503020202020204" pitchFamily="34" charset="0"/>
              </a:rPr>
              <a:t>Yoki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gency FB" panose="020B0503020202020204" pitchFamily="34" charset="0"/>
              </a:rPr>
              <a:t>bo'lmasa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 Windows </a:t>
            </a:r>
            <a:r>
              <a:rPr lang="en-US" sz="2400" dirty="0" err="1">
                <a:solidFill>
                  <a:srgbClr val="000000"/>
                </a:solidFill>
                <a:latin typeface="Agency FB" panose="020B0503020202020204" pitchFamily="34" charset="0"/>
              </a:rPr>
              <a:t>dagi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 Adobe Photoshop </a:t>
            </a:r>
            <a:r>
              <a:rPr lang="en-US" sz="2400" dirty="0" err="1">
                <a:solidFill>
                  <a:srgbClr val="000000"/>
                </a:solidFill>
                <a:latin typeface="Agency FB" panose="020B0503020202020204" pitchFamily="34" charset="0"/>
              </a:rPr>
              <a:t>uchun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 Linux da GIMP </a:t>
            </a:r>
            <a:r>
              <a:rPr lang="en-US" sz="2400" dirty="0" err="1">
                <a:solidFill>
                  <a:srgbClr val="000000"/>
                </a:solidFill>
                <a:latin typeface="Agency FB" panose="020B0503020202020204" pitchFamily="34" charset="0"/>
              </a:rPr>
              <a:t>dizaynerlik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gency FB" panose="020B0503020202020204" pitchFamily="34" charset="0"/>
              </a:rPr>
              <a:t>dasturi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gency FB" panose="020B0503020202020204" pitchFamily="34" charset="0"/>
              </a:rPr>
              <a:t>mavjud</a:t>
            </a:r>
            <a:r>
              <a:rPr lang="en-US" sz="2400" dirty="0" smtClean="0">
                <a:solidFill>
                  <a:srgbClr val="000000"/>
                </a:solidFill>
                <a:latin typeface="Agency FB" panose="020B0503020202020204" pitchFamily="34" charset="0"/>
              </a:rPr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9312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60997-technology-template-16x9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GLC(SYSADMIN)</Template>
  <TotalTime>1403</TotalTime>
  <Words>19</Words>
  <Application>Microsoft Office PowerPoint</Application>
  <PresentationFormat>Широкоэкранный</PresentationFormat>
  <Paragraphs>21</Paragraphs>
  <Slides>26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2" baseType="lpstr">
      <vt:lpstr>Agency FB</vt:lpstr>
      <vt:lpstr>Arial</vt:lpstr>
      <vt:lpstr>Calibri</vt:lpstr>
      <vt:lpstr>Signika Negative</vt:lpstr>
      <vt:lpstr>Times New Roman</vt:lpstr>
      <vt:lpstr>160997-technology-template-16x9</vt:lpstr>
      <vt:lpstr>TARMOQ ADMINISTRATORLIGI 13-DARS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Ruslan &amp; Ummurobi'a</dc:creator>
  <cp:lastModifiedBy>PC</cp:lastModifiedBy>
  <cp:revision>248</cp:revision>
  <dcterms:created xsi:type="dcterms:W3CDTF">2018-08-25T06:40:57Z</dcterms:created>
  <dcterms:modified xsi:type="dcterms:W3CDTF">2019-11-27T10:09:11Z</dcterms:modified>
</cp:coreProperties>
</file>