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7" r:id="rId1"/>
  </p:sldMasterIdLst>
  <p:notesMasterIdLst>
    <p:notesMasterId r:id="rId19"/>
  </p:notesMasterIdLst>
  <p:sldIdLst>
    <p:sldId id="256" r:id="rId2"/>
    <p:sldId id="385" r:id="rId3"/>
    <p:sldId id="386" r:id="rId4"/>
    <p:sldId id="397" r:id="rId5"/>
    <p:sldId id="398" r:id="rId6"/>
    <p:sldId id="399" r:id="rId7"/>
    <p:sldId id="387" r:id="rId8"/>
    <p:sldId id="388" r:id="rId9"/>
    <p:sldId id="391" r:id="rId10"/>
    <p:sldId id="396" r:id="rId11"/>
    <p:sldId id="400" r:id="rId12"/>
    <p:sldId id="401" r:id="rId13"/>
    <p:sldId id="402" r:id="rId14"/>
    <p:sldId id="405" r:id="rId15"/>
    <p:sldId id="406" r:id="rId16"/>
    <p:sldId id="407" r:id="rId17"/>
    <p:sldId id="40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0F5B1-7C39-4481-80D9-22458E22DEFD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9FFD1-2A29-4EC4-AF65-71B436A3C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58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FFD1-2A29-4EC4-AF65-71B436A3C0C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10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4233" y="1494502"/>
            <a:ext cx="10677835" cy="228108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4568" y="4945624"/>
            <a:ext cx="10668000" cy="90456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24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67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211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91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65" y="299116"/>
            <a:ext cx="11012131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85" y="1887793"/>
            <a:ext cx="10994760" cy="4483507"/>
          </a:xfrm>
        </p:spPr>
        <p:txBody>
          <a:bodyPr/>
          <a:lstStyle>
            <a:lvl1pPr algn="l">
              <a:defRPr sz="3733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4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164" y="542050"/>
            <a:ext cx="9250513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0915" y="1524001"/>
            <a:ext cx="9281653" cy="4727329"/>
          </a:xfrm>
        </p:spPr>
        <p:txBody>
          <a:bodyPr/>
          <a:lstStyle>
            <a:lvl1pPr>
              <a:defRPr sz="3733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86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21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2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5" y="283536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75" y="2040204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175" y="2670067"/>
            <a:ext cx="5386917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6337" y="2040204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6337" y="2670067"/>
            <a:ext cx="5389033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88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5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3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16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3F6DD-A7A9-4BA5-9281-0C430732808C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404437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  <p:sldLayoutId id="2147484139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8637" y="2185002"/>
            <a:ext cx="9376326" cy="1506896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TARMOQ ADMINISTRATORLIGI</a:t>
            </a:r>
            <a:b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</a:br>
            <a: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15-DARS</a:t>
            </a:r>
            <a:endParaRPr lang="ru-RU" sz="48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itex.uz/uploads/postimages/cd08372f7730ad7c33f85997150e2cf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263" y="3691898"/>
            <a:ext cx="2845690" cy="199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51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Initial Window with Configuration, Host Name, and Profi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736" y="883396"/>
            <a:ext cx="5048811" cy="493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94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609493" y="422612"/>
            <a:ext cx="19577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gency FB" panose="020B0503020202020204" pitchFamily="34" charset="0"/>
              </a:rPr>
              <a:t>INSTALL WINSCP</a:t>
            </a:r>
          </a:p>
        </p:txBody>
      </p:sp>
      <p:pic>
        <p:nvPicPr>
          <p:cNvPr id="6146" name="Picture 2" descr="https://winscp-static-746341.c.cdn77.org/data/media/screenshots/installer_setuptype.png?v=3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094" y="905206"/>
            <a:ext cx="3339585" cy="259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ÐÐ°ÑÑÐ¸Ð½ÐºÐ¸ Ð¿Ð¾ Ð·Ð°Ð¿ÑÐ¾ÑÑ install winsc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24" y="905206"/>
            <a:ext cx="3339585" cy="259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06 WinSC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094" y="3641755"/>
            <a:ext cx="3339585" cy="257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07 WinSC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23" y="3636638"/>
            <a:ext cx="3339585" cy="258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50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ÐÐ°ÑÑÐ¸Ð½ÐºÐ¸ Ð¿Ð¾ Ð·Ð°Ð¿ÑÐ¾ÑÑ install winsc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4" y="1296621"/>
            <a:ext cx="6471501" cy="4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71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360487" y="331947"/>
            <a:ext cx="671732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gency FB" panose="020B0503020202020204" pitchFamily="34" charset="0"/>
              </a:rPr>
              <a:t>1. </a:t>
            </a:r>
            <a:r>
              <a:rPr lang="en-US" sz="2400" b="1" dirty="0" err="1" smtClean="0">
                <a:latin typeface="Agency FB" panose="020B0503020202020204" pitchFamily="34" charset="0"/>
              </a:rPr>
              <a:t>Ifconfig</a:t>
            </a:r>
            <a:endParaRPr lang="en-US" sz="2400" b="1" dirty="0" smtClean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2. </a:t>
            </a:r>
            <a:r>
              <a:rPr lang="en-US" sz="2400" b="1" dirty="0" err="1" smtClean="0">
                <a:latin typeface="Agency FB" panose="020B0503020202020204" pitchFamily="34" charset="0"/>
              </a:rPr>
              <a:t>Ifconfig</a:t>
            </a:r>
            <a:r>
              <a:rPr lang="en-US" sz="2400" b="1" dirty="0" smtClean="0">
                <a:latin typeface="Agency FB" panose="020B0503020202020204" pitchFamily="34" charset="0"/>
              </a:rPr>
              <a:t> -a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3. </a:t>
            </a:r>
            <a:r>
              <a:rPr lang="en-US" sz="2400" b="1" dirty="0" err="1" smtClean="0">
                <a:latin typeface="Agency FB" panose="020B0503020202020204" pitchFamily="34" charset="0"/>
              </a:rPr>
              <a:t>nano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b="1" dirty="0">
                <a:latin typeface="Agency FB" panose="020B0503020202020204" pitchFamily="34" charset="0"/>
              </a:rPr>
              <a:t>/</a:t>
            </a:r>
            <a:r>
              <a:rPr lang="en-US" sz="2400" b="1" dirty="0" err="1">
                <a:latin typeface="Agency FB" panose="020B0503020202020204" pitchFamily="34" charset="0"/>
              </a:rPr>
              <a:t>etc</a:t>
            </a:r>
            <a:r>
              <a:rPr lang="en-US" sz="2400" b="1" dirty="0">
                <a:latin typeface="Agency FB" panose="020B0503020202020204" pitchFamily="34" charset="0"/>
              </a:rPr>
              <a:t>/network/interfaces</a:t>
            </a:r>
          </a:p>
          <a:p>
            <a:r>
              <a:rPr lang="en-US" sz="2400" b="1" dirty="0">
                <a:latin typeface="Agency FB" panose="020B0503020202020204" pitchFamily="34" charset="0"/>
              </a:rPr>
              <a:t>	</a:t>
            </a:r>
            <a:r>
              <a:rPr lang="en-US" sz="2400" dirty="0" err="1">
                <a:latin typeface="Agency FB" panose="020B0503020202020204" pitchFamily="34" charset="0"/>
              </a:rPr>
              <a:t>iface</a:t>
            </a:r>
            <a:r>
              <a:rPr lang="en-US" sz="2400" dirty="0">
                <a:latin typeface="Agency FB" panose="020B0503020202020204" pitchFamily="34" charset="0"/>
              </a:rPr>
              <a:t> enp0s25 </a:t>
            </a:r>
            <a:r>
              <a:rPr lang="en-US" sz="2400" dirty="0" err="1">
                <a:latin typeface="Agency FB" panose="020B0503020202020204" pitchFamily="34" charset="0"/>
              </a:rPr>
              <a:t>inet</a:t>
            </a:r>
            <a:r>
              <a:rPr lang="en-US" sz="2400" dirty="0">
                <a:latin typeface="Agency FB" panose="020B0503020202020204" pitchFamily="34" charset="0"/>
              </a:rPr>
              <a:t> static</a:t>
            </a:r>
          </a:p>
          <a:p>
            <a:r>
              <a:rPr lang="en-US" sz="2400" dirty="0">
                <a:latin typeface="Agency FB" panose="020B0503020202020204" pitchFamily="34" charset="0"/>
              </a:rPr>
              <a:t>	address 192.168.10.200</a:t>
            </a:r>
          </a:p>
          <a:p>
            <a:r>
              <a:rPr lang="en-US" sz="2400" dirty="0">
                <a:latin typeface="Agency FB" panose="020B0503020202020204" pitchFamily="34" charset="0"/>
              </a:rPr>
              <a:t>	</a:t>
            </a:r>
            <a:r>
              <a:rPr lang="en-US" sz="2400" dirty="0" err="1">
                <a:latin typeface="Agency FB" panose="020B0503020202020204" pitchFamily="34" charset="0"/>
              </a:rPr>
              <a:t>netmask</a:t>
            </a:r>
            <a:r>
              <a:rPr lang="en-US" sz="2400" dirty="0">
                <a:latin typeface="Agency FB" panose="020B0503020202020204" pitchFamily="34" charset="0"/>
              </a:rPr>
              <a:t> 255.255.255.0</a:t>
            </a:r>
          </a:p>
          <a:p>
            <a:r>
              <a:rPr lang="en-US" sz="2400" dirty="0">
                <a:latin typeface="Agency FB" panose="020B0503020202020204" pitchFamily="34" charset="0"/>
              </a:rPr>
              <a:t>	gateway 192.168.10.1</a:t>
            </a:r>
          </a:p>
          <a:p>
            <a:r>
              <a:rPr lang="en-US" sz="2400" dirty="0">
                <a:latin typeface="Agency FB" panose="020B0503020202020204" pitchFamily="34" charset="0"/>
              </a:rPr>
              <a:t>	</a:t>
            </a:r>
            <a:r>
              <a:rPr lang="en-US" sz="2400" dirty="0" err="1">
                <a:latin typeface="Agency FB" panose="020B0503020202020204" pitchFamily="34" charset="0"/>
              </a:rPr>
              <a:t>dns-nameservers</a:t>
            </a:r>
            <a:r>
              <a:rPr lang="en-US" sz="2400" dirty="0">
                <a:latin typeface="Agency FB" panose="020B0503020202020204" pitchFamily="34" charset="0"/>
              </a:rPr>
              <a:t> 8.8.8.8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4. </a:t>
            </a:r>
            <a:r>
              <a:rPr lang="en-US" sz="2400" b="1" dirty="0" err="1" smtClean="0">
                <a:latin typeface="Agency FB" panose="020B0503020202020204" pitchFamily="34" charset="0"/>
              </a:rPr>
              <a:t>lsb_release</a:t>
            </a:r>
            <a:r>
              <a:rPr lang="en-US" sz="2400" b="1" dirty="0" smtClean="0">
                <a:latin typeface="Agency FB" panose="020B0503020202020204" pitchFamily="34" charset="0"/>
              </a:rPr>
              <a:t> -a </a:t>
            </a:r>
            <a:r>
              <a:rPr lang="en-US" sz="2400" dirty="0" err="1" smtClean="0">
                <a:latin typeface="Agency FB" panose="020B0503020202020204" pitchFamily="34" charset="0"/>
              </a:rPr>
              <a:t>va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latin typeface="Agency FB" panose="020B0503020202020204" pitchFamily="34" charset="0"/>
              </a:rPr>
              <a:t>uname</a:t>
            </a:r>
            <a:r>
              <a:rPr lang="en-US" sz="2400" b="1" dirty="0" smtClean="0">
                <a:latin typeface="Agency FB" panose="020B0503020202020204" pitchFamily="34" charset="0"/>
              </a:rPr>
              <a:t> -a </a:t>
            </a:r>
            <a:r>
              <a:rPr lang="en-US" sz="2400" dirty="0" smtClean="0">
                <a:latin typeface="Agency FB" panose="020B0503020202020204" pitchFamily="34" charset="0"/>
              </a:rPr>
              <a:t>– Linux OT </a:t>
            </a:r>
            <a:r>
              <a:rPr lang="en-US" sz="2400" dirty="0" err="1" smtClean="0">
                <a:latin typeface="Agency FB" panose="020B0503020202020204" pitchFamily="34" charset="0"/>
              </a:rPr>
              <a:t>versiyasini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aniqlash</a:t>
            </a:r>
            <a:r>
              <a:rPr lang="en-US" sz="2400" dirty="0" smtClean="0">
                <a:latin typeface="Agency FB" panose="020B0503020202020204" pitchFamily="34" charset="0"/>
              </a:rPr>
              <a:t>;</a:t>
            </a:r>
          </a:p>
          <a:p>
            <a:endParaRPr lang="en-US" sz="800" b="1" dirty="0" smtClean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5. clear</a:t>
            </a:r>
            <a:r>
              <a:rPr lang="en-US" sz="2400" dirty="0" smtClean="0">
                <a:latin typeface="Agency FB" panose="020B0503020202020204" pitchFamily="34" charset="0"/>
              </a:rPr>
              <a:t> – Terminal </a:t>
            </a:r>
            <a:r>
              <a:rPr lang="en-US" sz="2400" dirty="0" err="1" smtClean="0">
                <a:latin typeface="Agency FB" panose="020B0503020202020204" pitchFamily="34" charset="0"/>
              </a:rPr>
              <a:t>oynani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tozalash</a:t>
            </a:r>
            <a:r>
              <a:rPr lang="en-US" sz="2400" dirty="0" smtClean="0">
                <a:latin typeface="Agency FB" panose="020B0503020202020204" pitchFamily="34" charset="0"/>
              </a:rPr>
              <a:t>;</a:t>
            </a:r>
          </a:p>
          <a:p>
            <a:endParaRPr lang="en-US" sz="800" b="1" dirty="0" smtClean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6. date</a:t>
            </a:r>
            <a:r>
              <a:rPr lang="en-US" sz="2400" dirty="0" smtClean="0">
                <a:latin typeface="Agency FB" panose="020B0503020202020204" pitchFamily="34" charset="0"/>
              </a:rPr>
              <a:t> – </a:t>
            </a:r>
            <a:r>
              <a:rPr lang="en-US" sz="2400" dirty="0" err="1" smtClean="0">
                <a:latin typeface="Agency FB" panose="020B0503020202020204" pitchFamily="34" charset="0"/>
              </a:rPr>
              <a:t>Serverdagi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sozlangan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vaqtni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aniqlash</a:t>
            </a:r>
            <a:r>
              <a:rPr lang="en-US" sz="2400" dirty="0" smtClean="0">
                <a:latin typeface="Agency FB" panose="020B0503020202020204" pitchFamily="34" charset="0"/>
              </a:rPr>
              <a:t>;</a:t>
            </a:r>
          </a:p>
          <a:p>
            <a:endParaRPr lang="en-US" sz="800" b="1" dirty="0" smtClean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7. hostname</a:t>
            </a:r>
            <a:r>
              <a:rPr lang="en-US" sz="2400" dirty="0" smtClean="0">
                <a:latin typeface="Agency FB" panose="020B0503020202020204" pitchFamily="34" charset="0"/>
              </a:rPr>
              <a:t> – Server </a:t>
            </a:r>
            <a:r>
              <a:rPr lang="en-US" sz="2400" dirty="0" err="1" smtClean="0">
                <a:latin typeface="Agency FB" panose="020B0503020202020204" pitchFamily="34" charset="0"/>
              </a:rPr>
              <a:t>nomini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ko’rsatish</a:t>
            </a:r>
            <a:r>
              <a:rPr lang="en-US" sz="2400" dirty="0" smtClean="0">
                <a:latin typeface="Agency FB" panose="020B0503020202020204" pitchFamily="34" charset="0"/>
              </a:rPr>
              <a:t>;</a:t>
            </a:r>
          </a:p>
          <a:p>
            <a:endParaRPr lang="en-US" sz="800" b="1" dirty="0" smtClean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8. history</a:t>
            </a:r>
            <a:r>
              <a:rPr lang="en-US" sz="2400" dirty="0" smtClean="0">
                <a:latin typeface="Agency FB" panose="020B0503020202020204" pitchFamily="34" charset="0"/>
              </a:rPr>
              <a:t> – Terminal </a:t>
            </a:r>
            <a:r>
              <a:rPr lang="en-US" sz="2400" dirty="0" err="1" smtClean="0">
                <a:latin typeface="Agency FB" panose="020B0503020202020204" pitchFamily="34" charset="0"/>
              </a:rPr>
              <a:t>orqali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bajarilgan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comandalarni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ko’rish</a:t>
            </a:r>
            <a:r>
              <a:rPr lang="en-US" sz="2400" dirty="0" smtClean="0">
                <a:latin typeface="Agency FB" panose="020B0503020202020204" pitchFamily="34" charset="0"/>
              </a:rPr>
              <a:t>;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9. last – </a:t>
            </a:r>
            <a:r>
              <a:rPr lang="en-US" sz="2400" dirty="0" err="1" smtClean="0">
                <a:latin typeface="Agency FB" panose="020B0503020202020204" pitchFamily="34" charset="0"/>
              </a:rPr>
              <a:t>So’ngi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ulanishlarni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ko’rish</a:t>
            </a:r>
            <a:r>
              <a:rPr lang="en-US" sz="2400" dirty="0" smtClean="0">
                <a:latin typeface="Agency FB" panose="020B0503020202020204" pitchFamily="34" charset="0"/>
              </a:rPr>
              <a:t>;</a:t>
            </a:r>
            <a:endParaRPr lang="en-US" sz="2400" b="1" dirty="0" smtClean="0">
              <a:latin typeface="Agency FB" panose="020B0503020202020204" pitchFamily="34" charset="0"/>
            </a:endParaRPr>
          </a:p>
          <a:p>
            <a:endParaRPr lang="en-US" sz="800" b="1" dirty="0" smtClean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10. </a:t>
            </a:r>
            <a:r>
              <a:rPr lang="en-US" sz="2400" b="1" dirty="0">
                <a:latin typeface="Agency FB" panose="020B0503020202020204" pitchFamily="34" charset="0"/>
              </a:rPr>
              <a:t>top – </a:t>
            </a:r>
            <a:r>
              <a:rPr lang="en-US" sz="2400" dirty="0">
                <a:latin typeface="Agency FB" panose="020B0503020202020204" pitchFamily="34" charset="0"/>
              </a:rPr>
              <a:t>Task management</a:t>
            </a:r>
            <a:r>
              <a:rPr lang="en-US" sz="2400" dirty="0" smtClean="0">
                <a:latin typeface="Agency FB" panose="020B0503020202020204" pitchFamily="34" charset="0"/>
              </a:rPr>
              <a:t>;</a:t>
            </a:r>
            <a:endParaRPr lang="en-US" sz="2400" dirty="0">
              <a:latin typeface="Agency FB" panose="020B0503020202020204" pitchFamily="34" charset="0"/>
            </a:endParaRPr>
          </a:p>
          <a:p>
            <a:endParaRPr lang="en-US" sz="800" b="1" dirty="0" smtClean="0">
              <a:latin typeface="Agency FB" panose="020B0503020202020204" pitchFamily="34" charset="0"/>
            </a:endParaRPr>
          </a:p>
        </p:txBody>
      </p:sp>
      <p:pic>
        <p:nvPicPr>
          <p:cNvPr id="11266" name="Picture 2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2" r="15245"/>
          <a:stretch/>
        </p:blipFill>
        <p:spPr bwMode="auto">
          <a:xfrm>
            <a:off x="1495355" y="1186795"/>
            <a:ext cx="2541807" cy="487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77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31589" y="1178168"/>
            <a:ext cx="731271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800" b="1" dirty="0" smtClean="0">
              <a:latin typeface="Agency FB" panose="020B0503020202020204" pitchFamily="34" charset="0"/>
            </a:endParaRPr>
          </a:p>
          <a:p>
            <a:endParaRPr lang="en-US" sz="800" b="1" dirty="0" smtClean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11. </a:t>
            </a:r>
            <a:r>
              <a:rPr lang="en-US" sz="2400" b="1" dirty="0" err="1" smtClean="0">
                <a:latin typeface="Agency FB" panose="020B0503020202020204" pitchFamily="34" charset="0"/>
              </a:rPr>
              <a:t>dpkg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b="1" dirty="0">
                <a:latin typeface="Agency FB" panose="020B0503020202020204" pitchFamily="34" charset="0"/>
              </a:rPr>
              <a:t>-l </a:t>
            </a:r>
            <a:r>
              <a:rPr lang="en-US" sz="2400" b="1" dirty="0" smtClean="0">
                <a:latin typeface="Agency FB" panose="020B0503020202020204" pitchFamily="34" charset="0"/>
              </a:rPr>
              <a:t>| more - </a:t>
            </a:r>
            <a:r>
              <a:rPr lang="en-US" sz="2400" dirty="0">
                <a:latin typeface="Agency FB" panose="020B0503020202020204" pitchFamily="34" charset="0"/>
              </a:rPr>
              <a:t>Deb </a:t>
            </a:r>
            <a:r>
              <a:rPr lang="en-US" sz="2400" dirty="0" err="1">
                <a:latin typeface="Agency FB" panose="020B0503020202020204" pitchFamily="34" charset="0"/>
              </a:rPr>
              <a:t>sistemasidagi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o’rnatilgan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dasturlarni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ko’rsatish</a:t>
            </a:r>
            <a:r>
              <a:rPr lang="en-US" sz="2400" dirty="0" smtClean="0">
                <a:latin typeface="Agency FB" panose="020B0503020202020204" pitchFamily="34" charset="0"/>
              </a:rPr>
              <a:t>;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12. top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>
                <a:latin typeface="Agency FB" panose="020B0503020202020204" pitchFamily="34" charset="0"/>
              </a:rPr>
              <a:t>– Task management;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13. </a:t>
            </a:r>
            <a:r>
              <a:rPr lang="en-US" sz="2400" b="1" dirty="0" err="1" smtClean="0">
                <a:latin typeface="Agency FB" panose="020B0503020202020204" pitchFamily="34" charset="0"/>
              </a:rPr>
              <a:t>pstree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>
                <a:latin typeface="Agency FB" panose="020B0503020202020204" pitchFamily="34" charset="0"/>
              </a:rPr>
              <a:t>– </a:t>
            </a:r>
            <a:r>
              <a:rPr lang="en-US" sz="2400" dirty="0" err="1">
                <a:latin typeface="Agency FB" panose="020B0503020202020204" pitchFamily="34" charset="0"/>
              </a:rPr>
              <a:t>Ishlayotgan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xizmatlar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ro’yhati</a:t>
            </a:r>
            <a:r>
              <a:rPr lang="en-US" sz="2400" dirty="0" smtClean="0">
                <a:latin typeface="Agency FB" panose="020B0503020202020204" pitchFamily="34" charset="0"/>
              </a:rPr>
              <a:t>;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14. man – </a:t>
            </a:r>
            <a:r>
              <a:rPr lang="en-US" sz="2400" dirty="0" smtClean="0">
                <a:latin typeface="Agency FB" panose="020B0503020202020204" pitchFamily="34" charset="0"/>
              </a:rPr>
              <a:t>Manual (</a:t>
            </a:r>
            <a:r>
              <a:rPr lang="en-US" sz="2400" dirty="0" err="1" smtClean="0">
                <a:latin typeface="Agency FB" panose="020B0503020202020204" pitchFamily="34" charset="0"/>
              </a:rPr>
              <a:t>Misol</a:t>
            </a:r>
            <a:r>
              <a:rPr lang="en-US" sz="2400" dirty="0" smtClean="0">
                <a:latin typeface="Agency FB" panose="020B0503020202020204" pitchFamily="34" charset="0"/>
              </a:rPr>
              <a:t>: man cat)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15. </a:t>
            </a:r>
            <a:r>
              <a:rPr lang="en-US" sz="2400" b="1" dirty="0" err="1" smtClean="0">
                <a:latin typeface="Agency FB" panose="020B0503020202020204" pitchFamily="34" charset="0"/>
              </a:rPr>
              <a:t>pwd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>
                <a:latin typeface="Agency FB" panose="020B0503020202020204" pitchFamily="34" charset="0"/>
              </a:rPr>
              <a:t>– </a:t>
            </a:r>
            <a:r>
              <a:rPr lang="en-US" sz="2400" dirty="0" err="1">
                <a:latin typeface="Agency FB" panose="020B0503020202020204" pitchFamily="34" charset="0"/>
              </a:rPr>
              <a:t>Terminalda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joylashgan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katalog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manzilini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aniqlash</a:t>
            </a:r>
            <a:r>
              <a:rPr lang="en-US" sz="2400" dirty="0">
                <a:latin typeface="Agency FB" panose="020B0503020202020204" pitchFamily="34" charset="0"/>
              </a:rPr>
              <a:t>;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16. ls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>
                <a:latin typeface="Agency FB" panose="020B0503020202020204" pitchFamily="34" charset="0"/>
              </a:rPr>
              <a:t>- </a:t>
            </a:r>
            <a:r>
              <a:rPr lang="en-US" sz="2400" dirty="0" err="1">
                <a:latin typeface="Agency FB" panose="020B0503020202020204" pitchFamily="34" charset="0"/>
              </a:rPr>
              <a:t>Joriy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papkadagi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fayl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va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kataloglar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ro’yxatini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chiqarish</a:t>
            </a:r>
            <a:r>
              <a:rPr lang="en-US" sz="2400" dirty="0" smtClean="0">
                <a:latin typeface="Agency FB" panose="020B0503020202020204" pitchFamily="34" charset="0"/>
              </a:rPr>
              <a:t>;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17. ls –la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18. cd / - </a:t>
            </a:r>
            <a:r>
              <a:rPr lang="en-US" sz="2400" dirty="0" smtClean="0">
                <a:latin typeface="Agency FB" panose="020B0503020202020204" pitchFamily="34" charset="0"/>
              </a:rPr>
              <a:t>Root </a:t>
            </a:r>
            <a:r>
              <a:rPr lang="en-US" sz="2400" dirty="0" err="1" smtClean="0">
                <a:latin typeface="Agency FB" panose="020B0503020202020204" pitchFamily="34" charset="0"/>
              </a:rPr>
              <a:t>katalogga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qattish</a:t>
            </a:r>
            <a:endParaRPr lang="en-US" sz="2400" dirty="0" smtClean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19. cd /.. </a:t>
            </a:r>
            <a:r>
              <a:rPr lang="en-US" sz="2400" dirty="0" smtClean="0">
                <a:latin typeface="Agency FB" panose="020B0503020202020204" pitchFamily="34" charset="0"/>
              </a:rPr>
              <a:t>– </a:t>
            </a:r>
            <a:r>
              <a:rPr lang="en-US" sz="2400" dirty="0" err="1" smtClean="0">
                <a:latin typeface="Agency FB" panose="020B0503020202020204" pitchFamily="34" charset="0"/>
              </a:rPr>
              <a:t>Bitta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orqaga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qaytish</a:t>
            </a:r>
            <a:endParaRPr lang="en-US" sz="2400" dirty="0" smtClean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20. echo </a:t>
            </a:r>
            <a:r>
              <a:rPr lang="en-US" sz="2400" dirty="0" smtClean="0">
                <a:latin typeface="Agency FB" panose="020B0503020202020204" pitchFamily="34" charset="0"/>
              </a:rPr>
              <a:t>– </a:t>
            </a:r>
            <a:r>
              <a:rPr lang="en-US" sz="2400" dirty="0" err="1" smtClean="0">
                <a:latin typeface="Agency FB" panose="020B0503020202020204" pitchFamily="34" charset="0"/>
              </a:rPr>
              <a:t>Ekranga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ma’lumot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chiqarish</a:t>
            </a:r>
            <a:endParaRPr lang="en-US" sz="2400" dirty="0" smtClean="0">
              <a:latin typeface="Agency FB" panose="020B0503020202020204" pitchFamily="34" charset="0"/>
            </a:endParaRPr>
          </a:p>
          <a:p>
            <a:endParaRPr lang="en-US" sz="2400" dirty="0" smtClean="0">
              <a:latin typeface="Agency FB" panose="020B0503020202020204" pitchFamily="34" charset="0"/>
            </a:endParaRPr>
          </a:p>
          <a:p>
            <a:endParaRPr lang="en-US" sz="800" b="1" dirty="0" smtClean="0">
              <a:latin typeface="Agency FB" panose="020B0503020202020204" pitchFamily="34" charset="0"/>
            </a:endParaRPr>
          </a:p>
        </p:txBody>
      </p:sp>
      <p:pic>
        <p:nvPicPr>
          <p:cNvPr id="11266" name="Picture 2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2" r="15245"/>
          <a:stretch/>
        </p:blipFill>
        <p:spPr bwMode="auto">
          <a:xfrm>
            <a:off x="1987061" y="1178168"/>
            <a:ext cx="2036503" cy="487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0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343400" y="298935"/>
            <a:ext cx="6717323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altLang="ru-RU" sz="2400" b="1" dirty="0" smtClean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21. </a:t>
            </a:r>
            <a:r>
              <a:rPr lang="en-US" sz="2400" b="1" dirty="0" err="1" smtClean="0">
                <a:latin typeface="Agency FB" panose="020B0503020202020204" pitchFamily="34" charset="0"/>
              </a:rPr>
              <a:t>ps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dirty="0" smtClean="0">
                <a:latin typeface="Agency FB" panose="020B0503020202020204" pitchFamily="34" charset="0"/>
              </a:rPr>
              <a:t>– Task management</a:t>
            </a:r>
            <a:endParaRPr lang="en-US" sz="2400" dirty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22. </a:t>
            </a:r>
            <a:r>
              <a:rPr lang="en-US" sz="2400" b="1" dirty="0" err="1" smtClean="0">
                <a:latin typeface="Agency FB" panose="020B0503020202020204" pitchFamily="34" charset="0"/>
              </a:rPr>
              <a:t>df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dirty="0" smtClean="0">
                <a:latin typeface="Agency FB" panose="020B0503020202020204" pitchFamily="34" charset="0"/>
              </a:rPr>
              <a:t>– HDD </a:t>
            </a:r>
            <a:r>
              <a:rPr lang="en-US" sz="2400" dirty="0" err="1" smtClean="0">
                <a:latin typeface="Agency FB" panose="020B0503020202020204" pitchFamily="34" charset="0"/>
              </a:rPr>
              <a:t>larni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kurish</a:t>
            </a:r>
            <a:endParaRPr lang="en-US" sz="2400" dirty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23. </a:t>
            </a:r>
            <a:r>
              <a:rPr lang="en-US" sz="2400" b="1" dirty="0" err="1">
                <a:latin typeface="Agency FB" panose="020B0503020202020204" pitchFamily="34" charset="0"/>
              </a:rPr>
              <a:t>d</a:t>
            </a:r>
            <a:r>
              <a:rPr lang="en-US" sz="2400" b="1" dirty="0" err="1" smtClean="0">
                <a:latin typeface="Agency FB" panose="020B0503020202020204" pitchFamily="34" charset="0"/>
              </a:rPr>
              <a:t>f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b="1" dirty="0">
                <a:latin typeface="Agency FB" panose="020B0503020202020204" pitchFamily="34" charset="0"/>
              </a:rPr>
              <a:t>–h </a:t>
            </a:r>
            <a:r>
              <a:rPr lang="en-US" sz="2400" dirty="0" smtClean="0">
                <a:latin typeface="Agency FB" panose="020B0503020202020204" pitchFamily="34" charset="0"/>
              </a:rPr>
              <a:t>– HDD </a:t>
            </a:r>
            <a:r>
              <a:rPr lang="en-US" sz="2400" dirty="0" err="1" smtClean="0">
                <a:latin typeface="Agency FB" panose="020B0503020202020204" pitchFamily="34" charset="0"/>
              </a:rPr>
              <a:t>larni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kurish</a:t>
            </a:r>
            <a:endParaRPr lang="en-US" sz="2400" dirty="0">
              <a:latin typeface="Agency FB" panose="020B0503020202020204" pitchFamily="34" charset="0"/>
            </a:endParaRPr>
          </a:p>
          <a:p>
            <a:pPr lvl="0"/>
            <a:r>
              <a:rPr lang="en-US" altLang="ru-RU" sz="2400" b="1" dirty="0" smtClean="0">
                <a:latin typeface="Agency FB" panose="020B0503020202020204" pitchFamily="34" charset="0"/>
              </a:rPr>
              <a:t>24. cat /</a:t>
            </a:r>
            <a:r>
              <a:rPr lang="en-US" altLang="ru-RU" sz="2400" b="1" dirty="0" err="1" smtClean="0">
                <a:latin typeface="Agency FB" panose="020B0503020202020204" pitchFamily="34" charset="0"/>
              </a:rPr>
              <a:t>proc</a:t>
            </a:r>
            <a:r>
              <a:rPr lang="en-US" altLang="ru-RU" sz="2400" b="1" dirty="0" smtClean="0">
                <a:latin typeface="Agency FB" panose="020B0503020202020204" pitchFamily="34" charset="0"/>
              </a:rPr>
              <a:t>/devices</a:t>
            </a:r>
          </a:p>
          <a:p>
            <a:r>
              <a:rPr lang="en-US" altLang="ru-RU" sz="2400" b="1" dirty="0" smtClean="0">
                <a:latin typeface="Agency FB" panose="020B0503020202020204" pitchFamily="34" charset="0"/>
              </a:rPr>
              <a:t>25. cat </a:t>
            </a:r>
            <a:r>
              <a:rPr lang="en-US" altLang="ru-RU" sz="2400" b="1" dirty="0">
                <a:latin typeface="Agency FB" panose="020B0503020202020204" pitchFamily="34" charset="0"/>
              </a:rPr>
              <a:t>/</a:t>
            </a:r>
            <a:r>
              <a:rPr lang="en-US" altLang="ru-RU" sz="2400" b="1" dirty="0" err="1" smtClean="0">
                <a:latin typeface="Agency FB" panose="020B0503020202020204" pitchFamily="34" charset="0"/>
              </a:rPr>
              <a:t>proc</a:t>
            </a:r>
            <a:r>
              <a:rPr lang="en-US" altLang="ru-RU" sz="2400" b="1" dirty="0" smtClean="0">
                <a:latin typeface="Agency FB" panose="020B0503020202020204" pitchFamily="34" charset="0"/>
              </a:rPr>
              <a:t>/</a:t>
            </a:r>
            <a:r>
              <a:rPr lang="en-US" altLang="ru-RU" sz="2400" b="1" dirty="0" err="1" smtClean="0">
                <a:latin typeface="Agency FB" panose="020B0503020202020204" pitchFamily="34" charset="0"/>
              </a:rPr>
              <a:t>cpuinfo</a:t>
            </a:r>
            <a:endParaRPr lang="en-US" altLang="ru-RU" sz="2400" b="1" dirty="0" smtClean="0">
              <a:latin typeface="Agency FB" panose="020B0503020202020204" pitchFamily="34" charset="0"/>
            </a:endParaRPr>
          </a:p>
          <a:p>
            <a:r>
              <a:rPr lang="en-US" altLang="ru-RU" sz="2400" b="1" dirty="0" smtClean="0">
                <a:latin typeface="Agency FB" panose="020B0503020202020204" pitchFamily="34" charset="0"/>
              </a:rPr>
              <a:t>26. update</a:t>
            </a:r>
          </a:p>
          <a:p>
            <a:r>
              <a:rPr lang="en-US" altLang="ru-RU" sz="2400" b="1" dirty="0" smtClean="0">
                <a:latin typeface="Agency FB" panose="020B0503020202020204" pitchFamily="34" charset="0"/>
              </a:rPr>
              <a:t>27. w</a:t>
            </a:r>
          </a:p>
          <a:p>
            <a:r>
              <a:rPr lang="en-US" altLang="ru-RU" sz="2400" b="1" dirty="0" smtClean="0">
                <a:latin typeface="Agency FB" panose="020B0503020202020204" pitchFamily="34" charset="0"/>
              </a:rPr>
              <a:t>28. </a:t>
            </a:r>
            <a:r>
              <a:rPr lang="en-US" altLang="ru-RU" sz="2400" b="1" dirty="0" err="1">
                <a:latin typeface="Agency FB" panose="020B0503020202020204" pitchFamily="34" charset="0"/>
              </a:rPr>
              <a:t>w</a:t>
            </a:r>
            <a:r>
              <a:rPr lang="en-US" altLang="ru-RU" sz="2400" b="1" dirty="0" err="1" smtClean="0">
                <a:latin typeface="Agency FB" panose="020B0503020202020204" pitchFamily="34" charset="0"/>
              </a:rPr>
              <a:t>hoami</a:t>
            </a:r>
            <a:endParaRPr lang="en-US" altLang="ru-RU" sz="2400" b="1" dirty="0" smtClean="0">
              <a:latin typeface="Agency FB" panose="020B0503020202020204" pitchFamily="34" charset="0"/>
            </a:endParaRPr>
          </a:p>
          <a:p>
            <a:r>
              <a:rPr lang="en-US" altLang="ru-RU" sz="2400" b="1" dirty="0" smtClean="0">
                <a:latin typeface="Agency FB" panose="020B0503020202020204" pitchFamily="34" charset="0"/>
              </a:rPr>
              <a:t>29. </a:t>
            </a:r>
            <a:r>
              <a:rPr lang="en-US" altLang="ru-RU" sz="2400" b="1" dirty="0" err="1">
                <a:latin typeface="Agency FB" panose="020B0503020202020204" pitchFamily="34" charset="0"/>
              </a:rPr>
              <a:t>s</a:t>
            </a:r>
            <a:r>
              <a:rPr lang="en-US" altLang="ru-RU" sz="2400" b="1" dirty="0" err="1" smtClean="0">
                <a:latin typeface="Agency FB" panose="020B0503020202020204" pitchFamily="34" charset="0"/>
              </a:rPr>
              <a:t>udo</a:t>
            </a:r>
            <a:r>
              <a:rPr lang="en-US" altLang="ru-RU" sz="2400" b="1" dirty="0" smtClean="0">
                <a:latin typeface="Agency FB" panose="020B0503020202020204" pitchFamily="34" charset="0"/>
              </a:rPr>
              <a:t> </a:t>
            </a:r>
            <a:r>
              <a:rPr lang="en-US" altLang="ru-RU" sz="2400" b="1" dirty="0" err="1" smtClean="0">
                <a:latin typeface="Agency FB" panose="020B0503020202020204" pitchFamily="34" charset="0"/>
              </a:rPr>
              <a:t>su</a:t>
            </a:r>
            <a:endParaRPr lang="en-US" altLang="ru-RU" sz="2400" b="1" dirty="0" smtClean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30. </a:t>
            </a:r>
            <a:r>
              <a:rPr lang="en-US" sz="2400" b="1" dirty="0" err="1" smtClean="0">
                <a:latin typeface="Agency FB" panose="020B0503020202020204" pitchFamily="34" charset="0"/>
              </a:rPr>
              <a:t>passwd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b="1" dirty="0">
                <a:latin typeface="Agency FB" panose="020B0503020202020204" pitchFamily="34" charset="0"/>
              </a:rPr>
              <a:t>- </a:t>
            </a:r>
            <a:r>
              <a:rPr lang="en-US" sz="2400" dirty="0" err="1">
                <a:latin typeface="Agency FB" panose="020B0503020202020204" pitchFamily="34" charset="0"/>
              </a:rPr>
              <a:t>Joriy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foydalanuvchini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parolini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o’zgartirish</a:t>
            </a:r>
            <a:r>
              <a:rPr lang="en-US" sz="2400" dirty="0">
                <a:latin typeface="Agency FB" panose="020B0503020202020204" pitchFamily="34" charset="0"/>
              </a:rPr>
              <a:t>;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31. shutdown </a:t>
            </a:r>
            <a:r>
              <a:rPr lang="en-US" sz="2400" b="1" dirty="0">
                <a:latin typeface="Agency FB" panose="020B0503020202020204" pitchFamily="34" charset="0"/>
              </a:rPr>
              <a:t>-h now </a:t>
            </a:r>
            <a:r>
              <a:rPr lang="en-US" sz="2400" dirty="0" err="1">
                <a:latin typeface="Agency FB" panose="020B0503020202020204" pitchFamily="34" charset="0"/>
              </a:rPr>
              <a:t>va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</a:rPr>
              <a:t>poweroff</a:t>
            </a:r>
            <a:r>
              <a:rPr lang="en-US" sz="2400" b="1" dirty="0">
                <a:latin typeface="Agency FB" panose="020B0503020202020204" pitchFamily="34" charset="0"/>
              </a:rPr>
              <a:t> – </a:t>
            </a:r>
            <a:r>
              <a:rPr lang="en-US" sz="2400" dirty="0" err="1">
                <a:latin typeface="Agency FB" panose="020B0503020202020204" pitchFamily="34" charset="0"/>
              </a:rPr>
              <a:t>Linuxni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o’chirish</a:t>
            </a:r>
            <a:r>
              <a:rPr lang="en-US" sz="2400" dirty="0">
                <a:latin typeface="Agency FB" panose="020B0503020202020204" pitchFamily="34" charset="0"/>
              </a:rPr>
              <a:t>;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32. </a:t>
            </a:r>
            <a:r>
              <a:rPr lang="en-US" sz="2400" b="1" dirty="0" err="1" smtClean="0">
                <a:latin typeface="Agency FB" panose="020B0503020202020204" pitchFamily="34" charset="0"/>
              </a:rPr>
              <a:t>Init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b="1" dirty="0">
                <a:latin typeface="Agency FB" panose="020B0503020202020204" pitchFamily="34" charset="0"/>
              </a:rPr>
              <a:t>0 </a:t>
            </a:r>
            <a:r>
              <a:rPr lang="en-US" sz="2400" dirty="0">
                <a:latin typeface="Agency FB" panose="020B0503020202020204" pitchFamily="34" charset="0"/>
              </a:rPr>
              <a:t>- </a:t>
            </a:r>
            <a:r>
              <a:rPr lang="en-US" sz="2400" dirty="0" err="1">
                <a:latin typeface="Agency FB" panose="020B0503020202020204" pitchFamily="34" charset="0"/>
              </a:rPr>
              <a:t>o’chrish</a:t>
            </a:r>
            <a:endParaRPr lang="en-US" sz="2400" dirty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33. </a:t>
            </a:r>
            <a:r>
              <a:rPr lang="en-US" sz="2400" b="1" dirty="0" err="1" smtClean="0">
                <a:latin typeface="Agency FB" panose="020B0503020202020204" pitchFamily="34" charset="0"/>
              </a:rPr>
              <a:t>Init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b="1" dirty="0">
                <a:latin typeface="Agency FB" panose="020B0503020202020204" pitchFamily="34" charset="0"/>
              </a:rPr>
              <a:t>6 </a:t>
            </a:r>
            <a:r>
              <a:rPr lang="en-US" sz="2400" dirty="0">
                <a:latin typeface="Agency FB" panose="020B0503020202020204" pitchFamily="34" charset="0"/>
              </a:rPr>
              <a:t>– </a:t>
            </a:r>
            <a:r>
              <a:rPr lang="en-US" sz="2400" dirty="0" err="1">
                <a:latin typeface="Agency FB" panose="020B0503020202020204" pitchFamily="34" charset="0"/>
              </a:rPr>
              <a:t>qayta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yuklash</a:t>
            </a:r>
            <a:endParaRPr lang="en-US" sz="800" b="1" dirty="0" smtClean="0">
              <a:latin typeface="Agency FB" panose="020B0503020202020204" pitchFamily="34" charset="0"/>
            </a:endParaRPr>
          </a:p>
        </p:txBody>
      </p:sp>
      <p:pic>
        <p:nvPicPr>
          <p:cNvPr id="11266" name="Picture 2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2" r="15245"/>
          <a:stretch/>
        </p:blipFill>
        <p:spPr bwMode="auto">
          <a:xfrm>
            <a:off x="1987061" y="1178168"/>
            <a:ext cx="2036503" cy="487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0F0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86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455544" y="405441"/>
            <a:ext cx="6267091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gency FB" panose="020B0503020202020204" pitchFamily="34" charset="0"/>
              </a:rPr>
              <a:t>34. </a:t>
            </a:r>
            <a:r>
              <a:rPr lang="en-US" sz="2400" b="1" dirty="0" err="1" smtClean="0">
                <a:latin typeface="Agency FB" panose="020B0503020202020204" pitchFamily="34" charset="0"/>
              </a:rPr>
              <a:t>cp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>
                <a:latin typeface="Agency FB" panose="020B0503020202020204" pitchFamily="34" charset="0"/>
              </a:rPr>
              <a:t>– </a:t>
            </a:r>
            <a:r>
              <a:rPr lang="en-US" sz="2400" dirty="0" err="1">
                <a:latin typeface="Agency FB" panose="020B0503020202020204" pitchFamily="34" charset="0"/>
              </a:rPr>
              <a:t>Nuxsa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olish</a:t>
            </a:r>
            <a:r>
              <a:rPr lang="en-US" sz="2400" dirty="0">
                <a:latin typeface="Agency FB" panose="020B0503020202020204" pitchFamily="34" charset="0"/>
              </a:rPr>
              <a:t>;</a:t>
            </a:r>
          </a:p>
          <a:p>
            <a:endParaRPr lang="en-US" sz="800" b="1" dirty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35. mv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>
                <a:latin typeface="Agency FB" panose="020B0503020202020204" pitchFamily="34" charset="0"/>
              </a:rPr>
              <a:t>– Move, </a:t>
            </a:r>
            <a:r>
              <a:rPr lang="en-US" sz="2400" dirty="0" err="1">
                <a:latin typeface="Agency FB" panose="020B0503020202020204" pitchFamily="34" charset="0"/>
              </a:rPr>
              <a:t>katalog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nomini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o’zgartirish</a:t>
            </a:r>
            <a:r>
              <a:rPr lang="en-US" sz="2400" dirty="0">
                <a:latin typeface="Agency FB" panose="020B0503020202020204" pitchFamily="34" charset="0"/>
              </a:rPr>
              <a:t>;</a:t>
            </a:r>
          </a:p>
          <a:p>
            <a:endParaRPr lang="en-US" sz="800" b="1" dirty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36. </a:t>
            </a:r>
            <a:r>
              <a:rPr lang="en-US" sz="2400" b="1" dirty="0" err="1" smtClean="0">
                <a:latin typeface="Agency FB" panose="020B0503020202020204" pitchFamily="34" charset="0"/>
              </a:rPr>
              <a:t>mkdir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>
                <a:latin typeface="Agency FB" panose="020B0503020202020204" pitchFamily="34" charset="0"/>
              </a:rPr>
              <a:t>– </a:t>
            </a:r>
            <a:r>
              <a:rPr lang="en-US" sz="2400" dirty="0" err="1">
                <a:latin typeface="Agency FB" panose="020B0503020202020204" pitchFamily="34" charset="0"/>
              </a:rPr>
              <a:t>Katalog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yaratish</a:t>
            </a:r>
            <a:r>
              <a:rPr lang="en-US" sz="2400" dirty="0">
                <a:latin typeface="Agency FB" panose="020B0503020202020204" pitchFamily="34" charset="0"/>
              </a:rPr>
              <a:t>;</a:t>
            </a:r>
          </a:p>
          <a:p>
            <a:endParaRPr lang="en-US" sz="800" b="1" dirty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37. </a:t>
            </a:r>
            <a:r>
              <a:rPr lang="en-US" sz="2400" b="1" dirty="0" err="1" smtClean="0">
                <a:latin typeface="Agency FB" panose="020B0503020202020204" pitchFamily="34" charset="0"/>
              </a:rPr>
              <a:t>rmdir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>
                <a:latin typeface="Agency FB" panose="020B0503020202020204" pitchFamily="34" charset="0"/>
              </a:rPr>
              <a:t>– </a:t>
            </a:r>
            <a:r>
              <a:rPr lang="en-US" sz="2400" dirty="0" err="1">
                <a:latin typeface="Agency FB" panose="020B0503020202020204" pitchFamily="34" charset="0"/>
              </a:rPr>
              <a:t>Katalogni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o’chirish</a:t>
            </a:r>
            <a:r>
              <a:rPr lang="en-US" sz="2400" dirty="0" smtClean="0">
                <a:latin typeface="Agency FB" panose="020B0503020202020204" pitchFamily="34" charset="0"/>
              </a:rPr>
              <a:t>;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38. </a:t>
            </a:r>
            <a:r>
              <a:rPr lang="en-US" sz="2400" b="1" dirty="0" err="1" smtClean="0">
                <a:latin typeface="Agency FB" panose="020B0503020202020204" pitchFamily="34" charset="0"/>
              </a:rPr>
              <a:t>nano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>
                <a:latin typeface="Agency FB" panose="020B0503020202020204" pitchFamily="34" charset="0"/>
              </a:rPr>
              <a:t>– </a:t>
            </a:r>
            <a:r>
              <a:rPr lang="en-US" sz="2400" dirty="0" err="1">
                <a:latin typeface="Agency FB" panose="020B0503020202020204" pitchFamily="34" charset="0"/>
              </a:rPr>
              <a:t>Fayl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redaktori</a:t>
            </a:r>
            <a:r>
              <a:rPr lang="en-US" sz="2400" dirty="0" smtClean="0">
                <a:latin typeface="Agency FB" panose="020B0503020202020204" pitchFamily="34" charset="0"/>
              </a:rPr>
              <a:t>;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39.Touch </a:t>
            </a:r>
            <a:r>
              <a:rPr lang="en-US" sz="2400" dirty="0" smtClean="0">
                <a:latin typeface="Agency FB" panose="020B0503020202020204" pitchFamily="34" charset="0"/>
              </a:rPr>
              <a:t>–</a:t>
            </a:r>
            <a:r>
              <a:rPr lang="en-US" sz="2400" dirty="0" err="1" smtClean="0">
                <a:latin typeface="Agency FB" panose="020B0503020202020204" pitchFamily="34" charset="0"/>
              </a:rPr>
              <a:t>fayl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yaratish</a:t>
            </a:r>
            <a:endParaRPr lang="en-US" sz="2400" dirty="0" smtClean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40. </a:t>
            </a:r>
            <a:r>
              <a:rPr lang="en-US" sz="2400" b="1" smtClean="0">
                <a:latin typeface="Agency FB" panose="020B0503020202020204" pitchFamily="34" charset="0"/>
              </a:rPr>
              <a:t>cat</a:t>
            </a:r>
            <a:endParaRPr lang="en-US" sz="2400" b="1" dirty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41. Head - </a:t>
            </a:r>
            <a:r>
              <a:rPr lang="en-US" sz="2400" dirty="0" smtClean="0">
                <a:latin typeface="Agency FB" panose="020B0503020202020204" pitchFamily="34" charset="0"/>
              </a:rPr>
              <a:t>bosh </a:t>
            </a:r>
            <a:r>
              <a:rPr lang="en-US" sz="2400" dirty="0">
                <a:latin typeface="Agency FB" panose="020B0503020202020204" pitchFamily="34" charset="0"/>
              </a:rPr>
              <a:t>10 </a:t>
            </a:r>
            <a:r>
              <a:rPr lang="en-US" sz="2400" dirty="0" err="1">
                <a:latin typeface="Agency FB" panose="020B0503020202020204" pitchFamily="34" charset="0"/>
              </a:rPr>
              <a:t>qator</a:t>
            </a:r>
            <a:endParaRPr lang="ru-RU" sz="2400" dirty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42. Tail - </a:t>
            </a:r>
            <a:r>
              <a:rPr lang="en-US" sz="2400" dirty="0" err="1" smtClean="0">
                <a:latin typeface="Agency FB" panose="020B0503020202020204" pitchFamily="34" charset="0"/>
              </a:rPr>
              <a:t>oxirgi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>
                <a:latin typeface="Agency FB" panose="020B0503020202020204" pitchFamily="34" charset="0"/>
              </a:rPr>
              <a:t>10 </a:t>
            </a:r>
            <a:r>
              <a:rPr lang="en-US" sz="2400" dirty="0" err="1">
                <a:latin typeface="Agency FB" panose="020B0503020202020204" pitchFamily="34" charset="0"/>
              </a:rPr>
              <a:t>qator</a:t>
            </a:r>
            <a:endParaRPr lang="ru-RU" sz="2400" dirty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43. More - </a:t>
            </a:r>
            <a:r>
              <a:rPr lang="en-US" sz="2400" dirty="0" err="1" smtClean="0">
                <a:latin typeface="Agency FB" panose="020B0503020202020204" pitchFamily="34" charset="0"/>
              </a:rPr>
              <a:t>Hammasini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kurish</a:t>
            </a:r>
            <a:endParaRPr lang="en-US" sz="2400" dirty="0" smtClean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44. </a:t>
            </a:r>
            <a:r>
              <a:rPr lang="en-US" sz="2400" b="1" dirty="0" err="1">
                <a:latin typeface="Agency FB" panose="020B0503020202020204" pitchFamily="34" charset="0"/>
              </a:rPr>
              <a:t>c</a:t>
            </a:r>
            <a:r>
              <a:rPr lang="en-US" sz="2400" b="1" dirty="0" err="1" smtClean="0">
                <a:latin typeface="Agency FB" panose="020B0503020202020204" pitchFamily="34" charset="0"/>
              </a:rPr>
              <a:t>al</a:t>
            </a:r>
            <a:r>
              <a:rPr lang="en-US" sz="2400" b="1" dirty="0" smtClean="0">
                <a:latin typeface="Agency FB" panose="020B0503020202020204" pitchFamily="34" charset="0"/>
              </a:rPr>
              <a:t> - </a:t>
            </a:r>
            <a:r>
              <a:rPr lang="en-US" sz="2400" dirty="0" err="1" smtClean="0">
                <a:latin typeface="Agency FB" panose="020B0503020202020204" pitchFamily="34" charset="0"/>
              </a:rPr>
              <a:t>Kalendar</a:t>
            </a:r>
            <a:endParaRPr lang="en-US" sz="2400" dirty="0" smtClean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45. </a:t>
            </a:r>
            <a:r>
              <a:rPr lang="en-US" sz="2400" b="1" dirty="0" err="1" smtClean="0">
                <a:latin typeface="Agency FB" panose="020B0503020202020204" pitchFamily="34" charset="0"/>
              </a:rPr>
              <a:t>rm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46. </a:t>
            </a:r>
            <a:r>
              <a:rPr lang="en-US" sz="2400" b="1" dirty="0" err="1" smtClean="0">
                <a:latin typeface="Agency FB" panose="020B0503020202020204" pitchFamily="34" charset="0"/>
              </a:rPr>
              <a:t>rm</a:t>
            </a:r>
            <a:r>
              <a:rPr lang="en-US" sz="2400" b="1" dirty="0" smtClean="0">
                <a:latin typeface="Agency FB" panose="020B0503020202020204" pitchFamily="34" charset="0"/>
              </a:rPr>
              <a:t> -r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47. reboot </a:t>
            </a:r>
            <a:endParaRPr lang="en-US" sz="2400" b="1" dirty="0">
              <a:latin typeface="Agency FB" panose="020B0503020202020204" pitchFamily="34" charset="0"/>
            </a:endParaRPr>
          </a:p>
          <a:p>
            <a:endParaRPr lang="en-US" sz="800" b="1" dirty="0" smtClean="0">
              <a:latin typeface="Agency FB" panose="020B0503020202020204" pitchFamily="34" charset="0"/>
            </a:endParaRPr>
          </a:p>
        </p:txBody>
      </p:sp>
      <p:pic>
        <p:nvPicPr>
          <p:cNvPr id="11266" name="Picture 2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2" r="15245"/>
          <a:stretch/>
        </p:blipFill>
        <p:spPr bwMode="auto">
          <a:xfrm>
            <a:off x="1987061" y="1178168"/>
            <a:ext cx="2036503" cy="487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87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ÐÐ°ÑÑÐ¸Ð½ÐºÐ¸ Ð¿Ð¾ Ð·Ð°Ð¿ÑÐ¾ÑÑ linux comm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54" y="0"/>
            <a:ext cx="11034346" cy="689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7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3800145" y="727740"/>
            <a:ext cx="6759417" cy="531821"/>
          </a:xfrm>
        </p:spPr>
        <p:txBody>
          <a:bodyPr>
            <a:normAutofit fontScale="90000"/>
          </a:bodyPr>
          <a:lstStyle/>
          <a:p>
            <a:r>
              <a:rPr lang="en-US" sz="34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LINUX UBUNTU ASOSIY KATALOGLARI</a:t>
            </a:r>
            <a:endParaRPr lang="ru-RU" sz="3400" b="1" dirty="0">
              <a:solidFill>
                <a:schemeClr val="tx1"/>
              </a:solidFill>
            </a:endParaRPr>
          </a:p>
        </p:txBody>
      </p:sp>
      <p:pic>
        <p:nvPicPr>
          <p:cNvPr id="1030" name="Picture 6" descr="ÐÐ°ÑÑÐ¸Ð½ÐºÐ¸ Ð¿Ð¾ Ð·Ð°Ð¿ÑÐ¾ÑÑ ubuntu directories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497" y="1169495"/>
            <a:ext cx="9540379" cy="451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55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68315" y="1371597"/>
            <a:ext cx="951327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gency FB" panose="020B0503020202020204" pitchFamily="34" charset="0"/>
              </a:rPr>
              <a:t>/</a:t>
            </a:r>
            <a:r>
              <a:rPr lang="en-US" sz="2400" b="1" dirty="0">
                <a:latin typeface="Agency FB" panose="020B0503020202020204" pitchFamily="34" charset="0"/>
              </a:rPr>
              <a:t>bin – </a:t>
            </a:r>
            <a:r>
              <a:rPr lang="en-US" sz="2400" dirty="0">
                <a:latin typeface="Agency FB" panose="020B0503020202020204" pitchFamily="34" charset="0"/>
              </a:rPr>
              <a:t>Bu </a:t>
            </a:r>
            <a:r>
              <a:rPr lang="en-US" sz="2400" dirty="0" err="1">
                <a:latin typeface="Agency FB" panose="020B0503020202020204" pitchFamily="34" charset="0"/>
              </a:rPr>
              <a:t>katalogda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operastion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tizimning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asosiy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buyruqlari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saqlanadi</a:t>
            </a:r>
            <a:r>
              <a:rPr lang="en-US" sz="2400" dirty="0">
                <a:latin typeface="Agency FB" panose="020B0503020202020204" pitchFamily="34" charset="0"/>
              </a:rPr>
              <a:t>(ls, </a:t>
            </a:r>
            <a:r>
              <a:rPr lang="en-US" sz="2400" dirty="0" err="1">
                <a:latin typeface="Agency FB" panose="020B0503020202020204" pitchFamily="34" charset="0"/>
              </a:rPr>
              <a:t>cp</a:t>
            </a:r>
            <a:r>
              <a:rPr lang="en-US" sz="2400" dirty="0" smtClean="0">
                <a:latin typeface="Agency FB" panose="020B0503020202020204" pitchFamily="34" charset="0"/>
              </a:rPr>
              <a:t>,..).</a:t>
            </a:r>
          </a:p>
          <a:p>
            <a:endParaRPr lang="en-US" sz="800" dirty="0" smtClean="0">
              <a:latin typeface="Agency FB" panose="020B0503020202020204" pitchFamily="34" charset="0"/>
            </a:endParaRPr>
          </a:p>
          <a:p>
            <a:r>
              <a:rPr lang="en-US" sz="2400" b="1" dirty="0">
                <a:latin typeface="Agency FB" panose="020B0503020202020204" pitchFamily="34" charset="0"/>
              </a:rPr>
              <a:t>/boot</a:t>
            </a:r>
            <a:r>
              <a:rPr lang="en-US" sz="2400" dirty="0">
                <a:latin typeface="Agency FB" panose="020B0503020202020204" pitchFamily="34" charset="0"/>
              </a:rPr>
              <a:t> – Linux </a:t>
            </a:r>
            <a:r>
              <a:rPr lang="en-US" sz="2400" dirty="0" err="1">
                <a:latin typeface="Agency FB" panose="020B0503020202020204" pitchFamily="34" charset="0"/>
              </a:rPr>
              <a:t>yadrosi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va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yuklashni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boshqarish</a:t>
            </a:r>
            <a:r>
              <a:rPr lang="en-US" sz="2400" dirty="0" smtClean="0">
                <a:latin typeface="Agency FB" panose="020B0503020202020204" pitchFamily="34" charset="0"/>
              </a:rPr>
              <a:t> (</a:t>
            </a:r>
            <a:r>
              <a:rPr lang="en-US" sz="2400" dirty="0">
                <a:latin typeface="Agency FB" panose="020B0503020202020204" pitchFamily="34" charset="0"/>
              </a:rPr>
              <a:t>grub </a:t>
            </a:r>
            <a:r>
              <a:rPr lang="en-US" sz="2400" dirty="0" err="1">
                <a:latin typeface="Agency FB" panose="020B0503020202020204" pitchFamily="34" charset="0"/>
              </a:rPr>
              <a:t>va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boshqalar</a:t>
            </a:r>
            <a:r>
              <a:rPr lang="en-US" sz="2400" dirty="0" smtClean="0">
                <a:latin typeface="Agency FB" panose="020B0503020202020204" pitchFamily="34" charset="0"/>
              </a:rPr>
              <a:t>)</a:t>
            </a:r>
            <a:r>
              <a:rPr lang="en-US" sz="2400" dirty="0" err="1" smtClean="0">
                <a:latin typeface="Agency FB" panose="020B0503020202020204" pitchFamily="34" charset="0"/>
              </a:rPr>
              <a:t>utilitalari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saqlanadi</a:t>
            </a:r>
            <a:r>
              <a:rPr lang="en-US" sz="2400" dirty="0" smtClean="0">
                <a:latin typeface="Agency FB" panose="020B0503020202020204" pitchFamily="34" charset="0"/>
              </a:rPr>
              <a:t>.</a:t>
            </a:r>
          </a:p>
          <a:p>
            <a:endParaRPr lang="en-US" sz="800" dirty="0" smtClean="0">
              <a:latin typeface="Agency FB" panose="020B0503020202020204" pitchFamily="34" charset="0"/>
            </a:endParaRPr>
          </a:p>
          <a:p>
            <a:r>
              <a:rPr lang="en-US" sz="2400" b="1" dirty="0">
                <a:latin typeface="Agency FB" panose="020B0503020202020204" pitchFamily="34" charset="0"/>
              </a:rPr>
              <a:t>/</a:t>
            </a:r>
            <a:r>
              <a:rPr lang="en-US" sz="2400" b="1" dirty="0" smtClean="0">
                <a:latin typeface="Agency FB" panose="020B0503020202020204" pitchFamily="34" charset="0"/>
              </a:rPr>
              <a:t>dev</a:t>
            </a:r>
            <a:r>
              <a:rPr lang="en-US" sz="2400" dirty="0" smtClean="0">
                <a:latin typeface="Agency FB" panose="020B0503020202020204" pitchFamily="34" charset="0"/>
              </a:rPr>
              <a:t> – </a:t>
            </a:r>
            <a:r>
              <a:rPr lang="en-US" sz="2400" dirty="0" err="1">
                <a:latin typeface="Agency FB" panose="020B0503020202020204" pitchFamily="34" charset="0"/>
              </a:rPr>
              <a:t>Operatsion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tizimga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ulangan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qurilmalarning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fayli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saqlanadi</a:t>
            </a:r>
            <a:r>
              <a:rPr lang="en-US" sz="2400" dirty="0" smtClean="0">
                <a:latin typeface="Agency FB" panose="020B0503020202020204" pitchFamily="34" charset="0"/>
              </a:rPr>
              <a:t>. (</a:t>
            </a:r>
            <a:r>
              <a:rPr lang="en-US" sz="2400" dirty="0">
                <a:latin typeface="Agency FB" panose="020B0503020202020204" pitchFamily="34" charset="0"/>
              </a:rPr>
              <a:t>Linux </a:t>
            </a:r>
            <a:r>
              <a:rPr lang="en-US" sz="2400" dirty="0" err="1">
                <a:latin typeface="Agency FB" panose="020B0503020202020204" pitchFamily="34" charset="0"/>
              </a:rPr>
              <a:t>operatsion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tizimida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barcha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qurilmalar</a:t>
            </a:r>
            <a:r>
              <a:rPr lang="en-US" sz="2400" dirty="0">
                <a:latin typeface="Agency FB" panose="020B0503020202020204" pitchFamily="34" charset="0"/>
              </a:rPr>
              <a:t>(printer, </a:t>
            </a:r>
            <a:r>
              <a:rPr lang="en-US" sz="2400" dirty="0" err="1">
                <a:latin typeface="Agency FB" panose="020B0503020202020204" pitchFamily="34" charset="0"/>
              </a:rPr>
              <a:t>skaner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qattiq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smtClean="0">
                <a:latin typeface="Agency FB" panose="020B0503020202020204" pitchFamily="34" charset="0"/>
              </a:rPr>
              <a:t>disk) </a:t>
            </a:r>
            <a:r>
              <a:rPr lang="en-US" sz="2400" dirty="0" err="1">
                <a:latin typeface="Agency FB" panose="020B0503020202020204" pitchFamily="34" charset="0"/>
              </a:rPr>
              <a:t>fayl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ko'rinishida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saqlanadi</a:t>
            </a:r>
            <a:r>
              <a:rPr lang="en-US" sz="2400" dirty="0">
                <a:latin typeface="Agency FB" panose="020B0503020202020204" pitchFamily="34" charset="0"/>
              </a:rPr>
              <a:t>. </a:t>
            </a:r>
            <a:r>
              <a:rPr lang="en-US" sz="2400" dirty="0" err="1">
                <a:latin typeface="Agency FB" panose="020B0503020202020204" pitchFamily="34" charset="0"/>
              </a:rPr>
              <a:t>Kerakli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qurilmani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ishlashi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uchun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shu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qurilmaga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tegishli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maxsus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fayl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mavjud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bo’lishi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kerak</a:t>
            </a:r>
            <a:r>
              <a:rPr lang="en-US" sz="2400" dirty="0" smtClean="0">
                <a:latin typeface="Agency FB" panose="020B0503020202020204" pitchFamily="34" charset="0"/>
              </a:rPr>
              <a:t>.)</a:t>
            </a:r>
          </a:p>
          <a:p>
            <a:endParaRPr lang="en-US" sz="800" b="1" dirty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/</a:t>
            </a:r>
            <a:r>
              <a:rPr lang="en-US" sz="2400" b="1" dirty="0" err="1">
                <a:latin typeface="Agency FB" panose="020B0503020202020204" pitchFamily="34" charset="0"/>
              </a:rPr>
              <a:t>etc</a:t>
            </a:r>
            <a:r>
              <a:rPr lang="en-US" sz="2400" dirty="0">
                <a:latin typeface="Agency FB" panose="020B0503020202020204" pitchFamily="34" charset="0"/>
              </a:rPr>
              <a:t> – </a:t>
            </a:r>
            <a:r>
              <a:rPr lang="en-US" sz="2400" dirty="0" smtClean="0">
                <a:latin typeface="Agency FB" panose="020B0503020202020204" pitchFamily="34" charset="0"/>
              </a:rPr>
              <a:t>Bu </a:t>
            </a:r>
            <a:r>
              <a:rPr lang="en-US" sz="2400" dirty="0" err="1">
                <a:latin typeface="Agency FB" panose="020B0503020202020204" pitchFamily="34" charset="0"/>
              </a:rPr>
              <a:t>katalogda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operatsion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tizimning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va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boshqa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dasturlarning</a:t>
            </a:r>
            <a:r>
              <a:rPr lang="en-US" sz="2400" dirty="0">
                <a:latin typeface="Agency FB" panose="020B0503020202020204" pitchFamily="34" charset="0"/>
              </a:rPr>
              <a:t>(Apache, Samba) </a:t>
            </a:r>
            <a:r>
              <a:rPr lang="en-US" sz="2400" dirty="0" err="1">
                <a:latin typeface="Agency FB" panose="020B0503020202020204" pitchFamily="34" charset="0"/>
              </a:rPr>
              <a:t>sozlash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fayllari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joylashadi</a:t>
            </a:r>
            <a:r>
              <a:rPr lang="en-US" sz="2400" dirty="0" smtClean="0">
                <a:latin typeface="Agency FB" panose="020B0503020202020204" pitchFamily="34" charset="0"/>
              </a:rPr>
              <a:t>.</a:t>
            </a:r>
          </a:p>
          <a:p>
            <a:endParaRPr lang="en-US" sz="800" dirty="0" smtClean="0">
              <a:latin typeface="Agency FB" panose="020B0503020202020204" pitchFamily="34" charset="0"/>
            </a:endParaRPr>
          </a:p>
          <a:p>
            <a:r>
              <a:rPr lang="en-US" sz="2400" b="1" dirty="0">
                <a:latin typeface="Agency FB" panose="020B0503020202020204" pitchFamily="34" charset="0"/>
              </a:rPr>
              <a:t>/home</a:t>
            </a:r>
            <a:r>
              <a:rPr lang="en-US" sz="2400" dirty="0">
                <a:latin typeface="Agency FB" panose="020B0503020202020204" pitchFamily="34" charset="0"/>
              </a:rPr>
              <a:t> – </a:t>
            </a:r>
            <a:r>
              <a:rPr lang="en-US" sz="2400" dirty="0" err="1" smtClean="0">
                <a:latin typeface="Agency FB" panose="020B0503020202020204" pitchFamily="34" charset="0"/>
              </a:rPr>
              <a:t>Operatsion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tizim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foydalanuvchilarining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shaxsiy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hujjatlari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saqlanishi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lozim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bo’lgan</a:t>
            </a:r>
            <a:r>
              <a:rPr lang="en-US" sz="2400" dirty="0">
                <a:latin typeface="Agency FB" panose="020B0503020202020204" pitchFamily="34" charset="0"/>
              </a:rPr>
              <a:t> joy. </a:t>
            </a:r>
            <a:r>
              <a:rPr lang="en-US" sz="2400" dirty="0" err="1">
                <a:latin typeface="Agency FB" panose="020B0503020202020204" pitchFamily="34" charset="0"/>
              </a:rPr>
              <a:t>Foydalanuvchi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o’z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xujjatlarini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istalgan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o’ziga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yoqqan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katalogda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saqlashi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mumkin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lekin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xavfsizlik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jihatidan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linux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ushbu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joyga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saqlashni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maslahat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beradi</a:t>
            </a:r>
            <a:r>
              <a:rPr lang="en-US" sz="2400" dirty="0" smtClean="0">
                <a:latin typeface="Agency FB" panose="020B0503020202020204" pitchFamily="34" charset="0"/>
              </a:rPr>
              <a:t>.</a:t>
            </a:r>
            <a:endParaRPr lang="en-US" sz="2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00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18846" y="1142997"/>
            <a:ext cx="975066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gency FB" panose="020B0503020202020204" pitchFamily="34" charset="0"/>
              </a:rPr>
              <a:t>/lib – </a:t>
            </a:r>
            <a:r>
              <a:rPr lang="en-US" sz="2400" dirty="0">
                <a:latin typeface="Agency FB" panose="020B0503020202020204" pitchFamily="34" charset="0"/>
              </a:rPr>
              <a:t>Bu </a:t>
            </a:r>
            <a:r>
              <a:rPr lang="en-US" sz="2400" dirty="0" err="1">
                <a:latin typeface="Agency FB" panose="020B0503020202020204" pitchFamily="34" charset="0"/>
              </a:rPr>
              <a:t>katalogda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sistema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kutubxonlari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saqlanadi</a:t>
            </a:r>
            <a:r>
              <a:rPr lang="en-US" sz="2400" dirty="0">
                <a:latin typeface="Agency FB" panose="020B0503020202020204" pitchFamily="34" charset="0"/>
              </a:rPr>
              <a:t>. Sistema </a:t>
            </a:r>
            <a:r>
              <a:rPr lang="en-US" sz="2400" dirty="0" err="1">
                <a:latin typeface="Agency FB" panose="020B0503020202020204" pitchFamily="34" charset="0"/>
              </a:rPr>
              <a:t>kutubxonalari</a:t>
            </a:r>
            <a:r>
              <a:rPr lang="en-US" sz="2400" dirty="0">
                <a:latin typeface="Agency FB" panose="020B0503020202020204" pitchFamily="34" charset="0"/>
              </a:rPr>
              <a:t> - </a:t>
            </a:r>
            <a:r>
              <a:rPr lang="en-US" sz="2400" b="1" dirty="0">
                <a:latin typeface="Agency FB" panose="020B0503020202020204" pitchFamily="34" charset="0"/>
              </a:rPr>
              <a:t>/bin /</a:t>
            </a:r>
            <a:r>
              <a:rPr lang="en-US" sz="2400" b="1" dirty="0" err="1">
                <a:latin typeface="Agency FB" panose="020B0503020202020204" pitchFamily="34" charset="0"/>
              </a:rPr>
              <a:t>sbin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katalogidagi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dastur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kutubxonalari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va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operatsion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tizimni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ishlashi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uchun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lozim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bo’lgan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kutubxonalardir</a:t>
            </a:r>
            <a:r>
              <a:rPr lang="en-US" sz="2400" dirty="0">
                <a:latin typeface="Agency FB" panose="020B0503020202020204" pitchFamily="34" charset="0"/>
              </a:rPr>
              <a:t>.</a:t>
            </a:r>
          </a:p>
          <a:p>
            <a:endParaRPr lang="en-US" sz="800" dirty="0" smtClean="0">
              <a:latin typeface="Agency FB" panose="020B0503020202020204" pitchFamily="34" charset="0"/>
            </a:endParaRPr>
          </a:p>
          <a:p>
            <a:r>
              <a:rPr lang="en-US" sz="2400" b="1" dirty="0">
                <a:latin typeface="Agency FB" panose="020B0503020202020204" pitchFamily="34" charset="0"/>
              </a:rPr>
              <a:t>/media – </a:t>
            </a:r>
            <a:r>
              <a:rPr lang="en-US" sz="2400" dirty="0" err="1">
                <a:latin typeface="Agency FB" panose="020B0503020202020204" pitchFamily="34" charset="0"/>
              </a:rPr>
              <a:t>Operatsion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tizim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avtomat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montirovka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qila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oladigan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turli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xil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qurilmalarni</a:t>
            </a:r>
            <a:r>
              <a:rPr lang="en-US" sz="2400" dirty="0" smtClean="0">
                <a:latin typeface="Agency FB" panose="020B0503020202020204" pitchFamily="34" charset="0"/>
              </a:rPr>
              <a:t> (</a:t>
            </a:r>
            <a:r>
              <a:rPr lang="en-US" sz="2400" dirty="0">
                <a:latin typeface="Agency FB" panose="020B0503020202020204" pitchFamily="34" charset="0"/>
              </a:rPr>
              <a:t>CD-ROM, </a:t>
            </a:r>
            <a:r>
              <a:rPr lang="en-US" sz="2400" dirty="0" smtClean="0">
                <a:latin typeface="Agency FB" panose="020B0503020202020204" pitchFamily="34" charset="0"/>
              </a:rPr>
              <a:t>USB </a:t>
            </a:r>
            <a:r>
              <a:rPr lang="en-US" sz="2400" dirty="0">
                <a:latin typeface="Agency FB" panose="020B0503020202020204" pitchFamily="34" charset="0"/>
              </a:rPr>
              <a:t>flesh) </a:t>
            </a:r>
            <a:r>
              <a:rPr lang="en-US" sz="2400" dirty="0" err="1">
                <a:latin typeface="Agency FB" panose="020B0503020202020204" pitchFamily="34" charset="0"/>
              </a:rPr>
              <a:t>shu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katalogga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montirovka</a:t>
            </a:r>
            <a:r>
              <a:rPr lang="en-US" sz="2400" dirty="0" smtClean="0">
                <a:latin typeface="Agency FB" panose="020B0503020202020204" pitchFamily="34" charset="0"/>
              </a:rPr>
              <a:t> (</a:t>
            </a:r>
            <a:r>
              <a:rPr lang="en-US" sz="2400" dirty="0" err="1">
                <a:latin typeface="Agency FB" panose="020B0503020202020204" pitchFamily="34" charset="0"/>
              </a:rPr>
              <a:t>joylashtiradi</a:t>
            </a:r>
            <a:r>
              <a:rPr lang="en-US" sz="2400" dirty="0">
                <a:latin typeface="Agency FB" panose="020B0503020202020204" pitchFamily="34" charset="0"/>
              </a:rPr>
              <a:t>) </a:t>
            </a:r>
            <a:r>
              <a:rPr lang="en-US" sz="2400" dirty="0" err="1">
                <a:latin typeface="Agency FB" panose="020B0503020202020204" pitchFamily="34" charset="0"/>
              </a:rPr>
              <a:t>qiladi</a:t>
            </a:r>
            <a:r>
              <a:rPr lang="en-US" sz="2400" dirty="0">
                <a:latin typeface="Agency FB" panose="020B0503020202020204" pitchFamily="34" charset="0"/>
              </a:rPr>
              <a:t>.</a:t>
            </a:r>
          </a:p>
          <a:p>
            <a:endParaRPr lang="en-US" sz="800" dirty="0" smtClean="0">
              <a:latin typeface="Agency FB" panose="020B0503020202020204" pitchFamily="34" charset="0"/>
            </a:endParaRPr>
          </a:p>
          <a:p>
            <a:r>
              <a:rPr lang="en-US" sz="2400" b="1" dirty="0">
                <a:latin typeface="Agency FB" panose="020B0503020202020204" pitchFamily="34" charset="0"/>
              </a:rPr>
              <a:t>/</a:t>
            </a:r>
            <a:r>
              <a:rPr lang="en-US" sz="2400" b="1" dirty="0" err="1">
                <a:latin typeface="Agency FB" panose="020B0503020202020204" pitchFamily="34" charset="0"/>
              </a:rPr>
              <a:t>mnt</a:t>
            </a:r>
            <a:r>
              <a:rPr lang="en-US" sz="2400" b="1" dirty="0">
                <a:latin typeface="Agency FB" panose="020B0503020202020204" pitchFamily="34" charset="0"/>
              </a:rPr>
              <a:t> – </a:t>
            </a:r>
            <a:r>
              <a:rPr lang="en-US" sz="2400" dirty="0" smtClean="0">
                <a:latin typeface="Agency FB" panose="020B0503020202020204" pitchFamily="34" charset="0"/>
              </a:rPr>
              <a:t>Agar </a:t>
            </a:r>
            <a:r>
              <a:rPr lang="en-US" sz="2400" dirty="0" err="1">
                <a:latin typeface="Agency FB" panose="020B0503020202020204" pitchFamily="34" charset="0"/>
              </a:rPr>
              <a:t>operatsion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tizim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qurilmalarni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avtomat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montirovka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qila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olmasa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foydalanuvchi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shu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katalogga</a:t>
            </a:r>
            <a:r>
              <a:rPr lang="en-US" sz="2400" dirty="0">
                <a:latin typeface="Agency FB" panose="020B0503020202020204" pitchFamily="34" charset="0"/>
              </a:rPr>
              <a:t> “mount” </a:t>
            </a:r>
            <a:r>
              <a:rPr lang="en-US" sz="2400" dirty="0" err="1">
                <a:latin typeface="Agency FB" panose="020B0503020202020204" pitchFamily="34" charset="0"/>
              </a:rPr>
              <a:t>buyrug’i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orqali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kerakli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qurilmani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montirovka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qiladi</a:t>
            </a:r>
            <a:r>
              <a:rPr lang="en-US" sz="2400" dirty="0" smtClean="0">
                <a:latin typeface="Agency FB" panose="020B0503020202020204" pitchFamily="34" charset="0"/>
              </a:rPr>
              <a:t> (</a:t>
            </a:r>
            <a:r>
              <a:rPr lang="en-US" sz="2400" dirty="0" err="1">
                <a:latin typeface="Agency FB" panose="020B0503020202020204" pitchFamily="34" charset="0"/>
              </a:rPr>
              <a:t>joylashtiradi</a:t>
            </a:r>
            <a:r>
              <a:rPr lang="en-US" sz="2400" dirty="0">
                <a:latin typeface="Agency FB" panose="020B0503020202020204" pitchFamily="34" charset="0"/>
              </a:rPr>
              <a:t>).</a:t>
            </a:r>
          </a:p>
          <a:p>
            <a:endParaRPr lang="en-US" sz="800" b="1" dirty="0">
              <a:latin typeface="Agency FB" panose="020B0503020202020204" pitchFamily="34" charset="0"/>
            </a:endParaRPr>
          </a:p>
          <a:p>
            <a:r>
              <a:rPr lang="en-US" sz="2400" b="1" dirty="0">
                <a:latin typeface="Agency FB" panose="020B0503020202020204" pitchFamily="34" charset="0"/>
              </a:rPr>
              <a:t>/opt – </a:t>
            </a:r>
            <a:r>
              <a:rPr lang="en-US" sz="2400" dirty="0" err="1">
                <a:latin typeface="Agency FB" panose="020B0503020202020204" pitchFamily="34" charset="0"/>
              </a:rPr>
              <a:t>Katta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hajmdagi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dasturlar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yoki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katta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hajmdagi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yordamchi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paketlar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shu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katalogga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o’rnatiladi</a:t>
            </a:r>
            <a:r>
              <a:rPr lang="en-US" sz="2400" dirty="0" smtClean="0">
                <a:latin typeface="Agency FB" panose="020B0503020202020204" pitchFamily="34" charset="0"/>
              </a:rPr>
              <a:t>.</a:t>
            </a:r>
          </a:p>
          <a:p>
            <a:endParaRPr lang="en-US" sz="800" dirty="0" smtClean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/</a:t>
            </a:r>
            <a:r>
              <a:rPr lang="en-US" sz="2400" b="1" dirty="0">
                <a:latin typeface="Agency FB" panose="020B0503020202020204" pitchFamily="34" charset="0"/>
              </a:rPr>
              <a:t>root – </a:t>
            </a:r>
            <a:r>
              <a:rPr lang="en-US" sz="2400" dirty="0">
                <a:latin typeface="Agency FB" panose="020B0503020202020204" pitchFamily="34" charset="0"/>
              </a:rPr>
              <a:t>root super </a:t>
            </a:r>
            <a:r>
              <a:rPr lang="en-US" sz="2400" dirty="0" err="1">
                <a:latin typeface="Agency FB" panose="020B0503020202020204" pitchFamily="34" charset="0"/>
              </a:rPr>
              <a:t>foydalanuvchisining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shaxsiy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fayllari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saqlanadigan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smtClean="0">
                <a:latin typeface="Agency FB" panose="020B0503020202020204" pitchFamily="34" charset="0"/>
              </a:rPr>
              <a:t>joy, </a:t>
            </a:r>
            <a:r>
              <a:rPr lang="en-US" sz="2400" dirty="0" err="1" smtClean="0">
                <a:latin typeface="Agency FB" panose="020B0503020202020204" pitchFamily="34" charset="0"/>
              </a:rPr>
              <a:t>ya’ni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>
                <a:latin typeface="Agency FB" panose="020B0503020202020204" pitchFamily="34" charset="0"/>
              </a:rPr>
              <a:t>root </a:t>
            </a:r>
            <a:r>
              <a:rPr lang="en-US" sz="2400" dirty="0" err="1">
                <a:latin typeface="Agency FB" panose="020B0503020202020204" pitchFamily="34" charset="0"/>
              </a:rPr>
              <a:t>foydalanuvchisining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uy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katalogi</a:t>
            </a:r>
            <a:r>
              <a:rPr lang="en-US" sz="2400" dirty="0">
                <a:latin typeface="Agency FB" panose="020B0503020202020204" pitchFamily="34" charset="0"/>
              </a:rPr>
              <a:t>. Bu </a:t>
            </a:r>
            <a:r>
              <a:rPr lang="en-US" sz="2400" dirty="0" err="1">
                <a:latin typeface="Agency FB" panose="020B0503020202020204" pitchFamily="34" charset="0"/>
              </a:rPr>
              <a:t>katalog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boshqa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foydalanuvchilarning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shaxsiy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katalogidan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farq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qilmaydi</a:t>
            </a:r>
            <a:r>
              <a:rPr lang="en-US" sz="2400" dirty="0">
                <a:latin typeface="Agency FB" panose="020B0503020202020204" pitchFamily="34" charset="0"/>
              </a:rPr>
              <a:t>. Root </a:t>
            </a:r>
            <a:r>
              <a:rPr lang="en-US" sz="2400" dirty="0" err="1">
                <a:latin typeface="Agency FB" panose="020B0503020202020204" pitchFamily="34" charset="0"/>
              </a:rPr>
              <a:t>foydalanuvchisining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imkoniyatlari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keng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bo’lganligi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uchun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uning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shaxsiy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katalogi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alohida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asosiy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katalog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ichida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joylashtirilgan</a:t>
            </a:r>
            <a:r>
              <a:rPr lang="en-US" sz="2400" dirty="0">
                <a:latin typeface="Agency FB" panose="020B05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786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51792" y="1116620"/>
            <a:ext cx="988255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gency FB" panose="020B0503020202020204" pitchFamily="34" charset="0"/>
              </a:rPr>
              <a:t>/</a:t>
            </a:r>
            <a:r>
              <a:rPr lang="en-US" sz="2400" b="1" dirty="0" err="1">
                <a:latin typeface="Agency FB" panose="020B0503020202020204" pitchFamily="34" charset="0"/>
              </a:rPr>
              <a:t>sbin</a:t>
            </a:r>
            <a:r>
              <a:rPr lang="en-US" sz="2400" b="1" dirty="0">
                <a:latin typeface="Agency FB" panose="020B0503020202020204" pitchFamily="34" charset="0"/>
              </a:rPr>
              <a:t> – </a:t>
            </a:r>
            <a:r>
              <a:rPr lang="en-US" sz="2400" dirty="0" err="1">
                <a:latin typeface="Agency FB" panose="020B0503020202020204" pitchFamily="34" charset="0"/>
              </a:rPr>
              <a:t>Tizimni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boshqarish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va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sozlash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uchun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zarur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bo’lgan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asosiy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sistemali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dasturlar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saqlanadi</a:t>
            </a:r>
            <a:r>
              <a:rPr lang="en-US" sz="2400" dirty="0">
                <a:latin typeface="Agency FB" panose="020B0503020202020204" pitchFamily="34" charset="0"/>
              </a:rPr>
              <a:t> (</a:t>
            </a:r>
            <a:r>
              <a:rPr lang="en-US" sz="2400" dirty="0" err="1">
                <a:latin typeface="Agency FB" panose="020B0503020202020204" pitchFamily="34" charset="0"/>
              </a:rPr>
              <a:t>ifconfig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iptables</a:t>
            </a:r>
            <a:r>
              <a:rPr lang="en-US" sz="2400" dirty="0">
                <a:latin typeface="Agency FB" panose="020B0503020202020204" pitchFamily="34" charset="0"/>
              </a:rPr>
              <a:t>).</a:t>
            </a:r>
          </a:p>
          <a:p>
            <a:endParaRPr lang="en-US" sz="800" dirty="0" smtClean="0">
              <a:latin typeface="Agency FB" panose="020B0503020202020204" pitchFamily="34" charset="0"/>
            </a:endParaRPr>
          </a:p>
          <a:p>
            <a:r>
              <a:rPr lang="en-US" sz="2400" b="1" dirty="0">
                <a:latin typeface="Agency FB" panose="020B0503020202020204" pitchFamily="34" charset="0"/>
              </a:rPr>
              <a:t>/</a:t>
            </a:r>
            <a:r>
              <a:rPr lang="en-US" sz="2400" b="1" dirty="0" err="1">
                <a:latin typeface="Agency FB" panose="020B0503020202020204" pitchFamily="34" charset="0"/>
              </a:rPr>
              <a:t>srv</a:t>
            </a:r>
            <a:r>
              <a:rPr lang="en-US" sz="2400" b="1" dirty="0">
                <a:latin typeface="Agency FB" panose="020B0503020202020204" pitchFamily="34" charset="0"/>
              </a:rPr>
              <a:t> - </a:t>
            </a:r>
            <a:r>
              <a:rPr lang="en-US" sz="2400" dirty="0" smtClean="0">
                <a:latin typeface="Agency FB" panose="020B0503020202020204" pitchFamily="34" charset="0"/>
              </a:rPr>
              <a:t>Bu </a:t>
            </a:r>
            <a:r>
              <a:rPr lang="en-US" sz="2400" dirty="0" err="1">
                <a:latin typeface="Agency FB" panose="020B0503020202020204" pitchFamily="34" charset="0"/>
              </a:rPr>
              <a:t>katalogda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turli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xil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yashirin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ishlovchi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prostess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ma’lumotlari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saqlanadi</a:t>
            </a:r>
            <a:r>
              <a:rPr lang="en-US" sz="2400" dirty="0">
                <a:latin typeface="Agency FB" panose="020B0503020202020204" pitchFamily="34" charset="0"/>
              </a:rPr>
              <a:t>. Bu </a:t>
            </a:r>
            <a:r>
              <a:rPr lang="en-US" sz="2400" dirty="0" err="1">
                <a:latin typeface="Agency FB" panose="020B0503020202020204" pitchFamily="34" charset="0"/>
              </a:rPr>
              <a:t>ma’lumotlarni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ko’rib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bo’lmaydi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chunki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bu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yashirin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prostesslarning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xech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qanday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interfeyslari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yo’q</a:t>
            </a:r>
            <a:r>
              <a:rPr lang="en-US" sz="2400" dirty="0">
                <a:latin typeface="Agency FB" panose="020B0503020202020204" pitchFamily="34" charset="0"/>
              </a:rPr>
              <a:t>.</a:t>
            </a:r>
          </a:p>
          <a:p>
            <a:endParaRPr lang="en-US" sz="800" dirty="0" smtClean="0">
              <a:latin typeface="Agency FB" panose="020B0503020202020204" pitchFamily="34" charset="0"/>
            </a:endParaRPr>
          </a:p>
          <a:p>
            <a:r>
              <a:rPr lang="en-US" sz="2400" b="1" dirty="0">
                <a:latin typeface="Agency FB" panose="020B0503020202020204" pitchFamily="34" charset="0"/>
              </a:rPr>
              <a:t>/</a:t>
            </a:r>
            <a:r>
              <a:rPr lang="en-US" sz="2400" b="1" dirty="0" err="1">
                <a:latin typeface="Agency FB" panose="020B0503020202020204" pitchFamily="34" charset="0"/>
              </a:rPr>
              <a:t>tmp</a:t>
            </a:r>
            <a:r>
              <a:rPr lang="en-US" sz="2400" b="1" dirty="0">
                <a:latin typeface="Agency FB" panose="020B0503020202020204" pitchFamily="34" charset="0"/>
              </a:rPr>
              <a:t> – </a:t>
            </a:r>
            <a:r>
              <a:rPr lang="en-US" sz="2400" dirty="0" err="1" smtClean="0">
                <a:latin typeface="Agency FB" panose="020B0503020202020204" pitchFamily="34" charset="0"/>
              </a:rPr>
              <a:t>Vaqtinchalik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ma’lumot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saqlash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uchun</a:t>
            </a:r>
            <a:r>
              <a:rPr lang="en-US" sz="2400" dirty="0">
                <a:latin typeface="Agency FB" panose="020B0503020202020204" pitchFamily="34" charset="0"/>
              </a:rPr>
              <a:t> joy. Windows </a:t>
            </a:r>
            <a:r>
              <a:rPr lang="en-US" sz="2400" dirty="0" err="1">
                <a:latin typeface="Agency FB" panose="020B0503020202020204" pitchFamily="34" charset="0"/>
              </a:rPr>
              <a:t>operastion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tizimidagi</a:t>
            </a:r>
            <a:r>
              <a:rPr lang="en-US" sz="2400" dirty="0">
                <a:latin typeface="Agency FB" panose="020B0503020202020204" pitchFamily="34" charset="0"/>
              </a:rPr>
              <a:t> </a:t>
            </a:r>
            <a:r>
              <a:rPr lang="en-US" sz="2400" dirty="0" smtClean="0">
                <a:latin typeface="Agency FB" panose="020B0503020202020204" pitchFamily="34" charset="0"/>
              </a:rPr>
              <a:t>C disk </a:t>
            </a:r>
            <a:r>
              <a:rPr lang="en-US" sz="2400" dirty="0" err="1">
                <a:latin typeface="Agency FB" panose="020B0503020202020204" pitchFamily="34" charset="0"/>
              </a:rPr>
              <a:t>ichidagi</a:t>
            </a:r>
            <a:r>
              <a:rPr lang="en-US" sz="2400" dirty="0">
                <a:latin typeface="Agency FB" panose="020B0503020202020204" pitchFamily="34" charset="0"/>
              </a:rPr>
              <a:t> Windows </a:t>
            </a:r>
            <a:r>
              <a:rPr lang="en-US" sz="2400" dirty="0" err="1">
                <a:latin typeface="Agency FB" panose="020B0503020202020204" pitchFamily="34" charset="0"/>
              </a:rPr>
              <a:t>katalogidagi</a:t>
            </a:r>
            <a:r>
              <a:rPr lang="en-US" sz="2400" dirty="0">
                <a:latin typeface="Agency FB" panose="020B0503020202020204" pitchFamily="34" charset="0"/>
              </a:rPr>
              <a:t> TEMP  </a:t>
            </a:r>
            <a:r>
              <a:rPr lang="en-US" sz="2400" dirty="0" err="1">
                <a:latin typeface="Agency FB" panose="020B0503020202020204" pitchFamily="34" charset="0"/>
              </a:rPr>
              <a:t>katalogi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bilan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bir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xil</a:t>
            </a:r>
            <a:r>
              <a:rPr lang="en-US" sz="2400" dirty="0">
                <a:latin typeface="Agency FB" panose="020B0503020202020204" pitchFamily="34" charset="0"/>
              </a:rPr>
              <a:t>. </a:t>
            </a:r>
            <a:r>
              <a:rPr lang="en-US" sz="2400" dirty="0" err="1">
                <a:latin typeface="Agency FB" panose="020B0503020202020204" pitchFamily="34" charset="0"/>
              </a:rPr>
              <a:t>Barcha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foydalanuvchilar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bu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katalog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ichini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o’qishi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va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katalogga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yozishi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mumkin</a:t>
            </a:r>
            <a:r>
              <a:rPr lang="en-US" sz="2400" dirty="0">
                <a:latin typeface="Agency FB" panose="020B0503020202020204" pitchFamily="34" charset="0"/>
              </a:rPr>
              <a:t>.</a:t>
            </a:r>
          </a:p>
          <a:p>
            <a:endParaRPr lang="en-US" sz="800" b="1" dirty="0">
              <a:latin typeface="Agency FB" panose="020B0503020202020204" pitchFamily="34" charset="0"/>
            </a:endParaRPr>
          </a:p>
          <a:p>
            <a:r>
              <a:rPr lang="en-US" sz="2400" b="1" dirty="0">
                <a:latin typeface="Agency FB" panose="020B0503020202020204" pitchFamily="34" charset="0"/>
              </a:rPr>
              <a:t>/</a:t>
            </a:r>
            <a:r>
              <a:rPr lang="en-US" sz="2400" b="1" dirty="0" err="1">
                <a:latin typeface="Agency FB" panose="020B0503020202020204" pitchFamily="34" charset="0"/>
              </a:rPr>
              <a:t>usr</a:t>
            </a:r>
            <a:r>
              <a:rPr lang="en-US" sz="2400" b="1" dirty="0">
                <a:latin typeface="Agency FB" panose="020B0503020202020204" pitchFamily="34" charset="0"/>
              </a:rPr>
              <a:t> – </a:t>
            </a:r>
            <a:r>
              <a:rPr lang="en-US" sz="2400" dirty="0" smtClean="0">
                <a:latin typeface="Agency FB" panose="020B0503020202020204" pitchFamily="34" charset="0"/>
              </a:rPr>
              <a:t>Bu </a:t>
            </a:r>
            <a:r>
              <a:rPr lang="en-US" sz="2400" dirty="0" err="1" smtClean="0">
                <a:latin typeface="Agency FB" panose="020B0503020202020204" pitchFamily="34" charset="0"/>
              </a:rPr>
              <a:t>katalogda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barcha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o’rnatilgan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dastur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paketlari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 smtClean="0">
                <a:latin typeface="Agency FB" panose="020B0503020202020204" pitchFamily="34" charset="0"/>
              </a:rPr>
              <a:t>hujjatlari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yadroning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kodlari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va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smtClean="0">
                <a:latin typeface="Agency FB" panose="020B0503020202020204" pitchFamily="34" charset="0"/>
              </a:rPr>
              <a:t>X-Window </a:t>
            </a:r>
            <a:r>
              <a:rPr lang="en-US" sz="2400" dirty="0" err="1">
                <a:latin typeface="Agency FB" panose="020B0503020202020204" pitchFamily="34" charset="0"/>
              </a:rPr>
              <a:t>tizimi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saqlanadi</a:t>
            </a:r>
            <a:r>
              <a:rPr lang="en-US" sz="2400" dirty="0">
                <a:latin typeface="Agency FB" panose="020B0503020202020204" pitchFamily="34" charset="0"/>
              </a:rPr>
              <a:t>.</a:t>
            </a:r>
          </a:p>
          <a:p>
            <a:endParaRPr lang="en-US" sz="800" dirty="0" smtClean="0">
              <a:latin typeface="Agency FB" panose="020B0503020202020204" pitchFamily="34" charset="0"/>
            </a:endParaRPr>
          </a:p>
          <a:p>
            <a:r>
              <a:rPr lang="en-US" sz="2400" b="1" dirty="0">
                <a:latin typeface="Agency FB" panose="020B0503020202020204" pitchFamily="34" charset="0"/>
              </a:rPr>
              <a:t>/</a:t>
            </a:r>
            <a:r>
              <a:rPr lang="en-US" sz="2400" b="1" dirty="0" err="1">
                <a:latin typeface="Agency FB" panose="020B0503020202020204" pitchFamily="34" charset="0"/>
              </a:rPr>
              <a:t>proc</a:t>
            </a:r>
            <a:r>
              <a:rPr lang="en-US" sz="2400" b="1" dirty="0">
                <a:latin typeface="Agency FB" panose="020B0503020202020204" pitchFamily="34" charset="0"/>
              </a:rPr>
              <a:t> – </a:t>
            </a:r>
            <a:r>
              <a:rPr lang="en-US" sz="2400" dirty="0">
                <a:latin typeface="Agency FB" panose="020B0503020202020204" pitchFamily="34" charset="0"/>
              </a:rPr>
              <a:t>OT </a:t>
            </a:r>
            <a:r>
              <a:rPr lang="en-US" sz="2400" dirty="0" err="1">
                <a:latin typeface="Agency FB" panose="020B0503020202020204" pitchFamily="34" charset="0"/>
              </a:rPr>
              <a:t>ning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yadrosi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foydalanuvchiga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yetkazishi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mumkin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bo’lgan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har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xil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turdagi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ma’lumotlar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fayl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ko’rinishida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shu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katalogda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saqlanadi</a:t>
            </a:r>
            <a:r>
              <a:rPr lang="en-US" sz="2400" dirty="0">
                <a:latin typeface="Agency FB" panose="020B0503020202020204" pitchFamily="34" charset="0"/>
              </a:rPr>
              <a:t>. </a:t>
            </a:r>
            <a:r>
              <a:rPr lang="en-US" sz="2400" dirty="0" err="1">
                <a:latin typeface="Agency FB" panose="020B0503020202020204" pitchFamily="34" charset="0"/>
              </a:rPr>
              <a:t>Misol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uchun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b="1" dirty="0" smtClean="0">
                <a:latin typeface="Agency FB" panose="020B0503020202020204" pitchFamily="34" charset="0"/>
              </a:rPr>
              <a:t>/</a:t>
            </a:r>
            <a:r>
              <a:rPr lang="en-US" sz="2400" b="1" dirty="0" err="1">
                <a:latin typeface="Agency FB" panose="020B0503020202020204" pitchFamily="34" charset="0"/>
              </a:rPr>
              <a:t>proc</a:t>
            </a:r>
            <a:r>
              <a:rPr lang="en-US" sz="2400" b="1" dirty="0">
                <a:latin typeface="Agency FB" panose="020B0503020202020204" pitchFamily="34" charset="0"/>
              </a:rPr>
              <a:t>/</a:t>
            </a:r>
            <a:r>
              <a:rPr lang="en-US" sz="2400" b="1" dirty="0" err="1">
                <a:latin typeface="Agency FB" panose="020B0503020202020204" pitchFamily="34" charset="0"/>
              </a:rPr>
              <a:t>cpuinfo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katalogda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esa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kompyuterning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prostessori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haqida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ma’lumot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saqlanadi</a:t>
            </a:r>
            <a:r>
              <a:rPr lang="en-US" sz="2400" dirty="0" smtClean="0">
                <a:latin typeface="Agency FB" panose="020B0503020202020204" pitchFamily="34" charset="0"/>
              </a:rPr>
              <a:t>.</a:t>
            </a:r>
            <a:endParaRPr lang="en-US" sz="2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7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51792" y="1116620"/>
            <a:ext cx="988255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gency FB" panose="020B0503020202020204" pitchFamily="34" charset="0"/>
              </a:rPr>
              <a:t>/</a:t>
            </a:r>
            <a:r>
              <a:rPr lang="en-US" sz="2400" b="1" dirty="0" err="1">
                <a:latin typeface="Agency FB" panose="020B0503020202020204" pitchFamily="34" charset="0"/>
              </a:rPr>
              <a:t>lost+found</a:t>
            </a:r>
            <a:r>
              <a:rPr lang="en-US" sz="2400" b="1" dirty="0">
                <a:latin typeface="Agency FB" panose="020B0503020202020204" pitchFamily="34" charset="0"/>
              </a:rPr>
              <a:t> – </a:t>
            </a:r>
            <a:r>
              <a:rPr lang="en-US" sz="2400" dirty="0" err="1">
                <a:latin typeface="Agency FB" panose="020B0503020202020204" pitchFamily="34" charset="0"/>
              </a:rPr>
              <a:t>fayl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tizimida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yo’qotilgan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fragmentlarni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qayta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tiklash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uchun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qo’llaniladigan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katalog</a:t>
            </a:r>
            <a:r>
              <a:rPr lang="en-US" sz="2400" dirty="0">
                <a:latin typeface="Agency FB" panose="020B0503020202020204" pitchFamily="34" charset="0"/>
              </a:rPr>
              <a:t>. </a:t>
            </a:r>
            <a:r>
              <a:rPr lang="en-US" sz="2400" dirty="0" err="1">
                <a:latin typeface="Agency FB" panose="020B0503020202020204" pitchFamily="34" charset="0"/>
              </a:rPr>
              <a:t>Misol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uchun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biror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faylni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o’chirayotganda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tokning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ochishi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xisobiga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fayl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to’liq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o’chmaydi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ya’ni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ma’lum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bir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qismi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qolib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ketadi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va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shu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yerga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saqlanadi</a:t>
            </a:r>
            <a:r>
              <a:rPr lang="en-US" sz="2400" dirty="0">
                <a:latin typeface="Agency FB" panose="020B0503020202020204" pitchFamily="34" charset="0"/>
              </a:rPr>
              <a:t>.</a:t>
            </a:r>
          </a:p>
          <a:p>
            <a:endParaRPr lang="en-US" sz="800" dirty="0" smtClean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/</a:t>
            </a:r>
            <a:r>
              <a:rPr lang="en-US" sz="2400" b="1" dirty="0" err="1" smtClean="0">
                <a:latin typeface="Agency FB" panose="020B0503020202020204" pitchFamily="34" charset="0"/>
              </a:rPr>
              <a:t>var</a:t>
            </a:r>
            <a:r>
              <a:rPr lang="en-US" sz="2400" b="1" dirty="0">
                <a:latin typeface="Agency FB" panose="020B0503020202020204" pitchFamily="34" charset="0"/>
              </a:rPr>
              <a:t> - </a:t>
            </a:r>
            <a:r>
              <a:rPr lang="en-US" sz="2400" dirty="0" err="1">
                <a:latin typeface="Agency FB" panose="020B0503020202020204" pitchFamily="34" charset="0"/>
              </a:rPr>
              <a:t>Tez-tez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o'zgarib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turadigan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ma'lumotlar</a:t>
            </a:r>
            <a:r>
              <a:rPr lang="en-US" sz="2400" dirty="0">
                <a:latin typeface="Agency FB" panose="020B0503020202020204" pitchFamily="34" charset="0"/>
              </a:rPr>
              <a:t>. Bu </a:t>
            </a:r>
            <a:r>
              <a:rPr lang="en-US" sz="2400" dirty="0" err="1" smtClean="0">
                <a:latin typeface="Agency FB" panose="020B0503020202020204" pitchFamily="34" charset="0"/>
              </a:rPr>
              <a:t>yerda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operatsion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tizim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jurnallari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tizim</a:t>
            </a:r>
            <a:r>
              <a:rPr lang="en-US" sz="2400" dirty="0">
                <a:latin typeface="Agency FB" panose="020B0503020202020204" pitchFamily="34" charset="0"/>
              </a:rPr>
              <a:t> log </a:t>
            </a:r>
            <a:r>
              <a:rPr lang="en-US" sz="2400" dirty="0" err="1">
                <a:latin typeface="Agency FB" panose="020B0503020202020204" pitchFamily="34" charset="0"/>
              </a:rPr>
              <a:t>fayllari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kesh-fayllar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va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shu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kabilar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saqlanadi</a:t>
            </a:r>
            <a:r>
              <a:rPr lang="en-US" sz="2400" dirty="0" smtClean="0">
                <a:latin typeface="Agency FB" panose="020B0503020202020204" pitchFamily="34" charset="0"/>
              </a:rPr>
              <a:t>.</a:t>
            </a:r>
            <a:endParaRPr lang="en-US" sz="800" dirty="0" smtClean="0">
              <a:latin typeface="Agency FB" panose="020B0503020202020204" pitchFamily="34" charset="0"/>
            </a:endParaRPr>
          </a:p>
          <a:p>
            <a:r>
              <a:rPr lang="en-US" sz="2400" b="1" dirty="0">
                <a:latin typeface="Agency FB" panose="020B0503020202020204" pitchFamily="34" charset="0"/>
              </a:rPr>
              <a:t>/</a:t>
            </a:r>
            <a:r>
              <a:rPr lang="en-US" sz="2400" b="1" dirty="0" err="1">
                <a:latin typeface="Agency FB" panose="020B0503020202020204" pitchFamily="34" charset="0"/>
              </a:rPr>
              <a:t>var</a:t>
            </a:r>
            <a:r>
              <a:rPr lang="en-US" sz="2400" b="1" dirty="0">
                <a:latin typeface="Agency FB" panose="020B0503020202020204" pitchFamily="34" charset="0"/>
              </a:rPr>
              <a:t>/www – </a:t>
            </a:r>
            <a:r>
              <a:rPr lang="en-US" sz="2400" dirty="0">
                <a:latin typeface="Agency FB" panose="020B0503020202020204" pitchFamily="34" charset="0"/>
              </a:rPr>
              <a:t>Apache </a:t>
            </a:r>
            <a:r>
              <a:rPr lang="en-US" sz="2400" dirty="0" err="1">
                <a:latin typeface="Agency FB" panose="020B0503020202020204" pitchFamily="34" charset="0"/>
              </a:rPr>
              <a:t>serveri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orqali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ishlay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oladigan</a:t>
            </a:r>
            <a:r>
              <a:rPr lang="en-US" sz="2400" dirty="0">
                <a:latin typeface="Agency FB" panose="020B0503020202020204" pitchFamily="34" charset="0"/>
              </a:rPr>
              <a:t> web </a:t>
            </a:r>
            <a:r>
              <a:rPr lang="en-US" sz="2400" dirty="0" err="1">
                <a:latin typeface="Agency FB" panose="020B0503020202020204" pitchFamily="34" charset="0"/>
              </a:rPr>
              <a:t>sahifalar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joylashadi</a:t>
            </a:r>
            <a:r>
              <a:rPr lang="en-US" sz="2400" dirty="0">
                <a:latin typeface="Agency FB" panose="020B0503020202020204" pitchFamily="34" charset="0"/>
              </a:rPr>
              <a:t>.</a:t>
            </a:r>
          </a:p>
          <a:p>
            <a:endParaRPr lang="en-US" sz="800" b="1" dirty="0" smtClean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/</a:t>
            </a:r>
            <a:r>
              <a:rPr lang="en-US" sz="2400" b="1" dirty="0" err="1">
                <a:latin typeface="Agency FB" panose="020B0503020202020204" pitchFamily="34" charset="0"/>
              </a:rPr>
              <a:t>var</a:t>
            </a:r>
            <a:r>
              <a:rPr lang="en-US" sz="2400" b="1" dirty="0">
                <a:latin typeface="Agency FB" panose="020B0503020202020204" pitchFamily="34" charset="0"/>
              </a:rPr>
              <a:t>/log – </a:t>
            </a:r>
            <a:r>
              <a:rPr lang="en-US" sz="2400" dirty="0" err="1">
                <a:latin typeface="Agency FB" panose="020B0503020202020204" pitchFamily="34" charset="0"/>
              </a:rPr>
              <a:t>Barcha</a:t>
            </a:r>
            <a:r>
              <a:rPr lang="en-US" sz="2400" dirty="0">
                <a:latin typeface="Agency FB" panose="020B0503020202020204" pitchFamily="34" charset="0"/>
              </a:rPr>
              <a:t> log </a:t>
            </a:r>
            <a:r>
              <a:rPr lang="en-US" sz="2400" dirty="0" err="1">
                <a:latin typeface="Agency FB" panose="020B0503020202020204" pitchFamily="34" charset="0"/>
              </a:rPr>
              <a:t>fayllar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saqlanadi</a:t>
            </a:r>
            <a:r>
              <a:rPr lang="en-US" sz="2400" dirty="0">
                <a:latin typeface="Agency FB" panose="020B0503020202020204" pitchFamily="34" charset="0"/>
              </a:rPr>
              <a:t>.</a:t>
            </a:r>
          </a:p>
          <a:p>
            <a:endParaRPr lang="en-US" sz="800" b="1" dirty="0" smtClean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/</a:t>
            </a:r>
            <a:r>
              <a:rPr lang="en-US" sz="2400" b="1" dirty="0" err="1">
                <a:latin typeface="Agency FB" panose="020B0503020202020204" pitchFamily="34" charset="0"/>
              </a:rPr>
              <a:t>var</a:t>
            </a:r>
            <a:r>
              <a:rPr lang="en-US" sz="2400" b="1" dirty="0">
                <a:latin typeface="Agency FB" panose="020B0503020202020204" pitchFamily="34" charset="0"/>
              </a:rPr>
              <a:t>/games –</a:t>
            </a:r>
            <a:r>
              <a:rPr lang="en-US" sz="2400" dirty="0">
                <a:latin typeface="Agency FB" panose="020B0503020202020204" pitchFamily="34" charset="0"/>
              </a:rPr>
              <a:t> </a:t>
            </a:r>
            <a:r>
              <a:rPr lang="en-US" sz="2400" dirty="0" err="1" smtClean="0">
                <a:latin typeface="Agency FB" panose="020B0503020202020204" pitchFamily="34" charset="0"/>
              </a:rPr>
              <a:t>O’yin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fayllari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uchun</a:t>
            </a:r>
            <a:r>
              <a:rPr lang="en-US" sz="2400" dirty="0">
                <a:latin typeface="Agency FB" panose="020B0503020202020204" pitchFamily="34" charset="0"/>
              </a:rPr>
              <a:t> joy</a:t>
            </a:r>
            <a:r>
              <a:rPr lang="en-US" sz="2400" dirty="0" smtClean="0">
                <a:latin typeface="Agency FB" panose="020B0503020202020204" pitchFamily="34" charset="0"/>
              </a:rPr>
              <a:t>.</a:t>
            </a:r>
          </a:p>
          <a:p>
            <a:endParaRPr lang="en-US" sz="800" b="1" dirty="0" smtClean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/</a:t>
            </a:r>
            <a:r>
              <a:rPr lang="en-US" sz="2400" b="1" dirty="0" err="1">
                <a:latin typeface="Agency FB" panose="020B0503020202020204" pitchFamily="34" charset="0"/>
              </a:rPr>
              <a:t>var</a:t>
            </a:r>
            <a:r>
              <a:rPr lang="en-US" sz="2400" b="1" dirty="0">
                <a:latin typeface="Agency FB" panose="020B0503020202020204" pitchFamily="34" charset="0"/>
              </a:rPr>
              <a:t>/cache</a:t>
            </a:r>
            <a:r>
              <a:rPr lang="en-US" sz="2400" dirty="0">
                <a:latin typeface="Agency FB" panose="020B0503020202020204" pitchFamily="34" charset="0"/>
              </a:rPr>
              <a:t> – </a:t>
            </a:r>
            <a:r>
              <a:rPr lang="en-US" sz="2400" dirty="0" err="1">
                <a:latin typeface="Agency FB" panose="020B0503020202020204" pitchFamily="34" charset="0"/>
              </a:rPr>
              <a:t>Operatsion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tizimga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o’rnatilgan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barcha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dasturlarning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keshlari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uchun</a:t>
            </a:r>
            <a:r>
              <a:rPr lang="en-US" sz="2400" dirty="0">
                <a:latin typeface="Agency FB" panose="020B0503020202020204" pitchFamily="34" charset="0"/>
              </a:rPr>
              <a:t> joy.</a:t>
            </a:r>
          </a:p>
          <a:p>
            <a:endParaRPr lang="en-US" sz="800" b="1" dirty="0" smtClean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/</a:t>
            </a:r>
            <a:r>
              <a:rPr lang="en-US" sz="2400" b="1" dirty="0" err="1">
                <a:latin typeface="Agency FB" panose="020B0503020202020204" pitchFamily="34" charset="0"/>
              </a:rPr>
              <a:t>var</a:t>
            </a:r>
            <a:r>
              <a:rPr lang="en-US" sz="2400" b="1" dirty="0">
                <a:latin typeface="Agency FB" panose="020B0503020202020204" pitchFamily="34" charset="0"/>
              </a:rPr>
              <a:t>/lib</a:t>
            </a:r>
            <a:r>
              <a:rPr lang="en-US" sz="2400" dirty="0">
                <a:latin typeface="Agency FB" panose="020B0503020202020204" pitchFamily="34" charset="0"/>
              </a:rPr>
              <a:t> – </a:t>
            </a:r>
            <a:r>
              <a:rPr lang="en-US" sz="2400" dirty="0" err="1">
                <a:latin typeface="Agency FB" panose="020B0503020202020204" pitchFamily="34" charset="0"/>
              </a:rPr>
              <a:t>Ish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jarayonida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dasturlar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tomonidan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o’zgarishi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mumkin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bo’lgan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doimiy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hujjatlar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uchun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smtClean="0">
                <a:latin typeface="Agency FB" panose="020B0503020202020204" pitchFamily="34" charset="0"/>
              </a:rPr>
              <a:t>joy (</a:t>
            </a:r>
            <a:r>
              <a:rPr lang="en-US" sz="2400" dirty="0" err="1">
                <a:latin typeface="Agency FB" panose="020B0503020202020204" pitchFamily="34" charset="0"/>
              </a:rPr>
              <a:t>Misol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uchun</a:t>
            </a:r>
            <a:r>
              <a:rPr lang="en-US" sz="2400" dirty="0">
                <a:latin typeface="Agency FB" panose="020B0503020202020204" pitchFamily="34" charset="0"/>
              </a:rPr>
              <a:t> meta </a:t>
            </a:r>
            <a:r>
              <a:rPr lang="en-US" sz="2400" dirty="0" err="1">
                <a:latin typeface="Agency FB" panose="020B0503020202020204" pitchFamily="34" charset="0"/>
              </a:rPr>
              <a:t>ma’lumotlar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malumotlar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bazasi</a:t>
            </a:r>
            <a:r>
              <a:rPr lang="en-US" sz="2400" dirty="0" smtClean="0">
                <a:latin typeface="Agency FB" panose="020B0503020202020204" pitchFamily="34" charset="0"/>
              </a:rPr>
              <a:t>,..).</a:t>
            </a:r>
            <a:endParaRPr lang="en-US" sz="2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40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75" y="222005"/>
            <a:ext cx="11425145" cy="638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0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84077" y="707847"/>
            <a:ext cx="5125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gency FB" panose="020B0503020202020204" pitchFamily="34" charset="0"/>
              </a:rPr>
              <a:t>PUTTY </a:t>
            </a:r>
            <a:r>
              <a:rPr lang="en-US" sz="2400" b="1" dirty="0" err="1" smtClean="0">
                <a:latin typeface="Agency FB" panose="020B0503020202020204" pitchFamily="34" charset="0"/>
              </a:rPr>
              <a:t>va</a:t>
            </a:r>
            <a:r>
              <a:rPr lang="en-US" sz="2400" b="1" dirty="0" smtClean="0">
                <a:latin typeface="Agency FB" panose="020B0503020202020204" pitchFamily="34" charset="0"/>
              </a:rPr>
              <a:t> WINSCP DASTURLARI BILAN ISHLASH</a:t>
            </a:r>
          </a:p>
        </p:txBody>
      </p:sp>
      <p:pic>
        <p:nvPicPr>
          <p:cNvPr id="4098" name="Picture 2" descr="ÐÐ°ÑÑÐ¸Ð½ÐºÐ¸ Ð¿Ð¾ Ð·Ð°Ð¿ÑÐ¾ÑÑ putty  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257" y="1442073"/>
            <a:ext cx="1450596" cy="145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470" y="1324775"/>
            <a:ext cx="1675043" cy="16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ÐÐ°ÑÑÐ¸Ð½ÐºÐ¸ Ð¿Ð¾ Ð·Ð°Ð¿ÑÐ¾ÑÑ putty  ic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" t="6135" r="4125" b="7647"/>
          <a:stretch/>
        </p:blipFill>
        <p:spPr bwMode="auto">
          <a:xfrm>
            <a:off x="1949205" y="2268417"/>
            <a:ext cx="4469180" cy="277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ÐÐ°ÑÑÐ¸Ð½ÐºÐ¸ Ð¿Ð¾ Ð·Ð°Ð¿ÑÐ¾ÑÑ winsc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461" y="3155081"/>
            <a:ext cx="5321592" cy="351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35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609493" y="422612"/>
            <a:ext cx="19577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gency FB" panose="020B0503020202020204" pitchFamily="34" charset="0"/>
              </a:rPr>
              <a:t>INSTALL PUTTY</a:t>
            </a:r>
          </a:p>
        </p:txBody>
      </p:sp>
      <p:pic>
        <p:nvPicPr>
          <p:cNvPr id="5122" name="Picture 2" descr="PuTTY installer has star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094" y="884277"/>
            <a:ext cx="3339585" cy="261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utty install asks destination fol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25" y="884277"/>
            <a:ext cx="3339585" cy="261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electing installation options for PuTTY installer on Windows 7, 8,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094" y="3609893"/>
            <a:ext cx="3339585" cy="261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putty-installer-complet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24" y="3609892"/>
            <a:ext cx="3339585" cy="261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52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997-technology-template-16x9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GLC(SYSADMIN)</Template>
  <TotalTime>1523</TotalTime>
  <Words>288</Words>
  <Application>Microsoft Office PowerPoint</Application>
  <PresentationFormat>Широкоэкранный</PresentationFormat>
  <Paragraphs>108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Agency FB</vt:lpstr>
      <vt:lpstr>Arial</vt:lpstr>
      <vt:lpstr>Calibri</vt:lpstr>
      <vt:lpstr>160997-technology-template-16x9</vt:lpstr>
      <vt:lpstr>TARMOQ ADMINISTRATORLIGI 15-DARS</vt:lpstr>
      <vt:lpstr>LINUX UBUNTU ASOSIY KATALOGLARI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Ruslan &amp; Ummurobi'a</dc:creator>
  <cp:lastModifiedBy>Ruslan Allabergenov</cp:lastModifiedBy>
  <cp:revision>289</cp:revision>
  <dcterms:created xsi:type="dcterms:W3CDTF">2018-08-25T06:40:57Z</dcterms:created>
  <dcterms:modified xsi:type="dcterms:W3CDTF">2019-11-05T13:50:39Z</dcterms:modified>
</cp:coreProperties>
</file>