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5" r:id="rId1"/>
  </p:sldMasterIdLst>
  <p:sldIdLst>
    <p:sldId id="256" r:id="rId2"/>
    <p:sldId id="289" r:id="rId3"/>
    <p:sldId id="257" r:id="rId4"/>
    <p:sldId id="258" r:id="rId5"/>
    <p:sldId id="290" r:id="rId6"/>
    <p:sldId id="291" r:id="rId7"/>
    <p:sldId id="279" r:id="rId8"/>
    <p:sldId id="284" r:id="rId9"/>
    <p:sldId id="285" r:id="rId10"/>
    <p:sldId id="287" r:id="rId11"/>
    <p:sldId id="288" r:id="rId12"/>
    <p:sldId id="281" r:id="rId13"/>
    <p:sldId id="283" r:id="rId14"/>
    <p:sldId id="292" r:id="rId15"/>
    <p:sldId id="293" r:id="rId16"/>
    <p:sldId id="29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4610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55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44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971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4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4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993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7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05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412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28.02.2019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191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6" r:id="rId1"/>
    <p:sldLayoutId id="2147484117" r:id="rId2"/>
    <p:sldLayoutId id="2147484118" r:id="rId3"/>
    <p:sldLayoutId id="2147484119" r:id="rId4"/>
    <p:sldLayoutId id="2147484120" r:id="rId5"/>
    <p:sldLayoutId id="2147484121" r:id="rId6"/>
    <p:sldLayoutId id="2147484122" r:id="rId7"/>
    <p:sldLayoutId id="2147484123" r:id="rId8"/>
    <p:sldLayoutId id="2147484124" r:id="rId9"/>
    <p:sldLayoutId id="2147484125" r:id="rId10"/>
    <p:sldLayoutId id="214748412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IPv4 address </a:t>
            </a:r>
            <a:r>
              <a:rPr lang="en-US" sz="3200" b="1" dirty="0" err="1" smtClean="0">
                <a:latin typeface="Agency FB" panose="020B0503020202020204" pitchFamily="34" charset="0"/>
              </a:rPr>
              <a:t>strukturasi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02" y="1171256"/>
            <a:ext cx="10097693" cy="52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IPv4 address </a:t>
            </a:r>
            <a:r>
              <a:rPr lang="en-US" sz="3200" b="1" dirty="0" err="1" smtClean="0">
                <a:latin typeface="Agency FB" panose="020B0503020202020204" pitchFamily="34" charset="0"/>
              </a:rPr>
              <a:t>strukturasi</a:t>
            </a:r>
            <a:endParaRPr lang="ru-RU" sz="3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51" y="1014938"/>
            <a:ext cx="8472736" cy="24669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151" y="3638210"/>
            <a:ext cx="8472736" cy="302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4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658" y="765896"/>
            <a:ext cx="10299144" cy="560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67" y="154563"/>
            <a:ext cx="7752051" cy="113251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854" y="1320215"/>
            <a:ext cx="7190943" cy="13187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799" y="2672103"/>
            <a:ext cx="7490546" cy="13106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386" y="4015865"/>
            <a:ext cx="7027287" cy="14483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508" y="5464238"/>
            <a:ext cx="8143248" cy="13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74143" y="840944"/>
            <a:ext cx="108319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>
                <a:latin typeface="Agency FB" panose="020B0503020202020204" pitchFamily="34" charset="0"/>
              </a:rPr>
              <a:t>	</a:t>
            </a:r>
            <a:r>
              <a:rPr lang="en-US" sz="2500" dirty="0" err="1" smtClean="0">
                <a:latin typeface="Agency FB" panose="020B0503020202020204" pitchFamily="34" charset="0"/>
              </a:rPr>
              <a:t>Shlyuz</a:t>
            </a:r>
            <a:r>
              <a:rPr lang="en-US" sz="2500" dirty="0" smtClean="0">
                <a:latin typeface="Agency FB" panose="020B0503020202020204" pitchFamily="34" charset="0"/>
              </a:rPr>
              <a:t> </a:t>
            </a:r>
            <a:r>
              <a:rPr lang="en-US" sz="2500" dirty="0">
                <a:latin typeface="Agency FB" panose="020B0503020202020204" pitchFamily="34" charset="0"/>
              </a:rPr>
              <a:t>(</a:t>
            </a:r>
            <a:r>
              <a:rPr lang="ru-RU" sz="2500" dirty="0">
                <a:latin typeface="Ubuntu"/>
              </a:rPr>
              <a:t>шлюз, </a:t>
            </a:r>
            <a:r>
              <a:rPr lang="en-US" sz="2500" dirty="0">
                <a:latin typeface="Agency FB" panose="020B0503020202020204" pitchFamily="34" charset="0"/>
              </a:rPr>
              <a:t>gateway) – </a:t>
            </a:r>
            <a:r>
              <a:rPr lang="en-US" sz="2500" dirty="0" err="1">
                <a:latin typeface="Agency FB" panose="020B0503020202020204" pitchFamily="34" charset="0"/>
              </a:rPr>
              <a:t>turli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xildagi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tarmoqlar</a:t>
            </a:r>
            <a:r>
              <a:rPr lang="en-US" sz="2500" dirty="0">
                <a:latin typeface="Agency FB" panose="020B0503020202020204" pitchFamily="34" charset="0"/>
              </a:rPr>
              <a:t> (</a:t>
            </a:r>
            <a:r>
              <a:rPr lang="en-US" sz="2500" dirty="0" err="1">
                <a:latin typeface="Agency FB" panose="020B0503020202020204" pitchFamily="34" charset="0"/>
              </a:rPr>
              <a:t>mahalliy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va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xalqaro</a:t>
            </a:r>
            <a:r>
              <a:rPr lang="en-US" sz="2500" dirty="0">
                <a:latin typeface="Agency FB" panose="020B0503020202020204" pitchFamily="34" charset="0"/>
              </a:rPr>
              <a:t>) </a:t>
            </a:r>
            <a:r>
              <a:rPr lang="en-US" sz="2500" dirty="0" err="1">
                <a:latin typeface="Agency FB" panose="020B0503020202020204" pitchFamily="34" charset="0"/>
              </a:rPr>
              <a:t>birligini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ta`minlovchi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tarmoq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qurilmasi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yoki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dasturi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vosita</a:t>
            </a:r>
            <a:r>
              <a:rPr lang="en-US" sz="2500" dirty="0">
                <a:latin typeface="Agency FB" panose="020B0503020202020204" pitchFamily="34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</a:rPr>
              <a:t>Tarmoq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qurilmasi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bir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turdagi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fizik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muhitdagi</a:t>
            </a:r>
            <a:r>
              <a:rPr lang="en-US" sz="2500" dirty="0">
                <a:latin typeface="Agency FB" panose="020B0503020202020204" pitchFamily="34" charset="0"/>
              </a:rPr>
              <a:t> (</a:t>
            </a:r>
            <a:r>
              <a:rPr lang="en-US" sz="2500" dirty="0" err="1">
                <a:latin typeface="Agency FB" panose="020B0503020202020204" pitchFamily="34" charset="0"/>
              </a:rPr>
              <a:t>tarmoq</a:t>
            </a:r>
            <a:r>
              <a:rPr lang="en-US" sz="2500" dirty="0">
                <a:latin typeface="Agency FB" panose="020B0503020202020204" pitchFamily="34" charset="0"/>
              </a:rPr>
              <a:t>) </a:t>
            </a:r>
            <a:r>
              <a:rPr lang="en-US" sz="2500" dirty="0" err="1">
                <a:latin typeface="Agency FB" panose="020B0503020202020204" pitchFamily="34" charset="0"/>
              </a:rPr>
              <a:t>protokoldan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ikkinchi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turdagi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fizik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muhit</a:t>
            </a:r>
            <a:r>
              <a:rPr lang="en-US" sz="2500" dirty="0">
                <a:latin typeface="Agency FB" panose="020B0503020202020204" pitchFamily="34" charset="0"/>
              </a:rPr>
              <a:t> (</a:t>
            </a:r>
            <a:r>
              <a:rPr lang="en-US" sz="2500" dirty="0" err="1">
                <a:latin typeface="Agency FB" panose="020B0503020202020204" pitchFamily="34" charset="0"/>
              </a:rPr>
              <a:t>tarmoq</a:t>
            </a:r>
            <a:r>
              <a:rPr lang="en-US" sz="2500" dirty="0">
                <a:latin typeface="Agency FB" panose="020B0503020202020204" pitchFamily="34" charset="0"/>
              </a:rPr>
              <a:t>) </a:t>
            </a:r>
            <a:r>
              <a:rPr lang="en-US" sz="2500" dirty="0" err="1">
                <a:latin typeface="Agency FB" panose="020B0503020202020204" pitchFamily="34" charset="0"/>
              </a:rPr>
              <a:t>protokoliga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jo`natadi</a:t>
            </a:r>
            <a:r>
              <a:rPr lang="en-US" sz="2500" dirty="0">
                <a:latin typeface="Agency FB" panose="020B0503020202020204" pitchFamily="34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</a:rPr>
              <a:t>Misol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uchun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interenet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bilan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bog`lanish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uchun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shlyuzdan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foydalaniladi</a:t>
            </a:r>
            <a:r>
              <a:rPr lang="en-US" sz="2500" dirty="0">
                <a:latin typeface="Agency FB" panose="020B0503020202020204" pitchFamily="34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</a:rPr>
              <a:t>Bunday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qurilma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marshrutizator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nomi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bilan</a:t>
            </a:r>
            <a:r>
              <a:rPr lang="en-US" sz="2500" dirty="0">
                <a:latin typeface="Agency FB" panose="020B0503020202020204" pitchFamily="34" charset="0"/>
              </a:rPr>
              <a:t> ham </a:t>
            </a:r>
            <a:r>
              <a:rPr lang="en-US" sz="2500" dirty="0" err="1">
                <a:latin typeface="Agency FB" panose="020B0503020202020204" pitchFamily="34" charset="0"/>
              </a:rPr>
              <a:t>yuritiladi</a:t>
            </a:r>
            <a:r>
              <a:rPr lang="en-US" sz="2500" dirty="0" smtClean="0">
                <a:latin typeface="Agency FB" panose="020B0503020202020204" pitchFamily="34" charset="0"/>
              </a:rPr>
              <a:t>.</a:t>
            </a:r>
            <a:br>
              <a:rPr lang="en-US" sz="2500" dirty="0" smtClean="0">
                <a:latin typeface="Agency FB" panose="020B0503020202020204" pitchFamily="34" charset="0"/>
              </a:rPr>
            </a:br>
            <a:r>
              <a:rPr lang="en-US" sz="2500" dirty="0">
                <a:latin typeface="Agency FB" panose="020B0503020202020204" pitchFamily="34" charset="0"/>
              </a:rPr>
              <a:t/>
            </a:r>
            <a:br>
              <a:rPr lang="en-US" sz="2500" dirty="0">
                <a:latin typeface="Agency FB" panose="020B0503020202020204" pitchFamily="34" charset="0"/>
              </a:rPr>
            </a:br>
            <a:r>
              <a:rPr lang="en-US" sz="2500" dirty="0" smtClean="0">
                <a:latin typeface="Agency FB" panose="020B0503020202020204" pitchFamily="34" charset="0"/>
              </a:rPr>
              <a:t>	</a:t>
            </a:r>
            <a:r>
              <a:rPr lang="en-US" sz="2500" dirty="0" err="1" smtClean="0">
                <a:latin typeface="Agency FB" panose="020B0503020202020204" pitchFamily="34" charset="0"/>
              </a:rPr>
              <a:t>Shlyuz</a:t>
            </a:r>
            <a:r>
              <a:rPr lang="en-US" sz="2500" dirty="0" smtClean="0">
                <a:latin typeface="Agency FB" panose="020B0503020202020204" pitchFamily="34" charset="0"/>
              </a:rPr>
              <a:t> </a:t>
            </a:r>
            <a:r>
              <a:rPr lang="en-US" sz="2500" dirty="0">
                <a:latin typeface="Agency FB" panose="020B0503020202020204" pitchFamily="34" charset="0"/>
              </a:rPr>
              <a:t>– </a:t>
            </a:r>
            <a:r>
              <a:rPr lang="en-US" sz="2500" dirty="0" err="1">
                <a:latin typeface="Agency FB" panose="020B0503020202020204" pitchFamily="34" charset="0"/>
              </a:rPr>
              <a:t>odatda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turli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ko`rinishdagi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protokollarga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ega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tarmoqni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bilashtirish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uchun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xizmat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qiluvchi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qurilma</a:t>
            </a:r>
            <a:r>
              <a:rPr lang="en-US" sz="2500" dirty="0">
                <a:latin typeface="Agency FB" panose="020B0503020202020204" pitchFamily="34" charset="0"/>
              </a:rPr>
              <a:t>. IP </a:t>
            </a:r>
            <a:r>
              <a:rPr lang="en-US" sz="2500" dirty="0" err="1">
                <a:latin typeface="Agency FB" panose="020B0503020202020204" pitchFamily="34" charset="0"/>
              </a:rPr>
              <a:t>tarmoqlarida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shlyuz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vazifasini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marshrutizator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bajaradi</a:t>
            </a:r>
            <a:r>
              <a:rPr lang="en-US" sz="2500" dirty="0">
                <a:latin typeface="Agency FB" panose="020B0503020202020204" pitchFamily="34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</a:rPr>
              <a:t>tarmoq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aloqa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kanali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sizning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shaxsiy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kompyuteringizdagi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Internetga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ulangan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kanal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bilan</a:t>
            </a:r>
            <a:r>
              <a:rPr lang="en-US" sz="2500" dirty="0">
                <a:latin typeface="Agency FB" panose="020B0503020202020204" pitchFamily="34" charset="0"/>
              </a:rPr>
              <a:t>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125403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Domen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tushinchasi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haqida</a:t>
            </a:r>
            <a:endParaRPr lang="en-US" sz="3200" b="1" dirty="0" smtClean="0">
              <a:latin typeface="Agency FB" panose="020B0503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68288" y="1231919"/>
            <a:ext cx="987192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b="1" dirty="0" err="1">
                <a:latin typeface="Agency FB" panose="020B0503020202020204" pitchFamily="34" charset="0"/>
              </a:rPr>
              <a:t>Domen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dirty="0">
                <a:latin typeface="Agency FB" panose="020B0503020202020204" pitchFamily="34" charset="0"/>
              </a:rPr>
              <a:t>– </a:t>
            </a:r>
            <a:r>
              <a:rPr lang="en-US" sz="2500" dirty="0" err="1">
                <a:latin typeface="Agency FB" panose="020B0503020202020204" pitchFamily="34" charset="0"/>
              </a:rPr>
              <a:t>bu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cheksiz</a:t>
            </a:r>
            <a:r>
              <a:rPr lang="en-US" sz="2500" dirty="0">
                <a:latin typeface="Agency FB" panose="020B0503020202020204" pitchFamily="34" charset="0"/>
              </a:rPr>
              <a:t> internet </a:t>
            </a:r>
            <a:r>
              <a:rPr lang="en-US" sz="2500" dirty="0" err="1">
                <a:latin typeface="Agency FB" panose="020B0503020202020204" pitchFamily="34" charset="0"/>
              </a:rPr>
              <a:t>ummonidagi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serverlardan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birida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joylashgan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qaysidir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saytga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olib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boradigan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manzil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hisoblanadi</a:t>
            </a:r>
            <a:r>
              <a:rPr lang="en-US" sz="2500" dirty="0">
                <a:latin typeface="Agency FB" panose="020B0503020202020204" pitchFamily="34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</a:rPr>
              <a:t>Aslida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Siz</a:t>
            </a:r>
            <a:r>
              <a:rPr lang="en-US" sz="2500" dirty="0">
                <a:latin typeface="Agency FB" panose="020B0503020202020204" pitchFamily="34" charset="0"/>
              </a:rPr>
              <a:t> hosting </a:t>
            </a:r>
            <a:r>
              <a:rPr lang="en-US" sz="2500" dirty="0" err="1">
                <a:latin typeface="Agency FB" panose="020B0503020202020204" pitchFamily="34" charset="0"/>
              </a:rPr>
              <a:t>xizmatidan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foydalanib</a:t>
            </a:r>
            <a:r>
              <a:rPr lang="en-US" sz="2500" dirty="0">
                <a:latin typeface="Agency FB" panose="020B0503020202020204" pitchFamily="34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</a:rPr>
              <a:t>saytingizni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qaysidir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serverga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joylashtirganingizda</a:t>
            </a:r>
            <a:r>
              <a:rPr lang="en-US" sz="2500" dirty="0">
                <a:latin typeface="Agency FB" panose="020B0503020202020204" pitchFamily="34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</a:rPr>
              <a:t>saytingiz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manzili</a:t>
            </a:r>
            <a:r>
              <a:rPr lang="en-US" sz="2500" dirty="0">
                <a:latin typeface="Agency FB" panose="020B0503020202020204" pitchFamily="34" charset="0"/>
              </a:rPr>
              <a:t> (server </a:t>
            </a:r>
            <a:r>
              <a:rPr lang="en-US" sz="2500" dirty="0" err="1">
                <a:latin typeface="Agency FB" panose="020B0503020202020204" pitchFamily="34" charset="0"/>
              </a:rPr>
              <a:t>nuqta’i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nazaridan</a:t>
            </a:r>
            <a:r>
              <a:rPr lang="en-US" sz="2500" dirty="0">
                <a:latin typeface="Agency FB" panose="020B0503020202020204" pitchFamily="34" charset="0"/>
              </a:rPr>
              <a:t>) </a:t>
            </a:r>
            <a:r>
              <a:rPr lang="en-US" sz="2500" dirty="0" err="1">
                <a:latin typeface="Agency FB" panose="020B0503020202020204" pitchFamily="34" charset="0"/>
              </a:rPr>
              <a:t>qandaydir</a:t>
            </a:r>
            <a:r>
              <a:rPr lang="en-US" sz="2500" dirty="0">
                <a:latin typeface="Agency FB" panose="020B0503020202020204" pitchFamily="34" charset="0"/>
              </a:rPr>
              <a:t> IP </a:t>
            </a:r>
            <a:r>
              <a:rPr lang="en-US" sz="2500" dirty="0" err="1">
                <a:latin typeface="Agency FB" panose="020B0503020202020204" pitchFamily="34" charset="0"/>
              </a:rPr>
              <a:t>manzilga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teng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bo’ladi</a:t>
            </a:r>
            <a:r>
              <a:rPr lang="en-US" sz="2500" dirty="0">
                <a:latin typeface="Agency FB" panose="020B0503020202020204" pitchFamily="34" charset="0"/>
              </a:rPr>
              <a:t>. </a:t>
            </a:r>
          </a:p>
          <a:p>
            <a:pPr algn="just"/>
            <a:r>
              <a:rPr lang="en-US" sz="2500" dirty="0" err="1">
                <a:latin typeface="Agency FB" panose="020B0503020202020204" pitchFamily="34" charset="0"/>
              </a:rPr>
              <a:t>Kompyuter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domen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manzilining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namunaviy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ko`rinishi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quyidagicha</a:t>
            </a:r>
            <a:r>
              <a:rPr lang="en-US" sz="2500" dirty="0">
                <a:latin typeface="Agency FB" panose="020B0503020202020204" pitchFamily="34" charset="0"/>
              </a:rPr>
              <a:t>: </a:t>
            </a:r>
          </a:p>
          <a:p>
            <a:pPr algn="just"/>
            <a:r>
              <a:rPr lang="en-US" sz="2500" dirty="0">
                <a:latin typeface="Agency FB" panose="020B0503020202020204" pitchFamily="34" charset="0"/>
              </a:rPr>
              <a:t> mim.uz </a:t>
            </a:r>
          </a:p>
          <a:p>
            <a:pPr algn="just"/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Namunadan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ko`rinib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turibdiki</a:t>
            </a:r>
            <a:r>
              <a:rPr lang="en-US" sz="2500" dirty="0">
                <a:latin typeface="Agency FB" panose="020B0503020202020204" pitchFamily="34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</a:rPr>
              <a:t>kompyuter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manzili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bir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necha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qismlardan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iborat</a:t>
            </a:r>
            <a:r>
              <a:rPr lang="en-US" sz="2500" dirty="0">
                <a:latin typeface="Agency FB" panose="020B0503020202020204" pitchFamily="34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</a:rPr>
              <a:t>O`ng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tomondan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manzilning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birinchi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qismi</a:t>
            </a:r>
            <a:r>
              <a:rPr lang="en-US" sz="2500" dirty="0">
                <a:latin typeface="Agency FB" panose="020B0503020202020204" pitchFamily="34" charset="0"/>
              </a:rPr>
              <a:t> (</a:t>
            </a:r>
            <a:r>
              <a:rPr lang="en-US" sz="2500" dirty="0" err="1">
                <a:latin typeface="Agency FB" panose="020B0503020202020204" pitchFamily="34" charset="0"/>
              </a:rPr>
              <a:t>namunada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uz</a:t>
            </a:r>
            <a:r>
              <a:rPr lang="en-US" sz="2500" dirty="0">
                <a:latin typeface="Agency FB" panose="020B0503020202020204" pitchFamily="34" charset="0"/>
              </a:rPr>
              <a:t>) </a:t>
            </a:r>
            <a:r>
              <a:rPr lang="en-US" sz="2500" dirty="0" err="1">
                <a:latin typeface="Agency FB" panose="020B0503020202020204" pitchFamily="34" charset="0"/>
              </a:rPr>
              <a:t>domenning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birinchi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sathi</a:t>
            </a:r>
            <a:r>
              <a:rPr lang="en-US" sz="2500" dirty="0">
                <a:latin typeface="Agency FB" panose="020B0503020202020204" pitchFamily="34" charset="0"/>
              </a:rPr>
              <a:t> deb </a:t>
            </a:r>
            <a:r>
              <a:rPr lang="en-US" sz="2500" dirty="0" err="1">
                <a:latin typeface="Agency FB" panose="020B0503020202020204" pitchFamily="34" charset="0"/>
              </a:rPr>
              <a:t>qabul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qilinadi</a:t>
            </a:r>
            <a:r>
              <a:rPr lang="en-US" sz="2500" dirty="0">
                <a:latin typeface="Agency FB" panose="020B0503020202020204" pitchFamily="34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</a:rPr>
              <a:t>keyingisi</a:t>
            </a:r>
            <a:r>
              <a:rPr lang="en-US" sz="2500" dirty="0">
                <a:latin typeface="Agency FB" panose="020B0503020202020204" pitchFamily="34" charset="0"/>
              </a:rPr>
              <a:t> (</a:t>
            </a:r>
            <a:r>
              <a:rPr lang="en-US" sz="2500" dirty="0" err="1">
                <a:latin typeface="Agency FB" panose="020B0503020202020204" pitchFamily="34" charset="0"/>
              </a:rPr>
              <a:t>namunada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mim</a:t>
            </a:r>
            <a:r>
              <a:rPr lang="en-US" sz="2500" dirty="0">
                <a:latin typeface="Agency FB" panose="020B0503020202020204" pitchFamily="34" charset="0"/>
              </a:rPr>
              <a:t>) – </a:t>
            </a:r>
            <a:r>
              <a:rPr lang="en-US" sz="2500" dirty="0" err="1">
                <a:latin typeface="Agency FB" panose="020B0503020202020204" pitchFamily="34" charset="0"/>
              </a:rPr>
              <a:t>ikkinchi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sathi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va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hokazo</a:t>
            </a:r>
            <a:r>
              <a:rPr lang="en-US" sz="2500" dirty="0">
                <a:latin typeface="Agency FB" panose="020B0503020202020204" pitchFamily="34" charset="0"/>
              </a:rPr>
              <a:t>. </a:t>
            </a:r>
          </a:p>
          <a:p>
            <a:pPr algn="just"/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Internetda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manzillar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ko`p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qavatli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domen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tizimiga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qurilgan</a:t>
            </a:r>
            <a:r>
              <a:rPr lang="en-US" sz="2500" dirty="0">
                <a:latin typeface="Agency FB" panose="020B0503020202020204" pitchFamily="34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</a:rPr>
              <a:t>Birinchi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sath</a:t>
            </a:r>
            <a:r>
              <a:rPr lang="en-US" sz="2500" dirty="0">
                <a:latin typeface="Agency FB" panose="020B0503020202020204" pitchFamily="34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</a:rPr>
              <a:t>umumjahon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mavzular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yoki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geografik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joylar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boyicha</a:t>
            </a:r>
            <a:r>
              <a:rPr lang="en-US" sz="2500" dirty="0">
                <a:latin typeface="Agency FB" panose="020B0503020202020204" pitchFamily="34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</a:rPr>
              <a:t>nomlanadi</a:t>
            </a:r>
            <a:r>
              <a:rPr lang="en-US" sz="2500" dirty="0">
                <a:latin typeface="Agency FB" panose="020B0503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36409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41047" y="422657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Agency FB" panose="020B0503020202020204" pitchFamily="34" charset="0"/>
              </a:rPr>
              <a:t>Domen</a:t>
            </a:r>
            <a:endParaRPr lang="ru-RU" sz="3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7898" y="890723"/>
            <a:ext cx="8860972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b="1" dirty="0" err="1">
                <a:latin typeface="Agency FB" panose="020B0503020202020204" pitchFamily="34" charset="0"/>
              </a:rPr>
              <a:t>Masalan</a:t>
            </a:r>
            <a:r>
              <a:rPr lang="en-US" sz="2500" b="1" dirty="0">
                <a:latin typeface="Agency FB" panose="020B0503020202020204" pitchFamily="34" charset="0"/>
              </a:rPr>
              <a:t>: </a:t>
            </a:r>
            <a:r>
              <a:rPr lang="en-US" sz="2500" b="1" dirty="0" err="1">
                <a:latin typeface="Agency FB" panose="020B0503020202020204" pitchFamily="34" charset="0"/>
              </a:rPr>
              <a:t>mavzular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bo`yicha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bo`lingan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domenlar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quyidagicha</a:t>
            </a:r>
            <a:r>
              <a:rPr lang="en-US" sz="2500" b="1" dirty="0">
                <a:latin typeface="Agency FB" panose="020B0503020202020204" pitchFamily="34" charset="0"/>
              </a:rPr>
              <a:t>: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en-US" sz="2500" b="1" dirty="0">
                <a:latin typeface="Agency FB" panose="020B0503020202020204" pitchFamily="34" charset="0"/>
              </a:rPr>
              <a:t> * com (commercial) – </a:t>
            </a:r>
            <a:r>
              <a:rPr lang="en-US" sz="2500" b="1" dirty="0" err="1">
                <a:latin typeface="Agency FB" panose="020B0503020202020204" pitchFamily="34" charset="0"/>
              </a:rPr>
              <a:t>tijorat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tashkilotlar</a:t>
            </a:r>
            <a:r>
              <a:rPr lang="en-US" sz="2500" b="1" dirty="0">
                <a:latin typeface="Agency FB" panose="020B0503020202020204" pitchFamily="34" charset="0"/>
              </a:rPr>
              <a:t>;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en-US" sz="2500" b="1" dirty="0">
                <a:latin typeface="Agency FB" panose="020B0503020202020204" pitchFamily="34" charset="0"/>
              </a:rPr>
              <a:t> * org (organization) – </a:t>
            </a:r>
            <a:r>
              <a:rPr lang="en-US" sz="2500" b="1" dirty="0" err="1">
                <a:latin typeface="Agency FB" panose="020B0503020202020204" pitchFamily="34" charset="0"/>
              </a:rPr>
              <a:t>notijorat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tashkilotlar</a:t>
            </a:r>
            <a:r>
              <a:rPr lang="en-US" sz="2500" b="1" dirty="0">
                <a:latin typeface="Agency FB" panose="020B0503020202020204" pitchFamily="34" charset="0"/>
              </a:rPr>
              <a:t>;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en-US" sz="2500" b="1" dirty="0">
                <a:latin typeface="Agency FB" panose="020B0503020202020204" pitchFamily="34" charset="0"/>
              </a:rPr>
              <a:t> * </a:t>
            </a:r>
            <a:r>
              <a:rPr lang="en-US" sz="2500" b="1" dirty="0" err="1">
                <a:latin typeface="Agency FB" panose="020B0503020202020204" pitchFamily="34" charset="0"/>
              </a:rPr>
              <a:t>edu</a:t>
            </a:r>
            <a:r>
              <a:rPr lang="en-US" sz="2500" b="1" dirty="0">
                <a:latin typeface="Agency FB" panose="020B0503020202020204" pitchFamily="34" charset="0"/>
              </a:rPr>
              <a:t> (educational) – </a:t>
            </a:r>
            <a:r>
              <a:rPr lang="en-US" sz="2500" b="1" dirty="0" err="1">
                <a:latin typeface="Agency FB" panose="020B0503020202020204" pitchFamily="34" charset="0"/>
              </a:rPr>
              <a:t>ta`lim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tashkilotlari</a:t>
            </a:r>
            <a:r>
              <a:rPr lang="en-US" sz="2500" b="1" dirty="0">
                <a:latin typeface="Agency FB" panose="020B0503020202020204" pitchFamily="34" charset="0"/>
              </a:rPr>
              <a:t>;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en-US" sz="2500" b="1" dirty="0">
                <a:latin typeface="Agency FB" panose="020B0503020202020204" pitchFamily="34" charset="0"/>
              </a:rPr>
              <a:t> * mil (military) – </a:t>
            </a:r>
            <a:r>
              <a:rPr lang="en-US" sz="2500" b="1" dirty="0" err="1">
                <a:latin typeface="Agency FB" panose="020B0503020202020204" pitchFamily="34" charset="0"/>
              </a:rPr>
              <a:t>harbiy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tashkilotlar</a:t>
            </a:r>
            <a:r>
              <a:rPr lang="en-US" sz="2500" b="1" dirty="0">
                <a:latin typeface="Agency FB" panose="020B0503020202020204" pitchFamily="34" charset="0"/>
              </a:rPr>
              <a:t>;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en-US" sz="2500" b="1" dirty="0">
                <a:latin typeface="Agency FB" panose="020B0503020202020204" pitchFamily="34" charset="0"/>
              </a:rPr>
              <a:t> * </a:t>
            </a:r>
            <a:r>
              <a:rPr lang="en-US" sz="2500" b="1" dirty="0" err="1">
                <a:latin typeface="Agency FB" panose="020B0503020202020204" pitchFamily="34" charset="0"/>
              </a:rPr>
              <a:t>gov</a:t>
            </a:r>
            <a:r>
              <a:rPr lang="en-US" sz="2500" b="1" dirty="0">
                <a:latin typeface="Agency FB" panose="020B0503020202020204" pitchFamily="34" charset="0"/>
              </a:rPr>
              <a:t> (</a:t>
            </a:r>
            <a:r>
              <a:rPr lang="en-US" sz="2500" b="1" dirty="0" err="1">
                <a:latin typeface="Agency FB" panose="020B0503020202020204" pitchFamily="34" charset="0"/>
              </a:rPr>
              <a:t>goverment</a:t>
            </a:r>
            <a:r>
              <a:rPr lang="en-US" sz="2500" b="1" dirty="0">
                <a:latin typeface="Agency FB" panose="020B0503020202020204" pitchFamily="34" charset="0"/>
              </a:rPr>
              <a:t>) – </a:t>
            </a:r>
            <a:r>
              <a:rPr lang="en-US" sz="2500" b="1" dirty="0" err="1">
                <a:latin typeface="Agency FB" panose="020B0503020202020204" pitchFamily="34" charset="0"/>
              </a:rPr>
              <a:t>davlat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boshqaruv</a:t>
            </a:r>
            <a:r>
              <a:rPr lang="en-US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 err="1">
                <a:latin typeface="Agency FB" panose="020B0503020202020204" pitchFamily="34" charset="0"/>
              </a:rPr>
              <a:t>tashkilotlari</a:t>
            </a:r>
            <a:r>
              <a:rPr lang="en-US" sz="2500" b="1" dirty="0">
                <a:latin typeface="Agency FB" panose="020B0503020202020204" pitchFamily="34" charset="0"/>
              </a:rPr>
              <a:t>;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en-US" sz="2500" b="1" dirty="0">
                <a:latin typeface="Agency FB" panose="020B0503020202020204" pitchFamily="34" charset="0"/>
              </a:rPr>
              <a:t> * net (network) – </a:t>
            </a:r>
            <a:r>
              <a:rPr lang="en-US" sz="2500" b="1" dirty="0" err="1">
                <a:latin typeface="Agency FB" panose="020B0503020202020204" pitchFamily="34" charset="0"/>
              </a:rPr>
              <a:t>tarmoqlar</a:t>
            </a:r>
            <a:r>
              <a:rPr lang="en-US" sz="2500" b="1" dirty="0">
                <a:latin typeface="Agency FB" panose="020B0503020202020204" pitchFamily="34" charset="0"/>
              </a:rPr>
              <a:t>.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endParaRPr lang="de-DE" sz="2500" b="1" dirty="0">
              <a:latin typeface="Agency FB" panose="020B0503020202020204" pitchFamily="34" charset="0"/>
            </a:endParaRPr>
          </a:p>
          <a:p>
            <a:pPr algn="just"/>
            <a:r>
              <a:rPr lang="de-DE" sz="2500" b="1" dirty="0">
                <a:latin typeface="Agency FB" panose="020B0503020202020204" pitchFamily="34" charset="0"/>
              </a:rPr>
              <a:t>Geografik </a:t>
            </a:r>
            <a:r>
              <a:rPr lang="de-DE" sz="2500" b="1" dirty="0" err="1">
                <a:latin typeface="Agency FB" panose="020B0503020202020204" pitchFamily="34" charset="0"/>
              </a:rPr>
              <a:t>domenlar</a:t>
            </a:r>
            <a:r>
              <a:rPr lang="de-DE" sz="2500" b="1" dirty="0">
                <a:latin typeface="Agency FB" panose="020B0503020202020204" pitchFamily="34" charset="0"/>
              </a:rPr>
              <a:t> </a:t>
            </a:r>
            <a:r>
              <a:rPr lang="de-DE" sz="2500" b="1" dirty="0" err="1">
                <a:latin typeface="Agency FB" panose="020B0503020202020204" pitchFamily="34" charset="0"/>
              </a:rPr>
              <a:t>odatda</a:t>
            </a:r>
            <a:r>
              <a:rPr lang="de-DE" sz="2500" b="1" dirty="0">
                <a:latin typeface="Agency FB" panose="020B0503020202020204" pitchFamily="34" charset="0"/>
              </a:rPr>
              <a:t> </a:t>
            </a:r>
            <a:r>
              <a:rPr lang="de-DE" sz="2500" b="1" dirty="0" err="1">
                <a:latin typeface="Agency FB" panose="020B0503020202020204" pitchFamily="34" charset="0"/>
              </a:rPr>
              <a:t>ikki</a:t>
            </a:r>
            <a:r>
              <a:rPr lang="de-DE" sz="2500" b="1" dirty="0">
                <a:latin typeface="Agency FB" panose="020B0503020202020204" pitchFamily="34" charset="0"/>
              </a:rPr>
              <a:t> </a:t>
            </a:r>
            <a:r>
              <a:rPr lang="de-DE" sz="2500" b="1" dirty="0" err="1">
                <a:latin typeface="Agency FB" panose="020B0503020202020204" pitchFamily="34" charset="0"/>
              </a:rPr>
              <a:t>harfdan</a:t>
            </a:r>
            <a:r>
              <a:rPr lang="de-DE" sz="2500" b="1" dirty="0">
                <a:latin typeface="Agency FB" panose="020B0503020202020204" pitchFamily="34" charset="0"/>
              </a:rPr>
              <a:t> </a:t>
            </a:r>
            <a:r>
              <a:rPr lang="de-DE" sz="2500" b="1" dirty="0" err="1">
                <a:latin typeface="Agency FB" panose="020B0503020202020204" pitchFamily="34" charset="0"/>
              </a:rPr>
              <a:t>iborat</a:t>
            </a:r>
            <a:r>
              <a:rPr lang="de-DE" sz="2500" b="1" dirty="0">
                <a:latin typeface="Agency FB" panose="020B0503020202020204" pitchFamily="34" charset="0"/>
              </a:rPr>
              <a:t>: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de-DE" sz="2500" b="1" dirty="0">
                <a:latin typeface="Agency FB" panose="020B0503020202020204" pitchFamily="34" charset="0"/>
              </a:rPr>
              <a:t> * </a:t>
            </a:r>
            <a:r>
              <a:rPr lang="de-DE" sz="2500" b="1" dirty="0" err="1">
                <a:latin typeface="Agency FB" panose="020B0503020202020204" pitchFamily="34" charset="0"/>
              </a:rPr>
              <a:t>ru</a:t>
            </a:r>
            <a:r>
              <a:rPr lang="de-DE" sz="2500" b="1" dirty="0">
                <a:latin typeface="Agency FB" panose="020B0503020202020204" pitchFamily="34" charset="0"/>
              </a:rPr>
              <a:t> – </a:t>
            </a:r>
            <a:r>
              <a:rPr lang="de-DE" sz="2500" b="1" dirty="0" err="1">
                <a:latin typeface="Agency FB" panose="020B0503020202020204" pitchFamily="34" charset="0"/>
              </a:rPr>
              <a:t>Rossiya</a:t>
            </a:r>
            <a:r>
              <a:rPr lang="de-DE" sz="2500" b="1" dirty="0">
                <a:latin typeface="Agency FB" panose="020B0503020202020204" pitchFamily="34" charset="0"/>
              </a:rPr>
              <a:t>;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de-DE" sz="2500" b="1" dirty="0">
                <a:latin typeface="Agency FB" panose="020B0503020202020204" pitchFamily="34" charset="0"/>
              </a:rPr>
              <a:t> * </a:t>
            </a:r>
            <a:r>
              <a:rPr lang="de-DE" sz="2500" b="1" dirty="0" err="1">
                <a:latin typeface="Agency FB" panose="020B0503020202020204" pitchFamily="34" charset="0"/>
              </a:rPr>
              <a:t>ua</a:t>
            </a:r>
            <a:r>
              <a:rPr lang="de-DE" sz="2500" b="1" dirty="0">
                <a:latin typeface="Agency FB" panose="020B0503020202020204" pitchFamily="34" charset="0"/>
              </a:rPr>
              <a:t> – </a:t>
            </a:r>
            <a:r>
              <a:rPr lang="de-DE" sz="2500" b="1" dirty="0" err="1">
                <a:latin typeface="Agency FB" panose="020B0503020202020204" pitchFamily="34" charset="0"/>
              </a:rPr>
              <a:t>Ukraina</a:t>
            </a:r>
            <a:r>
              <a:rPr lang="de-DE" sz="2500" b="1" dirty="0">
                <a:latin typeface="Agency FB" panose="020B0503020202020204" pitchFamily="34" charset="0"/>
              </a:rPr>
              <a:t>;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de-DE" sz="2500" b="1" dirty="0">
                <a:latin typeface="Agency FB" panose="020B0503020202020204" pitchFamily="34" charset="0"/>
              </a:rPr>
              <a:t> * </a:t>
            </a:r>
            <a:r>
              <a:rPr lang="de-DE" sz="2500" b="1" dirty="0" err="1">
                <a:latin typeface="Agency FB" panose="020B0503020202020204" pitchFamily="34" charset="0"/>
              </a:rPr>
              <a:t>uz</a:t>
            </a:r>
            <a:r>
              <a:rPr lang="de-DE" sz="2500" b="1" dirty="0">
                <a:latin typeface="Agency FB" panose="020B0503020202020204" pitchFamily="34" charset="0"/>
              </a:rPr>
              <a:t> – </a:t>
            </a:r>
            <a:r>
              <a:rPr lang="de-DE" sz="2500" b="1" dirty="0" err="1">
                <a:latin typeface="Agency FB" panose="020B0503020202020204" pitchFamily="34" charset="0"/>
              </a:rPr>
              <a:t>O’zbekiston</a:t>
            </a:r>
            <a:r>
              <a:rPr lang="de-DE" sz="2500" b="1" dirty="0">
                <a:latin typeface="Agency FB" panose="020B0503020202020204" pitchFamily="34" charset="0"/>
              </a:rPr>
              <a:t>;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de-DE" sz="2500" b="1" dirty="0">
                <a:latin typeface="Agency FB" panose="020B0503020202020204" pitchFamily="34" charset="0"/>
              </a:rPr>
              <a:t> </a:t>
            </a:r>
            <a:r>
              <a:rPr lang="en-US" sz="2500" b="1" dirty="0">
                <a:latin typeface="Agency FB" panose="020B0503020202020204" pitchFamily="34" charset="0"/>
              </a:rPr>
              <a:t>* ca – </a:t>
            </a:r>
            <a:r>
              <a:rPr lang="en-US" sz="2500" b="1" dirty="0" err="1">
                <a:latin typeface="Agency FB" panose="020B0503020202020204" pitchFamily="34" charset="0"/>
              </a:rPr>
              <a:t>Kanada</a:t>
            </a:r>
            <a:r>
              <a:rPr lang="en-US" sz="2500" b="1" dirty="0">
                <a:latin typeface="Agency FB" panose="020B0503020202020204" pitchFamily="34" charset="0"/>
              </a:rPr>
              <a:t>; </a:t>
            </a:r>
            <a:endParaRPr lang="ru-RU" sz="2500" b="1" dirty="0">
              <a:latin typeface="Agency FB" panose="020B0503020202020204" pitchFamily="34" charset="0"/>
            </a:endParaRPr>
          </a:p>
          <a:p>
            <a:pPr algn="just"/>
            <a:r>
              <a:rPr lang="en-US" sz="2500" b="1" dirty="0">
                <a:latin typeface="Agency FB" panose="020B0503020202020204" pitchFamily="34" charset="0"/>
              </a:rPr>
              <a:t> * us – AQSH. </a:t>
            </a:r>
            <a:endParaRPr lang="ru-RU" sz="25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0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46" y="1205735"/>
            <a:ext cx="6211351" cy="413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IP address </a:t>
            </a:r>
            <a:r>
              <a:rPr lang="en-US" sz="3200" b="1" dirty="0" err="1" smtClean="0">
                <a:latin typeface="Agency FB" panose="020B0503020202020204" pitchFamily="34" charset="0"/>
              </a:rPr>
              <a:t>va</a:t>
            </a:r>
            <a:r>
              <a:rPr lang="en-US" sz="3200" b="1" dirty="0" smtClean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ularning</a:t>
            </a:r>
            <a:r>
              <a:rPr lang="en-US" sz="3200" b="1" dirty="0">
                <a:latin typeface="Agency FB" panose="020B0503020202020204" pitchFamily="34" charset="0"/>
              </a:rPr>
              <a:t> </a:t>
            </a:r>
            <a:r>
              <a:rPr lang="en-US" sz="3200" b="1" dirty="0" err="1">
                <a:latin typeface="Agency FB" panose="020B0503020202020204" pitchFamily="34" charset="0"/>
              </a:rPr>
              <a:t>tasnifi</a:t>
            </a:r>
            <a:r>
              <a:rPr lang="en-US" sz="3200" b="1" dirty="0">
                <a:latin typeface="Agency FB" panose="020B0503020202020204" pitchFamily="34" charset="0"/>
              </a:rPr>
              <a:t>.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36912" y="1348449"/>
            <a:ext cx="108887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Agency FB" panose="020B0503020202020204" pitchFamily="34" charset="0"/>
              </a:rPr>
              <a:t>	Internet </a:t>
            </a:r>
            <a:r>
              <a:rPr lang="en-US" sz="2800" b="1" dirty="0" smtClean="0">
                <a:latin typeface="Agency FB" panose="020B0503020202020204" pitchFamily="34" charset="0"/>
              </a:rPr>
              <a:t>Protocol address. </a:t>
            </a:r>
            <a:r>
              <a:rPr lang="en-US" sz="2800" dirty="0" err="1" smtClean="0">
                <a:latin typeface="Agency FB" panose="020B0503020202020204" pitchFamily="34" charset="0"/>
              </a:rPr>
              <a:t>Tarmoqqa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ulangan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har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bir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kompyuter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yoki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qurilma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o’zining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shaxsiy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smtClean="0">
                <a:latin typeface="Agency FB" panose="020B0503020202020204" pitchFamily="34" charset="0"/>
              </a:rPr>
              <a:t>IP </a:t>
            </a:r>
            <a:r>
              <a:rPr lang="en-US" sz="2800" b="1" dirty="0" err="1" smtClean="0">
                <a:latin typeface="Agency FB" panose="020B0503020202020204" pitchFamily="34" charset="0"/>
              </a:rPr>
              <a:t>addressiga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ega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bo’ladi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Bir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vaqtning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o'zida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tarmoqda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bir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xil</a:t>
            </a:r>
            <a:r>
              <a:rPr lang="en-US" sz="2800" b="1" dirty="0" smtClean="0">
                <a:latin typeface="Agency FB" panose="020B0503020202020204" pitchFamily="34" charset="0"/>
              </a:rPr>
              <a:t> IP </a:t>
            </a:r>
            <a:r>
              <a:rPr lang="en-US" sz="2800" b="1" dirty="0" err="1" smtClean="0">
                <a:latin typeface="Agency FB" panose="020B0503020202020204" pitchFamily="34" charset="0"/>
              </a:rPr>
              <a:t>addressga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ega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bo'lgan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ikki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uskuna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bo'lmaydi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  <a:endParaRPr lang="ru-RU" sz="2800" dirty="0"/>
          </a:p>
        </p:txBody>
      </p:sp>
      <p:pic>
        <p:nvPicPr>
          <p:cNvPr id="1026" name="Picture 2" descr="ÐÐ°ÑÑÐ¸Ð½ÐºÐ¸ Ð¿Ð¾ Ð·Ð°Ð¿ÑÐ¾ÑÑ IP ad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46" y="2987675"/>
            <a:ext cx="7959859" cy="339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7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6912" y="1023564"/>
            <a:ext cx="1088874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IP </a:t>
            </a:r>
            <a:r>
              <a:rPr lang="en-US" sz="2800" b="1" dirty="0" err="1" smtClean="0">
                <a:latin typeface="Agency FB" panose="020B0503020202020204" pitchFamily="34" charset="0"/>
              </a:rPr>
              <a:t>addresslarning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hozirda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ikki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versiyasi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mavjud</a:t>
            </a:r>
            <a:r>
              <a:rPr lang="en-US" sz="2800" b="1" dirty="0" smtClean="0">
                <a:latin typeface="Agency FB" panose="020B0503020202020204" pitchFamily="34" charset="0"/>
              </a:rPr>
              <a:t>:</a:t>
            </a:r>
          </a:p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-IPv4 </a:t>
            </a:r>
            <a:r>
              <a:rPr lang="en-US" sz="2800" b="1" dirty="0">
                <a:latin typeface="Agency FB" panose="020B0503020202020204" pitchFamily="34" charset="0"/>
              </a:rPr>
              <a:t>(Internet </a:t>
            </a:r>
            <a:r>
              <a:rPr lang="en-US" sz="2800" b="1" dirty="0" err="1" smtClean="0">
                <a:latin typeface="Agency FB" panose="020B0503020202020204" pitchFamily="34" charset="0"/>
              </a:rPr>
              <a:t>protocolining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to’rtinchi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versiya</a:t>
            </a:r>
            <a:r>
              <a:rPr lang="en-US" sz="2800" b="1" dirty="0" smtClean="0">
                <a:latin typeface="Agency FB" panose="020B0503020202020204" pitchFamily="34" charset="0"/>
              </a:rPr>
              <a:t>);</a:t>
            </a:r>
            <a:endParaRPr lang="en-US" sz="2800" b="1" dirty="0">
              <a:latin typeface="Agency FB" panose="020B0503020202020204" pitchFamily="34" charset="0"/>
            </a:endParaRPr>
          </a:p>
          <a:p>
            <a:pPr algn="just"/>
            <a:r>
              <a:rPr lang="en-US" sz="2800" b="1" dirty="0" smtClean="0">
                <a:latin typeface="Agency FB" panose="020B0503020202020204" pitchFamily="34" charset="0"/>
              </a:rPr>
              <a:t>	-IPv6 </a:t>
            </a:r>
            <a:r>
              <a:rPr lang="en-US" sz="2800" b="1" dirty="0">
                <a:latin typeface="Agency FB" panose="020B0503020202020204" pitchFamily="34" charset="0"/>
              </a:rPr>
              <a:t>(Internet </a:t>
            </a:r>
            <a:r>
              <a:rPr lang="en-US" sz="2800" b="1" dirty="0" err="1" smtClean="0">
                <a:latin typeface="Agency FB" panose="020B0503020202020204" pitchFamily="34" charset="0"/>
              </a:rPr>
              <a:t>protocolining</a:t>
            </a:r>
            <a:r>
              <a:rPr lang="en-US" sz="2800" b="1" dirty="0" smtClean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oltinchi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 smtClean="0">
                <a:latin typeface="Agency FB" panose="020B0503020202020204" pitchFamily="34" charset="0"/>
              </a:rPr>
              <a:t>versiya</a:t>
            </a:r>
            <a:r>
              <a:rPr lang="en-US" sz="2800" b="1" dirty="0" smtClean="0">
                <a:latin typeface="Agency FB" panose="020B0503020202020204" pitchFamily="34" charset="0"/>
              </a:rPr>
              <a:t>).</a:t>
            </a:r>
          </a:p>
          <a:p>
            <a:pPr algn="just"/>
            <a:endParaRPr lang="en-US" sz="2800" b="1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2800" dirty="0" smtClean="0">
                <a:latin typeface="Agency FB" panose="020B0503020202020204" pitchFamily="34" charset="0"/>
              </a:rPr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IPv4 address </a:t>
            </a:r>
            <a:r>
              <a:rPr lang="en-US" sz="2800" b="1" dirty="0">
                <a:latin typeface="Agency FB" panose="020B0503020202020204" pitchFamily="34" charset="0"/>
              </a:rPr>
              <a:t>32 </a:t>
            </a:r>
            <a:r>
              <a:rPr lang="en-US" sz="2800" b="1" dirty="0" err="1">
                <a:latin typeface="Agency FB" panose="020B0503020202020204" pitchFamily="34" charset="0"/>
              </a:rPr>
              <a:t>bitdan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tashkil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topgan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bo'ladi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Bitlar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ikkilik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sanoq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tizimida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latin typeface="Agency FB" panose="020B0503020202020204" pitchFamily="34" charset="0"/>
              </a:rPr>
              <a:t>0 </a:t>
            </a:r>
            <a:r>
              <a:rPr lang="en-US" sz="2800" b="1" dirty="0" err="1">
                <a:latin typeface="Agency FB" panose="020B0503020202020204" pitchFamily="34" charset="0"/>
              </a:rPr>
              <a:t>va</a:t>
            </a:r>
            <a:r>
              <a:rPr lang="en-US" sz="2800" b="1" dirty="0">
                <a:latin typeface="Agency FB" panose="020B0503020202020204" pitchFamily="34" charset="0"/>
              </a:rPr>
              <a:t> 1 </a:t>
            </a:r>
            <a:r>
              <a:rPr lang="en-US" sz="2800" dirty="0" err="1">
                <a:latin typeface="Agency FB" panose="020B0503020202020204" pitchFamily="34" charset="0"/>
              </a:rPr>
              <a:t>larni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ifodalaydi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 smtClean="0">
                <a:latin typeface="Agency FB" panose="020B0503020202020204" pitchFamily="34" charset="0"/>
              </a:rPr>
              <a:t>Demak</a:t>
            </a:r>
            <a:r>
              <a:rPr lang="en-US" sz="2800" dirty="0" smtClean="0">
                <a:latin typeface="Agency FB" panose="020B0503020202020204" pitchFamily="34" charset="0"/>
              </a:rPr>
              <a:t>, IP </a:t>
            </a:r>
            <a:r>
              <a:rPr lang="en-US" sz="2800" dirty="0" err="1">
                <a:latin typeface="Agency FB" panose="020B0503020202020204" pitchFamily="34" charset="0"/>
              </a:rPr>
              <a:t>manzil</a:t>
            </a:r>
            <a:r>
              <a:rPr lang="en-US" sz="2800" dirty="0">
                <a:latin typeface="Agency FB" panose="020B0503020202020204" pitchFamily="34" charset="0"/>
              </a:rPr>
              <a:t> 32 ta 0 </a:t>
            </a:r>
            <a:r>
              <a:rPr lang="en-US" sz="2800" dirty="0" err="1">
                <a:latin typeface="Agency FB" panose="020B0503020202020204" pitchFamily="34" charset="0"/>
              </a:rPr>
              <a:t>va</a:t>
            </a:r>
            <a:r>
              <a:rPr lang="en-US" sz="2800" dirty="0">
                <a:latin typeface="Agency FB" panose="020B0503020202020204" pitchFamily="34" charset="0"/>
              </a:rPr>
              <a:t> 1 </a:t>
            </a:r>
            <a:r>
              <a:rPr lang="en-US" sz="2800" dirty="0" err="1">
                <a:latin typeface="Agency FB" panose="020B0503020202020204" pitchFamily="34" charset="0"/>
              </a:rPr>
              <a:t>larning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ketma-ketligidan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tashkil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topgan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bo'ladi</a:t>
            </a:r>
            <a:r>
              <a:rPr lang="en-US" sz="2800" dirty="0" smtClean="0">
                <a:latin typeface="Agency FB" panose="020B0503020202020204" pitchFamily="34" charset="0"/>
              </a:rPr>
              <a:t>. 32 </a:t>
            </a:r>
            <a:r>
              <a:rPr lang="en-US" sz="2800" dirty="0" err="1">
                <a:latin typeface="Agency FB" panose="020B0503020202020204" pitchFamily="34" charset="0"/>
              </a:rPr>
              <a:t>bitlik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addresslar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sxemasida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latin typeface="Agency FB" panose="020B0503020202020204" pitchFamily="34" charset="0"/>
              </a:rPr>
              <a:t>4 </a:t>
            </a:r>
            <a:r>
              <a:rPr lang="en-US" sz="2800" b="1" dirty="0" err="1">
                <a:latin typeface="Agency FB" panose="020B0503020202020204" pitchFamily="34" charset="0"/>
              </a:rPr>
              <a:t>mlrd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ortiq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ip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larni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tuzush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 smtClean="0">
                <a:latin typeface="Agency FB" panose="020B0503020202020204" pitchFamily="34" charset="0"/>
              </a:rPr>
              <a:t>mumkin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endParaRPr lang="en-US" sz="2800" dirty="0" smtClean="0">
              <a:latin typeface="Agency FB" panose="020B0503020202020204" pitchFamily="34" charset="0"/>
            </a:endParaRPr>
          </a:p>
          <a:p>
            <a:pPr algn="just"/>
            <a:r>
              <a:rPr lang="en-US" sz="2800" dirty="0">
                <a:latin typeface="Agency FB" panose="020B0503020202020204" pitchFamily="34" charset="0"/>
              </a:rPr>
              <a:t>	</a:t>
            </a:r>
            <a:r>
              <a:rPr lang="en-US" sz="2800" b="1" dirty="0" smtClean="0">
                <a:latin typeface="Agency FB" panose="020B0503020202020204" pitchFamily="34" charset="0"/>
              </a:rPr>
              <a:t>IPv6</a:t>
            </a:r>
            <a:r>
              <a:rPr lang="en-US" sz="2800" b="1" dirty="0">
                <a:latin typeface="Agency FB" panose="020B0503020202020204" pitchFamily="34" charset="0"/>
              </a:rPr>
              <a:t>— </a:t>
            </a:r>
            <a:r>
              <a:rPr lang="en-US" sz="2800" b="1" dirty="0" err="1">
                <a:latin typeface="Agency FB" panose="020B0503020202020204" pitchFamily="34" charset="0"/>
              </a:rPr>
              <a:t>yangi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avlod</a:t>
            </a:r>
            <a:r>
              <a:rPr lang="en-US" sz="2800" b="1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hisoblanib</a:t>
            </a:r>
            <a:r>
              <a:rPr lang="en-US" sz="2800" dirty="0">
                <a:latin typeface="Agency FB" panose="020B0503020202020204" pitchFamily="34" charset="0"/>
              </a:rPr>
              <a:t>, </a:t>
            </a:r>
            <a:r>
              <a:rPr lang="en-US" sz="2800" b="1" dirty="0" smtClean="0">
                <a:latin typeface="Agency FB" panose="020B0503020202020204" pitchFamily="34" charset="0"/>
              </a:rPr>
              <a:t>IPV4 </a:t>
            </a:r>
            <a:r>
              <a:rPr lang="en-US" sz="2800" dirty="0" err="1" smtClean="0">
                <a:latin typeface="Agency FB" panose="020B0503020202020204" pitchFamily="34" charset="0"/>
              </a:rPr>
              <a:t>dan</a:t>
            </a:r>
            <a:r>
              <a:rPr lang="en-US" sz="2800" dirty="0" smtClean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farqli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ravishda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keng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imkoniyatga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ega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b="1" dirty="0">
                <a:latin typeface="Agency FB" panose="020B0503020202020204" pitchFamily="34" charset="0"/>
              </a:rPr>
              <a:t>IPv6 128 </a:t>
            </a:r>
            <a:r>
              <a:rPr lang="en-US" sz="2800" dirty="0">
                <a:latin typeface="Agency FB" panose="020B0503020202020204" pitchFamily="34" charset="0"/>
              </a:rPr>
              <a:t>bit </a:t>
            </a:r>
            <a:r>
              <a:rPr lang="en-US" sz="2800" dirty="0" err="1">
                <a:latin typeface="Agency FB" panose="020B0503020202020204" pitchFamily="34" charset="0"/>
              </a:rPr>
              <a:t>dan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tashkil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topgan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bo'ladi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b="1" dirty="0">
                <a:latin typeface="Agency FB" panose="020B0503020202020204" pitchFamily="34" charset="0"/>
              </a:rPr>
              <a:t>IPv6 </a:t>
            </a:r>
            <a:r>
              <a:rPr lang="en-US" sz="2800" dirty="0" err="1">
                <a:latin typeface="Agency FB" panose="020B0503020202020204" pitchFamily="34" charset="0"/>
              </a:rPr>
              <a:t>ning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ko'rinishi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quyidagicha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b="1" dirty="0">
                <a:latin typeface="Agency FB" panose="020B0503020202020204" pitchFamily="34" charset="0"/>
              </a:rPr>
              <a:t>fe80:0:0:0:200:f8ff: fe21:67cf</a:t>
            </a:r>
            <a:r>
              <a:rPr lang="en-US" sz="2800" dirty="0">
                <a:latin typeface="Agency FB" panose="020B0503020202020204" pitchFamily="34" charset="0"/>
              </a:rPr>
              <a:t>. </a:t>
            </a:r>
            <a:r>
              <a:rPr lang="en-US" sz="2800" dirty="0" err="1">
                <a:latin typeface="Agency FB" panose="020B0503020202020204" pitchFamily="34" charset="0"/>
              </a:rPr>
              <a:t>Manzillar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ikki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nuqta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bilan</a:t>
            </a:r>
            <a:r>
              <a:rPr lang="en-US" sz="2800" dirty="0">
                <a:latin typeface="Agency FB" panose="020B0503020202020204" pitchFamily="34" charset="0"/>
              </a:rPr>
              <a:t> </a:t>
            </a:r>
            <a:r>
              <a:rPr lang="en-US" sz="2800" dirty="0" err="1">
                <a:latin typeface="Agency FB" panose="020B0503020202020204" pitchFamily="34" charset="0"/>
              </a:rPr>
              <a:t>ajratiladi</a:t>
            </a:r>
            <a:r>
              <a:rPr lang="en-US" sz="2800" dirty="0" smtClean="0">
                <a:latin typeface="Agency FB" panose="020B0503020202020204" pitchFamily="34" charset="0"/>
              </a:rPr>
              <a:t>.</a:t>
            </a:r>
            <a:endParaRPr lang="ru-RU" sz="28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IP </a:t>
            </a:r>
            <a:r>
              <a:rPr lang="en-US" sz="3200" b="1" dirty="0" smtClean="0">
                <a:latin typeface="Agency FB" panose="020B0503020202020204" pitchFamily="34" charset="0"/>
              </a:rPr>
              <a:t>address </a:t>
            </a:r>
            <a:r>
              <a:rPr lang="en-US" sz="3200" b="1" dirty="0" err="1" smtClean="0">
                <a:latin typeface="Agency FB" panose="020B0503020202020204" pitchFamily="34" charset="0"/>
              </a:rPr>
              <a:t>versiyalari</a:t>
            </a:r>
            <a:r>
              <a:rPr lang="en-US" sz="3200" b="1" dirty="0" smtClean="0">
                <a:latin typeface="Agency FB" panose="020B0503020202020204" pitchFamily="34" charset="0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286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2770" y="503086"/>
            <a:ext cx="10918166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Agency FB" panose="020B0503020202020204" pitchFamily="34" charset="0"/>
                <a:cs typeface="Times New Roman" pitchFamily="18" charset="0"/>
              </a:rPr>
              <a:t>1.Static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/>
            </a:r>
            <a:b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</a:br>
            <a:r>
              <a:rPr lang="en-US" sz="2500" b="1" dirty="0">
                <a:latin typeface="Agency FB" panose="020B0503020202020204" pitchFamily="34" charset="0"/>
                <a:cs typeface="Times New Roman" pitchFamily="18" charset="0"/>
              </a:rPr>
              <a:t>2.Dinamic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/>
            </a:r>
            <a:b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</a:br>
            <a:r>
              <a:rPr lang="en-US" sz="2500" dirty="0" smtClean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500" b="1" dirty="0" smtClean="0">
                <a:latin typeface="Agency FB" panose="020B0503020202020204" pitchFamily="34" charset="0"/>
                <a:cs typeface="Times New Roman" pitchFamily="18" charset="0"/>
              </a:rPr>
              <a:t>Static</a:t>
            </a:r>
            <a:r>
              <a:rPr lang="en-US" sz="2500" dirty="0" smtClean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adreslar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foydalanuvchiga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o’zgarmas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beradi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Masalan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sayt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yoki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biron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bir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server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hakozolarning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egasi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bo’lsangiz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  <a:b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</a:br>
            <a:r>
              <a:rPr lang="en-US" sz="2500" dirty="0" smtClean="0">
                <a:latin typeface="Agency FB" panose="020B0503020202020204" pitchFamily="34" charset="0"/>
                <a:cs typeface="Times New Roman" pitchFamily="18" charset="0"/>
              </a:rPr>
              <a:t>	</a:t>
            </a:r>
            <a:r>
              <a:rPr lang="en-US" sz="2500" b="1" dirty="0" err="1" smtClean="0">
                <a:latin typeface="Agency FB" panose="020B0503020202020204" pitchFamily="34" charset="0"/>
                <a:cs typeface="Times New Roman" pitchFamily="18" charset="0"/>
              </a:rPr>
              <a:t>Dinamic</a:t>
            </a:r>
            <a:r>
              <a:rPr lang="en-US" sz="2500" dirty="0" smtClean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adreslar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esa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o’zgaruvchan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adreslar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degani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 Bu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degani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adreslarni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boshqa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kompyuterniki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bilan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bir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xil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bo’lib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qolishidan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ximoyalaydi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Chuqurroq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kiradigan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bo’lsak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masalan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internet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pravayderining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4000 ta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foydalanuvchisi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bor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lekin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real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vaqtda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1000ta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foydalanuvchi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ishlaydi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Demak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1000 ta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yetadi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degani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tarmoq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administratorining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vazifasini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yengillashtiradi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Dinamic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bir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martda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beriladi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kompyuterning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tarmoqqa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qayta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kirganda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unga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yangi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beriladi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 Bu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degani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tarmoqqa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ulangan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har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bir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kompyuter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qayta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ulanishni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amalga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oshirganda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, 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har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gal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har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xil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IP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oladi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69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17276" y="313304"/>
            <a:ext cx="10754264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	IP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adreslar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tarmoqda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foydalanishiga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ko’ra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ikki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xil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buladi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  <a:b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</a:br>
            <a:r>
              <a:rPr lang="en-US" sz="2500" b="1" dirty="0">
                <a:latin typeface="Agency FB" panose="020B0503020202020204" pitchFamily="34" charset="0"/>
                <a:cs typeface="Times New Roman" pitchFamily="18" charset="0"/>
              </a:rPr>
              <a:t>1.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 </a:t>
            </a:r>
            <a:r>
              <a:rPr lang="en-US" sz="2500" b="1" dirty="0">
                <a:latin typeface="Agency FB" panose="020B0503020202020204" pitchFamily="34" charset="0"/>
                <a:cs typeface="Times New Roman" pitchFamily="18" charset="0"/>
              </a:rPr>
              <a:t>global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 (real,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beliy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oq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500" b="1" dirty="0">
                <a:latin typeface="Agency FB" panose="020B0503020202020204" pitchFamily="34" charset="0"/>
                <a:cs typeface="Times New Roman" pitchFamily="18" charset="0"/>
              </a:rPr>
              <a:t>2.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 </a:t>
            </a:r>
            <a:r>
              <a:rPr lang="en-US" sz="2500" b="1" dirty="0">
                <a:latin typeface="Agency FB" panose="020B0503020202020204" pitchFamily="34" charset="0"/>
                <a:cs typeface="Times New Roman" pitchFamily="18" charset="0"/>
              </a:rPr>
              <a:t>local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 </a:t>
            </a:r>
            <a:r>
              <a:rPr lang="en-US" dirty="0"/>
              <a:t> 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(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seriy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Lacol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adreslar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global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tarmoqda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ishlatilmaydi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bu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adreslarga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global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orqali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kirib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bo’lmaydi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va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xafsizlik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taminlanadi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Quyida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lokal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adreslarning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ro’yhati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keltirilgan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ular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cheklangandir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500" dirty="0" smtClean="0">
                <a:latin typeface="Agency FB" panose="020B0503020202020204" pitchFamily="34" charset="0"/>
                <a:cs typeface="Times New Roman" pitchFamily="18" charset="0"/>
              </a:rPr>
              <a:t>10.0.0.0</a:t>
            </a:r>
            <a:br>
              <a:rPr lang="en-US" sz="2500" dirty="0" smtClean="0">
                <a:latin typeface="Agency FB" panose="020B0503020202020204" pitchFamily="34" charset="0"/>
                <a:cs typeface="Times New Roman" pitchFamily="18" charset="0"/>
              </a:rPr>
            </a:br>
            <a:r>
              <a:rPr lang="en-US" sz="2500" dirty="0" smtClean="0">
                <a:latin typeface="Agency FB" panose="020B0503020202020204" pitchFamily="34" charset="0"/>
                <a:cs typeface="Times New Roman" pitchFamily="18" charset="0"/>
              </a:rPr>
              <a:t>172.16.0.0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/>
            </a:r>
            <a:b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</a:br>
            <a:r>
              <a:rPr lang="en-US" sz="2500" dirty="0" smtClean="0">
                <a:latin typeface="Agency FB" panose="020B0503020202020204" pitchFamily="34" charset="0"/>
                <a:cs typeface="Times New Roman" pitchFamily="18" charset="0"/>
              </a:rPr>
              <a:t>192.168.0.0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/>
            </a:r>
            <a:b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</a:br>
            <a:r>
              <a:rPr lang="en-US" sz="2500" dirty="0" smtClean="0">
                <a:latin typeface="Agency FB" panose="020B0503020202020204" pitchFamily="34" charset="0"/>
                <a:cs typeface="Times New Roman" pitchFamily="18" charset="0"/>
              </a:rPr>
              <a:t>127.0.0.0</a:t>
            </a:r>
            <a:endParaRPr lang="en-US" sz="2500" dirty="0">
              <a:latin typeface="Agency FB" panose="020B0503020202020204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Qolgan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barcha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ip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adreslar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glabal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tarmoqda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foydalaniladi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  <a:b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</a:b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Domen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nomidagi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IP-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manzilni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 </a:t>
            </a:r>
            <a:r>
              <a:rPr lang="en-US" sz="2500" b="1" dirty="0" err="1">
                <a:latin typeface="Agency FB" panose="020B0503020202020204" pitchFamily="34" charset="0"/>
                <a:cs typeface="Times New Roman" pitchFamily="18" charset="0"/>
              </a:rPr>
              <a:t>nslookup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 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buyrug’i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orqali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bilish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Agency FB" panose="020B0503020202020204" pitchFamily="34" charset="0"/>
                <a:cs typeface="Times New Roman" pitchFamily="18" charset="0"/>
              </a:rPr>
              <a:t>mumkin</a:t>
            </a:r>
            <a:r>
              <a:rPr lang="en-US" sz="2500" dirty="0">
                <a:latin typeface="Agency FB" panose="020B0503020202020204" pitchFamily="34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16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IPv4 address </a:t>
            </a:r>
            <a:r>
              <a:rPr lang="en-US" sz="3200" b="1" dirty="0" err="1" smtClean="0">
                <a:latin typeface="Agency FB" panose="020B0503020202020204" pitchFamily="34" charset="0"/>
              </a:rPr>
              <a:t>strukturasi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07" y="1531360"/>
            <a:ext cx="9887180" cy="43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9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IPv4 address </a:t>
            </a:r>
            <a:r>
              <a:rPr lang="en-US" sz="3200" b="1" dirty="0" err="1" smtClean="0">
                <a:latin typeface="Agency FB" panose="020B0503020202020204" pitchFamily="34" charset="0"/>
              </a:rPr>
              <a:t>strukturasi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82" y="1023564"/>
            <a:ext cx="9209533" cy="533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3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36912" y="438789"/>
            <a:ext cx="10734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atin typeface="Agency FB" panose="020B0503020202020204" pitchFamily="34" charset="0"/>
              </a:rPr>
              <a:t>IPv4 address </a:t>
            </a:r>
            <a:r>
              <a:rPr lang="en-US" sz="3200" b="1" dirty="0" err="1" smtClean="0">
                <a:latin typeface="Agency FB" panose="020B0503020202020204" pitchFamily="34" charset="0"/>
              </a:rPr>
              <a:t>strukturasi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102" y="1297565"/>
            <a:ext cx="10234294" cy="447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464</TotalTime>
  <Words>184</Words>
  <Application>Microsoft Office PowerPoint</Application>
  <PresentationFormat>Широкоэкранный</PresentationFormat>
  <Paragraphs>44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Agency FB</vt:lpstr>
      <vt:lpstr>Franklin Gothic Book</vt:lpstr>
      <vt:lpstr>Times New Roman</vt:lpstr>
      <vt:lpstr>Ubuntu</vt:lpstr>
      <vt:lpstr>Crop</vt:lpstr>
      <vt:lpstr>TARMOQ ADMINISTRATORLIGI 2-DARS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Timur Abdullaev</cp:lastModifiedBy>
  <cp:revision>77</cp:revision>
  <dcterms:created xsi:type="dcterms:W3CDTF">2018-08-25T06:40:57Z</dcterms:created>
  <dcterms:modified xsi:type="dcterms:W3CDTF">2019-02-28T13:07:41Z</dcterms:modified>
</cp:coreProperties>
</file>