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1"/>
  </p:sldMasterIdLst>
  <p:notesMasterIdLst>
    <p:notesMasterId r:id="rId33"/>
  </p:notesMasterIdLst>
  <p:sldIdLst>
    <p:sldId id="257" r:id="rId2"/>
    <p:sldId id="409" r:id="rId3"/>
    <p:sldId id="416" r:id="rId4"/>
    <p:sldId id="423" r:id="rId5"/>
    <p:sldId id="450" r:id="rId6"/>
    <p:sldId id="453" r:id="rId7"/>
    <p:sldId id="452" r:id="rId8"/>
    <p:sldId id="451" r:id="rId9"/>
    <p:sldId id="448" r:id="rId10"/>
    <p:sldId id="454" r:id="rId11"/>
    <p:sldId id="455" r:id="rId12"/>
    <p:sldId id="474" r:id="rId13"/>
    <p:sldId id="471" r:id="rId14"/>
    <p:sldId id="473" r:id="rId15"/>
    <p:sldId id="456" r:id="rId16"/>
    <p:sldId id="463" r:id="rId17"/>
    <p:sldId id="464" r:id="rId18"/>
    <p:sldId id="449" r:id="rId19"/>
    <p:sldId id="457" r:id="rId20"/>
    <p:sldId id="458" r:id="rId21"/>
    <p:sldId id="460" r:id="rId22"/>
    <p:sldId id="459" r:id="rId23"/>
    <p:sldId id="461" r:id="rId24"/>
    <p:sldId id="462" r:id="rId25"/>
    <p:sldId id="469" r:id="rId26"/>
    <p:sldId id="470" r:id="rId27"/>
    <p:sldId id="475" r:id="rId28"/>
    <p:sldId id="465" r:id="rId29"/>
    <p:sldId id="466" r:id="rId30"/>
    <p:sldId id="468" r:id="rId31"/>
    <p:sldId id="467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0F5B1-7C39-4481-80D9-22458E22DEFD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9FFD1-2A29-4EC4-AF65-71B436A3C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58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4233" y="1494502"/>
            <a:ext cx="10677835" cy="22810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568" y="4945624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24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67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21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91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5" y="29911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887793"/>
            <a:ext cx="10994760" cy="4483507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4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64" y="542050"/>
            <a:ext cx="925051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915" y="1524001"/>
            <a:ext cx="9281653" cy="4727329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86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21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2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28353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040204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670067"/>
            <a:ext cx="5386917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040204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670067"/>
            <a:ext cx="5389033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88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5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3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6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404437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ozza.ru/art-259.html" TargetMode="External"/><Relationship Id="rId2" Type="http://schemas.openxmlformats.org/officeDocument/2006/relationships/hyperlink" Target="https://www.dmosk.ru/miniinstruktions.php?mini=firewalld-cento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mirror.dc.uz/centos/7.5.1804/isos/x86_64/CentOS-7-x86_64-Minimal-1804.is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gency FB" panose="020B0503020202020204" pitchFamily="34" charset="0"/>
              </a:rPr>
              <a:t>TARMOQ ADMINISTRATORLIGI</a:t>
            </a:r>
            <a:br>
              <a:rPr lang="en-US" sz="4800" b="1"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b="1">
                <a:solidFill>
                  <a:schemeClr val="tx1"/>
                </a:solidFill>
                <a:latin typeface="Agency FB" panose="020B0503020202020204" pitchFamily="34" charset="0"/>
              </a:rPr>
              <a:t>26</a:t>
            </a:r>
            <a:r>
              <a:rPr lang="en-US" sz="4800" b="1">
                <a:solidFill>
                  <a:schemeClr val="tx1"/>
                </a:solidFill>
                <a:latin typeface="Agency FB" panose="020B0503020202020204" pitchFamily="34" charset="0"/>
              </a:rPr>
              <a:t>-DARS</a:t>
            </a:r>
            <a:endParaRPr lang="ru-RU" sz="4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itex.uz/uploads/postimages/cd08372f7730ad7c33f85997150e2c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63" y="3691898"/>
            <a:ext cx="2845690" cy="19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750" y="109019"/>
            <a:ext cx="5549250" cy="132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91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11707" y="618294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CentOS 7 OS </a:t>
            </a:r>
            <a:r>
              <a:rPr lang="en-US" sz="3200" b="1" dirty="0" err="1">
                <a:latin typeface="Agency FB" panose="020B0503020202020204" pitchFamily="34" charset="0"/>
              </a:rPr>
              <a:t>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o’rnatish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va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sozlash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12290" name="Picture 2" descr="centos install proce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0"/>
          <a:stretch/>
        </p:blipFill>
        <p:spPr bwMode="auto">
          <a:xfrm>
            <a:off x="2576837" y="1563553"/>
            <a:ext cx="7038326" cy="484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12DB114-8E47-4942-9ED3-01254FAF7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92" y="11724"/>
            <a:ext cx="2582008" cy="61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9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8039" y="642158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CentOS 7 OS </a:t>
            </a:r>
            <a:r>
              <a:rPr lang="en-US" sz="3200" b="1" dirty="0" err="1">
                <a:latin typeface="Agency FB" panose="020B0503020202020204" pitchFamily="34" charset="0"/>
              </a:rPr>
              <a:t>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o’rnatish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va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sozlash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20377" y="1390715"/>
            <a:ext cx="6211957" cy="33705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gency FB" panose="020B0503020202020204" pitchFamily="34" charset="0"/>
              </a:rPr>
              <a:t># cat /</a:t>
            </a:r>
            <a:r>
              <a:rPr lang="en-US" b="1" dirty="0" err="1">
                <a:latin typeface="Agency FB" panose="020B0503020202020204" pitchFamily="34" charset="0"/>
              </a:rPr>
              <a:t>etc</a:t>
            </a:r>
            <a:r>
              <a:rPr lang="en-US" b="1" dirty="0">
                <a:latin typeface="Agency FB" panose="020B0503020202020204" pitchFamily="34" charset="0"/>
              </a:rPr>
              <a:t>/centos-release	-	SHOW CentOS version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gency FB" panose="020B0503020202020204" pitchFamily="34" charset="0"/>
              </a:rPr>
              <a:t># yum update 		-	OS </a:t>
            </a:r>
            <a:r>
              <a:rPr lang="en-US" b="1" dirty="0" err="1">
                <a:latin typeface="Agency FB" panose="020B0503020202020204" pitchFamily="34" charset="0"/>
              </a:rPr>
              <a:t>ni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yangilash</a:t>
            </a:r>
            <a:endParaRPr lang="en-US" b="1" dirty="0"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Agency FB" panose="020B0503020202020204" pitchFamily="34" charset="0"/>
              </a:rPr>
              <a:t># yum install mc		- 	mc </a:t>
            </a:r>
            <a:r>
              <a:rPr lang="en-US" b="1" dirty="0" err="1">
                <a:latin typeface="Agency FB" panose="020B0503020202020204" pitchFamily="34" charset="0"/>
              </a:rPr>
              <a:t>packetni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o’rnatish</a:t>
            </a:r>
            <a:endParaRPr lang="en-US" b="1" dirty="0"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Agency FB" panose="020B0503020202020204" pitchFamily="34" charset="0"/>
              </a:rPr>
              <a:t># yum install net-tools                     -                 </a:t>
            </a:r>
            <a:r>
              <a:rPr lang="en-US" b="1" dirty="0" err="1">
                <a:latin typeface="Agency FB" panose="020B0503020202020204" pitchFamily="34" charset="0"/>
              </a:rPr>
              <a:t>tarmoq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packetlarini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o’rnatish</a:t>
            </a:r>
            <a:endParaRPr lang="en-US" b="1" dirty="0"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Agency FB" panose="020B0503020202020204" pitchFamily="34" charset="0"/>
              </a:rPr>
              <a:t># yum install bind-</a:t>
            </a:r>
            <a:r>
              <a:rPr lang="en-US" b="1" dirty="0" err="1">
                <a:latin typeface="Agency FB" panose="020B0503020202020204" pitchFamily="34" charset="0"/>
              </a:rPr>
              <a:t>utils</a:t>
            </a:r>
            <a:r>
              <a:rPr lang="en-US" b="1" dirty="0">
                <a:latin typeface="Agency FB" panose="020B0503020202020204" pitchFamily="34" charset="0"/>
              </a:rPr>
              <a:t>	                   -	</a:t>
            </a:r>
            <a:r>
              <a:rPr lang="en-US" b="1" dirty="0" err="1">
                <a:latin typeface="Agency FB" panose="020B0503020202020204" pitchFamily="34" charset="0"/>
              </a:rPr>
              <a:t>nslookup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packetni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o’rnatish</a:t>
            </a:r>
            <a:endParaRPr lang="en-US" b="1" dirty="0"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Agency FB" panose="020B0503020202020204" pitchFamily="34" charset="0"/>
              </a:rPr>
              <a:t># yum install nano		-                  nano </a:t>
            </a:r>
            <a:r>
              <a:rPr lang="en-US" b="1" dirty="0" err="1">
                <a:latin typeface="Agency FB" panose="020B0503020202020204" pitchFamily="34" charset="0"/>
              </a:rPr>
              <a:t>redaktorni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o’rnatish</a:t>
            </a:r>
            <a:endParaRPr lang="en-US" b="1" dirty="0"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Agency FB" panose="020B0503020202020204" pitchFamily="34" charset="0"/>
              </a:rPr>
              <a:t># nano /</a:t>
            </a:r>
            <a:r>
              <a:rPr lang="en-US" b="1" dirty="0" err="1">
                <a:latin typeface="Agency FB" panose="020B0503020202020204" pitchFamily="34" charset="0"/>
              </a:rPr>
              <a:t>etc</a:t>
            </a:r>
            <a:r>
              <a:rPr lang="en-US" b="1" dirty="0">
                <a:latin typeface="Agency FB" panose="020B0503020202020204" pitchFamily="34" charset="0"/>
              </a:rPr>
              <a:t>/</a:t>
            </a:r>
            <a:r>
              <a:rPr lang="en-US" b="1" dirty="0" err="1">
                <a:latin typeface="Agency FB" panose="020B0503020202020204" pitchFamily="34" charset="0"/>
              </a:rPr>
              <a:t>sysconfig</a:t>
            </a:r>
            <a:r>
              <a:rPr lang="en-US" b="1" dirty="0">
                <a:latin typeface="Agency FB" panose="020B0503020202020204" pitchFamily="34" charset="0"/>
              </a:rPr>
              <a:t>/</a:t>
            </a:r>
            <a:r>
              <a:rPr lang="en-US" b="1" dirty="0" err="1">
                <a:latin typeface="Agency FB" panose="020B0503020202020204" pitchFamily="34" charset="0"/>
              </a:rPr>
              <a:t>selinux</a:t>
            </a:r>
            <a:r>
              <a:rPr lang="en-US" b="1" dirty="0">
                <a:latin typeface="Agency FB" panose="020B0503020202020204" pitchFamily="34" charset="0"/>
              </a:rPr>
              <a:t>      - 	</a:t>
            </a:r>
            <a:r>
              <a:rPr lang="en-US" b="1" dirty="0" err="1">
                <a:latin typeface="Agency FB" panose="020B0503020202020204" pitchFamily="34" charset="0"/>
              </a:rPr>
              <a:t>selinux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ni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o’cherish</a:t>
            </a:r>
            <a:endParaRPr lang="en-US" b="1" dirty="0"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Agency FB" panose="020B0503020202020204" pitchFamily="34" charset="0"/>
              </a:rPr>
              <a:t># yum install </a:t>
            </a:r>
            <a:r>
              <a:rPr lang="en-US" b="1" dirty="0" err="1">
                <a:latin typeface="Agency FB" panose="020B0503020202020204" pitchFamily="34" charset="0"/>
              </a:rPr>
              <a:t>epel</a:t>
            </a:r>
            <a:r>
              <a:rPr lang="en-US" b="1" dirty="0">
                <a:latin typeface="Agency FB" panose="020B0503020202020204" pitchFamily="34" charset="0"/>
              </a:rPr>
              <a:t>-release	- 	</a:t>
            </a:r>
            <a:r>
              <a:rPr lang="en-US" b="1" dirty="0" err="1">
                <a:latin typeface="Agency FB" panose="020B0503020202020204" pitchFamily="34" charset="0"/>
              </a:rPr>
              <a:t>Yangi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paketlar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uchun</a:t>
            </a:r>
            <a:r>
              <a:rPr lang="en-US" b="1" dirty="0">
                <a:latin typeface="Agency FB" panose="020B0503020202020204" pitchFamily="34" charset="0"/>
              </a:rPr>
              <a:t>	</a:t>
            </a:r>
            <a:endParaRPr lang="ru-RU" b="1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72AE876-A8DF-4C3B-930A-FB38A5810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92" y="11724"/>
            <a:ext cx="2582008" cy="61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5311096-8179-41F9-BAAE-7383CFA4C9E0}"/>
              </a:ext>
            </a:extLst>
          </p:cNvPr>
          <p:cNvSpPr/>
          <p:nvPr/>
        </p:nvSpPr>
        <p:spPr>
          <a:xfrm>
            <a:off x="1120377" y="6114127"/>
            <a:ext cx="5674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00"/>
                </a:solidFill>
                <a:latin typeface="Open Sans"/>
              </a:rPr>
              <a:t>firewall-</a:t>
            </a:r>
            <a:r>
              <a:rPr lang="en-US" b="1" dirty="0" err="1">
                <a:solidFill>
                  <a:srgbClr val="FF9900"/>
                </a:solidFill>
                <a:latin typeface="Open Sans"/>
              </a:rPr>
              <a:t>cmd</a:t>
            </a:r>
            <a:r>
              <a:rPr lang="en-US" b="1" dirty="0">
                <a:solidFill>
                  <a:srgbClr val="444444"/>
                </a:solidFill>
                <a:latin typeface="Open Sans"/>
              </a:rPr>
              <a:t> </a:t>
            </a:r>
            <a:r>
              <a:rPr lang="en-US" b="1" dirty="0">
                <a:solidFill>
                  <a:srgbClr val="993366"/>
                </a:solidFill>
                <a:latin typeface="Open Sans"/>
              </a:rPr>
              <a:t>--</a:t>
            </a:r>
            <a:r>
              <a:rPr lang="ru-RU" b="1" dirty="0">
                <a:solidFill>
                  <a:srgbClr val="993366"/>
                </a:solidFill>
                <a:latin typeface="Open Sans"/>
              </a:rPr>
              <a:t>конфигурация</a:t>
            </a:r>
            <a:r>
              <a:rPr lang="ru-RU" b="1" dirty="0">
                <a:solidFill>
                  <a:srgbClr val="444444"/>
                </a:solidFill>
                <a:latin typeface="Open Sans"/>
              </a:rPr>
              <a:t> </a:t>
            </a:r>
            <a:r>
              <a:rPr lang="ru-RU" b="1" dirty="0">
                <a:solidFill>
                  <a:srgbClr val="3366FF"/>
                </a:solidFill>
                <a:latin typeface="Open Sans"/>
              </a:rPr>
              <a:t>--</a:t>
            </a:r>
            <a:r>
              <a:rPr lang="en-US" b="1" dirty="0">
                <a:solidFill>
                  <a:srgbClr val="3366FF"/>
                </a:solidFill>
                <a:latin typeface="Open Sans"/>
              </a:rPr>
              <a:t>zone=</a:t>
            </a:r>
            <a:r>
              <a:rPr lang="ru-RU" b="1" dirty="0">
                <a:solidFill>
                  <a:srgbClr val="3366FF"/>
                </a:solidFill>
                <a:latin typeface="Open Sans"/>
              </a:rPr>
              <a:t>зона</a:t>
            </a:r>
            <a:r>
              <a:rPr lang="ru-RU" b="1" dirty="0">
                <a:solidFill>
                  <a:srgbClr val="444444"/>
                </a:solidFill>
                <a:latin typeface="Open Sans"/>
              </a:rPr>
              <a:t> </a:t>
            </a:r>
            <a:r>
              <a:rPr lang="ru-RU" b="1" dirty="0">
                <a:solidFill>
                  <a:srgbClr val="99CC00"/>
                </a:solidFill>
                <a:latin typeface="Open Sans"/>
              </a:rPr>
              <a:t>опции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C8046D2-4299-46B4-9263-DB00DA2F0C37}"/>
              </a:ext>
            </a:extLst>
          </p:cNvPr>
          <p:cNvSpPr/>
          <p:nvPr/>
        </p:nvSpPr>
        <p:spPr>
          <a:xfrm>
            <a:off x="2858039" y="5000624"/>
            <a:ext cx="4643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Open Sans"/>
              </a:rPr>
              <a:t>CentOS Firewall </a:t>
            </a:r>
            <a:r>
              <a:rPr lang="en-US" b="1" dirty="0" err="1">
                <a:solidFill>
                  <a:srgbClr val="FF0000"/>
                </a:solidFill>
                <a:latin typeface="Open Sans"/>
              </a:rPr>
              <a:t>sozlash</a:t>
            </a:r>
            <a:endParaRPr lang="en-US" b="1" dirty="0">
              <a:solidFill>
                <a:srgbClr val="FF0000"/>
              </a:solidFill>
              <a:latin typeface="Open Sans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7CBA8E-72BF-4ED2-97A7-848D68CACA4D}"/>
              </a:ext>
            </a:extLst>
          </p:cNvPr>
          <p:cNvSpPr/>
          <p:nvPr/>
        </p:nvSpPr>
        <p:spPr>
          <a:xfrm>
            <a:off x="1120377" y="5690089"/>
            <a:ext cx="2336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00"/>
                </a:solidFill>
                <a:latin typeface="Open Sans"/>
              </a:rPr>
              <a:t>firewall-</a:t>
            </a:r>
            <a:r>
              <a:rPr lang="en-US" b="1" dirty="0" err="1">
                <a:solidFill>
                  <a:srgbClr val="FF9900"/>
                </a:solidFill>
                <a:latin typeface="Open Sans"/>
              </a:rPr>
              <a:t>cmd</a:t>
            </a:r>
            <a:r>
              <a:rPr lang="en-US" b="1" dirty="0">
                <a:solidFill>
                  <a:srgbClr val="444444"/>
                </a:solidFill>
                <a:latin typeface="Open Sans"/>
              </a:rPr>
              <a:t> </a:t>
            </a:r>
            <a:r>
              <a:rPr lang="ru-RU" b="1" dirty="0">
                <a:solidFill>
                  <a:srgbClr val="99CC00"/>
                </a:solidFill>
                <a:latin typeface="Open Sans"/>
              </a:rPr>
              <a:t>опции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D3485FC-F1F0-48B7-BA44-A483E3474BCA}"/>
              </a:ext>
            </a:extLst>
          </p:cNvPr>
          <p:cNvSpPr/>
          <p:nvPr/>
        </p:nvSpPr>
        <p:spPr>
          <a:xfrm>
            <a:off x="7115732" y="5690089"/>
            <a:ext cx="2880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Firewall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yozilish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sintaksis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62BD6A7-1FAB-49B2-9919-F68D4E811AF8}"/>
              </a:ext>
            </a:extLst>
          </p:cNvPr>
          <p:cNvSpPr/>
          <p:nvPr/>
        </p:nvSpPr>
        <p:spPr>
          <a:xfrm>
            <a:off x="7115732" y="6081569"/>
            <a:ext cx="4012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Firewall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Zonalarni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sozlash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sintaksisi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0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EFEF3-F0AF-4AA9-A9A0-BBC19E8F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Firewall </a:t>
            </a:r>
            <a:r>
              <a:rPr lang="en-US" dirty="0" err="1">
                <a:solidFill>
                  <a:schemeClr val="tx1"/>
                </a:solidFill>
              </a:rPr>
              <a:t>ni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sozlash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A0BDE7-D8DC-4BB7-9C8B-36AC5257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ru-RU" b="1" dirty="0" err="1"/>
              <a:t>drop</a:t>
            </a:r>
            <a:r>
              <a:rPr lang="ru-RU" dirty="0"/>
              <a:t> - блокировать все входящие пакеты, разрешить только исходящие</a:t>
            </a:r>
          </a:p>
          <a:p>
            <a:pPr fontAlgn="base"/>
            <a:r>
              <a:rPr lang="ru-RU" b="1" dirty="0" err="1"/>
              <a:t>block</a:t>
            </a:r>
            <a:r>
              <a:rPr lang="ru-RU" dirty="0"/>
              <a:t> - в отличие от предыдущего варианта отправителю пакета будет отправлено сообщение по блокировке его пакета;</a:t>
            </a:r>
          </a:p>
          <a:p>
            <a:pPr fontAlgn="base"/>
            <a:r>
              <a:rPr lang="ru-RU" b="1" dirty="0" err="1"/>
              <a:t>public</a:t>
            </a:r>
            <a:r>
              <a:rPr lang="ru-RU" dirty="0"/>
              <a:t> - поддерживаются входящие соединения только для </a:t>
            </a:r>
            <a:r>
              <a:rPr lang="ru-RU" dirty="0" err="1"/>
              <a:t>ssh</a:t>
            </a:r>
            <a:r>
              <a:rPr lang="ru-RU" dirty="0"/>
              <a:t> и </a:t>
            </a:r>
            <a:r>
              <a:rPr lang="ru-RU" dirty="0" err="1"/>
              <a:t>dhclient</a:t>
            </a:r>
            <a:r>
              <a:rPr lang="ru-RU" dirty="0"/>
              <a:t>;</a:t>
            </a:r>
          </a:p>
          <a:p>
            <a:pPr fontAlgn="base"/>
            <a:r>
              <a:rPr lang="ru-RU" b="1" dirty="0" err="1"/>
              <a:t>external</a:t>
            </a:r>
            <a:r>
              <a:rPr lang="ru-RU" dirty="0"/>
              <a:t> - поддерживает NAT для скрытия внутренней сети;</a:t>
            </a:r>
          </a:p>
          <a:p>
            <a:pPr fontAlgn="base"/>
            <a:r>
              <a:rPr lang="ru-RU" b="1" dirty="0" err="1"/>
              <a:t>internal</a:t>
            </a:r>
            <a:r>
              <a:rPr lang="ru-RU" dirty="0"/>
              <a:t> - разрешены сервисы </a:t>
            </a:r>
            <a:r>
              <a:rPr lang="ru-RU" dirty="0" err="1"/>
              <a:t>ssh</a:t>
            </a:r>
            <a:r>
              <a:rPr lang="ru-RU" dirty="0"/>
              <a:t>, </a:t>
            </a:r>
            <a:r>
              <a:rPr lang="ru-RU" dirty="0" err="1"/>
              <a:t>samba</a:t>
            </a:r>
            <a:r>
              <a:rPr lang="ru-RU" dirty="0"/>
              <a:t>, </a:t>
            </a:r>
            <a:r>
              <a:rPr lang="ru-RU" dirty="0" err="1"/>
              <a:t>mdns</a:t>
            </a:r>
            <a:r>
              <a:rPr lang="ru-RU" dirty="0"/>
              <a:t> и </a:t>
            </a:r>
            <a:r>
              <a:rPr lang="ru-RU" dirty="0" err="1"/>
              <a:t>dhcp</a:t>
            </a:r>
            <a:r>
              <a:rPr lang="ru-RU" dirty="0"/>
              <a:t>;</a:t>
            </a:r>
          </a:p>
          <a:p>
            <a:pPr fontAlgn="base"/>
            <a:r>
              <a:rPr lang="ru-RU" b="1" dirty="0" err="1"/>
              <a:t>dmz</a:t>
            </a:r>
            <a:r>
              <a:rPr lang="ru-RU" dirty="0"/>
              <a:t> - используется для изолированных </a:t>
            </a:r>
            <a:r>
              <a:rPr lang="ru-RU" dirty="0" err="1"/>
              <a:t>сервров</a:t>
            </a:r>
            <a:r>
              <a:rPr lang="ru-RU" dirty="0"/>
              <a:t>, у которых нет доступа к сети. Разрешено только подключение по SSH;</a:t>
            </a:r>
          </a:p>
          <a:p>
            <a:pPr fontAlgn="base"/>
            <a:r>
              <a:rPr lang="ru-RU" b="1" dirty="0" err="1"/>
              <a:t>work</a:t>
            </a:r>
            <a:r>
              <a:rPr lang="ru-RU" dirty="0"/>
              <a:t> - </a:t>
            </a:r>
            <a:r>
              <a:rPr lang="ru-RU" dirty="0" err="1"/>
              <a:t>разрешенны</a:t>
            </a:r>
            <a:r>
              <a:rPr lang="ru-RU" dirty="0"/>
              <a:t> сервисы </a:t>
            </a:r>
            <a:r>
              <a:rPr lang="ru-RU" dirty="0" err="1"/>
              <a:t>ssh</a:t>
            </a:r>
            <a:r>
              <a:rPr lang="ru-RU" dirty="0"/>
              <a:t> и </a:t>
            </a:r>
            <a:r>
              <a:rPr lang="ru-RU" dirty="0" err="1"/>
              <a:t>dhcp</a:t>
            </a:r>
            <a:r>
              <a:rPr lang="ru-RU" dirty="0"/>
              <a:t>;</a:t>
            </a:r>
          </a:p>
          <a:p>
            <a:pPr fontAlgn="base"/>
            <a:r>
              <a:rPr lang="ru-RU" b="1" dirty="0" err="1"/>
              <a:t>home</a:t>
            </a:r>
            <a:r>
              <a:rPr lang="ru-RU" dirty="0"/>
              <a:t> - аналогично </a:t>
            </a:r>
            <a:r>
              <a:rPr lang="ru-RU" dirty="0" err="1"/>
              <a:t>internal</a:t>
            </a:r>
            <a:r>
              <a:rPr lang="ru-RU" dirty="0"/>
              <a:t>;</a:t>
            </a:r>
          </a:p>
          <a:p>
            <a:pPr fontAlgn="base"/>
            <a:r>
              <a:rPr lang="ru-RU" b="1" dirty="0" err="1"/>
              <a:t>trusted</a:t>
            </a:r>
            <a:r>
              <a:rPr lang="ru-RU" dirty="0"/>
              <a:t> - всё разрешено.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0024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9759A-3B11-4486-926A-BB56A1A0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Firewallni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sozlash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8B8EDB-0A8B-46EC-9DF0-C6B8ECAA7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461665"/>
            <a:ext cx="10994760" cy="5097219"/>
          </a:xfrm>
        </p:spPr>
        <p:txBody>
          <a:bodyPr>
            <a:noAutofit/>
          </a:bodyPr>
          <a:lstStyle/>
          <a:p>
            <a:pPr fontAlgn="base"/>
            <a:r>
              <a:rPr lang="en-US" sz="1600" b="1" dirty="0"/>
              <a:t>--state</a:t>
            </a:r>
            <a:r>
              <a:rPr lang="en-US" sz="1600" dirty="0"/>
              <a:t> - </a:t>
            </a:r>
            <a:r>
              <a:rPr lang="ru-RU" sz="1600" dirty="0"/>
              <a:t>вывести состояние брандмауэра;</a:t>
            </a:r>
          </a:p>
          <a:p>
            <a:pPr fontAlgn="base"/>
            <a:r>
              <a:rPr lang="ru-RU" sz="1600" b="1" dirty="0"/>
              <a:t>--</a:t>
            </a:r>
            <a:r>
              <a:rPr lang="en-US" sz="1600" b="1" dirty="0"/>
              <a:t>reload</a:t>
            </a:r>
            <a:r>
              <a:rPr lang="en-US" sz="1600" dirty="0"/>
              <a:t> - </a:t>
            </a:r>
            <a:r>
              <a:rPr lang="ru-RU" sz="1600" dirty="0"/>
              <a:t>перезагрузить правила из постоянной конфигурации;</a:t>
            </a:r>
          </a:p>
          <a:p>
            <a:pPr fontAlgn="base"/>
            <a:r>
              <a:rPr lang="ru-RU" sz="1600" b="1" dirty="0"/>
              <a:t>--</a:t>
            </a:r>
            <a:r>
              <a:rPr lang="en-US" sz="1600" b="1" dirty="0"/>
              <a:t>complete-reload</a:t>
            </a:r>
            <a:r>
              <a:rPr lang="en-US" sz="1600" dirty="0"/>
              <a:t> - </a:t>
            </a:r>
            <a:r>
              <a:rPr lang="ru-RU" sz="1600" dirty="0"/>
              <a:t>жёсткая перезагрузка правил с разрывом всех соединений;</a:t>
            </a:r>
          </a:p>
          <a:p>
            <a:pPr fontAlgn="base"/>
            <a:r>
              <a:rPr lang="ru-RU" sz="1600" b="1" dirty="0"/>
              <a:t>--</a:t>
            </a:r>
            <a:r>
              <a:rPr lang="en-US" sz="1600" b="1" dirty="0"/>
              <a:t>runtime-to-permanent</a:t>
            </a:r>
            <a:r>
              <a:rPr lang="en-US" sz="1600" dirty="0"/>
              <a:t> - </a:t>
            </a:r>
            <a:r>
              <a:rPr lang="ru-RU" sz="1600" dirty="0"/>
              <a:t>перенести настройки конфигурации </a:t>
            </a:r>
            <a:r>
              <a:rPr lang="en-US" sz="1600" dirty="0"/>
              <a:t>runtime </a:t>
            </a:r>
            <a:r>
              <a:rPr lang="ru-RU" sz="1600" dirty="0"/>
              <a:t>в постоянную конфигурацию;</a:t>
            </a:r>
          </a:p>
          <a:p>
            <a:pPr fontAlgn="base"/>
            <a:r>
              <a:rPr lang="ru-RU" sz="1600" b="1" dirty="0"/>
              <a:t>--</a:t>
            </a:r>
            <a:r>
              <a:rPr lang="en-US" sz="1600" b="1" dirty="0"/>
              <a:t>permanent</a:t>
            </a:r>
            <a:r>
              <a:rPr lang="en-US" sz="1600" dirty="0"/>
              <a:t> - </a:t>
            </a:r>
            <a:r>
              <a:rPr lang="ru-RU" sz="1600" dirty="0"/>
              <a:t>использовать постоянную конфигурацию;</a:t>
            </a:r>
          </a:p>
          <a:p>
            <a:pPr fontAlgn="base"/>
            <a:r>
              <a:rPr lang="ru-RU" sz="1600" b="1" dirty="0"/>
              <a:t>--</a:t>
            </a:r>
            <a:r>
              <a:rPr lang="en-US" sz="1600" b="1" dirty="0"/>
              <a:t>get-default-zone</a:t>
            </a:r>
            <a:r>
              <a:rPr lang="en-US" sz="1600" dirty="0"/>
              <a:t> - </a:t>
            </a:r>
            <a:r>
              <a:rPr lang="ru-RU" sz="1600" dirty="0"/>
              <a:t>отобразить зону, используемую по умолчанию;</a:t>
            </a:r>
          </a:p>
          <a:p>
            <a:pPr fontAlgn="base"/>
            <a:r>
              <a:rPr lang="ru-RU" sz="1600" b="1" dirty="0"/>
              <a:t>--</a:t>
            </a:r>
            <a:r>
              <a:rPr lang="en-US" sz="1600" b="1" dirty="0"/>
              <a:t>set-default-zone</a:t>
            </a:r>
            <a:r>
              <a:rPr lang="en-US" sz="1600" dirty="0"/>
              <a:t> - </a:t>
            </a:r>
            <a:r>
              <a:rPr lang="ru-RU" sz="1600" dirty="0"/>
              <a:t>установить зону по умолчанию;</a:t>
            </a:r>
          </a:p>
          <a:p>
            <a:pPr fontAlgn="base"/>
            <a:r>
              <a:rPr lang="ru-RU" sz="1600" b="1" dirty="0"/>
              <a:t>--</a:t>
            </a:r>
            <a:r>
              <a:rPr lang="en-US" sz="1600" b="1" dirty="0"/>
              <a:t>get-active-zones</a:t>
            </a:r>
            <a:r>
              <a:rPr lang="en-US" sz="1600" dirty="0"/>
              <a:t> - </a:t>
            </a:r>
            <a:r>
              <a:rPr lang="ru-RU" sz="1600" dirty="0"/>
              <a:t>отобразить активные зоны;</a:t>
            </a:r>
          </a:p>
          <a:p>
            <a:pPr fontAlgn="base"/>
            <a:r>
              <a:rPr lang="ru-RU" sz="1600" b="1" dirty="0"/>
              <a:t>--</a:t>
            </a:r>
            <a:r>
              <a:rPr lang="en-US" sz="1600" b="1" dirty="0"/>
              <a:t>get-zones</a:t>
            </a:r>
            <a:r>
              <a:rPr lang="en-US" sz="1600" dirty="0"/>
              <a:t> - </a:t>
            </a:r>
            <a:r>
              <a:rPr lang="ru-RU" sz="1600" dirty="0"/>
              <a:t>отобразить все доступные зоны;</a:t>
            </a:r>
          </a:p>
          <a:p>
            <a:pPr fontAlgn="base"/>
            <a:r>
              <a:rPr lang="ru-RU" sz="1600" b="1" dirty="0"/>
              <a:t>--</a:t>
            </a:r>
            <a:r>
              <a:rPr lang="en-US" sz="1600" b="1" dirty="0"/>
              <a:t>get-services</a:t>
            </a:r>
            <a:r>
              <a:rPr lang="en-US" sz="1600" dirty="0"/>
              <a:t> - </a:t>
            </a:r>
            <a:r>
              <a:rPr lang="ru-RU" sz="1600" dirty="0"/>
              <a:t>вывести предопределенные сервисы;</a:t>
            </a:r>
          </a:p>
          <a:p>
            <a:pPr fontAlgn="base"/>
            <a:r>
              <a:rPr lang="ru-RU" sz="1600" b="1" dirty="0"/>
              <a:t>--</a:t>
            </a:r>
            <a:r>
              <a:rPr lang="en-US" sz="1600" b="1" dirty="0"/>
              <a:t>list-all-zones</a:t>
            </a:r>
            <a:r>
              <a:rPr lang="en-US" sz="1600" dirty="0"/>
              <a:t> - </a:t>
            </a:r>
            <a:r>
              <a:rPr lang="ru-RU" sz="1600" dirty="0"/>
              <a:t>вывести конфигурацию всех зон;</a:t>
            </a:r>
          </a:p>
          <a:p>
            <a:pPr fontAlgn="base"/>
            <a:r>
              <a:rPr lang="ru-RU" sz="1600" b="1" dirty="0"/>
              <a:t>--</a:t>
            </a:r>
            <a:r>
              <a:rPr lang="en-US" sz="1600" b="1" dirty="0"/>
              <a:t>new-zone</a:t>
            </a:r>
            <a:r>
              <a:rPr lang="en-US" sz="1600" dirty="0"/>
              <a:t> - </a:t>
            </a:r>
            <a:r>
              <a:rPr lang="ru-RU" sz="1600" dirty="0"/>
              <a:t>создать новую зону;</a:t>
            </a:r>
          </a:p>
          <a:p>
            <a:pPr fontAlgn="base"/>
            <a:r>
              <a:rPr lang="ru-RU" sz="1600" b="1" dirty="0"/>
              <a:t>--</a:t>
            </a:r>
            <a:r>
              <a:rPr lang="en-US" sz="1600" b="1" dirty="0"/>
              <a:t>delete-zone</a:t>
            </a:r>
            <a:r>
              <a:rPr lang="en-US" sz="1600" dirty="0"/>
              <a:t> - </a:t>
            </a:r>
            <a:r>
              <a:rPr lang="ru-RU" sz="1600" dirty="0"/>
              <a:t>удалить зону;</a:t>
            </a:r>
          </a:p>
          <a:p>
            <a:pPr fontAlgn="base"/>
            <a:r>
              <a:rPr lang="ru-RU" sz="1600" b="1" dirty="0"/>
              <a:t>--</a:t>
            </a:r>
            <a:r>
              <a:rPr lang="en-US" sz="1600" b="1" dirty="0"/>
              <a:t>list-all</a:t>
            </a:r>
            <a:r>
              <a:rPr lang="en-US" sz="1600" dirty="0"/>
              <a:t> - </a:t>
            </a:r>
            <a:r>
              <a:rPr lang="ru-RU" sz="1600" dirty="0"/>
              <a:t>вывести всё, что добавлено, из выбранной зоны;</a:t>
            </a:r>
          </a:p>
          <a:p>
            <a:pPr fontAlgn="base"/>
            <a:r>
              <a:rPr lang="ru-RU" sz="1600" b="1" dirty="0"/>
              <a:t>--</a:t>
            </a:r>
            <a:r>
              <a:rPr lang="en-US" sz="1600" b="1" dirty="0"/>
              <a:t>list-services</a:t>
            </a:r>
            <a:r>
              <a:rPr lang="en-US" sz="1600" dirty="0"/>
              <a:t> - </a:t>
            </a:r>
            <a:r>
              <a:rPr lang="ru-RU" sz="1600" dirty="0"/>
              <a:t>вывести все сервисы, добавленные к зоне;</a:t>
            </a:r>
          </a:p>
          <a:p>
            <a:pPr fontAlgn="base"/>
            <a:r>
              <a:rPr lang="ru-RU" sz="1600" b="1" dirty="0"/>
              <a:t>--</a:t>
            </a:r>
            <a:r>
              <a:rPr lang="en-US" sz="1600" b="1" dirty="0"/>
              <a:t>add-service</a:t>
            </a:r>
            <a:r>
              <a:rPr lang="en-US" sz="1600" dirty="0"/>
              <a:t> - </a:t>
            </a:r>
            <a:r>
              <a:rPr lang="ru-RU" sz="1600" dirty="0"/>
              <a:t>добавить сервис к зоне;</a:t>
            </a:r>
          </a:p>
          <a:p>
            <a:pPr fontAlgn="base"/>
            <a:r>
              <a:rPr lang="ru-RU" sz="1600" b="1" dirty="0"/>
              <a:t>--</a:t>
            </a:r>
            <a:r>
              <a:rPr lang="en-US" sz="1600" b="1" dirty="0"/>
              <a:t>remove-service</a:t>
            </a:r>
            <a:r>
              <a:rPr lang="en-US" sz="1600" dirty="0"/>
              <a:t> - </a:t>
            </a:r>
            <a:r>
              <a:rPr lang="ru-RU" sz="1600" dirty="0"/>
              <a:t>удалить сервис из зоны;</a:t>
            </a:r>
          </a:p>
        </p:txBody>
      </p:sp>
    </p:spTree>
    <p:extLst>
      <p:ext uri="{BB962C8B-B14F-4D97-AF65-F5344CB8AC3E}">
        <p14:creationId xmlns:p14="http://schemas.microsoft.com/office/powerpoint/2010/main" val="96573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7E4DB-40C1-4C07-8FAD-C8248909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Firewallni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sozlash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860AEB-B8B8-403F-BEC1-CE2331F70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10" y="1435821"/>
            <a:ext cx="10994760" cy="4483507"/>
          </a:xfrm>
        </p:spPr>
        <p:txBody>
          <a:bodyPr>
            <a:noAutofit/>
          </a:bodyPr>
          <a:lstStyle/>
          <a:p>
            <a:pPr fontAlgn="base"/>
            <a:r>
              <a:rPr lang="ru-RU" sz="1700" b="1" dirty="0"/>
              <a:t>--</a:t>
            </a:r>
            <a:r>
              <a:rPr lang="en-US" sz="1700" b="1" dirty="0"/>
              <a:t>list-ports</a:t>
            </a:r>
            <a:r>
              <a:rPr lang="en-US" sz="1700" dirty="0"/>
              <a:t> - </a:t>
            </a:r>
            <a:r>
              <a:rPr lang="ru-RU" sz="1700" dirty="0"/>
              <a:t>отобразить порты, добавленные к зоне;</a:t>
            </a:r>
          </a:p>
          <a:p>
            <a:pPr fontAlgn="base"/>
            <a:r>
              <a:rPr lang="ru-RU" sz="1700" b="1" dirty="0"/>
              <a:t>--</a:t>
            </a:r>
            <a:r>
              <a:rPr lang="en-US" sz="1700" b="1" dirty="0"/>
              <a:t>add-port</a:t>
            </a:r>
            <a:r>
              <a:rPr lang="en-US" sz="1700" dirty="0"/>
              <a:t> - </a:t>
            </a:r>
            <a:r>
              <a:rPr lang="ru-RU" sz="1700" dirty="0"/>
              <a:t>добавить порт к зоне;</a:t>
            </a:r>
          </a:p>
          <a:p>
            <a:pPr fontAlgn="base"/>
            <a:r>
              <a:rPr lang="ru-RU" sz="1700" b="1" dirty="0"/>
              <a:t>--</a:t>
            </a:r>
            <a:r>
              <a:rPr lang="en-US" sz="1700" b="1" dirty="0"/>
              <a:t>remove-port</a:t>
            </a:r>
            <a:r>
              <a:rPr lang="en-US" sz="1700" dirty="0"/>
              <a:t> - </a:t>
            </a:r>
            <a:r>
              <a:rPr lang="ru-RU" sz="1700" dirty="0"/>
              <a:t>удалить порт из зоны;</a:t>
            </a:r>
          </a:p>
          <a:p>
            <a:pPr fontAlgn="base"/>
            <a:r>
              <a:rPr lang="ru-RU" sz="1700" b="1" dirty="0"/>
              <a:t>--</a:t>
            </a:r>
            <a:r>
              <a:rPr lang="en-US" sz="1700" b="1" dirty="0"/>
              <a:t>query-port</a:t>
            </a:r>
            <a:r>
              <a:rPr lang="en-US" sz="1700" dirty="0"/>
              <a:t> - </a:t>
            </a:r>
            <a:r>
              <a:rPr lang="ru-RU" sz="1700" dirty="0"/>
              <a:t>показать, добавлен ли порт к зоне;</a:t>
            </a:r>
          </a:p>
          <a:p>
            <a:pPr fontAlgn="base"/>
            <a:r>
              <a:rPr lang="ru-RU" sz="1700" b="1" dirty="0"/>
              <a:t>--</a:t>
            </a:r>
            <a:r>
              <a:rPr lang="en-US" sz="1700" b="1" dirty="0"/>
              <a:t>list-protocols</a:t>
            </a:r>
            <a:r>
              <a:rPr lang="en-US" sz="1700" dirty="0"/>
              <a:t> - </a:t>
            </a:r>
            <a:r>
              <a:rPr lang="ru-RU" sz="1700" dirty="0"/>
              <a:t>вывести протоколы, добавленные к зоне;</a:t>
            </a:r>
          </a:p>
          <a:p>
            <a:pPr fontAlgn="base"/>
            <a:r>
              <a:rPr lang="ru-RU" sz="1700" b="1" dirty="0"/>
              <a:t>--</a:t>
            </a:r>
            <a:r>
              <a:rPr lang="en-US" sz="1700" b="1" dirty="0"/>
              <a:t>add-protocol</a:t>
            </a:r>
            <a:r>
              <a:rPr lang="en-US" sz="1700" dirty="0"/>
              <a:t> - </a:t>
            </a:r>
            <a:r>
              <a:rPr lang="ru-RU" sz="1700" dirty="0"/>
              <a:t>добавить протокол к зоне;</a:t>
            </a:r>
          </a:p>
          <a:p>
            <a:pPr fontAlgn="base"/>
            <a:r>
              <a:rPr lang="ru-RU" sz="1700" b="1" dirty="0"/>
              <a:t>--</a:t>
            </a:r>
            <a:r>
              <a:rPr lang="en-US" sz="1700" b="1" dirty="0"/>
              <a:t>remove-protocol</a:t>
            </a:r>
            <a:r>
              <a:rPr lang="en-US" sz="1700" dirty="0"/>
              <a:t> - </a:t>
            </a:r>
            <a:r>
              <a:rPr lang="ru-RU" sz="1700" dirty="0"/>
              <a:t>удалить протокол из зоны;</a:t>
            </a:r>
          </a:p>
          <a:p>
            <a:pPr fontAlgn="base"/>
            <a:r>
              <a:rPr lang="ru-RU" sz="1700" b="1" dirty="0"/>
              <a:t>--</a:t>
            </a:r>
            <a:r>
              <a:rPr lang="en-US" sz="1700" b="1" dirty="0"/>
              <a:t>list-source-ports</a:t>
            </a:r>
            <a:r>
              <a:rPr lang="en-US" sz="1700" dirty="0"/>
              <a:t> - </a:t>
            </a:r>
            <a:r>
              <a:rPr lang="ru-RU" sz="1700" dirty="0"/>
              <a:t>вывести порты источника, добавленные к зоне;</a:t>
            </a:r>
          </a:p>
          <a:p>
            <a:pPr fontAlgn="base"/>
            <a:r>
              <a:rPr lang="ru-RU" sz="1700" b="1" dirty="0"/>
              <a:t>--</a:t>
            </a:r>
            <a:r>
              <a:rPr lang="en-US" sz="1700" b="1" dirty="0"/>
              <a:t>add-source-port</a:t>
            </a:r>
            <a:r>
              <a:rPr lang="en-US" sz="1700" dirty="0"/>
              <a:t> - </a:t>
            </a:r>
            <a:r>
              <a:rPr lang="ru-RU" sz="1700" dirty="0"/>
              <a:t>добавить порт-источник к зоне;</a:t>
            </a:r>
          </a:p>
          <a:p>
            <a:pPr fontAlgn="base"/>
            <a:r>
              <a:rPr lang="ru-RU" sz="1700" b="1" dirty="0"/>
              <a:t>--</a:t>
            </a:r>
            <a:r>
              <a:rPr lang="en-US" sz="1700" b="1" dirty="0"/>
              <a:t>remove-source-port</a:t>
            </a:r>
            <a:r>
              <a:rPr lang="en-US" sz="1700" dirty="0"/>
              <a:t> - </a:t>
            </a:r>
            <a:r>
              <a:rPr lang="ru-RU" sz="1700" dirty="0"/>
              <a:t>удалить порт-источник из зоны;</a:t>
            </a:r>
          </a:p>
          <a:p>
            <a:pPr fontAlgn="base"/>
            <a:r>
              <a:rPr lang="ru-RU" sz="1700" b="1" dirty="0"/>
              <a:t>--</a:t>
            </a:r>
            <a:r>
              <a:rPr lang="en-US" sz="1700" b="1" dirty="0"/>
              <a:t>list-</a:t>
            </a:r>
            <a:r>
              <a:rPr lang="en-US" sz="1700" b="1" dirty="0" err="1"/>
              <a:t>icmp</a:t>
            </a:r>
            <a:r>
              <a:rPr lang="en-US" sz="1700" b="1" dirty="0"/>
              <a:t>-blocks</a:t>
            </a:r>
            <a:r>
              <a:rPr lang="en-US" sz="1700" dirty="0"/>
              <a:t> - </a:t>
            </a:r>
            <a:r>
              <a:rPr lang="ru-RU" sz="1700" dirty="0"/>
              <a:t>вывести список блокировок </a:t>
            </a:r>
            <a:r>
              <a:rPr lang="en-US" sz="1700" dirty="0" err="1"/>
              <a:t>icmp</a:t>
            </a:r>
            <a:r>
              <a:rPr lang="en-US" sz="1700" dirty="0"/>
              <a:t>;</a:t>
            </a:r>
          </a:p>
          <a:p>
            <a:pPr fontAlgn="base"/>
            <a:r>
              <a:rPr lang="en-US" sz="1700" b="1" dirty="0"/>
              <a:t>--add-</a:t>
            </a:r>
            <a:r>
              <a:rPr lang="en-US" sz="1700" b="1" dirty="0" err="1"/>
              <a:t>icmp</a:t>
            </a:r>
            <a:r>
              <a:rPr lang="en-US" sz="1700" b="1" dirty="0"/>
              <a:t>-block</a:t>
            </a:r>
            <a:r>
              <a:rPr lang="en-US" sz="1700" dirty="0"/>
              <a:t> - </a:t>
            </a:r>
            <a:r>
              <a:rPr lang="ru-RU" sz="1700" dirty="0"/>
              <a:t>добавить блокировку </a:t>
            </a:r>
            <a:r>
              <a:rPr lang="en-US" sz="1700" dirty="0" err="1"/>
              <a:t>icmp</a:t>
            </a:r>
            <a:r>
              <a:rPr lang="en-US" sz="1700" dirty="0"/>
              <a:t>;</a:t>
            </a:r>
          </a:p>
          <a:p>
            <a:pPr fontAlgn="base"/>
            <a:r>
              <a:rPr lang="en-US" sz="1700" b="1" dirty="0"/>
              <a:t>--add-</a:t>
            </a:r>
            <a:r>
              <a:rPr lang="en-US" sz="1700" b="1" dirty="0" err="1"/>
              <a:t>icmp</a:t>
            </a:r>
            <a:r>
              <a:rPr lang="en-US" sz="1700" b="1" dirty="0"/>
              <a:t>-block</a:t>
            </a:r>
            <a:r>
              <a:rPr lang="en-US" sz="1700" dirty="0"/>
              <a:t> - </a:t>
            </a:r>
            <a:r>
              <a:rPr lang="ru-RU" sz="1700" dirty="0"/>
              <a:t>удалить блокировку </a:t>
            </a:r>
            <a:r>
              <a:rPr lang="en-US" sz="1700" dirty="0" err="1"/>
              <a:t>icmp</a:t>
            </a:r>
            <a:r>
              <a:rPr lang="en-US" sz="1700" dirty="0"/>
              <a:t>;</a:t>
            </a:r>
          </a:p>
          <a:p>
            <a:pPr fontAlgn="base"/>
            <a:r>
              <a:rPr lang="en-US" sz="1700" b="1" dirty="0"/>
              <a:t>--add-forward-port</a:t>
            </a:r>
            <a:r>
              <a:rPr lang="en-US" sz="1700" dirty="0"/>
              <a:t> - </a:t>
            </a:r>
            <a:r>
              <a:rPr lang="ru-RU" sz="1700" dirty="0"/>
              <a:t>добавить порт для перенаправления в </a:t>
            </a:r>
            <a:r>
              <a:rPr lang="en-US" sz="1700" dirty="0"/>
              <a:t>NAT;</a:t>
            </a:r>
          </a:p>
          <a:p>
            <a:pPr fontAlgn="base"/>
            <a:r>
              <a:rPr lang="en-US" sz="1700" b="1" dirty="0"/>
              <a:t>--remove-forward-port</a:t>
            </a:r>
            <a:r>
              <a:rPr lang="en-US" sz="1700" dirty="0"/>
              <a:t> - </a:t>
            </a:r>
            <a:r>
              <a:rPr lang="ru-RU" sz="1700" dirty="0"/>
              <a:t>удалить порт для перенаправления в </a:t>
            </a:r>
            <a:r>
              <a:rPr lang="en-US" sz="1700" dirty="0"/>
              <a:t>NAT;</a:t>
            </a:r>
          </a:p>
          <a:p>
            <a:pPr fontAlgn="base"/>
            <a:r>
              <a:rPr lang="en-US" sz="1700" b="1" dirty="0"/>
              <a:t>--add-masquerade</a:t>
            </a:r>
            <a:r>
              <a:rPr lang="en-US" sz="1700" dirty="0"/>
              <a:t> - </a:t>
            </a:r>
            <a:r>
              <a:rPr lang="ru-RU" sz="1700" dirty="0"/>
              <a:t>включить </a:t>
            </a:r>
            <a:r>
              <a:rPr lang="en-US" sz="1700" dirty="0"/>
              <a:t>NAT;</a:t>
            </a:r>
          </a:p>
          <a:p>
            <a:pPr fontAlgn="base"/>
            <a:r>
              <a:rPr lang="en-US" sz="1700" b="1" dirty="0"/>
              <a:t>--remove-masquerade</a:t>
            </a:r>
            <a:r>
              <a:rPr lang="en-US" sz="1700" dirty="0"/>
              <a:t> - </a:t>
            </a:r>
            <a:r>
              <a:rPr lang="ru-RU" sz="1700" dirty="0"/>
              <a:t>удалить </a:t>
            </a:r>
            <a:r>
              <a:rPr lang="en-US" sz="1700" dirty="0"/>
              <a:t>NAT.</a:t>
            </a:r>
          </a:p>
          <a:p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10395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90837" y="547955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CentOS 7 OS </a:t>
            </a:r>
            <a:r>
              <a:rPr lang="en-US" sz="3200" b="1" dirty="0" err="1">
                <a:latin typeface="Agency FB" panose="020B0503020202020204" pitchFamily="34" charset="0"/>
              </a:rPr>
              <a:t>FirewallD</a:t>
            </a:r>
            <a:r>
              <a:rPr lang="en-US" sz="3200" b="1" dirty="0">
                <a:latin typeface="Agency FB" panose="020B0503020202020204" pitchFamily="34" charset="0"/>
              </a:rPr>
              <a:t> Configuration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359913" y="1631407"/>
            <a:ext cx="6746033" cy="1454135"/>
          </a:xfrm>
          <a:prstGeom prst="rect">
            <a:avLst/>
          </a:prstGeom>
          <a:solidFill>
            <a:srgbClr val="051E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1396" rIns="0" bIns="1713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#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systemctl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status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firewalld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solidFill>
                  <a:srgbClr val="FFFFFF"/>
                </a:solidFill>
                <a:latin typeface="courier 10 pitch"/>
              </a:rPr>
              <a:t>#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>
                <a:solidFill>
                  <a:srgbClr val="FFFFFF"/>
                </a:solidFill>
                <a:latin typeface="courier 10 pitch"/>
              </a:rPr>
              <a:t># firewall-</a:t>
            </a:r>
            <a:r>
              <a:rPr lang="en-US" altLang="ru-RU" sz="2400" dirty="0" err="1">
                <a:solidFill>
                  <a:srgbClr val="FFFFFF"/>
                </a:solidFill>
                <a:latin typeface="courier 10 pitch"/>
              </a:rPr>
              <a:t>cmd</a:t>
            </a:r>
            <a:r>
              <a:rPr lang="en-US" altLang="ru-RU" sz="2400" dirty="0">
                <a:solidFill>
                  <a:srgbClr val="FFFFFF"/>
                </a:solidFill>
                <a:latin typeface="courier 10 pitch"/>
              </a:rPr>
              <a:t> --state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5" name="Picture 5" descr="Check Firewalld Statu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77"/>
          <a:stretch/>
        </p:blipFill>
        <p:spPr bwMode="auto">
          <a:xfrm>
            <a:off x="2181754" y="3429000"/>
            <a:ext cx="6858000" cy="297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2FEC89C-87CF-4388-ADDB-9F94F0736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92" y="11724"/>
            <a:ext cx="2582008" cy="61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D74A07-7968-465F-9260-FDC5BB4F7051}"/>
              </a:ext>
            </a:extLst>
          </p:cNvPr>
          <p:cNvSpPr txBox="1"/>
          <p:nvPr/>
        </p:nvSpPr>
        <p:spPr>
          <a:xfrm flipH="1">
            <a:off x="742825" y="1676946"/>
            <a:ext cx="3128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*Firewall </a:t>
            </a:r>
            <a:r>
              <a:rPr lang="en-US" dirty="0" err="1"/>
              <a:t>ni</a:t>
            </a:r>
            <a:r>
              <a:rPr lang="en-US" dirty="0"/>
              <a:t>  </a:t>
            </a:r>
            <a:r>
              <a:rPr lang="en-US" dirty="0" err="1"/>
              <a:t>ishchi</a:t>
            </a:r>
            <a:r>
              <a:rPr lang="en-US" dirty="0"/>
              <a:t> </a:t>
            </a:r>
            <a:r>
              <a:rPr lang="en-US" dirty="0" err="1"/>
              <a:t>holatini</a:t>
            </a:r>
            <a:r>
              <a:rPr lang="en-US" dirty="0"/>
              <a:t> </a:t>
            </a:r>
            <a:r>
              <a:rPr lang="en-US" dirty="0" err="1"/>
              <a:t>ko’rish</a:t>
            </a:r>
            <a:endParaRPr lang="en-US" dirty="0"/>
          </a:p>
          <a:p>
            <a:r>
              <a:rPr lang="en-US" dirty="0"/>
              <a:t>*Firewall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ishga</a:t>
            </a:r>
            <a:r>
              <a:rPr lang="en-US" dirty="0"/>
              <a:t> </a:t>
            </a:r>
            <a:r>
              <a:rPr lang="en-US" dirty="0" err="1"/>
              <a:t>tushurish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06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449099" y="389694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CentOS 7 OS </a:t>
            </a:r>
            <a:r>
              <a:rPr lang="en-US" sz="3200" b="1" dirty="0" err="1">
                <a:latin typeface="Agency FB" panose="020B0503020202020204" pitchFamily="34" charset="0"/>
              </a:rPr>
              <a:t>FirewallD</a:t>
            </a:r>
            <a:r>
              <a:rPr lang="en-US" sz="3200" b="1" dirty="0">
                <a:latin typeface="Agency FB" panose="020B0503020202020204" pitchFamily="34" charset="0"/>
              </a:rPr>
              <a:t> Configuration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662827" y="1628809"/>
            <a:ext cx="6082321" cy="2192799"/>
          </a:xfrm>
          <a:prstGeom prst="rect">
            <a:avLst/>
          </a:prstGeom>
          <a:solidFill>
            <a:srgbClr val="051E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1396" rIns="0" bIns="1713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#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systemctl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stop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firewalld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#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systemctl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disable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firewalld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#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firewall-cmd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--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state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1" name="Picture 3" descr="Disable Firewalld in CentOS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90" b="68653"/>
          <a:stretch/>
        </p:blipFill>
        <p:spPr bwMode="auto">
          <a:xfrm>
            <a:off x="1615434" y="4132791"/>
            <a:ext cx="9421362" cy="19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AEE28B5-C5A6-42D8-A87C-0D585237E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92" y="11724"/>
            <a:ext cx="2582008" cy="61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FB8273-6BCF-469C-AF05-FF1312C33781}"/>
              </a:ext>
            </a:extLst>
          </p:cNvPr>
          <p:cNvSpPr txBox="1"/>
          <p:nvPr/>
        </p:nvSpPr>
        <p:spPr>
          <a:xfrm>
            <a:off x="615462" y="1688123"/>
            <a:ext cx="4193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Firewalni</a:t>
            </a:r>
            <a:r>
              <a:rPr lang="en-US" sz="2800" b="1" dirty="0"/>
              <a:t> </a:t>
            </a:r>
            <a:r>
              <a:rPr lang="en-US" sz="2800" b="1" dirty="0" err="1"/>
              <a:t>ish</a:t>
            </a:r>
            <a:r>
              <a:rPr lang="en-US" sz="2800" b="1" dirty="0"/>
              <a:t> </a:t>
            </a:r>
            <a:r>
              <a:rPr lang="en-US" sz="2800" b="1" dirty="0" err="1"/>
              <a:t>faoliyatini</a:t>
            </a:r>
            <a:r>
              <a:rPr lang="en-US" sz="2800" b="1" dirty="0"/>
              <a:t> </a:t>
            </a:r>
            <a:r>
              <a:rPr lang="en-US" sz="2800" b="1" dirty="0" err="1"/>
              <a:t>ishga</a:t>
            </a:r>
            <a:r>
              <a:rPr lang="en-US" sz="2800" b="1" dirty="0"/>
              <a:t> </a:t>
            </a:r>
            <a:r>
              <a:rPr lang="en-US" sz="2800" b="1" dirty="0" err="1"/>
              <a:t>tayorlash</a:t>
            </a:r>
            <a:endParaRPr lang="en-US" sz="2800" b="1" dirty="0"/>
          </a:p>
          <a:p>
            <a:r>
              <a:rPr lang="en-US" sz="2800" b="1" dirty="0"/>
              <a:t> </a:t>
            </a:r>
            <a:r>
              <a:rPr lang="en-US" sz="2800" b="1" dirty="0" err="1"/>
              <a:t>yoqish</a:t>
            </a:r>
            <a:r>
              <a:rPr lang="en-US" sz="2800" b="1" dirty="0"/>
              <a:t> </a:t>
            </a:r>
            <a:r>
              <a:rPr lang="en-US" sz="2800" b="1" dirty="0" err="1"/>
              <a:t>va</a:t>
            </a:r>
            <a:r>
              <a:rPr lang="en-US" sz="2800" b="1" dirty="0"/>
              <a:t> </a:t>
            </a:r>
            <a:r>
              <a:rPr lang="en-US" sz="2800" b="1" dirty="0" err="1"/>
              <a:t>o’chirish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87943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41368" y="504663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CentOS 7 OS </a:t>
            </a:r>
            <a:r>
              <a:rPr lang="en-US" sz="3200" b="1" dirty="0" err="1">
                <a:latin typeface="Agency FB" panose="020B0503020202020204" pitchFamily="34" charset="0"/>
              </a:rPr>
              <a:t>FirewallD</a:t>
            </a:r>
            <a:r>
              <a:rPr lang="en-US" sz="3200" b="1" dirty="0">
                <a:latin typeface="Agency FB" panose="020B0503020202020204" pitchFamily="34" charset="0"/>
              </a:rPr>
              <a:t> Configuration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35912" y="1756437"/>
            <a:ext cx="6232849" cy="2192799"/>
          </a:xfrm>
          <a:prstGeom prst="rect">
            <a:avLst/>
          </a:prstGeom>
          <a:solidFill>
            <a:srgbClr val="051E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1396" rIns="0" bIns="1713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#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systemctl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enable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firewalld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#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systemctl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start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firewalld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#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firewall-cmd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--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state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507" name="Picture 3" descr="Enable Firewalld in CentOS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8" b="60816"/>
          <a:stretch/>
        </p:blipFill>
        <p:spPr bwMode="auto">
          <a:xfrm>
            <a:off x="1471550" y="4163850"/>
            <a:ext cx="8327834" cy="182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D940B8D-7D12-4178-A390-31A93FC91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92" y="11724"/>
            <a:ext cx="2582008" cy="61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8A29E2-528C-4520-988A-F40151D0CB79}"/>
              </a:ext>
            </a:extLst>
          </p:cNvPr>
          <p:cNvSpPr/>
          <p:nvPr/>
        </p:nvSpPr>
        <p:spPr>
          <a:xfrm>
            <a:off x="542193" y="1830724"/>
            <a:ext cx="3906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Firewalni</a:t>
            </a:r>
            <a:r>
              <a:rPr lang="en-US" b="1" dirty="0"/>
              <a:t> </a:t>
            </a:r>
            <a:r>
              <a:rPr lang="en-US" b="1" dirty="0" err="1"/>
              <a:t>ish</a:t>
            </a:r>
            <a:r>
              <a:rPr lang="en-US" b="1" dirty="0"/>
              <a:t> </a:t>
            </a:r>
            <a:r>
              <a:rPr lang="en-US" b="1" dirty="0" err="1"/>
              <a:t>faoliyatini</a:t>
            </a:r>
            <a:r>
              <a:rPr lang="en-US" b="1" dirty="0"/>
              <a:t> </a:t>
            </a:r>
            <a:r>
              <a:rPr lang="en-US" b="1" dirty="0" err="1"/>
              <a:t>ishga</a:t>
            </a:r>
            <a:r>
              <a:rPr lang="en-US" b="1" dirty="0"/>
              <a:t> </a:t>
            </a:r>
            <a:r>
              <a:rPr lang="en-US" b="1" dirty="0" err="1"/>
              <a:t>tayorlash</a:t>
            </a:r>
            <a:endParaRPr lang="en-US" b="1" dirty="0"/>
          </a:p>
          <a:p>
            <a:r>
              <a:rPr lang="en-US" b="1" dirty="0"/>
              <a:t> </a:t>
            </a:r>
            <a:r>
              <a:rPr lang="en-US" b="1" dirty="0" err="1"/>
              <a:t>yoqish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6274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40741" y="2316358"/>
            <a:ext cx="6933184" cy="715471"/>
          </a:xfrm>
          <a:prstGeom prst="rect">
            <a:avLst/>
          </a:prstGeom>
          <a:solidFill>
            <a:srgbClr val="051E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1396" rIns="0" bIns="1713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#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firewall-cmd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--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get-zones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1" name="Picture 3" descr="Check Firewalld Zon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09" b="73591"/>
          <a:stretch/>
        </p:blipFill>
        <p:spPr bwMode="auto">
          <a:xfrm>
            <a:off x="540741" y="3429000"/>
            <a:ext cx="9675527" cy="187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299630" y="407278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CentOS 7 OS </a:t>
            </a:r>
            <a:r>
              <a:rPr lang="en-US" sz="3200" b="1" dirty="0" err="1">
                <a:latin typeface="Agency FB" panose="020B0503020202020204" pitchFamily="34" charset="0"/>
              </a:rPr>
              <a:t>FirewallD</a:t>
            </a:r>
            <a:r>
              <a:rPr lang="en-US" sz="3200" b="1" dirty="0">
                <a:latin typeface="Agency FB" panose="020B0503020202020204" pitchFamily="34" charset="0"/>
              </a:rPr>
              <a:t> Configuration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5F0A4E3-17F7-4C34-9EF8-5080FD9A9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92" y="11724"/>
            <a:ext cx="2582008" cy="61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BB9E42-A969-4BB6-8A06-496D024C8403}"/>
              </a:ext>
            </a:extLst>
          </p:cNvPr>
          <p:cNvSpPr txBox="1"/>
          <p:nvPr/>
        </p:nvSpPr>
        <p:spPr>
          <a:xfrm>
            <a:off x="7784747" y="2570164"/>
            <a:ext cx="4543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Barcha</a:t>
            </a:r>
            <a:r>
              <a:rPr lang="en-US" sz="2400" b="1" dirty="0"/>
              <a:t> active </a:t>
            </a:r>
            <a:r>
              <a:rPr lang="en-US" sz="2400" b="1" dirty="0" err="1"/>
              <a:t>zonalarni</a:t>
            </a:r>
            <a:r>
              <a:rPr lang="en-US" sz="2400" b="1" dirty="0"/>
              <a:t> </a:t>
            </a:r>
            <a:r>
              <a:rPr lang="en-US" sz="2400" b="1" dirty="0" err="1"/>
              <a:t>ko’rish</a:t>
            </a:r>
            <a:endParaRPr lang="ru-RU" sz="24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A0D078-8F2F-4E05-A79B-878713961980}"/>
              </a:ext>
            </a:extLst>
          </p:cNvPr>
          <p:cNvSpPr/>
          <p:nvPr/>
        </p:nvSpPr>
        <p:spPr>
          <a:xfrm>
            <a:off x="816082" y="5934267"/>
            <a:ext cx="471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444444"/>
                </a:solidFill>
                <a:latin typeface="Open Sans"/>
              </a:rPr>
              <a:t>sudo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firewall-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cmd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--set-default-zone=public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41B7E8D-5924-4E0C-9D69-85BF36201A4C}"/>
              </a:ext>
            </a:extLst>
          </p:cNvPr>
          <p:cNvSpPr/>
          <p:nvPr/>
        </p:nvSpPr>
        <p:spPr>
          <a:xfrm>
            <a:off x="6187654" y="5934267"/>
            <a:ext cx="3436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444444"/>
                </a:solidFill>
                <a:latin typeface="Open Sans"/>
              </a:rPr>
              <a:t>Alternativ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Public 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zonada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bo’ladi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62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79398" y="565540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CentOS 7 OS </a:t>
            </a:r>
            <a:r>
              <a:rPr lang="en-US" sz="3200" b="1" dirty="0" err="1">
                <a:latin typeface="Agency FB" panose="020B0503020202020204" pitchFamily="34" charset="0"/>
              </a:rPr>
              <a:t>FirewallD</a:t>
            </a:r>
            <a:r>
              <a:rPr lang="en-US" sz="3200" b="1" dirty="0">
                <a:latin typeface="Agency FB" panose="020B0503020202020204" pitchFamily="34" charset="0"/>
              </a:rPr>
              <a:t> Configuration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52939" y="1494391"/>
            <a:ext cx="8283430" cy="715471"/>
          </a:xfrm>
          <a:prstGeom prst="rect">
            <a:avLst/>
          </a:prstGeom>
          <a:solidFill>
            <a:srgbClr val="051E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1396" rIns="0" bIns="1713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#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firewall-cmd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--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zone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=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work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--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list-all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7" name="Picture 3" descr="Check Zone Detail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70" b="46567"/>
          <a:stretch/>
        </p:blipFill>
        <p:spPr bwMode="auto">
          <a:xfrm>
            <a:off x="2347067" y="2457223"/>
            <a:ext cx="8111052" cy="318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E4FDDDD-A946-48EA-8A86-39F29BDC2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92" y="11724"/>
            <a:ext cx="2582008" cy="61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422722" y="627086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CentOS 7 OS </a:t>
            </a:r>
            <a:r>
              <a:rPr lang="en-US" sz="3200" b="1" dirty="0" err="1">
                <a:latin typeface="Agency FB" panose="020B0503020202020204" pitchFamily="34" charset="0"/>
              </a:rPr>
              <a:t>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o’rnatish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va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sozlash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2" name="Picture 2" descr="ÐÐ°ÑÑÐ¸Ð½ÐºÐ¸ Ð¿Ð¾ Ð·Ð°Ð¿ÑÐ¾ÑÑ Centos 7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691" y="3403699"/>
            <a:ext cx="5715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101" y="1322681"/>
            <a:ext cx="2895600" cy="50387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512" y="1524904"/>
            <a:ext cx="6445820" cy="2081018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D68EB68-BF19-444D-AE98-354C02361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92" y="11724"/>
            <a:ext cx="2582008" cy="61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28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61176" y="398486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CentOS 7 OS </a:t>
            </a:r>
            <a:r>
              <a:rPr lang="en-US" sz="3200" b="1" dirty="0" err="1">
                <a:latin typeface="Agency FB" panose="020B0503020202020204" pitchFamily="34" charset="0"/>
              </a:rPr>
              <a:t>FirewallD</a:t>
            </a:r>
            <a:r>
              <a:rPr lang="en-US" sz="3200" b="1" dirty="0">
                <a:latin typeface="Agency FB" panose="020B0503020202020204" pitchFamily="34" charset="0"/>
              </a:rPr>
              <a:t> Configuration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92899" y="2055721"/>
            <a:ext cx="7325786" cy="715471"/>
          </a:xfrm>
          <a:prstGeom prst="rect">
            <a:avLst/>
          </a:prstGeom>
          <a:solidFill>
            <a:srgbClr val="051E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1396" rIns="0" bIns="1713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#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firewall-cmd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--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get-default-zone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3" name="Picture 3" descr="Firewalld Default Zo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99" b="70857"/>
          <a:stretch/>
        </p:blipFill>
        <p:spPr bwMode="auto">
          <a:xfrm>
            <a:off x="2209263" y="3086753"/>
            <a:ext cx="8479487" cy="192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492899" y="1555494"/>
            <a:ext cx="2485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rgbClr val="272727"/>
                </a:solidFill>
                <a:latin typeface="Agency FB" panose="020B0503020202020204" pitchFamily="34" charset="0"/>
              </a:rPr>
              <a:t>To get default zone.</a:t>
            </a:r>
            <a:endParaRPr lang="ru-RU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BF3C9B3-4C40-458B-ADE4-4B3DA7393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92" y="11724"/>
            <a:ext cx="2582008" cy="61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99630" y="586388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CentOS 7 OS </a:t>
            </a:r>
            <a:r>
              <a:rPr lang="en-US" sz="3200" b="1" dirty="0" err="1">
                <a:latin typeface="Agency FB" panose="020B0503020202020204" pitchFamily="34" charset="0"/>
              </a:rPr>
              <a:t>FirewallD</a:t>
            </a:r>
            <a:r>
              <a:rPr lang="en-US" sz="3200" b="1" dirty="0">
                <a:latin typeface="Agency FB" panose="020B0503020202020204" pitchFamily="34" charset="0"/>
              </a:rPr>
              <a:t> Configuration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485906" y="1454630"/>
            <a:ext cx="3307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72727"/>
                </a:solidFill>
                <a:latin typeface="Agency FB" panose="020B0503020202020204" pitchFamily="34" charset="0"/>
              </a:rPr>
              <a:t>To switch to a different zone say ‘</a:t>
            </a:r>
            <a:r>
              <a:rPr lang="en-US" b="1" dirty="0">
                <a:solidFill>
                  <a:srgbClr val="333333"/>
                </a:solidFill>
                <a:latin typeface="Agency FB" panose="020B0503020202020204" pitchFamily="34" charset="0"/>
              </a:rPr>
              <a:t>work</a:t>
            </a:r>
            <a:r>
              <a:rPr lang="en-US" b="1" dirty="0">
                <a:solidFill>
                  <a:srgbClr val="272727"/>
                </a:solidFill>
                <a:latin typeface="Agency FB" panose="020B0503020202020204" pitchFamily="34" charset="0"/>
              </a:rPr>
              <a:t>‘.</a:t>
            </a:r>
            <a:endParaRPr lang="ru-RU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85906" y="1965695"/>
            <a:ext cx="8138627" cy="715471"/>
          </a:xfrm>
          <a:prstGeom prst="rect">
            <a:avLst/>
          </a:prstGeom>
          <a:solidFill>
            <a:srgbClr val="051E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1396" rIns="0" bIns="1713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#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firewall-cmd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--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set-default-zone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=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work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5" name="Picture 3" descr="Swich Firewalld Zon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45" b="72166"/>
          <a:stretch/>
        </p:blipFill>
        <p:spPr bwMode="auto">
          <a:xfrm>
            <a:off x="1679510" y="2964633"/>
            <a:ext cx="9342872" cy="180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262F379-07C6-44CF-806B-0720576D0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92" y="11724"/>
            <a:ext cx="2582008" cy="61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314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17214" y="540957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CentOS 7 OS </a:t>
            </a:r>
            <a:r>
              <a:rPr lang="en-US" sz="3200" b="1" dirty="0" err="1">
                <a:latin typeface="Agency FB" panose="020B0503020202020204" pitchFamily="34" charset="0"/>
              </a:rPr>
              <a:t>FirewallD</a:t>
            </a:r>
            <a:r>
              <a:rPr lang="en-US" sz="3200" b="1" dirty="0">
                <a:latin typeface="Agency FB" panose="020B0503020202020204" pitchFamily="34" charset="0"/>
              </a:rPr>
              <a:t> Configuration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527035" y="1686676"/>
            <a:ext cx="2853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72727"/>
                </a:solidFill>
                <a:latin typeface="Agency FB" panose="020B0503020202020204" pitchFamily="34" charset="0"/>
              </a:rPr>
              <a:t>To list all the services in the zone.</a:t>
            </a:r>
            <a:endParaRPr lang="ru-RU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7035" y="2056008"/>
            <a:ext cx="6983919" cy="715471"/>
          </a:xfrm>
          <a:prstGeom prst="rect">
            <a:avLst/>
          </a:prstGeom>
          <a:solidFill>
            <a:srgbClr val="051E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1396" rIns="0" bIns="1713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#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firewall-cmd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--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list-services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9" name="Picture 3" descr="List Firewalld Zone Servic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01" b="78774"/>
          <a:stretch/>
        </p:blipFill>
        <p:spPr bwMode="auto">
          <a:xfrm>
            <a:off x="1527035" y="3051951"/>
            <a:ext cx="9329666" cy="162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C67A06D-47A1-41C9-867A-53FAAA819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92" y="11724"/>
            <a:ext cx="2582008" cy="61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14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32576" y="609502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CentOS 7 OS </a:t>
            </a:r>
            <a:r>
              <a:rPr lang="en-US" sz="3200" b="1" dirty="0" err="1">
                <a:latin typeface="Agency FB" panose="020B0503020202020204" pitchFamily="34" charset="0"/>
              </a:rPr>
              <a:t>FirewallD</a:t>
            </a:r>
            <a:r>
              <a:rPr lang="en-US" sz="3200" b="1" dirty="0">
                <a:latin typeface="Agency FB" panose="020B0503020202020204" pitchFamily="34" charset="0"/>
              </a:rPr>
              <a:t> Configuration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49998" y="1904872"/>
            <a:ext cx="9743671" cy="4039458"/>
          </a:xfrm>
          <a:prstGeom prst="rect">
            <a:avLst/>
          </a:prstGeom>
          <a:solidFill>
            <a:srgbClr val="051E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1396" rIns="0" bIns="17139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>
                <a:solidFill>
                  <a:schemeClr val="bg1"/>
                </a:solidFill>
                <a:latin typeface="courier 10 pitch"/>
              </a:rPr>
              <a:t>[root@centos7 ~]# firewall-</a:t>
            </a:r>
            <a:r>
              <a:rPr lang="en-US" altLang="ru-RU" sz="2400" dirty="0" err="1">
                <a:solidFill>
                  <a:schemeClr val="bg1"/>
                </a:solidFill>
                <a:latin typeface="courier 10 pitch"/>
              </a:rPr>
              <a:t>cmd</a:t>
            </a:r>
            <a:r>
              <a:rPr lang="en-US" altLang="ru-RU" sz="2400" dirty="0">
                <a:solidFill>
                  <a:schemeClr val="bg1"/>
                </a:solidFill>
                <a:latin typeface="courier 10 pitch"/>
              </a:rPr>
              <a:t> --permanent --add-service=http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>
                <a:solidFill>
                  <a:schemeClr val="bg1"/>
                </a:solidFill>
                <a:latin typeface="courier 10 pitch"/>
              </a:rPr>
              <a:t>success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>
              <a:solidFill>
                <a:schemeClr val="bg1"/>
              </a:solidFill>
              <a:latin typeface="courier 10 pitch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>
                <a:solidFill>
                  <a:schemeClr val="bg1"/>
                </a:solidFill>
                <a:latin typeface="courier 10 pitch"/>
              </a:rPr>
              <a:t>[root@centos7 ~]# firewall-</a:t>
            </a:r>
            <a:r>
              <a:rPr lang="en-US" altLang="ru-RU" sz="2400" dirty="0" err="1">
                <a:solidFill>
                  <a:schemeClr val="bg1"/>
                </a:solidFill>
                <a:latin typeface="courier 10 pitch"/>
              </a:rPr>
              <a:t>cmd</a:t>
            </a:r>
            <a:r>
              <a:rPr lang="en-US" altLang="ru-RU" sz="2400" dirty="0">
                <a:solidFill>
                  <a:schemeClr val="bg1"/>
                </a:solidFill>
                <a:latin typeface="courier 10 pitch"/>
              </a:rPr>
              <a:t> --reload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>
                <a:solidFill>
                  <a:schemeClr val="bg1"/>
                </a:solidFill>
                <a:latin typeface="courier 10 pitch"/>
              </a:rPr>
              <a:t>success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>
              <a:solidFill>
                <a:schemeClr val="bg1"/>
              </a:solidFill>
              <a:latin typeface="courier 10 pitch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>
                <a:solidFill>
                  <a:schemeClr val="bg1"/>
                </a:solidFill>
                <a:latin typeface="Arial" panose="020B0604020202020204" pitchFamily="34" charset="0"/>
              </a:rPr>
              <a:t>[root@centos7 ~]# firewall-</a:t>
            </a:r>
            <a:r>
              <a:rPr lang="en-US" altLang="ru-RU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cmd</a:t>
            </a:r>
            <a:r>
              <a:rPr lang="en-US" altLang="ru-RU" sz="2400" dirty="0">
                <a:solidFill>
                  <a:schemeClr val="bg1"/>
                </a:solidFill>
                <a:latin typeface="Arial" panose="020B0604020202020204" pitchFamily="34" charset="0"/>
              </a:rPr>
              <a:t> --list-services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>
                <a:solidFill>
                  <a:schemeClr val="bg1"/>
                </a:solidFill>
                <a:latin typeface="Arial" panose="020B0604020202020204" pitchFamily="34" charset="0"/>
              </a:rPr>
              <a:t>dhcpv6-client http </a:t>
            </a:r>
            <a:r>
              <a:rPr lang="en-US" altLang="ru-RU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ssh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5BCE066-D079-4EF3-B777-9F6961D1F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92" y="11724"/>
            <a:ext cx="2582008" cy="61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05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8084" y="545446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CentOS 7 OS </a:t>
            </a:r>
            <a:r>
              <a:rPr lang="en-US" sz="3200" b="1" dirty="0" err="1">
                <a:latin typeface="Agency FB" panose="020B0503020202020204" pitchFamily="34" charset="0"/>
              </a:rPr>
              <a:t>FirewallD</a:t>
            </a:r>
            <a:r>
              <a:rPr lang="en-US" sz="3200" b="1" dirty="0">
                <a:latin typeface="Agency FB" panose="020B0503020202020204" pitchFamily="34" charset="0"/>
              </a:rPr>
              <a:t> Configuration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51441" y="1508640"/>
            <a:ext cx="9405257" cy="1454135"/>
          </a:xfrm>
          <a:prstGeom prst="rect">
            <a:avLst/>
          </a:prstGeom>
          <a:solidFill>
            <a:srgbClr val="051E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1396" rIns="0" bIns="171396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#firewall-</a:t>
            </a:r>
            <a:r>
              <a:rPr lang="en-US" sz="2400" dirty="0" err="1">
                <a:solidFill>
                  <a:schemeClr val="bg1"/>
                </a:solidFill>
              </a:rPr>
              <a:t>cmd</a:t>
            </a:r>
            <a:r>
              <a:rPr lang="en-US" sz="2400" dirty="0">
                <a:solidFill>
                  <a:schemeClr val="bg1"/>
                </a:solidFill>
              </a:rPr>
              <a:t> --zone=public --add-service=http --permanent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#firewall-</a:t>
            </a:r>
            <a:r>
              <a:rPr lang="en-US" sz="2400" dirty="0" err="1">
                <a:solidFill>
                  <a:schemeClr val="bg1"/>
                </a:solidFill>
              </a:rPr>
              <a:t>cmd</a:t>
            </a:r>
            <a:r>
              <a:rPr lang="en-US" sz="2400" dirty="0">
                <a:solidFill>
                  <a:schemeClr val="bg1"/>
                </a:solidFill>
              </a:rPr>
              <a:t> --zone=public --remove-service=http –permanent</a:t>
            </a:r>
          </a:p>
          <a:p>
            <a:pPr lvl="0"/>
            <a:r>
              <a:rPr lang="ru-RU" altLang="ru-RU" sz="2400" dirty="0">
                <a:solidFill>
                  <a:schemeClr val="bg1"/>
                </a:solidFill>
                <a:latin typeface="courier 10 pitch"/>
              </a:rPr>
              <a:t># </a:t>
            </a:r>
            <a:r>
              <a:rPr lang="ru-RU" altLang="ru-RU" sz="2400" dirty="0" err="1">
                <a:solidFill>
                  <a:schemeClr val="bg1"/>
                </a:solidFill>
                <a:latin typeface="courier 10 pitch"/>
              </a:rPr>
              <a:t>firewall-cmd</a:t>
            </a:r>
            <a:r>
              <a:rPr lang="ru-RU" altLang="ru-RU" sz="2400" dirty="0">
                <a:solidFill>
                  <a:schemeClr val="bg1"/>
                </a:solidFill>
                <a:latin typeface="courier 10 pitch"/>
              </a:rPr>
              <a:t> --</a:t>
            </a:r>
            <a:r>
              <a:rPr lang="ru-RU" altLang="ru-RU" sz="2400" dirty="0" err="1">
                <a:solidFill>
                  <a:schemeClr val="bg1"/>
                </a:solidFill>
                <a:latin typeface="courier 10 pitch"/>
              </a:rPr>
              <a:t>reload</a:t>
            </a:r>
            <a:r>
              <a:rPr lang="ru-RU" altLang="ru-RU" sz="2400" dirty="0">
                <a:solidFill>
                  <a:schemeClr val="bg1"/>
                </a:solidFill>
              </a:rPr>
              <a:t> 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51440" y="2963563"/>
            <a:ext cx="9405257" cy="3300795"/>
          </a:xfrm>
          <a:prstGeom prst="rect">
            <a:avLst/>
          </a:prstGeom>
          <a:solidFill>
            <a:srgbClr val="051E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1396" rIns="0" bIns="17139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>
                <a:solidFill>
                  <a:schemeClr val="bg1"/>
                </a:solidFill>
                <a:latin typeface="Arial" panose="020B0604020202020204" pitchFamily="34" charset="0"/>
              </a:rPr>
              <a:t>[root@centos7 ~]# firewall-</a:t>
            </a:r>
            <a:r>
              <a:rPr lang="en-US" altLang="ru-RU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cmd</a:t>
            </a:r>
            <a:r>
              <a:rPr lang="en-US" altLang="ru-RU" sz="2400" dirty="0">
                <a:solidFill>
                  <a:schemeClr val="bg1"/>
                </a:solidFill>
                <a:latin typeface="Arial" panose="020B0604020202020204" pitchFamily="34" charset="0"/>
              </a:rPr>
              <a:t> --permanent --add-port=100/</a:t>
            </a:r>
            <a:r>
              <a:rPr lang="en-US" altLang="ru-RU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tcp</a:t>
            </a:r>
            <a:endParaRPr lang="en-US" altLang="ru-RU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>
                <a:solidFill>
                  <a:schemeClr val="bg1"/>
                </a:solidFill>
                <a:latin typeface="Arial" panose="020B0604020202020204" pitchFamily="34" charset="0"/>
              </a:rPr>
              <a:t>Success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>
                <a:solidFill>
                  <a:schemeClr val="bg1"/>
                </a:solidFill>
                <a:latin typeface="Arial" panose="020B0604020202020204" pitchFamily="34" charset="0"/>
              </a:rPr>
              <a:t>[root@centos7 ~]# firewall-</a:t>
            </a:r>
            <a:r>
              <a:rPr lang="en-US" altLang="ru-RU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cmd</a:t>
            </a:r>
            <a:r>
              <a:rPr lang="en-US" altLang="ru-RU" sz="2400" dirty="0">
                <a:solidFill>
                  <a:schemeClr val="bg1"/>
                </a:solidFill>
                <a:latin typeface="Arial" panose="020B0604020202020204" pitchFamily="34" charset="0"/>
              </a:rPr>
              <a:t> --reload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>
                <a:solidFill>
                  <a:schemeClr val="bg1"/>
                </a:solidFill>
                <a:latin typeface="Arial" panose="020B0604020202020204" pitchFamily="34" charset="0"/>
              </a:rPr>
              <a:t>Success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>
                <a:solidFill>
                  <a:schemeClr val="bg1"/>
                </a:solidFill>
                <a:latin typeface="Arial" panose="020B0604020202020204" pitchFamily="34" charset="0"/>
              </a:rPr>
              <a:t>[root@centos7 ~]# firewall-</a:t>
            </a:r>
            <a:r>
              <a:rPr lang="en-US" altLang="ru-RU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cmd</a:t>
            </a:r>
            <a:r>
              <a:rPr lang="en-US" altLang="ru-RU" sz="2400" dirty="0">
                <a:solidFill>
                  <a:schemeClr val="bg1"/>
                </a:solidFill>
                <a:latin typeface="Arial" panose="020B0604020202020204" pitchFamily="34" charset="0"/>
              </a:rPr>
              <a:t> --list-ports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>
                <a:solidFill>
                  <a:schemeClr val="bg1"/>
                </a:solidFill>
                <a:latin typeface="Arial" panose="020B0604020202020204" pitchFamily="34" charset="0"/>
              </a:rPr>
              <a:t>100/</a:t>
            </a:r>
            <a:r>
              <a:rPr lang="en-US" altLang="ru-RU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tcp</a:t>
            </a:r>
            <a:endParaRPr lang="en-US" altLang="ru-RU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>
                <a:solidFill>
                  <a:schemeClr val="bg1"/>
                </a:solidFill>
                <a:latin typeface="Arial" panose="020B0604020202020204" pitchFamily="34" charset="0"/>
              </a:rPr>
              <a:t>#firewall-</a:t>
            </a:r>
            <a:r>
              <a:rPr lang="en-US" altLang="ru-RU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cmd</a:t>
            </a:r>
            <a:r>
              <a:rPr lang="en-US" altLang="ru-RU" sz="2400" dirty="0">
                <a:solidFill>
                  <a:schemeClr val="bg1"/>
                </a:solidFill>
                <a:latin typeface="Arial" panose="020B0604020202020204" pitchFamily="34" charset="0"/>
              </a:rPr>
              <a:t> --zone=public --add-port=8080/</a:t>
            </a:r>
            <a:r>
              <a:rPr lang="en-US" altLang="ru-RU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tcp</a:t>
            </a:r>
            <a:r>
              <a:rPr lang="en-US" altLang="ru-RU" sz="2400" dirty="0">
                <a:solidFill>
                  <a:schemeClr val="bg1"/>
                </a:solidFill>
                <a:latin typeface="Arial" panose="020B0604020202020204" pitchFamily="34" charset="0"/>
              </a:rPr>
              <a:t> --permanent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>
                <a:solidFill>
                  <a:schemeClr val="bg1"/>
                </a:solidFill>
                <a:latin typeface="Arial" panose="020B0604020202020204" pitchFamily="34" charset="0"/>
              </a:rPr>
              <a:t>#firewall-</a:t>
            </a:r>
            <a:r>
              <a:rPr lang="en-US" altLang="ru-RU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cmd</a:t>
            </a:r>
            <a:r>
              <a:rPr lang="en-US" altLang="ru-RU" sz="2400" dirty="0">
                <a:solidFill>
                  <a:schemeClr val="bg1"/>
                </a:solidFill>
                <a:latin typeface="Arial" panose="020B0604020202020204" pitchFamily="34" charset="0"/>
              </a:rPr>
              <a:t> --zone=public --remove-port=8080/</a:t>
            </a:r>
            <a:r>
              <a:rPr lang="en-US" altLang="ru-RU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tcp</a:t>
            </a:r>
            <a:r>
              <a:rPr lang="en-US" altLang="ru-RU" sz="2400" dirty="0">
                <a:solidFill>
                  <a:schemeClr val="bg1"/>
                </a:solidFill>
                <a:latin typeface="Arial" panose="020B0604020202020204" pitchFamily="34" charset="0"/>
              </a:rPr>
              <a:t> --permanent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82AE58C-0926-4A72-95E7-A6EC7AA2C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92" y="11724"/>
            <a:ext cx="2582008" cy="61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16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4494371-7190-4A8B-9B09-F71C63DFB835}"/>
              </a:ext>
            </a:extLst>
          </p:cNvPr>
          <p:cNvSpPr/>
          <p:nvPr/>
        </p:nvSpPr>
        <p:spPr>
          <a:xfrm>
            <a:off x="3033465" y="405723"/>
            <a:ext cx="4929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gency FB" panose="020B0503020202020204" pitchFamily="34" charset="0"/>
              </a:rPr>
              <a:t>FIREWALL </a:t>
            </a:r>
            <a:r>
              <a:rPr lang="en-US" sz="3200" b="1" dirty="0" err="1">
                <a:latin typeface="Agency FB" panose="020B0503020202020204" pitchFamily="34" charset="0"/>
              </a:rPr>
              <a:t>umumiy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sozlamalar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11907FE-2AF9-4A11-B17B-64A8AEC2305C}"/>
              </a:ext>
            </a:extLst>
          </p:cNvPr>
          <p:cNvSpPr/>
          <p:nvPr/>
        </p:nvSpPr>
        <p:spPr>
          <a:xfrm>
            <a:off x="960800" y="1437554"/>
            <a:ext cx="267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Agency FB" panose="020B0503020202020204" pitchFamily="34" charset="0"/>
              </a:rPr>
              <a:t>Barcha</a:t>
            </a:r>
            <a:r>
              <a:rPr lang="en-US" b="1" dirty="0">
                <a:latin typeface="Agency FB" panose="020B0503020202020204" pitchFamily="34" charset="0"/>
              </a:rPr>
              <a:t> active </a:t>
            </a:r>
            <a:r>
              <a:rPr lang="en-US" b="1" dirty="0" err="1">
                <a:latin typeface="Agency FB" panose="020B0503020202020204" pitchFamily="34" charset="0"/>
              </a:rPr>
              <a:t>zonalarni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ko’rish</a:t>
            </a:r>
            <a:r>
              <a:rPr lang="en-US" b="1" dirty="0">
                <a:latin typeface="Agency FB" panose="020B0503020202020204" pitchFamily="34" charset="0"/>
              </a:rPr>
              <a:t>:</a:t>
            </a:r>
            <a:endParaRPr lang="ru-RU" b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6762E6F-6AE7-4975-8A6F-2222F68F3F12}"/>
              </a:ext>
            </a:extLst>
          </p:cNvPr>
          <p:cNvSpPr/>
          <p:nvPr/>
        </p:nvSpPr>
        <p:spPr>
          <a:xfrm>
            <a:off x="960800" y="1821483"/>
            <a:ext cx="3514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firewall-</a:t>
            </a:r>
            <a:r>
              <a:rPr lang="en-US" dirty="0" err="1"/>
              <a:t>cmd</a:t>
            </a:r>
            <a:r>
              <a:rPr lang="en-US" dirty="0"/>
              <a:t> --get-active-zones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0BFE7BB-A13F-4064-A081-7D9C38C24D3B}"/>
              </a:ext>
            </a:extLst>
          </p:cNvPr>
          <p:cNvSpPr/>
          <p:nvPr/>
        </p:nvSpPr>
        <p:spPr>
          <a:xfrm>
            <a:off x="960800" y="2611390"/>
            <a:ext cx="4537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#firewall-</a:t>
            </a:r>
            <a:r>
              <a:rPr lang="en-US" dirty="0" err="1"/>
              <a:t>cmd</a:t>
            </a:r>
            <a:r>
              <a:rPr lang="en-US" dirty="0"/>
              <a:t> --get-zone-of-interface=</a:t>
            </a:r>
            <a:r>
              <a:rPr lang="en-US" b="1" u="sng" dirty="0"/>
              <a:t>enp1s0</a:t>
            </a:r>
            <a:endParaRPr lang="ru-RU" b="1" u="sng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FAFAD91-5C22-4A11-841B-F05BE57E3423}"/>
              </a:ext>
            </a:extLst>
          </p:cNvPr>
          <p:cNvSpPr/>
          <p:nvPr/>
        </p:nvSpPr>
        <p:spPr>
          <a:xfrm>
            <a:off x="961686" y="2233706"/>
            <a:ext cx="4815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Agency FB" panose="020B0503020202020204" pitchFamily="34" charset="0"/>
              </a:rPr>
              <a:t>Tarmoq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interfeyis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qaysi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zonaga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tegishliligini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bilish</a:t>
            </a:r>
            <a:r>
              <a:rPr lang="en-US" b="1" dirty="0">
                <a:latin typeface="Agency FB" panose="020B0503020202020204" pitchFamily="34" charset="0"/>
              </a:rPr>
              <a:t>:</a:t>
            </a:r>
            <a:endParaRPr lang="ru-RU" b="1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9740F14-517B-4DB5-B574-88EEE847A6F0}"/>
              </a:ext>
            </a:extLst>
          </p:cNvPr>
          <p:cNvSpPr/>
          <p:nvPr/>
        </p:nvSpPr>
        <p:spPr>
          <a:xfrm>
            <a:off x="960800" y="3022377"/>
            <a:ext cx="4464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firewall-</a:t>
            </a:r>
            <a:r>
              <a:rPr lang="en-US" dirty="0" err="1"/>
              <a:t>cmd</a:t>
            </a:r>
            <a:r>
              <a:rPr lang="en-US" dirty="0"/>
              <a:t> --zone=</a:t>
            </a:r>
            <a:r>
              <a:rPr lang="en-US" b="1" u="sng" dirty="0"/>
              <a:t>public</a:t>
            </a:r>
            <a:r>
              <a:rPr lang="en-US" dirty="0"/>
              <a:t> --list-interfaces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93A204-7D5A-4BF3-9E4C-F4014CFC2046}"/>
              </a:ext>
            </a:extLst>
          </p:cNvPr>
          <p:cNvSpPr/>
          <p:nvPr/>
        </p:nvSpPr>
        <p:spPr>
          <a:xfrm>
            <a:off x="5606352" y="2150511"/>
            <a:ext cx="6236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firewall-</a:t>
            </a:r>
            <a:r>
              <a:rPr lang="en-US" dirty="0" err="1"/>
              <a:t>cmd</a:t>
            </a:r>
            <a:r>
              <a:rPr lang="en-US" dirty="0"/>
              <a:t> --permanent --zone=public --remove-service=dhcpv6-client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564AD91-FDB0-4AA4-A00D-3B25EA3D0719}"/>
              </a:ext>
            </a:extLst>
          </p:cNvPr>
          <p:cNvSpPr/>
          <p:nvPr/>
        </p:nvSpPr>
        <p:spPr>
          <a:xfrm>
            <a:off x="5606353" y="1777904"/>
            <a:ext cx="353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 firewall-</a:t>
            </a:r>
            <a:r>
              <a:rPr lang="en-US" dirty="0" err="1"/>
              <a:t>cmd</a:t>
            </a:r>
            <a:r>
              <a:rPr lang="en-US" dirty="0"/>
              <a:t> --permanent --list-all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97D4E9B-3795-4C5C-BBC6-CD9DAF28DF6D}"/>
              </a:ext>
            </a:extLst>
          </p:cNvPr>
          <p:cNvSpPr/>
          <p:nvPr/>
        </p:nvSpPr>
        <p:spPr>
          <a:xfrm>
            <a:off x="960800" y="3970759"/>
            <a:ext cx="76996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firewall-</a:t>
            </a:r>
            <a:r>
              <a:rPr lang="en-US" dirty="0" err="1"/>
              <a:t>cmd</a:t>
            </a:r>
            <a:r>
              <a:rPr lang="en-US" dirty="0"/>
              <a:t> --permanent --zone=public --add-port=2234/</a:t>
            </a:r>
            <a:r>
              <a:rPr lang="en-US" dirty="0" err="1"/>
              <a:t>tcp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72C1611-1294-4F76-A984-87F1D0E8F73C}"/>
              </a:ext>
            </a:extLst>
          </p:cNvPr>
          <p:cNvSpPr/>
          <p:nvPr/>
        </p:nvSpPr>
        <p:spPr>
          <a:xfrm>
            <a:off x="960800" y="3644318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SSH </a:t>
            </a:r>
            <a:r>
              <a:rPr lang="en-US" b="1" dirty="0" err="1">
                <a:latin typeface="Agency FB" panose="020B0503020202020204" pitchFamily="34" charset="0"/>
              </a:rPr>
              <a:t>uchun</a:t>
            </a:r>
            <a:r>
              <a:rPr lang="en-US" b="1" dirty="0">
                <a:latin typeface="Agency FB" panose="020B0503020202020204" pitchFamily="34" charset="0"/>
              </a:rPr>
              <a:t> 2234 </a:t>
            </a:r>
            <a:r>
              <a:rPr lang="en-US" b="1" dirty="0" err="1">
                <a:latin typeface="Agency FB" panose="020B0503020202020204" pitchFamily="34" charset="0"/>
              </a:rPr>
              <a:t>portni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qo’shish</a:t>
            </a:r>
            <a:r>
              <a:rPr lang="ru-RU" b="1" dirty="0"/>
              <a:t>: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36E047A-E2F5-46A7-BF5B-FE6CE596F33F}"/>
              </a:ext>
            </a:extLst>
          </p:cNvPr>
          <p:cNvSpPr/>
          <p:nvPr/>
        </p:nvSpPr>
        <p:spPr>
          <a:xfrm>
            <a:off x="5606353" y="1402709"/>
            <a:ext cx="4815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Agency FB" panose="020B0503020202020204" pitchFamily="34" charset="0"/>
              </a:rPr>
              <a:t>Ruhsat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qilingan</a:t>
            </a:r>
            <a:r>
              <a:rPr lang="en-US" b="1" dirty="0">
                <a:latin typeface="Agency FB" panose="020B0503020202020204" pitchFamily="34" charset="0"/>
              </a:rPr>
              <a:t> service </a:t>
            </a:r>
            <a:r>
              <a:rPr lang="en-US" b="1" dirty="0" err="1">
                <a:latin typeface="Agency FB" panose="020B0503020202020204" pitchFamily="34" charset="0"/>
              </a:rPr>
              <a:t>larni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ko’rish</a:t>
            </a:r>
            <a:r>
              <a:rPr lang="en-US" b="1" dirty="0">
                <a:latin typeface="Agency FB" panose="020B0503020202020204" pitchFamily="34" charset="0"/>
              </a:rPr>
              <a:t>:</a:t>
            </a:r>
            <a:endParaRPr lang="ru-RU" b="1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3059BFB-6E6E-4CC2-979B-BD57565C9D33}"/>
              </a:ext>
            </a:extLst>
          </p:cNvPr>
          <p:cNvSpPr/>
          <p:nvPr/>
        </p:nvSpPr>
        <p:spPr>
          <a:xfrm>
            <a:off x="960800" y="4307838"/>
            <a:ext cx="2337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 firewall-</a:t>
            </a:r>
            <a:r>
              <a:rPr lang="en-US" dirty="0" err="1"/>
              <a:t>cmd</a:t>
            </a:r>
            <a:r>
              <a:rPr lang="en-US" dirty="0"/>
              <a:t> --reload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92B4537-71F5-45BF-97B1-7F67597432E5}"/>
              </a:ext>
            </a:extLst>
          </p:cNvPr>
          <p:cNvSpPr/>
          <p:nvPr/>
        </p:nvSpPr>
        <p:spPr>
          <a:xfrm>
            <a:off x="960800" y="4634279"/>
            <a:ext cx="3923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 firewall-</a:t>
            </a:r>
            <a:r>
              <a:rPr lang="en-US" dirty="0" err="1"/>
              <a:t>cmd</a:t>
            </a:r>
            <a:r>
              <a:rPr lang="en-US" dirty="0"/>
              <a:t> --zone=public --list-ports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179745A-6457-4588-A038-8CB76A92D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851"/>
          <a:stretch/>
        </p:blipFill>
        <p:spPr>
          <a:xfrm>
            <a:off x="7273696" y="3682338"/>
            <a:ext cx="4360105" cy="1690605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CCE79ED-24CF-4706-B231-A7E9DB9DABDF}"/>
              </a:ext>
            </a:extLst>
          </p:cNvPr>
          <p:cNvSpPr/>
          <p:nvPr/>
        </p:nvSpPr>
        <p:spPr>
          <a:xfrm>
            <a:off x="960800" y="5003611"/>
            <a:ext cx="3273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systemctl</a:t>
            </a:r>
            <a:r>
              <a:rPr lang="en-US" dirty="0"/>
              <a:t> restart </a:t>
            </a:r>
            <a:r>
              <a:rPr lang="en-US" dirty="0" err="1"/>
              <a:t>sshd.service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F6700503-0A6B-4563-A761-5662B863B833}"/>
              </a:ext>
            </a:extLst>
          </p:cNvPr>
          <p:cNvSpPr/>
          <p:nvPr/>
        </p:nvSpPr>
        <p:spPr>
          <a:xfrm>
            <a:off x="960800" y="5347026"/>
            <a:ext cx="7581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firewall-</a:t>
            </a:r>
            <a:r>
              <a:rPr lang="en-US" dirty="0" err="1"/>
              <a:t>cmd</a:t>
            </a:r>
            <a:r>
              <a:rPr lang="en-US" dirty="0"/>
              <a:t> --permanent --zone=public --remove-service=</a:t>
            </a:r>
            <a:r>
              <a:rPr lang="en-US" dirty="0" err="1"/>
              <a:t>ssh</a:t>
            </a:r>
            <a:endParaRPr lang="en-US" dirty="0"/>
          </a:p>
          <a:p>
            <a:r>
              <a:rPr lang="en-US" dirty="0"/>
              <a:t># firewall-</a:t>
            </a:r>
            <a:r>
              <a:rPr lang="en-US" dirty="0" err="1"/>
              <a:t>cmd</a:t>
            </a:r>
            <a:r>
              <a:rPr lang="en-US" dirty="0"/>
              <a:t> --reload</a:t>
            </a: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3B25EEE-19F5-4C0E-852A-3FB8383E762F}"/>
              </a:ext>
            </a:extLst>
          </p:cNvPr>
          <p:cNvSpPr/>
          <p:nvPr/>
        </p:nvSpPr>
        <p:spPr>
          <a:xfrm>
            <a:off x="960800" y="5993357"/>
            <a:ext cx="2290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 firewall-</a:t>
            </a:r>
            <a:r>
              <a:rPr lang="en-US" dirty="0" err="1"/>
              <a:t>cmd</a:t>
            </a:r>
            <a:r>
              <a:rPr lang="en-US" dirty="0"/>
              <a:t> --list-all</a:t>
            </a:r>
            <a:endParaRPr lang="ru-RU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5FBACEF8-E688-4CE2-BD83-90AB0717B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92" y="11724"/>
            <a:ext cx="2582008" cy="61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615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57C471-471A-45E9-ADCA-B71AA5E2C604}"/>
              </a:ext>
            </a:extLst>
          </p:cNvPr>
          <p:cNvSpPr/>
          <p:nvPr/>
        </p:nvSpPr>
        <p:spPr>
          <a:xfrm>
            <a:off x="2983103" y="223282"/>
            <a:ext cx="49299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gency FB" panose="020B0503020202020204" pitchFamily="34" charset="0"/>
              </a:rPr>
              <a:t>FIREWALL </a:t>
            </a:r>
            <a:r>
              <a:rPr lang="en-US" sz="3200" b="1" dirty="0" err="1">
                <a:latin typeface="Agency FB" panose="020B0503020202020204" pitchFamily="34" charset="0"/>
              </a:rPr>
              <a:t>kirivchi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va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chiquvchi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paketlarni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blocklash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810EB89-F3AE-495F-A9BE-40003E1FE6EB}"/>
              </a:ext>
            </a:extLst>
          </p:cNvPr>
          <p:cNvSpPr/>
          <p:nvPr/>
        </p:nvSpPr>
        <p:spPr>
          <a:xfrm>
            <a:off x="1207268" y="2149682"/>
            <a:ext cx="2555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 firewall-</a:t>
            </a:r>
            <a:r>
              <a:rPr lang="en-US" dirty="0" err="1"/>
              <a:t>cmd</a:t>
            </a:r>
            <a:r>
              <a:rPr lang="en-US" dirty="0"/>
              <a:t> --panic-on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4216EA3-D3A7-4FA3-AECD-B8348DF4640F}"/>
              </a:ext>
            </a:extLst>
          </p:cNvPr>
          <p:cNvSpPr/>
          <p:nvPr/>
        </p:nvSpPr>
        <p:spPr>
          <a:xfrm>
            <a:off x="1207268" y="1780350"/>
            <a:ext cx="5043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Agency FB" panose="020B0503020202020204" pitchFamily="34" charset="0"/>
              </a:rPr>
              <a:t>Barcha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kiruvchi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va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chiquvchi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packetlarni</a:t>
            </a:r>
            <a:r>
              <a:rPr lang="en-US" b="1" dirty="0">
                <a:latin typeface="Agency FB" panose="020B0503020202020204" pitchFamily="34" charset="0"/>
              </a:rPr>
              <a:t> block/unblock </a:t>
            </a:r>
            <a:r>
              <a:rPr lang="en-US" b="1" dirty="0" err="1">
                <a:latin typeface="Agency FB" panose="020B0503020202020204" pitchFamily="34" charset="0"/>
              </a:rPr>
              <a:t>qilish</a:t>
            </a:r>
            <a:r>
              <a:rPr lang="en-US" b="1" dirty="0">
                <a:latin typeface="Agency FB" panose="020B0503020202020204" pitchFamily="34" charset="0"/>
              </a:rPr>
              <a:t>:</a:t>
            </a:r>
            <a:endParaRPr lang="ru-RU" b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E8CB105-2C68-48EA-89C0-2FC445F7902E}"/>
              </a:ext>
            </a:extLst>
          </p:cNvPr>
          <p:cNvSpPr/>
          <p:nvPr/>
        </p:nvSpPr>
        <p:spPr>
          <a:xfrm>
            <a:off x="1207268" y="2519014"/>
            <a:ext cx="2573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 firewall-</a:t>
            </a:r>
            <a:r>
              <a:rPr lang="en-US" dirty="0" err="1"/>
              <a:t>cmd</a:t>
            </a:r>
            <a:r>
              <a:rPr lang="en-US" dirty="0"/>
              <a:t> --panic-off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75B9B8E-4C6A-486A-8762-5FF50AE5303D}"/>
              </a:ext>
            </a:extLst>
          </p:cNvPr>
          <p:cNvSpPr/>
          <p:nvPr/>
        </p:nvSpPr>
        <p:spPr>
          <a:xfrm>
            <a:off x="1207268" y="2888346"/>
            <a:ext cx="2858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 firewall-</a:t>
            </a:r>
            <a:r>
              <a:rPr lang="en-US" dirty="0" err="1"/>
              <a:t>cmd</a:t>
            </a:r>
            <a:r>
              <a:rPr lang="en-US" dirty="0"/>
              <a:t> --query-panic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D4E2F43-E2AE-45CA-B83E-2BECEED38A8A}"/>
              </a:ext>
            </a:extLst>
          </p:cNvPr>
          <p:cNvSpPr/>
          <p:nvPr/>
        </p:nvSpPr>
        <p:spPr>
          <a:xfrm>
            <a:off x="1207268" y="3257678"/>
            <a:ext cx="2337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 firewall-</a:t>
            </a:r>
            <a:r>
              <a:rPr lang="en-US" dirty="0" err="1"/>
              <a:t>cmd</a:t>
            </a:r>
            <a:r>
              <a:rPr lang="en-US" dirty="0"/>
              <a:t> --reload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276866E-1A7B-4FC7-8D10-9A7F4B0FA9E1}"/>
              </a:ext>
            </a:extLst>
          </p:cNvPr>
          <p:cNvSpPr/>
          <p:nvPr/>
        </p:nvSpPr>
        <p:spPr>
          <a:xfrm>
            <a:off x="1207268" y="3996342"/>
            <a:ext cx="329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 firewall-</a:t>
            </a:r>
            <a:r>
              <a:rPr lang="en-US" dirty="0" err="1"/>
              <a:t>cmd</a:t>
            </a:r>
            <a:r>
              <a:rPr lang="en-US" dirty="0"/>
              <a:t> --complete-reload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F940883-DEA6-4FC5-8ED8-9E2F02A50FA4}"/>
              </a:ext>
            </a:extLst>
          </p:cNvPr>
          <p:cNvSpPr/>
          <p:nvPr/>
        </p:nvSpPr>
        <p:spPr>
          <a:xfrm>
            <a:off x="1283347" y="3627010"/>
            <a:ext cx="4790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Firewall </a:t>
            </a:r>
            <a:r>
              <a:rPr lang="en-US" b="1" dirty="0" err="1">
                <a:latin typeface="Agency FB" panose="020B0503020202020204" pitchFamily="34" charset="0"/>
              </a:rPr>
              <a:t>ni</a:t>
            </a:r>
            <a:r>
              <a:rPr lang="en-US" b="1" dirty="0">
                <a:latin typeface="Agency FB" panose="020B0503020202020204" pitchFamily="34" charset="0"/>
              </a:rPr>
              <a:t> reboot </a:t>
            </a:r>
            <a:r>
              <a:rPr lang="en-US" b="1" dirty="0" err="1">
                <a:latin typeface="Agency FB" panose="020B0503020202020204" pitchFamily="34" charset="0"/>
              </a:rPr>
              <a:t>qilish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va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ulanib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turgan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sessiyalarni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uzish</a:t>
            </a:r>
            <a:r>
              <a:rPr lang="en-US" b="1" dirty="0">
                <a:latin typeface="Agency FB" panose="020B0503020202020204" pitchFamily="34" charset="0"/>
              </a:rPr>
              <a:t>:</a:t>
            </a:r>
            <a:endParaRPr lang="ru-RU" b="1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A2BCE6B-71FA-4864-9D81-300474A98984}"/>
              </a:ext>
            </a:extLst>
          </p:cNvPr>
          <p:cNvSpPr/>
          <p:nvPr/>
        </p:nvSpPr>
        <p:spPr>
          <a:xfrm>
            <a:off x="1283346" y="4458007"/>
            <a:ext cx="8010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https://www.dmosk.ru/miniinstruktions.php?mini=firewalld-centos</a:t>
            </a:r>
            <a:endParaRPr lang="en-US" dirty="0"/>
          </a:p>
          <a:p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690B7F4-1E94-4A93-9C9A-A309F7F1A8BD}"/>
              </a:ext>
            </a:extLst>
          </p:cNvPr>
          <p:cNvSpPr/>
          <p:nvPr/>
        </p:nvSpPr>
        <p:spPr>
          <a:xfrm>
            <a:off x="1283346" y="4919672"/>
            <a:ext cx="456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https://bozza.ru/art-259.html</a:t>
            </a:r>
            <a:endParaRPr lang="en-US" dirty="0"/>
          </a:p>
          <a:p>
            <a:endParaRPr lang="ru-RU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11E53CE-F61B-4A4E-8C4D-F8AA61A4A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92" y="11724"/>
            <a:ext cx="2582008" cy="61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809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CCB9-B4B6-4B45-996C-F3C0F219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CentOS </a:t>
            </a:r>
            <a:r>
              <a:rPr lang="en-US" sz="3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qo’shimcha</a:t>
            </a:r>
            <a:r>
              <a:rPr 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interfeysini</a:t>
            </a:r>
            <a:r>
              <a:rPr 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sozlash</a:t>
            </a:r>
            <a:endParaRPr lang="ru-RU" sz="32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506D5-7EB8-4EEB-AAEE-5A36E10E1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91" y="2100898"/>
            <a:ext cx="6397443" cy="365025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5DE9CDE-1F98-4F4D-90DF-FCCA5787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0" y="11724"/>
            <a:ext cx="2235200" cy="532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245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561076" y="558300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CENTOS 7 LAMP (Linux, Apache, MySQL, PHP )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01954" y="1839393"/>
            <a:ext cx="4894046" cy="715471"/>
          </a:xfrm>
          <a:prstGeom prst="rect">
            <a:avLst/>
          </a:prstGeom>
          <a:solidFill>
            <a:srgbClr val="051E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1396" rIns="0" bIns="1713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#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yum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install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httpd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531" name="Picture 3" descr="Install Apache on Cen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27"/>
          <a:stretch/>
        </p:blipFill>
        <p:spPr bwMode="auto">
          <a:xfrm>
            <a:off x="2096164" y="2666952"/>
            <a:ext cx="6858000" cy="33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9028CB8-EAE3-4F75-9110-2A4CCD6B8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92" y="11724"/>
            <a:ext cx="2582008" cy="61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49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717514" y="565539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CENTOS 7 LAMP (Linux, Apache, MySQL, PHP )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73588" y="2221890"/>
            <a:ext cx="6756971" cy="2262187"/>
          </a:xfrm>
          <a:prstGeom prst="rect">
            <a:avLst/>
          </a:prstGeom>
          <a:solidFill>
            <a:srgbClr val="051E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1396" rIns="0" bIns="1713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10 pitch"/>
              </a:rPr>
              <a:t>#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10 pitch"/>
              </a:rPr>
              <a:t>systemctl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10 pitch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10 pitch"/>
              </a:rPr>
              <a:t>restart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10 pitch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10 pitch"/>
              </a:rPr>
              <a:t>httpd.service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10 pitch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>
                <a:solidFill>
                  <a:schemeClr val="bg1"/>
                </a:solidFill>
              </a:rPr>
              <a:t># </a:t>
            </a:r>
            <a:r>
              <a:rPr lang="en-US" altLang="ru-RU" sz="2400" dirty="0" err="1">
                <a:solidFill>
                  <a:schemeClr val="bg1"/>
                </a:solidFill>
              </a:rPr>
              <a:t>systemctl</a:t>
            </a:r>
            <a:r>
              <a:rPr lang="en-US" altLang="ru-RU" sz="2400" dirty="0">
                <a:solidFill>
                  <a:schemeClr val="bg1"/>
                </a:solidFill>
              </a:rPr>
              <a:t> start </a:t>
            </a:r>
            <a:r>
              <a:rPr lang="en-US" altLang="ru-RU" sz="2400" dirty="0" err="1">
                <a:solidFill>
                  <a:schemeClr val="bg1"/>
                </a:solidFill>
              </a:rPr>
              <a:t>httpd.service</a:t>
            </a:r>
            <a:endParaRPr lang="en-US" altLang="ru-RU" sz="24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>
                <a:solidFill>
                  <a:schemeClr val="bg1"/>
                </a:solidFill>
              </a:rPr>
              <a:t># </a:t>
            </a:r>
            <a:r>
              <a:rPr lang="en-US" altLang="ru-RU" sz="2400" dirty="0" err="1">
                <a:solidFill>
                  <a:schemeClr val="bg1"/>
                </a:solidFill>
              </a:rPr>
              <a:t>systemctl</a:t>
            </a:r>
            <a:r>
              <a:rPr lang="en-US" altLang="ru-RU" sz="2400" dirty="0">
                <a:solidFill>
                  <a:schemeClr val="bg1"/>
                </a:solidFill>
              </a:rPr>
              <a:t> enable </a:t>
            </a:r>
            <a:r>
              <a:rPr lang="en-US" altLang="ru-RU" sz="2400" dirty="0" err="1">
                <a:solidFill>
                  <a:schemeClr val="bg1"/>
                </a:solidFill>
              </a:rPr>
              <a:t>httpd.service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6FC2F65-CF1F-4934-A8D5-4EC7677B9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92" y="11724"/>
            <a:ext cx="2582008" cy="61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08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0146" y="1420013"/>
            <a:ext cx="10566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http://mirror.dc.uz/centos/7.5.1804/isos/x86_64/CentOS-7-x86_64-Minimal-1804.iso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099730" y="662255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CentOS 7 OS </a:t>
            </a:r>
            <a:r>
              <a:rPr lang="en-US" sz="3200" b="1" dirty="0" err="1">
                <a:latin typeface="Agency FB" panose="020B0503020202020204" pitchFamily="34" charset="0"/>
              </a:rPr>
              <a:t>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o’rnatish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va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sozlash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2050" name="Picture 2" descr="ÑÑÑÐ°Ð½Ð¾Ð²ÐºÐ° centos 7 Ñ ÑÐ»ÐµÑÐºÐ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44" y="2116216"/>
            <a:ext cx="7089527" cy="358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Картинки по запросу centos linux">
            <a:extLst>
              <a:ext uri="{FF2B5EF4-FFF2-40B4-BE49-F238E27FC236}">
                <a16:creationId xmlns:a16="http://schemas.microsoft.com/office/drawing/2014/main" id="{6F008EDE-78F7-4EED-964E-AB3F00C14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071" y="2329960"/>
            <a:ext cx="4645542" cy="269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AD1E05E-017E-4F2D-81F1-C829C7FC5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92" y="11724"/>
            <a:ext cx="2582008" cy="61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02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816054" y="567711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CENTOS 7 LAMP (Linux, Apache, MySQL, PHP )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6909" y="2128214"/>
            <a:ext cx="7757767" cy="715471"/>
          </a:xfrm>
          <a:prstGeom prst="rect">
            <a:avLst/>
          </a:prstGeom>
          <a:solidFill>
            <a:srgbClr val="051E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1396" rIns="0" bIns="1713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#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yum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install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mariadb-server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mariadb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38986" y="3371059"/>
            <a:ext cx="7186267" cy="1084803"/>
          </a:xfrm>
          <a:prstGeom prst="rect">
            <a:avLst/>
          </a:prstGeom>
          <a:solidFill>
            <a:srgbClr val="051E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1396" rIns="0" bIns="1713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#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systemctl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start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mariadb.service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#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systemctl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enable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mariadb.service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6909" y="4795140"/>
            <a:ext cx="7344528" cy="715471"/>
          </a:xfrm>
          <a:prstGeom prst="rect">
            <a:avLst/>
          </a:prstGeom>
          <a:solidFill>
            <a:srgbClr val="051E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1396" rIns="0" bIns="1713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# /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usr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/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bin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/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10 pitch"/>
              </a:rPr>
              <a:t>mysql_secure_installation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124FFD3-D403-4B9E-BDA5-3EEEF619E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92" y="11724"/>
            <a:ext cx="2582008" cy="61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978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416819" y="433655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CENTOS 7 LAMP (Linux, Apache, MySQL, PHP )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16609" y="1516246"/>
            <a:ext cx="4148368" cy="1454135"/>
          </a:xfrm>
          <a:prstGeom prst="rect">
            <a:avLst/>
          </a:prstGeom>
          <a:solidFill>
            <a:srgbClr val="051E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1396" rIns="0" bIns="1713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10 pitch"/>
              </a:rPr>
              <a:t>#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10 pitch"/>
              </a:rPr>
              <a:t>yum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10 pitch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10 pitch"/>
              </a:rPr>
              <a:t>install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10 pitch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10 pitch"/>
              </a:rPr>
              <a:t>php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10 pitch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>
                <a:solidFill>
                  <a:schemeClr val="bg1"/>
                </a:solidFill>
              </a:rPr>
              <a:t># </a:t>
            </a:r>
            <a:r>
              <a:rPr lang="en-US" altLang="ru-RU" sz="2400" dirty="0" err="1">
                <a:solidFill>
                  <a:schemeClr val="bg1"/>
                </a:solidFill>
              </a:rPr>
              <a:t>systemctl</a:t>
            </a:r>
            <a:r>
              <a:rPr lang="en-US" altLang="ru-RU" sz="2400" dirty="0">
                <a:solidFill>
                  <a:schemeClr val="bg1"/>
                </a:solidFill>
              </a:rPr>
              <a:t> restart </a:t>
            </a:r>
            <a:r>
              <a:rPr lang="en-US" altLang="ru-RU" sz="2400" dirty="0" err="1">
                <a:solidFill>
                  <a:schemeClr val="bg1"/>
                </a:solidFill>
              </a:rPr>
              <a:t>httpd.service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155" y="3160330"/>
            <a:ext cx="5391150" cy="7907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09" y="4156836"/>
            <a:ext cx="2683121" cy="209471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333" y="5943600"/>
            <a:ext cx="5369194" cy="641832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E61688A-B953-4BBC-8587-D83080234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332" y="11724"/>
            <a:ext cx="24536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008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75476" y="574332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CentOS 7 OS </a:t>
            </a:r>
            <a:r>
              <a:rPr lang="en-US" sz="3200" b="1" dirty="0" err="1">
                <a:latin typeface="Agency FB" panose="020B0503020202020204" pitchFamily="34" charset="0"/>
              </a:rPr>
              <a:t>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o’rnatish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va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sozlash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9218" name="Picture 2" descr="ÑÐ·ÑÐº ÑÑÑÐ°Ð½Ð¾Ð²ÐºÐ¸ centos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6" b="12992"/>
          <a:stretch/>
        </p:blipFill>
        <p:spPr bwMode="auto">
          <a:xfrm>
            <a:off x="3127015" y="1607515"/>
            <a:ext cx="6065925" cy="480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C9979CB-10FF-43BE-8FF6-88BD55D0C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92" y="11724"/>
            <a:ext cx="2582008" cy="61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32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01853" y="662255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CentOS 7 OS </a:t>
            </a:r>
            <a:r>
              <a:rPr lang="en-US" sz="3200" b="1" dirty="0" err="1">
                <a:latin typeface="Agency FB" panose="020B0503020202020204" pitchFamily="34" charset="0"/>
              </a:rPr>
              <a:t>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o’rnatish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va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sozlash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6146" name="Picture 2" descr="Ð¼ÐµÐ½Ñ ÑÑÑÐ°Ð½Ð¾Ð²ÐºÐ¸ centos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0"/>
          <a:stretch/>
        </p:blipFill>
        <p:spPr bwMode="auto">
          <a:xfrm>
            <a:off x="3063551" y="1458045"/>
            <a:ext cx="6064898" cy="486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9FA538D-96FC-4EAC-8F7D-8A9449352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92" y="11724"/>
            <a:ext cx="2582008" cy="61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76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41399" y="523110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CentOS 7 OS </a:t>
            </a:r>
            <a:r>
              <a:rPr lang="en-US" sz="3200" b="1" dirty="0" err="1">
                <a:latin typeface="Agency FB" panose="020B0503020202020204" pitchFamily="34" charset="0"/>
              </a:rPr>
              <a:t>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o’rnatish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va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sozlash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3074" name="Picture 2" descr="Ð½Ð°ÑÑÑÐ¾Ð¹ÐºÐ° Ð²ÑÐµÐ¼ÐµÐ½Ð¸ centos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" t="1886" r="1179" b="8331"/>
          <a:stretch/>
        </p:blipFill>
        <p:spPr bwMode="auto">
          <a:xfrm>
            <a:off x="2848529" y="1572345"/>
            <a:ext cx="6867331" cy="485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B13A347-16A2-4268-8B29-1BD547BA7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92" y="11724"/>
            <a:ext cx="2582008" cy="61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9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55669" y="635879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CentOS 7 OS </a:t>
            </a:r>
            <a:r>
              <a:rPr lang="en-US" sz="3200" b="1" dirty="0" err="1">
                <a:latin typeface="Agency FB" panose="020B0503020202020204" pitchFamily="34" charset="0"/>
              </a:rPr>
              <a:t>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o’rnatish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va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sozlash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4098" name="Picture 2" descr="centos 7 Ð½Ð°ÑÑÑÐ¾Ð¹ÐºÐ° ÑÐ·ÑÐº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936" y="1581137"/>
            <a:ext cx="6452291" cy="485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18030D8-866B-4AAC-8F2C-06C258B61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92" y="11724"/>
            <a:ext cx="2582008" cy="61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256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45814" y="472722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CentOS 7 OS </a:t>
            </a:r>
            <a:r>
              <a:rPr lang="en-US" sz="3200" b="1" dirty="0" err="1">
                <a:latin typeface="Agency FB" panose="020B0503020202020204" pitchFamily="34" charset="0"/>
              </a:rPr>
              <a:t>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o’rnatish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va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sozlash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5122" name="Picture 2" descr="centos 7 Ð½Ð°ÑÑÑÐ¾Ð¹ÐºÐ° ÑÐµÑÐ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2"/>
          <a:stretch/>
        </p:blipFill>
        <p:spPr bwMode="auto">
          <a:xfrm>
            <a:off x="3001951" y="1458045"/>
            <a:ext cx="6768418" cy="484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4441019-EF44-4908-8C1C-D99B6585B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92" y="11724"/>
            <a:ext cx="2582008" cy="61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84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44415" y="574332"/>
            <a:ext cx="6756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CentOS 7 OS </a:t>
            </a:r>
            <a:r>
              <a:rPr lang="en-US" sz="3200" b="1" dirty="0" err="1">
                <a:latin typeface="Agency FB" panose="020B0503020202020204" pitchFamily="34" charset="0"/>
              </a:rPr>
              <a:t>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o’rnatish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va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sozlash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8194" name="Picture 2" descr="centos 7 Ð²ÑÐ±Ð¾Ñ Ð´Ð¸ÑÐºÐ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94"/>
          <a:stretch/>
        </p:blipFill>
        <p:spPr bwMode="auto">
          <a:xfrm>
            <a:off x="2794883" y="1519592"/>
            <a:ext cx="6974619" cy="484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7C10DC4-D210-4146-AA8A-C2D5BB7BE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92" y="11724"/>
            <a:ext cx="2582008" cy="61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72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60997-technology-template-16x9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GLC(SYSADMIN)</Template>
  <TotalTime>1639</TotalTime>
  <Words>1210</Words>
  <Application>Microsoft Office PowerPoint</Application>
  <PresentationFormat>Widescreen</PresentationFormat>
  <Paragraphs>176</Paragraphs>
  <Slides>31</Slides>
  <Notes>0</Notes>
  <HiddenSlides>15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Agency FB</vt:lpstr>
      <vt:lpstr>Arial</vt:lpstr>
      <vt:lpstr>Calibri</vt:lpstr>
      <vt:lpstr>courier 10 pitch</vt:lpstr>
      <vt:lpstr>Open Sans</vt:lpstr>
      <vt:lpstr>Times New Roman</vt:lpstr>
      <vt:lpstr>160997-technology-template-16x9</vt:lpstr>
      <vt:lpstr>TARMOQ ADMINISTRATORLIGI 26-DARS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Firewall ni  sozlash</vt:lpstr>
      <vt:lpstr>Firewallni sozlash</vt:lpstr>
      <vt:lpstr>Firewallni sozlash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CentOS ga qo’shimcha tarmoq interfeysini sozlash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Ruslan &amp; Ummurobi'a</dc:creator>
  <cp:lastModifiedBy>Fozilbek Imomov</cp:lastModifiedBy>
  <cp:revision>323</cp:revision>
  <dcterms:created xsi:type="dcterms:W3CDTF">2018-08-25T06:40:57Z</dcterms:created>
  <dcterms:modified xsi:type="dcterms:W3CDTF">2020-02-05T06:09:39Z</dcterms:modified>
</cp:coreProperties>
</file>