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5" r:id="rId1"/>
  </p:sldMasterIdLst>
  <p:sldIdLst>
    <p:sldId id="256" r:id="rId2"/>
    <p:sldId id="258" r:id="rId3"/>
    <p:sldId id="289" r:id="rId4"/>
    <p:sldId id="298" r:id="rId5"/>
    <p:sldId id="295" r:id="rId6"/>
    <p:sldId id="296" r:id="rId7"/>
    <p:sldId id="297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29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F3F6DD-A7A9-4BA5-9281-0C430732808C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46103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55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44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95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F3F6DD-A7A9-4BA5-9281-0C430732808C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9710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84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04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99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57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F3F6DD-A7A9-4BA5-9281-0C430732808C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058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F3F6DD-A7A9-4BA5-9281-0C430732808C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412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F3F6DD-A7A9-4BA5-9281-0C430732808C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191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8637" y="2185002"/>
            <a:ext cx="9376326" cy="1506896"/>
          </a:xfrm>
        </p:spPr>
        <p:txBody>
          <a:bodyPr/>
          <a:lstStyle/>
          <a:p>
            <a: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TARMOQ ADMINISTRATORLIGI</a:t>
            </a:r>
            <a:b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5-DARS</a:t>
            </a:r>
            <a:endParaRPr lang="ru-RU" sz="48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itex.uz/uploads/postimages/cd08372f7730ad7c33f85997150e2cf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63" y="3691898"/>
            <a:ext cx="2845690" cy="19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51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59876" y="1202259"/>
            <a:ext cx="94810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gency FB" panose="020B0503020202020204" pitchFamily="34" charset="0"/>
              </a:rPr>
              <a:t>	</a:t>
            </a:r>
            <a:r>
              <a:rPr lang="en-US" sz="2800" b="1" dirty="0">
                <a:latin typeface="Agency FB" panose="020B0503020202020204" pitchFamily="34" charset="0"/>
              </a:rPr>
              <a:t>DNS (Domain Name System) </a:t>
            </a:r>
            <a:r>
              <a:rPr lang="en-US" sz="2800" dirty="0" err="1">
                <a:latin typeface="Agency FB" panose="020B0503020202020204" pitchFamily="34" charset="0"/>
              </a:rPr>
              <a:t>tarmoqdagi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mavjud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hostlarni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bir-biri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bilan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nomi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orqali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murojat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qilib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bog'lanishiga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imkon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beruvchi</a:t>
            </a:r>
            <a:r>
              <a:rPr lang="en-US" sz="2800" dirty="0" smtClean="0">
                <a:latin typeface="Agency FB" panose="020B0503020202020204" pitchFamily="34" charset="0"/>
              </a:rPr>
              <a:t> protocol. DNS </a:t>
            </a:r>
            <a:r>
              <a:rPr lang="en-US" sz="2800" dirty="0" err="1" smtClean="0">
                <a:latin typeface="Agency FB" panose="020B0503020202020204" pitchFamily="34" charset="0"/>
              </a:rPr>
              <a:t>protokoli</a:t>
            </a:r>
            <a:r>
              <a:rPr lang="en-US" sz="2800" dirty="0" smtClean="0">
                <a:latin typeface="Agency FB" panose="020B0503020202020204" pitchFamily="34" charset="0"/>
              </a:rPr>
              <a:t> 53 </a:t>
            </a:r>
            <a:r>
              <a:rPr lang="en-US" sz="2800" dirty="0" err="1" smtClean="0">
                <a:latin typeface="Agency FB" panose="020B0503020202020204" pitchFamily="34" charset="0"/>
              </a:rPr>
              <a:t>portdan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foydalanadi</a:t>
            </a:r>
            <a:r>
              <a:rPr lang="en-US" sz="2800" dirty="0" smtClean="0">
                <a:latin typeface="Agency FB" panose="020B0503020202020204" pitchFamily="34" charset="0"/>
              </a:rPr>
              <a:t>.</a:t>
            </a:r>
          </a:p>
          <a:p>
            <a:endParaRPr lang="en-US" sz="2800" dirty="0" smtClean="0">
              <a:latin typeface="Agency FB" panose="020B0503020202020204" pitchFamily="34" charset="0"/>
            </a:endParaRPr>
          </a:p>
          <a:p>
            <a:r>
              <a:rPr lang="en-US" sz="2800" dirty="0" smtClean="0"/>
              <a:t>	</a:t>
            </a:r>
            <a:r>
              <a:rPr lang="en-US" sz="2800" b="1" dirty="0" smtClean="0">
                <a:latin typeface="Agency FB" panose="020B0503020202020204" pitchFamily="34" charset="0"/>
              </a:rPr>
              <a:t>VoIP (Voice over IP) –</a:t>
            </a:r>
            <a:r>
              <a:rPr lang="en-US" sz="2800" dirty="0" err="1" smtClean="0">
                <a:latin typeface="Agency FB" panose="020B0503020202020204" pitchFamily="34" charset="0"/>
              </a:rPr>
              <a:t>protokoli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ovoz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uchun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foydalaniladigan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protokoldir</a:t>
            </a:r>
            <a:r>
              <a:rPr lang="en-US" sz="2800" dirty="0" smtClean="0">
                <a:latin typeface="Agency FB" panose="020B0503020202020204" pitchFamily="34" charset="0"/>
              </a:rPr>
              <a:t>. VoIP </a:t>
            </a:r>
            <a:r>
              <a:rPr lang="en-US" sz="2800" dirty="0" err="1" smtClean="0">
                <a:latin typeface="Agency FB" panose="020B0503020202020204" pitchFamily="34" charset="0"/>
              </a:rPr>
              <a:t>protokoli</a:t>
            </a:r>
            <a:r>
              <a:rPr lang="en-US" sz="2800" dirty="0">
                <a:latin typeface="Agency FB" panose="020B0503020202020204" pitchFamily="34" charset="0"/>
              </a:rPr>
              <a:t> 5062 </a:t>
            </a:r>
            <a:r>
              <a:rPr lang="en-US" sz="2800" dirty="0" smtClean="0">
                <a:latin typeface="Agency FB" panose="020B0503020202020204" pitchFamily="34" charset="0"/>
              </a:rPr>
              <a:t>-5063 </a:t>
            </a:r>
            <a:r>
              <a:rPr lang="en-US" sz="2800" dirty="0" err="1">
                <a:latin typeface="Agency FB" panose="020B0503020202020204" pitchFamily="34" charset="0"/>
              </a:rPr>
              <a:t>portdan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foydalanadi</a:t>
            </a:r>
            <a:r>
              <a:rPr lang="en-US" sz="2800" dirty="0" smtClean="0">
                <a:latin typeface="Agency FB" panose="020B0503020202020204" pitchFamily="34" charset="0"/>
              </a:rPr>
              <a:t>.</a:t>
            </a:r>
          </a:p>
          <a:p>
            <a:endParaRPr lang="en-US" sz="2800" dirty="0">
              <a:latin typeface="Agency FB" panose="020B0503020202020204" pitchFamily="34" charset="0"/>
            </a:endParaRPr>
          </a:p>
          <a:p>
            <a:r>
              <a:rPr lang="en-US" sz="2800" dirty="0">
                <a:latin typeface="Agency FB" panose="020B0503020202020204" pitchFamily="34" charset="0"/>
              </a:rPr>
              <a:t>	</a:t>
            </a:r>
            <a:r>
              <a:rPr lang="en-US" sz="2800" b="1" dirty="0">
                <a:latin typeface="Agency FB" panose="020B0503020202020204" pitchFamily="34" charset="0"/>
              </a:rPr>
              <a:t>TFTP</a:t>
            </a:r>
            <a:r>
              <a:rPr lang="en-US" sz="2800" dirty="0">
                <a:latin typeface="Agency FB" panose="020B0503020202020204" pitchFamily="34" charset="0"/>
              </a:rPr>
              <a:t> (Trivial File Transfer Protocol)</a:t>
            </a:r>
            <a:r>
              <a:rPr lang="en-US" sz="2800" b="1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protokoli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oddiy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ma’lumot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almashish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protkoli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hisoblanadi</a:t>
            </a:r>
            <a:r>
              <a:rPr lang="en-US" sz="2800" dirty="0" smtClean="0">
                <a:latin typeface="Agency FB" panose="020B0503020202020204" pitchFamily="34" charset="0"/>
              </a:rPr>
              <a:t>. TFTP </a:t>
            </a:r>
            <a:r>
              <a:rPr lang="en-US" sz="2800" dirty="0" err="1" smtClean="0">
                <a:latin typeface="Agency FB" panose="020B0503020202020204" pitchFamily="34" charset="0"/>
              </a:rPr>
              <a:t>protokoli</a:t>
            </a:r>
            <a:r>
              <a:rPr lang="en-US" sz="2800" dirty="0" smtClean="0">
                <a:latin typeface="Agency FB" panose="020B0503020202020204" pitchFamily="34" charset="0"/>
              </a:rPr>
              <a:t> 69 </a:t>
            </a:r>
            <a:r>
              <a:rPr lang="en-US" sz="2800" dirty="0" err="1" smtClean="0">
                <a:latin typeface="Agency FB" panose="020B0503020202020204" pitchFamily="34" charset="0"/>
              </a:rPr>
              <a:t>portdan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foydalanadi</a:t>
            </a:r>
            <a:r>
              <a:rPr lang="en-US" sz="2800" dirty="0" smtClean="0">
                <a:latin typeface="Agency FB" panose="020B0503020202020204" pitchFamily="34" charset="0"/>
              </a:rPr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4730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59296" y="620733"/>
            <a:ext cx="10734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OSI MODELI</a:t>
            </a:r>
            <a:endParaRPr lang="ru-RU" sz="3200" dirty="0"/>
          </a:p>
        </p:txBody>
      </p:sp>
      <p:pic>
        <p:nvPicPr>
          <p:cNvPr id="1026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039" y="1328493"/>
            <a:ext cx="579736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85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59296" y="620733"/>
            <a:ext cx="10734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OSI MODELI</a:t>
            </a:r>
            <a:endParaRPr lang="ru-RU" sz="3200" dirty="0"/>
          </a:p>
        </p:txBody>
      </p:sp>
      <p:pic>
        <p:nvPicPr>
          <p:cNvPr id="2050" name="Picture 2" descr="ÐÐ°ÑÑÐ¸Ð½ÐºÐ¸ Ð¿Ð¾ Ð·Ð°Ð¿ÑÐ¾ÑÑ tcp vs ud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759" y="1828799"/>
            <a:ext cx="8941369" cy="306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1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ÐÐ°ÑÑÐ¸Ð½ÐºÐ¸ Ð¿Ð¾ Ð·Ð°Ð¿ÑÐ¾ÑÑ tcp vs ud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484" y="1161547"/>
            <a:ext cx="7660785" cy="459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23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ÐÐ°ÑÑÐ¸Ð½ÐºÐ¸ Ð¿Ð¾ Ð·Ð°Ð¿ÑÐ¾ÑÑ IP and 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197" y="1394191"/>
            <a:ext cx="7276114" cy="407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11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Ð°ÑÑÐ¸Ð½ÐºÐ¸ Ð¿Ð¾ Ð·Ð°Ð¿ÑÐ¾ÑÑ ipscan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366" y="1282822"/>
            <a:ext cx="5278072" cy="426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259296" y="620733"/>
            <a:ext cx="10734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IPSCAN </a:t>
            </a:r>
            <a:r>
              <a:rPr lang="en-US" sz="3200" b="1" dirty="0" err="1" smtClean="0">
                <a:latin typeface="Agency FB" panose="020B0503020202020204" pitchFamily="34" charset="0"/>
              </a:rPr>
              <a:t>Tarmoq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dasturi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8304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36912" y="438789"/>
            <a:ext cx="10734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 smtClean="0">
                <a:latin typeface="Agency FB" panose="020B0503020202020204" pitchFamily="34" charset="0"/>
              </a:rPr>
              <a:t>Protokol</a:t>
            </a:r>
            <a:r>
              <a:rPr lang="en-US" sz="3200" b="1" dirty="0" smtClean="0">
                <a:latin typeface="Agency FB" panose="020B0503020202020204" pitchFamily="34" charset="0"/>
              </a:rPr>
              <a:t>. </a:t>
            </a:r>
            <a:r>
              <a:rPr lang="en-US" sz="3200" b="1" dirty="0" err="1" smtClean="0">
                <a:latin typeface="Agency FB" panose="020B0503020202020204" pitchFamily="34" charset="0"/>
              </a:rPr>
              <a:t>Tarmoq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protokollari</a:t>
            </a:r>
            <a:r>
              <a:rPr lang="en-US" sz="3200" b="1" dirty="0" smtClean="0">
                <a:latin typeface="Agency FB" panose="020B0503020202020204" pitchFamily="34" charset="0"/>
              </a:rPr>
              <a:t> (TCP/UDP)</a:t>
            </a: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4" y="1528153"/>
            <a:ext cx="9766889" cy="449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6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66927" y="638317"/>
            <a:ext cx="10734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 smtClean="0">
                <a:latin typeface="Agency FB" panose="020B0503020202020204" pitchFamily="34" charset="0"/>
              </a:rPr>
              <a:t>Protokol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nima</a:t>
            </a:r>
            <a:r>
              <a:rPr lang="en-US" sz="3200" b="1" dirty="0" smtClean="0">
                <a:latin typeface="Agency FB" panose="020B0503020202020204" pitchFamily="34" charset="0"/>
              </a:rPr>
              <a:t>?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29025" y="1691628"/>
            <a:ext cx="62425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Agency FB" panose="020B0503020202020204" pitchFamily="34" charset="0"/>
              </a:rPr>
              <a:t>	</a:t>
            </a:r>
            <a:r>
              <a:rPr lang="en-US" sz="2800" dirty="0" err="1" smtClean="0">
                <a:latin typeface="Agency FB" panose="020B0503020202020204" pitchFamily="34" charset="0"/>
              </a:rPr>
              <a:t>Har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xil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kompyuterlar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va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turli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dasturlar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tarmoq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aloqasi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jarayonida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bir</a:t>
            </a:r>
            <a:r>
              <a:rPr lang="en-US" sz="2800" dirty="0">
                <a:latin typeface="Agency FB" panose="020B0503020202020204" pitchFamily="34" charset="0"/>
              </a:rPr>
              <a:t>- </a:t>
            </a:r>
            <a:r>
              <a:rPr lang="en-US" sz="2800" dirty="0" err="1">
                <a:latin typeface="Agency FB" panose="020B0503020202020204" pitchFamily="34" charset="0"/>
              </a:rPr>
              <a:t>birlarini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tushunish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uchun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maxsus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texnik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qoidalar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qo`llaniladi</a:t>
            </a:r>
            <a:r>
              <a:rPr lang="en-US" sz="2800" dirty="0" smtClean="0">
                <a:latin typeface="Agency FB" panose="020B0503020202020204" pitchFamily="34" charset="0"/>
              </a:rPr>
              <a:t>.</a:t>
            </a:r>
          </a:p>
          <a:p>
            <a:pPr algn="just"/>
            <a:endParaRPr lang="en-US" sz="2800" dirty="0" smtClean="0">
              <a:latin typeface="Agency FB" panose="020B0503020202020204" pitchFamily="34" charset="0"/>
            </a:endParaRPr>
          </a:p>
          <a:p>
            <a:pPr algn="just"/>
            <a:r>
              <a:rPr lang="en-US" sz="2800" dirty="0">
                <a:latin typeface="Agency FB" panose="020B0503020202020204" pitchFamily="34" charset="0"/>
              </a:rPr>
              <a:t>	</a:t>
            </a:r>
            <a:r>
              <a:rPr lang="en-US" sz="2800" dirty="0" err="1" smtClean="0">
                <a:latin typeface="Agency FB" panose="020B0503020202020204" pitchFamily="34" charset="0"/>
              </a:rPr>
              <a:t>Tarmoq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sohasida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bunday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qoidalar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to`plami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protokol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dirty="0">
                <a:latin typeface="Agency FB" panose="020B0503020202020204" pitchFamily="34" charset="0"/>
              </a:rPr>
              <a:t>(</a:t>
            </a:r>
            <a:r>
              <a:rPr lang="en-US" sz="2800" dirty="0" err="1">
                <a:latin typeface="Agency FB" panose="020B0503020202020204" pitchFamily="34" charset="0"/>
              </a:rPr>
              <a:t>bayonnoma</a:t>
            </a:r>
            <a:r>
              <a:rPr lang="en-US" sz="2800" dirty="0">
                <a:latin typeface="Agency FB" panose="020B0503020202020204" pitchFamily="34" charset="0"/>
              </a:rPr>
              <a:t>) deb </a:t>
            </a:r>
            <a:r>
              <a:rPr lang="en-US" sz="2800" dirty="0" err="1" smtClean="0">
                <a:latin typeface="Agency FB" panose="020B0503020202020204" pitchFamily="34" charset="0"/>
              </a:rPr>
              <a:t>ataladi</a:t>
            </a:r>
            <a:r>
              <a:rPr lang="en-US" sz="2800" dirty="0" smtClean="0">
                <a:latin typeface="Agency FB" panose="020B0503020202020204" pitchFamily="34" charset="0"/>
              </a:rPr>
              <a:t>.</a:t>
            </a:r>
            <a:endParaRPr lang="en-US" sz="2800" dirty="0">
              <a:latin typeface="Agency FB" panose="020B0503020202020204" pitchFamily="34" charset="0"/>
            </a:endParaRPr>
          </a:p>
        </p:txBody>
      </p:sp>
      <p:pic>
        <p:nvPicPr>
          <p:cNvPr id="2050" name="Picture 2" descr="http://e-dastur.uz/images/stories/Maqolalar/server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768" y="1223092"/>
            <a:ext cx="3040703" cy="445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66927" y="638317"/>
            <a:ext cx="10734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TCP/IP </a:t>
            </a:r>
            <a:r>
              <a:rPr lang="en-US" sz="3200" b="1" dirty="0" err="1" smtClean="0">
                <a:latin typeface="Agency FB" panose="020B0503020202020204" pitchFamily="34" charset="0"/>
              </a:rPr>
              <a:t>Protokoli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53177" y="1223092"/>
            <a:ext cx="967566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Agency FB" panose="020B0503020202020204" pitchFamily="34" charset="0"/>
              </a:rPr>
              <a:t>	</a:t>
            </a:r>
            <a:r>
              <a:rPr lang="en-US" sz="2400" dirty="0" err="1">
                <a:latin typeface="Agency FB" panose="020B0503020202020204" pitchFamily="34" charset="0"/>
              </a:rPr>
              <a:t>Hozirgi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kunda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eng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ko`p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qo`llanilayotgan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protokol</a:t>
            </a:r>
            <a:r>
              <a:rPr lang="en-US" sz="2400" dirty="0">
                <a:latin typeface="Agency FB" panose="020B0503020202020204" pitchFamily="34" charset="0"/>
              </a:rPr>
              <a:t> – </a:t>
            </a:r>
            <a:r>
              <a:rPr lang="en-US" sz="2400" b="1" dirty="0">
                <a:latin typeface="Agency FB" panose="020B0503020202020204" pitchFamily="34" charset="0"/>
              </a:rPr>
              <a:t>TCP/IP </a:t>
            </a:r>
            <a:r>
              <a:rPr lang="en-US" sz="2400" dirty="0" smtClean="0">
                <a:latin typeface="Agency FB" panose="020B0503020202020204" pitchFamily="34" charset="0"/>
              </a:rPr>
              <a:t>dir. Bu </a:t>
            </a:r>
            <a:r>
              <a:rPr lang="en-US" sz="2400" dirty="0" err="1">
                <a:latin typeface="Agency FB" panose="020B0503020202020204" pitchFamily="34" charset="0"/>
              </a:rPr>
              <a:t>protokol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funksiyasini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oddiy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pochta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xizmatiga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o`xshatsa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bo`ladi</a:t>
            </a:r>
            <a:r>
              <a:rPr lang="en-US" sz="2400" dirty="0" smtClean="0">
                <a:latin typeface="Agency FB" panose="020B0503020202020204" pitchFamily="34" charset="0"/>
              </a:rPr>
              <a:t>.</a:t>
            </a:r>
          </a:p>
          <a:p>
            <a:pPr algn="just"/>
            <a:r>
              <a:rPr lang="en-US" sz="2400" dirty="0">
                <a:latin typeface="Agency FB" panose="020B0503020202020204" pitchFamily="34" charset="0"/>
              </a:rPr>
              <a:t>	</a:t>
            </a:r>
            <a:r>
              <a:rPr lang="en-US" sz="2400" dirty="0" smtClean="0">
                <a:latin typeface="Agency FB" panose="020B0503020202020204" pitchFamily="34" charset="0"/>
              </a:rPr>
              <a:t>Agar </a:t>
            </a:r>
            <a:r>
              <a:rPr lang="en-US" sz="2400" dirty="0" err="1">
                <a:latin typeface="Agency FB" panose="020B0503020202020204" pitchFamily="34" charset="0"/>
              </a:rPr>
              <a:t>siz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xatni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jo`natmoqchi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bo`lsangiz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uni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konvertga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joylashtirasiz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konvert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ustiga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jo`natuvchi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va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qabul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qiluvchi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manzillarni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yozasiz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va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keyin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pochta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qutisiga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tashlaysiz</a:t>
            </a:r>
            <a:r>
              <a:rPr lang="en-US" sz="2400" dirty="0" smtClean="0">
                <a:latin typeface="Agency FB" panose="020B0503020202020204" pitchFamily="34" charset="0"/>
              </a:rPr>
              <a:t>.</a:t>
            </a:r>
          </a:p>
          <a:p>
            <a:pPr algn="just"/>
            <a:r>
              <a:rPr lang="en-US" sz="2400" dirty="0">
                <a:latin typeface="Agency FB" panose="020B0503020202020204" pitchFamily="34" charset="0"/>
              </a:rPr>
              <a:t>	</a:t>
            </a:r>
            <a:r>
              <a:rPr lang="en-US" sz="2400" dirty="0" err="1" smtClean="0">
                <a:latin typeface="Agency FB" panose="020B0503020202020204" pitchFamily="34" charset="0"/>
              </a:rPr>
              <a:t>Xatingiz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qanday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qilib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manzilga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yetadi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qaysi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pochta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bo`limlarida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bo`ladi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qaysi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pochtalyon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olib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boradi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sizga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farqsiz</a:t>
            </a:r>
            <a:r>
              <a:rPr lang="en-US" sz="2400" dirty="0">
                <a:latin typeface="Agency FB" panose="020B0503020202020204" pitchFamily="34" charset="0"/>
              </a:rPr>
              <a:t>. </a:t>
            </a:r>
            <a:r>
              <a:rPr lang="en-US" sz="2400" dirty="0" err="1">
                <a:latin typeface="Agency FB" panose="020B0503020202020204" pitchFamily="34" charset="0"/>
              </a:rPr>
              <a:t>Asosiysi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xat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tez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va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butun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yetib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borishi</a:t>
            </a:r>
            <a:r>
              <a:rPr lang="en-US" sz="2400" dirty="0" smtClean="0">
                <a:latin typeface="Agency FB" panose="020B0503020202020204" pitchFamily="34" charset="0"/>
              </a:rPr>
              <a:t>.</a:t>
            </a:r>
          </a:p>
          <a:p>
            <a:pPr algn="just"/>
            <a:r>
              <a:rPr lang="en-US" sz="2400" dirty="0">
                <a:latin typeface="Agency FB" panose="020B0503020202020204" pitchFamily="34" charset="0"/>
              </a:rPr>
              <a:t>	</a:t>
            </a:r>
            <a:r>
              <a:rPr lang="en-US" sz="2400" dirty="0" err="1" smtClean="0">
                <a:latin typeface="Agency FB" panose="020B0503020202020204" pitchFamily="34" charset="0"/>
              </a:rPr>
              <a:t>Huddi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shunday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b="1" dirty="0">
                <a:latin typeface="Agency FB" panose="020B0503020202020204" pitchFamily="34" charset="0"/>
              </a:rPr>
              <a:t>TCP/IP </a:t>
            </a:r>
            <a:r>
              <a:rPr lang="en-US" sz="2400" b="1" dirty="0" err="1">
                <a:latin typeface="Agency FB" panose="020B0503020202020204" pitchFamily="34" charset="0"/>
              </a:rPr>
              <a:t>protokoli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tarmoqda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ishlaydi</a:t>
            </a:r>
            <a:r>
              <a:rPr lang="en-US" sz="2400" dirty="0">
                <a:latin typeface="Agency FB" panose="020B0503020202020204" pitchFamily="34" charset="0"/>
              </a:rPr>
              <a:t>. </a:t>
            </a:r>
            <a:r>
              <a:rPr lang="en-US" sz="2400" dirty="0" err="1">
                <a:latin typeface="Agency FB" panose="020B0503020202020204" pitchFamily="34" charset="0"/>
              </a:rPr>
              <a:t>Jo`natiladigan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ma`lumot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paketga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joylashtiriladi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va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paketga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jo`natuvchi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va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qabul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qiluvchi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kompyuter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manzillari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yoziladi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va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tarmoqqa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uzatiladi</a:t>
            </a:r>
            <a:r>
              <a:rPr lang="en-US" sz="2400" dirty="0" smtClean="0">
                <a:latin typeface="Agency FB" panose="020B0503020202020204" pitchFamily="34" charset="0"/>
              </a:rPr>
              <a:t>.</a:t>
            </a:r>
          </a:p>
          <a:p>
            <a:pPr algn="just"/>
            <a:r>
              <a:rPr lang="en-US" sz="2400" dirty="0">
                <a:latin typeface="Agency FB" panose="020B0503020202020204" pitchFamily="34" charset="0"/>
              </a:rPr>
              <a:t>	</a:t>
            </a:r>
            <a:r>
              <a:rPr lang="en-US" sz="2400" dirty="0" err="1" smtClean="0">
                <a:latin typeface="Agency FB" panose="020B0503020202020204" pitchFamily="34" charset="0"/>
              </a:rPr>
              <a:t>Shunday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qilib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tarmoqning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bitta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marshrutizatoridan</a:t>
            </a:r>
            <a:r>
              <a:rPr lang="en-US" sz="2400" dirty="0">
                <a:latin typeface="Agency FB" panose="020B0503020202020204" pitchFamily="34" charset="0"/>
              </a:rPr>
              <a:t> (</a:t>
            </a:r>
            <a:r>
              <a:rPr lang="en-US" sz="2400" dirty="0" err="1">
                <a:latin typeface="Agency FB" panose="020B0503020202020204" pitchFamily="34" charset="0"/>
              </a:rPr>
              <a:t>yo’l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ko’rsatadigan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maxsus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qurilma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yoki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kompyuter</a:t>
            </a:r>
            <a:r>
              <a:rPr lang="en-US" sz="2400" dirty="0">
                <a:latin typeface="Agency FB" panose="020B0503020202020204" pitchFamily="34" charset="0"/>
              </a:rPr>
              <a:t>) </a:t>
            </a:r>
            <a:r>
              <a:rPr lang="en-US" sz="2400" dirty="0" err="1">
                <a:latin typeface="Agency FB" panose="020B0503020202020204" pitchFamily="34" charset="0"/>
              </a:rPr>
              <a:t>manzilga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qarab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eng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qisqa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yo`llarini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tanlab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keyingi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marshrutizatorga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uzatilib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paket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kerakli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manzilga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yetkaziladi</a:t>
            </a:r>
            <a:r>
              <a:rPr lang="en-US" sz="2400" dirty="0" smtClean="0">
                <a:latin typeface="Agency FB" panose="020B0503020202020204" pitchFamily="34" charset="0"/>
              </a:rPr>
              <a:t>. </a:t>
            </a:r>
            <a:r>
              <a:rPr lang="en-US" sz="2400" dirty="0" err="1" smtClean="0">
                <a:latin typeface="Agency FB" panose="020B0503020202020204" pitchFamily="34" charset="0"/>
              </a:rPr>
              <a:t>Faqat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oddiy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pochtadan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farqi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ma`lumotni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yetkazish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vaqti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kunlar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bilan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emas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soniyalar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bilan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o`lchanadi</a:t>
            </a:r>
            <a:r>
              <a:rPr lang="en-US" sz="2400" dirty="0">
                <a:latin typeface="Agency FB" panose="020B05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000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270185" y="1129551"/>
            <a:ext cx="953472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>
                <a:latin typeface="Agency FB" panose="020B0503020202020204" pitchFamily="34" charset="0"/>
              </a:rPr>
              <a:t>	</a:t>
            </a:r>
            <a:r>
              <a:rPr lang="en-US" sz="3000" dirty="0" err="1">
                <a:latin typeface="Agency FB" panose="020B0503020202020204" pitchFamily="34" charset="0"/>
              </a:rPr>
              <a:t>Tarmoqning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uzatish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yo`llari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tiqilib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qolmasligi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uchun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b="1" dirty="0">
                <a:latin typeface="Agency FB" panose="020B0503020202020204" pitchFamily="34" charset="0"/>
              </a:rPr>
              <a:t>TCP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protokoli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katta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hajmli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ma`lumotlarni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kichik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qismlarga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bo’lib</a:t>
            </a:r>
            <a:r>
              <a:rPr lang="en-US" sz="3000" dirty="0">
                <a:latin typeface="Agency FB" panose="020B0503020202020204" pitchFamily="34" charset="0"/>
              </a:rPr>
              <a:t>, </a:t>
            </a:r>
            <a:r>
              <a:rPr lang="en-US" sz="3000" dirty="0" err="1">
                <a:latin typeface="Agency FB" panose="020B0503020202020204" pitchFamily="34" charset="0"/>
              </a:rPr>
              <a:t>alohida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paketlarda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 smtClean="0">
                <a:latin typeface="Agency FB" panose="020B0503020202020204" pitchFamily="34" charset="0"/>
              </a:rPr>
              <a:t>uzatadi</a:t>
            </a:r>
            <a:r>
              <a:rPr lang="en-US" sz="3000" dirty="0" smtClean="0">
                <a:latin typeface="Agency FB" panose="020B0503020202020204" pitchFamily="34" charset="0"/>
              </a:rPr>
              <a:t>.</a:t>
            </a:r>
          </a:p>
          <a:p>
            <a:pPr algn="just"/>
            <a:endParaRPr lang="en-US" sz="3000" dirty="0" smtClean="0">
              <a:latin typeface="Agency FB" panose="020B0503020202020204" pitchFamily="34" charset="0"/>
            </a:endParaRPr>
          </a:p>
          <a:p>
            <a:pPr algn="just"/>
            <a:r>
              <a:rPr lang="en-US" sz="3000" dirty="0">
                <a:latin typeface="Agency FB" panose="020B0503020202020204" pitchFamily="34" charset="0"/>
              </a:rPr>
              <a:t>	</a:t>
            </a:r>
            <a:r>
              <a:rPr lang="en-US" sz="3000" dirty="0" err="1" smtClean="0">
                <a:latin typeface="Agency FB" panose="020B0503020202020204" pitchFamily="34" charset="0"/>
              </a:rPr>
              <a:t>Har</a:t>
            </a:r>
            <a:r>
              <a:rPr lang="en-US" sz="3000" dirty="0" smtClean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bir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paket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internetda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b="1" dirty="0">
                <a:latin typeface="Agency FB" panose="020B0503020202020204" pitchFamily="34" charset="0"/>
              </a:rPr>
              <a:t>IP </a:t>
            </a:r>
            <a:r>
              <a:rPr lang="en-US" sz="3000" b="1" dirty="0" err="1">
                <a:latin typeface="Agency FB" panose="020B0503020202020204" pitchFamily="34" charset="0"/>
              </a:rPr>
              <a:t>protokol</a:t>
            </a:r>
            <a:r>
              <a:rPr lang="en-US" sz="3000" b="1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xizmati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yordamida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alohida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sayohat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qiladi</a:t>
            </a:r>
            <a:r>
              <a:rPr lang="en-US" sz="3000" dirty="0">
                <a:latin typeface="Agency FB" panose="020B0503020202020204" pitchFamily="34" charset="0"/>
              </a:rPr>
              <a:t>. </a:t>
            </a:r>
            <a:r>
              <a:rPr lang="en-US" sz="3000" dirty="0" err="1">
                <a:latin typeface="Agency FB" panose="020B0503020202020204" pitchFamily="34" charset="0"/>
              </a:rPr>
              <a:t>Paketlar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manzilga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yetgach</a:t>
            </a:r>
            <a:r>
              <a:rPr lang="en-US" sz="3000" dirty="0">
                <a:latin typeface="Agency FB" panose="020B0503020202020204" pitchFamily="34" charset="0"/>
              </a:rPr>
              <a:t>, </a:t>
            </a:r>
            <a:r>
              <a:rPr lang="en-US" sz="3000" b="1" dirty="0">
                <a:latin typeface="Agency FB" panose="020B0503020202020204" pitchFamily="34" charset="0"/>
              </a:rPr>
              <a:t>TCP </a:t>
            </a:r>
            <a:r>
              <a:rPr lang="en-US" sz="3000" b="1" dirty="0" err="1">
                <a:latin typeface="Agency FB" panose="020B0503020202020204" pitchFamily="34" charset="0"/>
              </a:rPr>
              <a:t>protokoli</a:t>
            </a:r>
            <a:r>
              <a:rPr lang="en-US" sz="3000" b="1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bo`lingan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ma`lumotni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yig`adi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va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boshlang`ich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holatiga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 smtClean="0">
                <a:latin typeface="Agency FB" panose="020B0503020202020204" pitchFamily="34" charset="0"/>
              </a:rPr>
              <a:t>keltiradi</a:t>
            </a:r>
            <a:r>
              <a:rPr lang="en-US" sz="3000" dirty="0" smtClean="0">
                <a:latin typeface="Agency FB" panose="020B0503020202020204" pitchFamily="34" charset="0"/>
              </a:rPr>
              <a:t>.</a:t>
            </a:r>
          </a:p>
          <a:p>
            <a:pPr algn="just"/>
            <a:endParaRPr lang="en-US" sz="3000" dirty="0" smtClean="0">
              <a:latin typeface="Agency FB" panose="020B0503020202020204" pitchFamily="34" charset="0"/>
            </a:endParaRPr>
          </a:p>
          <a:p>
            <a:pPr algn="just"/>
            <a:r>
              <a:rPr lang="en-US" sz="3000" dirty="0">
                <a:latin typeface="Agency FB" panose="020B0503020202020204" pitchFamily="34" charset="0"/>
              </a:rPr>
              <a:t>	</a:t>
            </a:r>
            <a:r>
              <a:rPr lang="en-US" sz="3000" dirty="0" smtClean="0">
                <a:latin typeface="Agency FB" panose="020B0503020202020204" pitchFamily="34" charset="0"/>
              </a:rPr>
              <a:t>Agar </a:t>
            </a:r>
            <a:r>
              <a:rPr lang="en-US" sz="3000" dirty="0" err="1">
                <a:latin typeface="Agency FB" panose="020B0503020202020204" pitchFamily="34" charset="0"/>
              </a:rPr>
              <a:t>qandaydir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paket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manzilga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yetib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kelmasa</a:t>
            </a:r>
            <a:r>
              <a:rPr lang="en-US" sz="3000" dirty="0">
                <a:latin typeface="Agency FB" panose="020B0503020202020204" pitchFamily="34" charset="0"/>
              </a:rPr>
              <a:t>, </a:t>
            </a:r>
            <a:r>
              <a:rPr lang="en-US" sz="3000" b="1" dirty="0">
                <a:latin typeface="Agency FB" panose="020B0503020202020204" pitchFamily="34" charset="0"/>
              </a:rPr>
              <a:t>TCP </a:t>
            </a:r>
            <a:r>
              <a:rPr lang="en-US" sz="3000" b="1" dirty="0" err="1">
                <a:latin typeface="Agency FB" panose="020B0503020202020204" pitchFamily="34" charset="0"/>
              </a:rPr>
              <a:t>protokol</a:t>
            </a:r>
            <a:r>
              <a:rPr lang="en-US" sz="3000" b="1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uni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takroran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jo`natishni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talab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etadi</a:t>
            </a:r>
            <a:r>
              <a:rPr lang="en-US" sz="3000" dirty="0">
                <a:latin typeface="Agency FB" panose="020B0503020202020204" pitchFamily="34" charset="0"/>
              </a:rPr>
              <a:t>, </a:t>
            </a:r>
            <a:r>
              <a:rPr lang="en-US" sz="3000" dirty="0" err="1">
                <a:latin typeface="Agency FB" panose="020B0503020202020204" pitchFamily="34" charset="0"/>
              </a:rPr>
              <a:t>toki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ma`lumot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butun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yetib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kelmagungacha</a:t>
            </a:r>
            <a:r>
              <a:rPr lang="en-US" sz="3000" dirty="0">
                <a:latin typeface="Agency FB" panose="020B0503020202020204" pitchFamily="34" charset="0"/>
              </a:rPr>
              <a:t>. </a:t>
            </a:r>
            <a:r>
              <a:rPr lang="en-US" sz="3000" dirty="0" smtClean="0">
                <a:latin typeface="Agency FB" panose="020B0503020202020204" pitchFamily="34" charset="0"/>
              </a:rPr>
              <a:t>	</a:t>
            </a:r>
            <a:r>
              <a:rPr lang="en-US" sz="3000" dirty="0" err="1" smtClean="0">
                <a:latin typeface="Agency FB" panose="020B0503020202020204" pitchFamily="34" charset="0"/>
              </a:rPr>
              <a:t>Shuning</a:t>
            </a:r>
            <a:r>
              <a:rPr lang="en-US" sz="3000" dirty="0" smtClean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uchun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b="1" dirty="0">
                <a:latin typeface="Agency FB" panose="020B0503020202020204" pitchFamily="34" charset="0"/>
              </a:rPr>
              <a:t>TCP/IP </a:t>
            </a:r>
            <a:r>
              <a:rPr lang="en-US" sz="3000" dirty="0" err="1">
                <a:latin typeface="Agency FB" panose="020B0503020202020204" pitchFamily="34" charset="0"/>
              </a:rPr>
              <a:t>ishonchli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protokol</a:t>
            </a:r>
            <a:r>
              <a:rPr lang="en-US" sz="3000" dirty="0">
                <a:latin typeface="Agency FB" panose="020B0503020202020204" pitchFamily="34" charset="0"/>
              </a:rPr>
              <a:t> deb </a:t>
            </a:r>
            <a:r>
              <a:rPr lang="en-US" sz="3000" dirty="0" err="1">
                <a:latin typeface="Agency FB" panose="020B0503020202020204" pitchFamily="34" charset="0"/>
              </a:rPr>
              <a:t>aytiladi</a:t>
            </a:r>
            <a:r>
              <a:rPr lang="en-US" sz="3000" dirty="0" smtClean="0">
                <a:latin typeface="Agency FB" panose="020B05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684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74657" y="629525"/>
            <a:ext cx="10734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TCP/IP TARMOQ PROTOKOLLARI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44503" y="1331774"/>
            <a:ext cx="89161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b="1" dirty="0" smtClean="0">
                <a:latin typeface="Agency FB" panose="020B0503020202020204" pitchFamily="34" charset="0"/>
              </a:rPr>
              <a:t>	TCP/IP </a:t>
            </a:r>
            <a:r>
              <a:rPr lang="en-US" sz="3000" b="1" dirty="0">
                <a:latin typeface="Agency FB" panose="020B0503020202020204" pitchFamily="34" charset="0"/>
              </a:rPr>
              <a:t>– </a:t>
            </a:r>
            <a:r>
              <a:rPr lang="en-US" sz="3000" dirty="0" err="1">
                <a:latin typeface="Agency FB" panose="020B0503020202020204" pitchFamily="34" charset="0"/>
              </a:rPr>
              <a:t>bu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protokollar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oilasi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hisoblanadi</a:t>
            </a:r>
            <a:r>
              <a:rPr lang="en-US" sz="3000" b="1" dirty="0">
                <a:latin typeface="Agency FB" panose="020B0503020202020204" pitchFamily="34" charset="0"/>
              </a:rPr>
              <a:t>. </a:t>
            </a:r>
            <a:r>
              <a:rPr lang="en-US" sz="3000" dirty="0" smtClean="0">
                <a:latin typeface="Agency FB" panose="020B0503020202020204" pitchFamily="34" charset="0"/>
              </a:rPr>
              <a:t>U </a:t>
            </a:r>
            <a:r>
              <a:rPr lang="en-US" sz="3000" dirty="0" err="1" smtClean="0">
                <a:latin typeface="Agency FB" panose="020B0503020202020204" pitchFamily="34" charset="0"/>
              </a:rPr>
              <a:t>bir</a:t>
            </a:r>
            <a:r>
              <a:rPr lang="en-US" sz="3000" dirty="0" smtClean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necha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boshqa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protokollar</a:t>
            </a:r>
            <a:r>
              <a:rPr lang="en-US" sz="3000" dirty="0">
                <a:latin typeface="Agency FB" panose="020B0503020202020204" pitchFamily="34" charset="0"/>
              </a:rPr>
              <a:t> ham </a:t>
            </a:r>
            <a:r>
              <a:rPr lang="en-US" sz="3000" dirty="0" err="1">
                <a:latin typeface="Agency FB" panose="020B0503020202020204" pitchFamily="34" charset="0"/>
              </a:rPr>
              <a:t>mavjud</a:t>
            </a:r>
            <a:r>
              <a:rPr lang="en-US" sz="3000" dirty="0" smtClean="0">
                <a:latin typeface="Agency FB" panose="020B0503020202020204" pitchFamily="34" charset="0"/>
              </a:rPr>
              <a:t>:</a:t>
            </a:r>
          </a:p>
          <a:p>
            <a:pPr algn="just"/>
            <a:endParaRPr lang="en-US" sz="3000" dirty="0" smtClean="0">
              <a:latin typeface="Agency FB" panose="020B0503020202020204" pitchFamily="34" charset="0"/>
            </a:endParaRPr>
          </a:p>
          <a:p>
            <a:pPr algn="just"/>
            <a:r>
              <a:rPr lang="en-US" sz="3000" dirty="0" smtClean="0">
                <a:latin typeface="Agency FB" panose="020B0503020202020204" pitchFamily="34" charset="0"/>
              </a:rPr>
              <a:t>	-</a:t>
            </a:r>
            <a:r>
              <a:rPr lang="en-US" sz="3000" b="1" dirty="0">
                <a:latin typeface="Agency FB" panose="020B0503020202020204" pitchFamily="34" charset="0"/>
              </a:rPr>
              <a:t>FTP</a:t>
            </a:r>
            <a:r>
              <a:rPr lang="en-US" sz="3000" dirty="0">
                <a:latin typeface="Agency FB" panose="020B0503020202020204" pitchFamily="34" charset="0"/>
              </a:rPr>
              <a:t> (File Transfer </a:t>
            </a:r>
            <a:r>
              <a:rPr lang="en-US" sz="3000" dirty="0" err="1">
                <a:latin typeface="Agency FB" panose="020B0503020202020204" pitchFamily="34" charset="0"/>
              </a:rPr>
              <a:t>Protokol</a:t>
            </a:r>
            <a:r>
              <a:rPr lang="en-US" sz="3000" dirty="0" smtClean="0">
                <a:latin typeface="Agency FB" panose="020B0503020202020204" pitchFamily="34" charset="0"/>
              </a:rPr>
              <a:t>);</a:t>
            </a:r>
          </a:p>
          <a:p>
            <a:pPr algn="just"/>
            <a:r>
              <a:rPr lang="en-US" sz="3000" dirty="0">
                <a:latin typeface="Agency FB" panose="020B0503020202020204" pitchFamily="34" charset="0"/>
              </a:rPr>
              <a:t>	-</a:t>
            </a:r>
            <a:r>
              <a:rPr lang="en-US" sz="3000" b="1" dirty="0">
                <a:latin typeface="Agency FB" panose="020B0503020202020204" pitchFamily="34" charset="0"/>
              </a:rPr>
              <a:t>SMTP</a:t>
            </a:r>
            <a:r>
              <a:rPr lang="en-US" sz="3000" dirty="0">
                <a:latin typeface="Agency FB" panose="020B0503020202020204" pitchFamily="34" charset="0"/>
              </a:rPr>
              <a:t> (Simple Mail Transfer </a:t>
            </a:r>
            <a:r>
              <a:rPr lang="en-US" sz="3000" dirty="0" err="1">
                <a:latin typeface="Agency FB" panose="020B0503020202020204" pitchFamily="34" charset="0"/>
              </a:rPr>
              <a:t>Protokol</a:t>
            </a:r>
            <a:r>
              <a:rPr lang="en-US" sz="3000" dirty="0" smtClean="0">
                <a:latin typeface="Agency FB" panose="020B0503020202020204" pitchFamily="34" charset="0"/>
              </a:rPr>
              <a:t>);</a:t>
            </a:r>
          </a:p>
          <a:p>
            <a:pPr algn="just"/>
            <a:r>
              <a:rPr lang="en-US" sz="3000" dirty="0">
                <a:latin typeface="Agency FB" panose="020B0503020202020204" pitchFamily="34" charset="0"/>
              </a:rPr>
              <a:t>	</a:t>
            </a:r>
            <a:r>
              <a:rPr lang="en-US" sz="3000" dirty="0" smtClean="0">
                <a:latin typeface="Agency FB" panose="020B0503020202020204" pitchFamily="34" charset="0"/>
              </a:rPr>
              <a:t>-</a:t>
            </a:r>
            <a:r>
              <a:rPr lang="en-US" sz="3000" b="1" dirty="0" smtClean="0">
                <a:latin typeface="Agency FB" panose="020B0503020202020204" pitchFamily="34" charset="0"/>
              </a:rPr>
              <a:t>TELNET</a:t>
            </a:r>
            <a:r>
              <a:rPr lang="en-US" sz="3000" dirty="0" smtClean="0">
                <a:latin typeface="Agency FB" panose="020B0503020202020204" pitchFamily="34" charset="0"/>
              </a:rPr>
              <a:t>;</a:t>
            </a:r>
          </a:p>
          <a:p>
            <a:pPr algn="just"/>
            <a:r>
              <a:rPr lang="en-US" sz="3000" dirty="0">
                <a:latin typeface="Agency FB" panose="020B0503020202020204" pitchFamily="34" charset="0"/>
              </a:rPr>
              <a:t>	-</a:t>
            </a:r>
            <a:r>
              <a:rPr lang="en-US" sz="3000" b="1" dirty="0">
                <a:latin typeface="Agency FB" panose="020B0503020202020204" pitchFamily="34" charset="0"/>
              </a:rPr>
              <a:t>HTTP</a:t>
            </a:r>
            <a:r>
              <a:rPr lang="en-US" sz="3000" dirty="0">
                <a:latin typeface="Agency FB" panose="020B0503020202020204" pitchFamily="34" charset="0"/>
              </a:rPr>
              <a:t> (Hyper Text Transfer </a:t>
            </a:r>
            <a:r>
              <a:rPr lang="en-US" sz="3000" dirty="0" err="1">
                <a:latin typeface="Agency FB" panose="020B0503020202020204" pitchFamily="34" charset="0"/>
              </a:rPr>
              <a:t>Protokol</a:t>
            </a:r>
            <a:r>
              <a:rPr lang="en-US" sz="3000" dirty="0" smtClean="0">
                <a:latin typeface="Agency FB" panose="020B0503020202020204" pitchFamily="34" charset="0"/>
              </a:rPr>
              <a:t>);</a:t>
            </a:r>
          </a:p>
          <a:p>
            <a:pPr algn="just"/>
            <a:r>
              <a:rPr lang="en-US" sz="3000" dirty="0">
                <a:latin typeface="Agency FB" panose="020B0503020202020204" pitchFamily="34" charset="0"/>
              </a:rPr>
              <a:t>	</a:t>
            </a:r>
            <a:r>
              <a:rPr lang="en-US" sz="3000" dirty="0" smtClean="0">
                <a:latin typeface="Agency FB" panose="020B0503020202020204" pitchFamily="34" charset="0"/>
              </a:rPr>
              <a:t>-</a:t>
            </a:r>
            <a:r>
              <a:rPr lang="en-US" sz="3000" b="1" dirty="0" smtClean="0">
                <a:latin typeface="Agency FB" panose="020B0503020202020204" pitchFamily="34" charset="0"/>
              </a:rPr>
              <a:t>HTTPS</a:t>
            </a:r>
            <a:r>
              <a:rPr lang="en-US" sz="3000" dirty="0" smtClean="0">
                <a:latin typeface="Agency FB" panose="020B0503020202020204" pitchFamily="34" charset="0"/>
              </a:rPr>
              <a:t> </a:t>
            </a:r>
            <a:r>
              <a:rPr lang="en-US" sz="3000" dirty="0">
                <a:latin typeface="Agency FB" panose="020B0503020202020204" pitchFamily="34" charset="0"/>
              </a:rPr>
              <a:t>(</a:t>
            </a:r>
            <a:r>
              <a:rPr lang="en-US" sz="3000" dirty="0" err="1">
                <a:latin typeface="Agency FB" panose="020B0503020202020204" pitchFamily="34" charset="0"/>
              </a:rPr>
              <a:t>HyperText</a:t>
            </a:r>
            <a:r>
              <a:rPr lang="en-US" sz="3000" dirty="0">
                <a:latin typeface="Agency FB" panose="020B0503020202020204" pitchFamily="34" charset="0"/>
              </a:rPr>
              <a:t> Transfer Protocol Secure</a:t>
            </a:r>
            <a:r>
              <a:rPr lang="en-US" sz="3000" dirty="0" smtClean="0">
                <a:latin typeface="Agency FB" panose="020B0503020202020204" pitchFamily="34" charset="0"/>
              </a:rPr>
              <a:t>);</a:t>
            </a:r>
          </a:p>
          <a:p>
            <a:pPr algn="just"/>
            <a:r>
              <a:rPr lang="en-US" sz="3000" dirty="0" smtClean="0">
                <a:latin typeface="Agency FB" panose="020B0503020202020204" pitchFamily="34" charset="0"/>
              </a:rPr>
              <a:t>	-</a:t>
            </a:r>
            <a:r>
              <a:rPr lang="en-US" sz="3000" b="1" dirty="0" smtClean="0">
                <a:latin typeface="Agency FB" panose="020B0503020202020204" pitchFamily="34" charset="0"/>
              </a:rPr>
              <a:t>POP3</a:t>
            </a:r>
            <a:r>
              <a:rPr lang="en-US" sz="3000" dirty="0" smtClean="0">
                <a:latin typeface="Agency FB" panose="020B0503020202020204" pitchFamily="34" charset="0"/>
              </a:rPr>
              <a:t> (Post Office Protocol Version 3);</a:t>
            </a:r>
          </a:p>
        </p:txBody>
      </p:sp>
    </p:spTree>
    <p:extLst>
      <p:ext uri="{BB962C8B-B14F-4D97-AF65-F5344CB8AC3E}">
        <p14:creationId xmlns:p14="http://schemas.microsoft.com/office/powerpoint/2010/main" val="39290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59296" y="620733"/>
            <a:ext cx="10734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UDP/IP TARMOQ PROTOKOLLARI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10863" y="1472450"/>
            <a:ext cx="943884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b="1" dirty="0" smtClean="0">
                <a:latin typeface="Agency FB" panose="020B0503020202020204" pitchFamily="34" charset="0"/>
              </a:rPr>
              <a:t>	UDP </a:t>
            </a:r>
            <a:r>
              <a:rPr lang="en-US" sz="3000" b="1" dirty="0">
                <a:latin typeface="Agency FB" panose="020B0503020202020204" pitchFamily="34" charset="0"/>
              </a:rPr>
              <a:t>(User Datagram </a:t>
            </a:r>
            <a:r>
              <a:rPr lang="en-US" sz="3000" b="1" dirty="0" err="1">
                <a:latin typeface="Agency FB" panose="020B0503020202020204" pitchFamily="34" charset="0"/>
              </a:rPr>
              <a:t>Protokol</a:t>
            </a:r>
            <a:r>
              <a:rPr lang="en-US" sz="3000" b="1" dirty="0">
                <a:latin typeface="Agency FB" panose="020B0503020202020204" pitchFamily="34" charset="0"/>
              </a:rPr>
              <a:t>) </a:t>
            </a:r>
            <a:r>
              <a:rPr lang="en-US" sz="3000" dirty="0">
                <a:latin typeface="Agency FB" panose="020B0503020202020204" pitchFamily="34" charset="0"/>
              </a:rPr>
              <a:t>– TCP </a:t>
            </a:r>
            <a:r>
              <a:rPr lang="en-US" sz="3000" dirty="0" err="1">
                <a:latin typeface="Agency FB" panose="020B0503020202020204" pitchFamily="34" charset="0"/>
              </a:rPr>
              <a:t>protokoliga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o`xshash</a:t>
            </a:r>
            <a:r>
              <a:rPr lang="en-US" sz="3000" dirty="0">
                <a:latin typeface="Agency FB" panose="020B0503020202020204" pitchFamily="34" charset="0"/>
              </a:rPr>
              <a:t>, </a:t>
            </a:r>
            <a:r>
              <a:rPr lang="en-US" sz="3000" dirty="0" err="1">
                <a:latin typeface="Agency FB" panose="020B0503020202020204" pitchFamily="34" charset="0"/>
              </a:rPr>
              <a:t>lekin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ishonchsiz</a:t>
            </a:r>
            <a:r>
              <a:rPr lang="en-US" sz="3000" dirty="0">
                <a:latin typeface="Agency FB" panose="020B0503020202020204" pitchFamily="34" charset="0"/>
              </a:rPr>
              <a:t> (</a:t>
            </a:r>
            <a:r>
              <a:rPr lang="en-US" sz="3000" dirty="0" err="1">
                <a:latin typeface="Agency FB" panose="020B0503020202020204" pitchFamily="34" charset="0"/>
              </a:rPr>
              <a:t>paket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yetib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borganini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e`tiborga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olmasdan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ishlaydi</a:t>
            </a:r>
            <a:r>
              <a:rPr lang="en-US" sz="3000" dirty="0">
                <a:latin typeface="Agency FB" panose="020B0503020202020204" pitchFamily="34" charset="0"/>
              </a:rPr>
              <a:t>). </a:t>
            </a:r>
            <a:endParaRPr lang="en-US" sz="3000" dirty="0" smtClean="0">
              <a:latin typeface="Agency FB" panose="020B0503020202020204" pitchFamily="34" charset="0"/>
            </a:endParaRPr>
          </a:p>
          <a:p>
            <a:pPr algn="just"/>
            <a:r>
              <a:rPr lang="en-US" sz="3000" dirty="0">
                <a:latin typeface="Agency FB" panose="020B0503020202020204" pitchFamily="34" charset="0"/>
              </a:rPr>
              <a:t>	</a:t>
            </a:r>
            <a:r>
              <a:rPr lang="en-US" sz="3000" dirty="0" smtClean="0">
                <a:latin typeface="Agency FB" panose="020B0503020202020204" pitchFamily="34" charset="0"/>
              </a:rPr>
              <a:t>Bu </a:t>
            </a:r>
            <a:r>
              <a:rPr lang="en-US" sz="3000" dirty="0" err="1">
                <a:latin typeface="Agency FB" panose="020B0503020202020204" pitchFamily="34" charset="0"/>
              </a:rPr>
              <a:t>protokol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baland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tezlikda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ishlaydigan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jarayonlarda</a:t>
            </a:r>
            <a:r>
              <a:rPr lang="en-US" sz="3000" dirty="0">
                <a:latin typeface="Agency FB" panose="020B0503020202020204" pitchFamily="34" charset="0"/>
              </a:rPr>
              <a:t>, </a:t>
            </a:r>
            <a:r>
              <a:rPr lang="en-US" sz="3000" dirty="0" err="1">
                <a:latin typeface="Agency FB" panose="020B0503020202020204" pitchFamily="34" charset="0"/>
              </a:rPr>
              <a:t>masalan</a:t>
            </a:r>
            <a:r>
              <a:rPr lang="en-US" sz="3000" dirty="0">
                <a:latin typeface="Agency FB" panose="020B0503020202020204" pitchFamily="34" charset="0"/>
              </a:rPr>
              <a:t>, </a:t>
            </a:r>
            <a:r>
              <a:rPr lang="en-US" sz="3000" dirty="0" err="1">
                <a:latin typeface="Agency FB" panose="020B0503020202020204" pitchFamily="34" charset="0"/>
              </a:rPr>
              <a:t>videokonferensialarda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va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tarmoqning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maxsus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xizmatlari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uchun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qo’llaniladi</a:t>
            </a:r>
            <a:r>
              <a:rPr lang="en-US" sz="3000" dirty="0" smtClean="0">
                <a:latin typeface="Agency FB" panose="020B0503020202020204" pitchFamily="34" charset="0"/>
              </a:rPr>
              <a:t>.</a:t>
            </a:r>
          </a:p>
          <a:p>
            <a:pPr algn="just"/>
            <a:endParaRPr lang="en-US" sz="3000" dirty="0" smtClean="0">
              <a:latin typeface="Agency FB" panose="020B0503020202020204" pitchFamily="34" charset="0"/>
            </a:endParaRPr>
          </a:p>
          <a:p>
            <a:pPr algn="just"/>
            <a:r>
              <a:rPr lang="en-US" sz="3000" dirty="0" smtClean="0">
                <a:latin typeface="Agency FB" panose="020B0503020202020204" pitchFamily="34" charset="0"/>
              </a:rPr>
              <a:t>	-</a:t>
            </a:r>
            <a:r>
              <a:rPr lang="en-US" sz="3000" b="1" dirty="0" smtClean="0">
                <a:latin typeface="Agency FB" panose="020B0503020202020204" pitchFamily="34" charset="0"/>
              </a:rPr>
              <a:t>DNS</a:t>
            </a:r>
            <a:r>
              <a:rPr lang="en-US" sz="3000" dirty="0" smtClean="0">
                <a:latin typeface="Agency FB" panose="020B0503020202020204" pitchFamily="34" charset="0"/>
              </a:rPr>
              <a:t> (Domain </a:t>
            </a:r>
            <a:r>
              <a:rPr lang="en-US" sz="3000" dirty="0">
                <a:latin typeface="Agency FB" panose="020B0503020202020204" pitchFamily="34" charset="0"/>
              </a:rPr>
              <a:t>Name </a:t>
            </a:r>
            <a:r>
              <a:rPr lang="en-US" sz="3000" dirty="0" smtClean="0">
                <a:latin typeface="Agency FB" panose="020B0503020202020204" pitchFamily="34" charset="0"/>
              </a:rPr>
              <a:t>System);</a:t>
            </a:r>
          </a:p>
          <a:p>
            <a:pPr algn="just"/>
            <a:r>
              <a:rPr lang="en-US" sz="3000" dirty="0">
                <a:latin typeface="Agency FB" panose="020B0503020202020204" pitchFamily="34" charset="0"/>
              </a:rPr>
              <a:t>	</a:t>
            </a:r>
            <a:r>
              <a:rPr lang="en-US" sz="3000" dirty="0" smtClean="0">
                <a:latin typeface="Agency FB" panose="020B0503020202020204" pitchFamily="34" charset="0"/>
              </a:rPr>
              <a:t>-</a:t>
            </a:r>
            <a:r>
              <a:rPr lang="en-US" sz="3000" b="1" dirty="0" smtClean="0">
                <a:latin typeface="Agency FB" panose="020B0503020202020204" pitchFamily="34" charset="0"/>
              </a:rPr>
              <a:t>VoIP</a:t>
            </a:r>
            <a:r>
              <a:rPr lang="en-US" sz="3000" dirty="0" smtClean="0">
                <a:latin typeface="Agency FB" panose="020B0503020202020204" pitchFamily="34" charset="0"/>
              </a:rPr>
              <a:t> (Voice </a:t>
            </a:r>
            <a:r>
              <a:rPr lang="en-US" sz="3000" dirty="0">
                <a:latin typeface="Agency FB" panose="020B0503020202020204" pitchFamily="34" charset="0"/>
              </a:rPr>
              <a:t>over </a:t>
            </a:r>
            <a:r>
              <a:rPr lang="en-US" sz="3000" dirty="0" smtClean="0">
                <a:latin typeface="Agency FB" panose="020B0503020202020204" pitchFamily="34" charset="0"/>
              </a:rPr>
              <a:t>IP);</a:t>
            </a:r>
          </a:p>
          <a:p>
            <a:pPr algn="just"/>
            <a:r>
              <a:rPr lang="en-US" sz="3000" dirty="0">
                <a:latin typeface="Agency FB" panose="020B0503020202020204" pitchFamily="34" charset="0"/>
              </a:rPr>
              <a:t>	-</a:t>
            </a:r>
            <a:r>
              <a:rPr lang="en-US" sz="3000" b="1" dirty="0">
                <a:latin typeface="Agency FB" panose="020B0503020202020204" pitchFamily="34" charset="0"/>
              </a:rPr>
              <a:t>TFTP</a:t>
            </a:r>
            <a:r>
              <a:rPr lang="en-US" sz="3000" dirty="0">
                <a:latin typeface="Agency FB" panose="020B0503020202020204" pitchFamily="34" charset="0"/>
              </a:rPr>
              <a:t> (Trivial File Transfer Protocol</a:t>
            </a:r>
            <a:r>
              <a:rPr lang="en-US" sz="3000" dirty="0" smtClean="0">
                <a:latin typeface="Agency FB" panose="020B0503020202020204" pitchFamily="34" charset="0"/>
              </a:rPr>
              <a:t>);</a:t>
            </a:r>
            <a:endParaRPr lang="en-US" sz="3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8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59876" y="1202259"/>
            <a:ext cx="948103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gency FB" panose="020B0503020202020204" pitchFamily="34" charset="0"/>
              </a:rPr>
              <a:t>	</a:t>
            </a:r>
            <a:r>
              <a:rPr lang="en-US" sz="2800" b="1" dirty="0" smtClean="0">
                <a:latin typeface="Agency FB" panose="020B0503020202020204" pitchFamily="34" charset="0"/>
              </a:rPr>
              <a:t>FTP </a:t>
            </a:r>
            <a:r>
              <a:rPr lang="en-US" sz="2800" b="1" dirty="0">
                <a:latin typeface="Agency FB" panose="020B0503020202020204" pitchFamily="34" charset="0"/>
              </a:rPr>
              <a:t>(File Transfer </a:t>
            </a:r>
            <a:r>
              <a:rPr lang="en-US" sz="2800" b="1" dirty="0" err="1">
                <a:latin typeface="Agency FB" panose="020B0503020202020204" pitchFamily="34" charset="0"/>
              </a:rPr>
              <a:t>Protokol</a:t>
            </a:r>
            <a:r>
              <a:rPr lang="en-US" sz="2800" b="1" dirty="0">
                <a:latin typeface="Agency FB" panose="020B0503020202020204" pitchFamily="34" charset="0"/>
              </a:rPr>
              <a:t>) </a:t>
            </a:r>
            <a:r>
              <a:rPr lang="en-US" sz="2800" dirty="0">
                <a:latin typeface="Agency FB" panose="020B0503020202020204" pitchFamily="34" charset="0"/>
              </a:rPr>
              <a:t>– </a:t>
            </a:r>
            <a:r>
              <a:rPr lang="en-US" sz="2800" dirty="0" err="1">
                <a:latin typeface="Agency FB" panose="020B0503020202020204" pitchFamily="34" charset="0"/>
              </a:rPr>
              <a:t>bu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fayllarni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tarmoqda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uzatish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protokoli</a:t>
            </a:r>
            <a:r>
              <a:rPr lang="en-US" sz="2800" dirty="0">
                <a:latin typeface="Agency FB" panose="020B0503020202020204" pitchFamily="34" charset="0"/>
              </a:rPr>
              <a:t>. </a:t>
            </a:r>
            <a:r>
              <a:rPr lang="en-US" sz="2800" dirty="0" err="1">
                <a:latin typeface="Agency FB" panose="020B0503020202020204" pitchFamily="34" charset="0"/>
              </a:rPr>
              <a:t>Kompyuterdan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kompyuterga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fayllarni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uzatish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imkoniyatini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yaratadi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va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o`zining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ishida</a:t>
            </a:r>
            <a:r>
              <a:rPr lang="en-US" sz="2800" dirty="0">
                <a:latin typeface="Agency FB" panose="020B0503020202020204" pitchFamily="34" charset="0"/>
              </a:rPr>
              <a:t> TCP </a:t>
            </a:r>
            <a:r>
              <a:rPr lang="en-US" sz="2800" dirty="0" err="1">
                <a:latin typeface="Agency FB" panose="020B0503020202020204" pitchFamily="34" charset="0"/>
              </a:rPr>
              <a:t>protokoliga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tayanadi</a:t>
            </a:r>
            <a:r>
              <a:rPr lang="en-US" sz="2800" dirty="0" smtClean="0">
                <a:latin typeface="Agency FB" panose="020B0503020202020204" pitchFamily="34" charset="0"/>
              </a:rPr>
              <a:t>. FTP </a:t>
            </a:r>
            <a:r>
              <a:rPr lang="en-US" sz="2800" dirty="0" err="1" smtClean="0">
                <a:latin typeface="Agency FB" panose="020B0503020202020204" pitchFamily="34" charset="0"/>
              </a:rPr>
              <a:t>protokoli</a:t>
            </a:r>
            <a:r>
              <a:rPr lang="en-US" sz="2800" dirty="0" smtClean="0">
                <a:latin typeface="Agency FB" panose="020B0503020202020204" pitchFamily="34" charset="0"/>
              </a:rPr>
              <a:t> 21 </a:t>
            </a:r>
            <a:r>
              <a:rPr lang="en-US" sz="2800" dirty="0" err="1" smtClean="0">
                <a:latin typeface="Agency FB" panose="020B0503020202020204" pitchFamily="34" charset="0"/>
              </a:rPr>
              <a:t>portdan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foydalanadi</a:t>
            </a:r>
            <a:r>
              <a:rPr lang="en-US" sz="2800" dirty="0" smtClean="0">
                <a:latin typeface="Agency FB" panose="020B0503020202020204" pitchFamily="34" charset="0"/>
              </a:rPr>
              <a:t>.</a:t>
            </a:r>
          </a:p>
          <a:p>
            <a:r>
              <a:rPr lang="en-US" sz="2800" dirty="0" smtClean="0"/>
              <a:t>	</a:t>
            </a:r>
            <a:r>
              <a:rPr lang="en-US" sz="2800" b="1" dirty="0" smtClean="0">
                <a:latin typeface="Agency FB" panose="020B0503020202020204" pitchFamily="34" charset="0"/>
              </a:rPr>
              <a:t>SMTP </a:t>
            </a:r>
            <a:r>
              <a:rPr lang="en-US" sz="2800" b="1" dirty="0">
                <a:latin typeface="Agency FB" panose="020B0503020202020204" pitchFamily="34" charset="0"/>
              </a:rPr>
              <a:t>(Simple Mail Transfer </a:t>
            </a:r>
            <a:r>
              <a:rPr lang="en-US" sz="2800" b="1" dirty="0" err="1">
                <a:latin typeface="Agency FB" panose="020B0503020202020204" pitchFamily="34" charset="0"/>
              </a:rPr>
              <a:t>Protokol</a:t>
            </a:r>
            <a:r>
              <a:rPr lang="en-US" sz="2800" b="1" dirty="0">
                <a:latin typeface="Agency FB" panose="020B0503020202020204" pitchFamily="34" charset="0"/>
              </a:rPr>
              <a:t>) </a:t>
            </a:r>
            <a:r>
              <a:rPr lang="en-US" sz="2800" dirty="0">
                <a:latin typeface="Agency FB" panose="020B0503020202020204" pitchFamily="34" charset="0"/>
              </a:rPr>
              <a:t>– </a:t>
            </a:r>
            <a:r>
              <a:rPr lang="en-US" sz="2800" dirty="0" err="1">
                <a:latin typeface="Agency FB" panose="020B0503020202020204" pitchFamily="34" charset="0"/>
              </a:rPr>
              <a:t>elektron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pochtaning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uzatish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sodda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protokoli</a:t>
            </a:r>
            <a:r>
              <a:rPr lang="en-US" sz="2800" dirty="0">
                <a:latin typeface="Agency FB" panose="020B0503020202020204" pitchFamily="34" charset="0"/>
              </a:rPr>
              <a:t>. </a:t>
            </a:r>
            <a:r>
              <a:rPr lang="en-US" sz="2800" dirty="0" err="1">
                <a:latin typeface="Agency FB" panose="020B0503020202020204" pitchFamily="34" charset="0"/>
              </a:rPr>
              <a:t>Tarmoqning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ikkita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ihtiyoriy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nuqtasi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orasida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pochta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jo`natuvini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ta`minlaydi</a:t>
            </a:r>
            <a:r>
              <a:rPr lang="en-US" sz="2800" dirty="0" smtClean="0">
                <a:latin typeface="Agency FB" panose="020B0503020202020204" pitchFamily="34" charset="0"/>
              </a:rPr>
              <a:t>. SMTP </a:t>
            </a:r>
            <a:r>
              <a:rPr lang="en-US" sz="2800" dirty="0" err="1" smtClean="0">
                <a:latin typeface="Agency FB" panose="020B0503020202020204" pitchFamily="34" charset="0"/>
              </a:rPr>
              <a:t>protokoli</a:t>
            </a:r>
            <a:r>
              <a:rPr lang="en-US" sz="2800" dirty="0" smtClean="0">
                <a:latin typeface="Agency FB" panose="020B0503020202020204" pitchFamily="34" charset="0"/>
              </a:rPr>
              <a:t> 25 </a:t>
            </a:r>
            <a:r>
              <a:rPr lang="en-US" sz="2800" dirty="0" err="1" smtClean="0">
                <a:latin typeface="Agency FB" panose="020B0503020202020204" pitchFamily="34" charset="0"/>
              </a:rPr>
              <a:t>portdan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foydalanadi</a:t>
            </a:r>
            <a:r>
              <a:rPr lang="en-US" sz="2800" dirty="0" smtClean="0">
                <a:latin typeface="Agency FB" panose="020B0503020202020204" pitchFamily="34" charset="0"/>
              </a:rPr>
              <a:t>.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	</a:t>
            </a:r>
            <a:r>
              <a:rPr lang="en-US" sz="2800" b="1" dirty="0">
                <a:latin typeface="Agency FB" panose="020B0503020202020204" pitchFamily="34" charset="0"/>
              </a:rPr>
              <a:t>Telnet</a:t>
            </a:r>
            <a:r>
              <a:rPr lang="en-US" sz="2800" dirty="0">
                <a:latin typeface="Agency FB" panose="020B0503020202020204" pitchFamily="34" charset="0"/>
              </a:rPr>
              <a:t> – </a:t>
            </a:r>
            <a:r>
              <a:rPr lang="en-US" sz="2800" dirty="0" err="1">
                <a:latin typeface="Agency FB" panose="020B0503020202020204" pitchFamily="34" charset="0"/>
              </a:rPr>
              <a:t>masofadagi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kompyuterlarda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har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xil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amallarning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bajarilishini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ta`minlaydi</a:t>
            </a:r>
            <a:r>
              <a:rPr lang="en-US" sz="2800" dirty="0">
                <a:latin typeface="Agency FB" panose="020B0503020202020204" pitchFamily="34" charset="0"/>
              </a:rPr>
              <a:t>. Bu </a:t>
            </a:r>
            <a:r>
              <a:rPr lang="en-US" sz="2800" dirty="0" err="1">
                <a:latin typeface="Agency FB" panose="020B0503020202020204" pitchFamily="34" charset="0"/>
              </a:rPr>
              <a:t>holatda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foydalanuvchining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kompyuteri</a:t>
            </a:r>
            <a:r>
              <a:rPr lang="en-US" sz="2800" dirty="0">
                <a:latin typeface="Agency FB" panose="020B0503020202020204" pitchFamily="34" charset="0"/>
              </a:rPr>
              <a:t> terminal (</a:t>
            </a:r>
            <a:r>
              <a:rPr lang="en-US" sz="2800" dirty="0" err="1">
                <a:latin typeface="Agency FB" panose="020B0503020202020204" pitchFamily="34" charset="0"/>
              </a:rPr>
              <a:t>ma`lumot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jo`natuvchi</a:t>
            </a:r>
            <a:r>
              <a:rPr lang="en-US" sz="2800" dirty="0">
                <a:latin typeface="Agency FB" panose="020B0503020202020204" pitchFamily="34" charset="0"/>
              </a:rPr>
              <a:t>) </a:t>
            </a:r>
            <a:r>
              <a:rPr lang="en-US" sz="2800" dirty="0" err="1">
                <a:latin typeface="Agency FB" panose="020B0503020202020204" pitchFamily="34" charset="0"/>
              </a:rPr>
              <a:t>rolini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o`ynaydi</a:t>
            </a:r>
            <a:r>
              <a:rPr lang="en-US" sz="2800" dirty="0">
                <a:latin typeface="Agency FB" panose="020B0503020202020204" pitchFamily="34" charset="0"/>
              </a:rPr>
              <a:t>. </a:t>
            </a:r>
            <a:r>
              <a:rPr lang="en-US" sz="2800" dirty="0" err="1">
                <a:latin typeface="Agency FB" panose="020B0503020202020204" pitchFamily="34" charset="0"/>
              </a:rPr>
              <a:t>Siz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buyruqlarni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kiritasiz</a:t>
            </a:r>
            <a:r>
              <a:rPr lang="en-US" sz="2800" dirty="0">
                <a:latin typeface="Agency FB" panose="020B0503020202020204" pitchFamily="34" charset="0"/>
              </a:rPr>
              <a:t>, </a:t>
            </a:r>
            <a:r>
              <a:rPr lang="en-US" sz="2800" dirty="0" err="1">
                <a:latin typeface="Agency FB" panose="020B0503020202020204" pitchFamily="34" charset="0"/>
              </a:rPr>
              <a:t>ular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masofadagi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kompyuterda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bajariladi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va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sizning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ekraningizda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ularning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natijasi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namoyon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bo`ladi</a:t>
            </a:r>
            <a:r>
              <a:rPr lang="en-US" sz="2800" dirty="0" smtClean="0">
                <a:latin typeface="Agency FB" panose="020B0503020202020204" pitchFamily="34" charset="0"/>
              </a:rPr>
              <a:t>.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Telnet </a:t>
            </a:r>
            <a:r>
              <a:rPr lang="en-US" sz="2800" dirty="0" err="1">
                <a:latin typeface="Agency FB" panose="020B0503020202020204" pitchFamily="34" charset="0"/>
              </a:rPr>
              <a:t>protokoli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smtClean="0">
                <a:latin typeface="Agency FB" panose="020B0503020202020204" pitchFamily="34" charset="0"/>
              </a:rPr>
              <a:t>23 </a:t>
            </a:r>
            <a:r>
              <a:rPr lang="en-US" sz="2800" dirty="0" err="1">
                <a:latin typeface="Agency FB" panose="020B0503020202020204" pitchFamily="34" charset="0"/>
              </a:rPr>
              <a:t>portdan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foydalanadi</a:t>
            </a:r>
            <a:r>
              <a:rPr lang="en-US" sz="2800" dirty="0">
                <a:latin typeface="Agency FB" panose="020B0503020202020204" pitchFamily="34" charset="0"/>
              </a:rPr>
              <a:t>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1340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59876" y="1202259"/>
            <a:ext cx="948103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gency FB" panose="020B0503020202020204" pitchFamily="34" charset="0"/>
              </a:rPr>
              <a:t>	</a:t>
            </a:r>
            <a:r>
              <a:rPr lang="en-US" sz="2800" b="1" dirty="0">
                <a:latin typeface="Agency FB" panose="020B0503020202020204" pitchFamily="34" charset="0"/>
              </a:rPr>
              <a:t>HTTP (Hyper Text Transfer </a:t>
            </a:r>
            <a:r>
              <a:rPr lang="en-US" sz="2800" b="1" dirty="0" err="1">
                <a:latin typeface="Agency FB" panose="020B0503020202020204" pitchFamily="34" charset="0"/>
              </a:rPr>
              <a:t>Protokol</a:t>
            </a:r>
            <a:r>
              <a:rPr lang="en-US" sz="2800" b="1" dirty="0">
                <a:latin typeface="Agency FB" panose="020B0503020202020204" pitchFamily="34" charset="0"/>
              </a:rPr>
              <a:t>) – </a:t>
            </a:r>
            <a:r>
              <a:rPr lang="en-US" sz="2800" dirty="0" err="1">
                <a:latin typeface="Agency FB" panose="020B0503020202020204" pitchFamily="34" charset="0"/>
              </a:rPr>
              <a:t>gipermatnni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uzatish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protokoli</a:t>
            </a:r>
            <a:r>
              <a:rPr lang="en-US" sz="2800" dirty="0">
                <a:latin typeface="Agency FB" panose="020B0503020202020204" pitchFamily="34" charset="0"/>
              </a:rPr>
              <a:t>. WWW – </a:t>
            </a:r>
            <a:r>
              <a:rPr lang="en-US" sz="2800" dirty="0" err="1">
                <a:latin typeface="Agency FB" panose="020B0503020202020204" pitchFamily="34" charset="0"/>
              </a:rPr>
              <a:t>texnologiyasi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asosida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ishlaydi</a:t>
            </a:r>
            <a:r>
              <a:rPr lang="en-US" sz="2800" dirty="0" smtClean="0">
                <a:latin typeface="Agency FB" panose="020B0503020202020204" pitchFamily="34" charset="0"/>
              </a:rPr>
              <a:t>. HTTP </a:t>
            </a:r>
            <a:r>
              <a:rPr lang="en-US" sz="2800" dirty="0" err="1" smtClean="0">
                <a:latin typeface="Agency FB" panose="020B0503020202020204" pitchFamily="34" charset="0"/>
              </a:rPr>
              <a:t>protokoli</a:t>
            </a:r>
            <a:r>
              <a:rPr lang="en-US" sz="2800" dirty="0" smtClean="0">
                <a:latin typeface="Agency FB" panose="020B0503020202020204" pitchFamily="34" charset="0"/>
              </a:rPr>
              <a:t> 80 </a:t>
            </a:r>
            <a:r>
              <a:rPr lang="en-US" sz="2800" dirty="0" err="1" smtClean="0">
                <a:latin typeface="Agency FB" panose="020B0503020202020204" pitchFamily="34" charset="0"/>
              </a:rPr>
              <a:t>portdan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foydalanadi</a:t>
            </a:r>
            <a:r>
              <a:rPr lang="en-US" sz="2800" dirty="0" smtClean="0">
                <a:latin typeface="Agency FB" panose="020B0503020202020204" pitchFamily="34" charset="0"/>
              </a:rPr>
              <a:t>.</a:t>
            </a:r>
          </a:p>
          <a:p>
            <a:endParaRPr lang="en-US" sz="2800" dirty="0" smtClean="0">
              <a:latin typeface="Agency FB" panose="020B0503020202020204" pitchFamily="34" charset="0"/>
            </a:endParaRPr>
          </a:p>
          <a:p>
            <a:r>
              <a:rPr lang="en-US" sz="2800" dirty="0" smtClean="0"/>
              <a:t>	</a:t>
            </a:r>
            <a:r>
              <a:rPr lang="en-US" sz="2800" b="1" dirty="0" smtClean="0">
                <a:latin typeface="Agency FB" panose="020B0503020202020204" pitchFamily="34" charset="0"/>
              </a:rPr>
              <a:t>HTTPS </a:t>
            </a:r>
            <a:r>
              <a:rPr lang="en-US" sz="2800" b="1" dirty="0">
                <a:latin typeface="Agency FB" panose="020B0503020202020204" pitchFamily="34" charset="0"/>
              </a:rPr>
              <a:t>(Hyper Text Transfer </a:t>
            </a:r>
            <a:r>
              <a:rPr lang="en-US" sz="2800" b="1" dirty="0" err="1" smtClean="0">
                <a:latin typeface="Agency FB" panose="020B0503020202020204" pitchFamily="34" charset="0"/>
              </a:rPr>
              <a:t>Protokol</a:t>
            </a:r>
            <a:r>
              <a:rPr lang="en-US" sz="2800" b="1" dirty="0" smtClean="0">
                <a:latin typeface="Agency FB" panose="020B0503020202020204" pitchFamily="34" charset="0"/>
              </a:rPr>
              <a:t> Secure) </a:t>
            </a:r>
            <a:r>
              <a:rPr lang="en-US" sz="2800" b="1" dirty="0">
                <a:latin typeface="Agency FB" panose="020B0503020202020204" pitchFamily="34" charset="0"/>
              </a:rPr>
              <a:t>– </a:t>
            </a:r>
            <a:r>
              <a:rPr lang="en-US" sz="2800" dirty="0" err="1" smtClean="0">
                <a:latin typeface="Agency FB" panose="020B0503020202020204" pitchFamily="34" charset="0"/>
              </a:rPr>
              <a:t>himoyalangan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gipermatnni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uzatish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protokoli</a:t>
            </a:r>
            <a:r>
              <a:rPr lang="en-US" sz="2800" dirty="0">
                <a:latin typeface="Agency FB" panose="020B0503020202020204" pitchFamily="34" charset="0"/>
              </a:rPr>
              <a:t>. WWW – </a:t>
            </a:r>
            <a:r>
              <a:rPr lang="en-US" sz="2800" dirty="0" err="1">
                <a:latin typeface="Agency FB" panose="020B0503020202020204" pitchFamily="34" charset="0"/>
              </a:rPr>
              <a:t>texnologiyasi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asosida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ishlaydi</a:t>
            </a:r>
            <a:r>
              <a:rPr lang="en-US" sz="2800" dirty="0">
                <a:latin typeface="Agency FB" panose="020B0503020202020204" pitchFamily="34" charset="0"/>
              </a:rPr>
              <a:t>. </a:t>
            </a:r>
            <a:r>
              <a:rPr lang="en-US" sz="2800" dirty="0" smtClean="0">
                <a:latin typeface="Agency FB" panose="020B0503020202020204" pitchFamily="34" charset="0"/>
              </a:rPr>
              <a:t>HTTPS </a:t>
            </a:r>
            <a:r>
              <a:rPr lang="en-US" sz="2800" dirty="0" err="1">
                <a:latin typeface="Agency FB" panose="020B0503020202020204" pitchFamily="34" charset="0"/>
              </a:rPr>
              <a:t>protokoli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smtClean="0">
                <a:latin typeface="Agency FB" panose="020B0503020202020204" pitchFamily="34" charset="0"/>
              </a:rPr>
              <a:t>443 </a:t>
            </a:r>
            <a:r>
              <a:rPr lang="en-US" sz="2800" dirty="0" err="1">
                <a:latin typeface="Agency FB" panose="020B0503020202020204" pitchFamily="34" charset="0"/>
              </a:rPr>
              <a:t>portdan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foydalanadi</a:t>
            </a:r>
            <a:r>
              <a:rPr lang="en-US" sz="2800" dirty="0" smtClean="0">
                <a:latin typeface="Agency FB" panose="020B0503020202020204" pitchFamily="34" charset="0"/>
              </a:rPr>
              <a:t>.</a:t>
            </a:r>
          </a:p>
          <a:p>
            <a:endParaRPr lang="en-US" sz="2800" dirty="0">
              <a:latin typeface="Agency FB" panose="020B0503020202020204" pitchFamily="34" charset="0"/>
            </a:endParaRPr>
          </a:p>
          <a:p>
            <a:r>
              <a:rPr lang="en-US" sz="2800" dirty="0">
                <a:latin typeface="Agency FB" panose="020B0503020202020204" pitchFamily="34" charset="0"/>
              </a:rPr>
              <a:t>	</a:t>
            </a:r>
            <a:r>
              <a:rPr lang="en-US" sz="2800" b="1" dirty="0" smtClean="0">
                <a:latin typeface="Agency FB" panose="020B0503020202020204" pitchFamily="34" charset="0"/>
              </a:rPr>
              <a:t>POP3-(</a:t>
            </a:r>
            <a:r>
              <a:rPr lang="en-US" sz="2800" b="1" dirty="0">
                <a:latin typeface="Agency FB" panose="020B0503020202020204" pitchFamily="34" charset="0"/>
              </a:rPr>
              <a:t>Post Office Protocol) </a:t>
            </a:r>
            <a:r>
              <a:rPr lang="en-US" sz="2800" dirty="0" err="1">
                <a:latin typeface="Agency FB" panose="020B0503020202020204" pitchFamily="34" charset="0"/>
              </a:rPr>
              <a:t>protokoli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serverdan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kelayotgan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kirish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xabarlarini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qabul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qilish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uchun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pochta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klientda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ishlatiladi</a:t>
            </a:r>
            <a:r>
              <a:rPr lang="en-US" sz="2800" dirty="0">
                <a:latin typeface="Agency FB" panose="020B0503020202020204" pitchFamily="34" charset="0"/>
              </a:rPr>
              <a:t>. </a:t>
            </a:r>
            <a:r>
              <a:rPr lang="en-US" sz="2800" dirty="0" err="1">
                <a:latin typeface="Agency FB" panose="020B0503020202020204" pitchFamily="34" charset="0"/>
              </a:rPr>
              <a:t>Odatda</a:t>
            </a:r>
            <a:r>
              <a:rPr lang="en-US" sz="2800" dirty="0">
                <a:latin typeface="Agency FB" panose="020B0503020202020204" pitchFamily="34" charset="0"/>
              </a:rPr>
              <a:t>, SMTP </a:t>
            </a:r>
            <a:r>
              <a:rPr lang="en-US" sz="2800" dirty="0" err="1">
                <a:latin typeface="Agency FB" panose="020B0503020202020204" pitchFamily="34" charset="0"/>
              </a:rPr>
              <a:t>protokoli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bilan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birga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ishlatiladi</a:t>
            </a:r>
            <a:r>
              <a:rPr lang="en-US" sz="2800" dirty="0" smtClean="0">
                <a:latin typeface="Agency FB" panose="020B0503020202020204" pitchFamily="34" charset="0"/>
              </a:rPr>
              <a:t>. POP3 </a:t>
            </a:r>
            <a:r>
              <a:rPr lang="en-US" sz="2800" dirty="0" err="1">
                <a:latin typeface="Agency FB" panose="020B0503020202020204" pitchFamily="34" charset="0"/>
              </a:rPr>
              <a:t>protokoli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smtClean="0">
                <a:latin typeface="Agency FB" panose="020B0503020202020204" pitchFamily="34" charset="0"/>
              </a:rPr>
              <a:t>110 </a:t>
            </a:r>
            <a:r>
              <a:rPr lang="en-US" sz="2800" dirty="0" err="1" smtClean="0">
                <a:latin typeface="Agency FB" panose="020B0503020202020204" pitchFamily="34" charset="0"/>
              </a:rPr>
              <a:t>portdan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foydalanadi</a:t>
            </a:r>
            <a:r>
              <a:rPr lang="en-US" sz="2800" dirty="0">
                <a:latin typeface="Agency FB" panose="020B0503020202020204" pitchFamily="34" charset="0"/>
              </a:rPr>
              <a:t>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837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811</TotalTime>
  <Words>27</Words>
  <Application>Microsoft Office PowerPoint</Application>
  <PresentationFormat>Широкоэкранный</PresentationFormat>
  <Paragraphs>50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Agency FB</vt:lpstr>
      <vt:lpstr>Arial</vt:lpstr>
      <vt:lpstr>Franklin Gothic Book</vt:lpstr>
      <vt:lpstr>Crop</vt:lpstr>
      <vt:lpstr>TARMOQ ADMINISTRATORLIGI 5-DARS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Ruslan &amp; Ummurobi'a</dc:creator>
  <cp:lastModifiedBy>Ruslan Allabergenov</cp:lastModifiedBy>
  <cp:revision>140</cp:revision>
  <dcterms:created xsi:type="dcterms:W3CDTF">2018-08-25T06:40:57Z</dcterms:created>
  <dcterms:modified xsi:type="dcterms:W3CDTF">2018-10-18T09:28:56Z</dcterms:modified>
</cp:coreProperties>
</file>