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702" r:id="rId3"/>
    <p:sldMasterId id="2147483720" r:id="rId4"/>
    <p:sldMasterId id="2147483738" r:id="rId5"/>
    <p:sldMasterId id="2147483789" r:id="rId6"/>
  </p:sldMasterIdLst>
  <p:notesMasterIdLst>
    <p:notesMasterId r:id="rId73"/>
  </p:notesMasterIdLst>
  <p:sldIdLst>
    <p:sldId id="309" r:id="rId7"/>
    <p:sldId id="321" r:id="rId8"/>
    <p:sldId id="322" r:id="rId9"/>
    <p:sldId id="324" r:id="rId10"/>
    <p:sldId id="326" r:id="rId11"/>
    <p:sldId id="327" r:id="rId12"/>
    <p:sldId id="325" r:id="rId13"/>
    <p:sldId id="339" r:id="rId14"/>
    <p:sldId id="342" r:id="rId15"/>
    <p:sldId id="340" r:id="rId16"/>
    <p:sldId id="345" r:id="rId17"/>
    <p:sldId id="347" r:id="rId18"/>
    <p:sldId id="348" r:id="rId19"/>
    <p:sldId id="341" r:id="rId20"/>
    <p:sldId id="353" r:id="rId21"/>
    <p:sldId id="354" r:id="rId22"/>
    <p:sldId id="355" r:id="rId23"/>
    <p:sldId id="346" r:id="rId24"/>
    <p:sldId id="349" r:id="rId25"/>
    <p:sldId id="350" r:id="rId26"/>
    <p:sldId id="351" r:id="rId27"/>
    <p:sldId id="352" r:id="rId28"/>
    <p:sldId id="356" r:id="rId29"/>
    <p:sldId id="357" r:id="rId30"/>
    <p:sldId id="328" r:id="rId31"/>
    <p:sldId id="360" r:id="rId32"/>
    <p:sldId id="361" r:id="rId33"/>
    <p:sldId id="362" r:id="rId34"/>
    <p:sldId id="363" r:id="rId35"/>
    <p:sldId id="364" r:id="rId36"/>
    <p:sldId id="365" r:id="rId37"/>
    <p:sldId id="366" r:id="rId38"/>
    <p:sldId id="367" r:id="rId39"/>
    <p:sldId id="368" r:id="rId40"/>
    <p:sldId id="376" r:id="rId41"/>
    <p:sldId id="369" r:id="rId42"/>
    <p:sldId id="370" r:id="rId43"/>
    <p:sldId id="373" r:id="rId44"/>
    <p:sldId id="374" r:id="rId45"/>
    <p:sldId id="371" r:id="rId46"/>
    <p:sldId id="372" r:id="rId47"/>
    <p:sldId id="375" r:id="rId48"/>
    <p:sldId id="377" r:id="rId49"/>
    <p:sldId id="378" r:id="rId50"/>
    <p:sldId id="379" r:id="rId51"/>
    <p:sldId id="383" r:id="rId52"/>
    <p:sldId id="382" r:id="rId53"/>
    <p:sldId id="384" r:id="rId54"/>
    <p:sldId id="387" r:id="rId55"/>
    <p:sldId id="389" r:id="rId56"/>
    <p:sldId id="393" r:id="rId57"/>
    <p:sldId id="392" r:id="rId58"/>
    <p:sldId id="395" r:id="rId59"/>
    <p:sldId id="400" r:id="rId60"/>
    <p:sldId id="401" r:id="rId61"/>
    <p:sldId id="332" r:id="rId62"/>
    <p:sldId id="334" r:id="rId63"/>
    <p:sldId id="323" r:id="rId64"/>
    <p:sldId id="329" r:id="rId65"/>
    <p:sldId id="330" r:id="rId66"/>
    <p:sldId id="335" r:id="rId67"/>
    <p:sldId id="336" r:id="rId68"/>
    <p:sldId id="338" r:id="rId69"/>
    <p:sldId id="331" r:id="rId70"/>
    <p:sldId id="337" r:id="rId71"/>
    <p:sldId id="402"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5BC1"/>
    <a:srgbClr val="5023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53740-27E7-4673-B212-7A9BFB17AD56}" type="datetimeFigureOut">
              <a:rPr lang="en-US" smtClean="0"/>
              <a:t>1/30/2021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02CCD-4F99-4B4A-AC8D-770B9D6563F3}" type="slidenum">
              <a:rPr lang="en-US" smtClean="0"/>
              <a:t>‹#›</a:t>
            </a:fld>
            <a:endParaRPr lang="en-US"/>
          </a:p>
        </p:txBody>
      </p:sp>
    </p:spTree>
    <p:extLst>
      <p:ext uri="{BB962C8B-B14F-4D97-AF65-F5344CB8AC3E}">
        <p14:creationId xmlns:p14="http://schemas.microsoft.com/office/powerpoint/2010/main" val="2907668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ctr" eaLnBrk="0" fontAlgn="base" hangingPunct="0">
              <a:lnSpc>
                <a:spcPct val="95000"/>
              </a:lnSpc>
              <a:spcBef>
                <a:spcPct val="0"/>
              </a:spcBef>
              <a:spcAft>
                <a:spcPct val="0"/>
              </a:spcAft>
              <a:defRPr/>
            </a:pPr>
            <a:endParaRPr lang="en-US" altLang="en-US">
              <a:solidFill>
                <a:srgbClr val="FFFFFF"/>
              </a:solidFill>
            </a:endParaRPr>
          </a:p>
        </p:txBody>
      </p:sp>
      <p:pic>
        <p:nvPicPr>
          <p:cNvPr id="5"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74756" name="Rectangle 4"/>
          <p:cNvSpPr>
            <a:spLocks noGrp="1" noChangeArrowheads="1"/>
          </p:cNvSpPr>
          <p:nvPr>
            <p:ph type="subTitle" idx="1"/>
          </p:nvPr>
        </p:nvSpPr>
        <p:spPr>
          <a:xfrm>
            <a:off x="2362200" y="5486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326824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4206252"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2336873"/>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0AD7C1F1-E2A5-42DD-BB7C-E7DFD0E3E7C0}" type="slidenum">
              <a:rPr lang="en-US" smtClean="0"/>
              <a:pPr fontAlgn="base">
                <a:spcBef>
                  <a:spcPct val="0"/>
                </a:spcBef>
                <a:spcAft>
                  <a:spcPct val="0"/>
                </a:spcAft>
                <a:defRPr/>
              </a:pPr>
              <a:t>‹#›</a:t>
            </a:fld>
            <a:endParaRPr lang="en-US"/>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753228"/>
            <a:ext cx="7210393"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42" y="2336874"/>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0AD7C1F1-E2A5-42DD-BB7C-E7DFD0E3E7C0}" type="slidenum">
              <a:rPr lang="en-US" smtClean="0"/>
              <a:pPr fontAlgn="base">
                <a:spcBef>
                  <a:spcPct val="0"/>
                </a:spcBef>
                <a:spcAft>
                  <a:spcPct val="0"/>
                </a:spcAft>
                <a:defRPr/>
              </a:pPr>
              <a:t>‹#›</a:t>
            </a:fld>
            <a:endParaRPr lang="en-US"/>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7"/>
            <a:ext cx="7210394"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609598"/>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39" y="5169584"/>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310"/>
            <a:ext cx="865613" cy="1090789"/>
          </a:xfrm>
        </p:spPr>
        <p:txBody>
          <a:bodyPr/>
          <a:lstStyle/>
          <a:p>
            <a:pPr fontAlgn="base">
              <a:spcBef>
                <a:spcPct val="0"/>
              </a:spcBef>
              <a:spcAft>
                <a:spcPct val="0"/>
              </a:spcAft>
              <a:defRPr/>
            </a:pPr>
            <a:fld id="{0AD7C1F1-E2A5-42DD-BB7C-E7DFD0E3E7C0}" type="slidenum">
              <a:rPr lang="en-US" smtClean="0"/>
              <a:pPr fontAlgn="base">
                <a:spcBef>
                  <a:spcPct val="0"/>
                </a:spcBef>
                <a:spcAft>
                  <a:spcPct val="0"/>
                </a:spcAft>
                <a:defRPr/>
              </a:pPr>
              <a:t>‹#›</a:t>
            </a:fld>
            <a:endParaRPr lang="en-US"/>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2" y="4711616"/>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616"/>
            <a:ext cx="865613" cy="1090789"/>
          </a:xfrm>
        </p:spPr>
        <p:txBody>
          <a:bodyPr/>
          <a:lstStyle/>
          <a:p>
            <a:pPr fontAlgn="base">
              <a:spcBef>
                <a:spcPct val="0"/>
              </a:spcBef>
              <a:spcAft>
                <a:spcPct val="0"/>
              </a:spcAft>
              <a:defRPr/>
            </a:pPr>
            <a:fld id="{0AD7C1F1-E2A5-42DD-BB7C-E7DFD0E3E7C0}" type="slidenum">
              <a:rPr lang="en-US" smtClean="0"/>
              <a:pPr fontAlgn="base">
                <a:spcBef>
                  <a:spcPct val="0"/>
                </a:spcBef>
                <a:spcAft>
                  <a:spcPct val="0"/>
                </a:spcAft>
                <a:defRPr/>
              </a:pPr>
              <a:t>‹#›</a:t>
            </a:fld>
            <a:endParaRPr lang="en-US"/>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5929622"/>
            <a:ext cx="1202248" cy="144270"/>
          </a:xfrm>
          <a:prstGeom prst="rect">
            <a:avLst/>
          </a:prstGeom>
        </p:spPr>
      </p:pic>
      <p:sp>
        <p:nvSpPr>
          <p:cNvPr id="14" name="Rectangle 13"/>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9"/>
            <a:ext cx="6539158"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10242" y="4711616"/>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pPr fontAlgn="base">
              <a:spcBef>
                <a:spcPct val="0"/>
              </a:spcBef>
              <a:spcAft>
                <a:spcPct val="0"/>
              </a:spcAft>
              <a:defRPr/>
            </a:pPr>
            <a:fld id="{0AD7C1F1-E2A5-42DD-BB7C-E7DFD0E3E7C0}" type="slidenum">
              <a:rPr lang="en-US" smtClean="0"/>
              <a:pPr fontAlgn="base">
                <a:spcBef>
                  <a:spcPct val="0"/>
                </a:spcBef>
                <a:spcAft>
                  <a:spcPct val="0"/>
                </a:spcAft>
                <a:defRPr/>
              </a:pPr>
              <a:t>‹#›</a:t>
            </a:fld>
            <a:endParaRPr lang="en-US"/>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5929622"/>
            <a:ext cx="1202248" cy="144270"/>
          </a:xfrm>
          <a:prstGeom prst="rect">
            <a:avLst/>
          </a:prstGeom>
        </p:spPr>
      </p:pic>
      <p:sp>
        <p:nvSpPr>
          <p:cNvPr id="11" name="Rectangle 10"/>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4711616"/>
            <a:ext cx="7210397"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0" y="5300150"/>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pPr fontAlgn="base">
              <a:spcBef>
                <a:spcPct val="0"/>
              </a:spcBef>
              <a:spcAft>
                <a:spcPct val="0"/>
              </a:spcAft>
              <a:defRPr/>
            </a:pPr>
            <a:fld id="{0AD7C1F1-E2A5-42DD-BB7C-E7DFD0E3E7C0}" type="slidenum">
              <a:rPr lang="en-US" smtClean="0"/>
              <a:pPr fontAlgn="base">
                <a:spcBef>
                  <a:spcPct val="0"/>
                </a:spcBef>
                <a:spcAft>
                  <a:spcPct val="0"/>
                </a:spcAft>
                <a:defRPr/>
              </a:pPr>
              <a:t>‹#›</a:t>
            </a:fld>
            <a:endParaRPr lang="en-US"/>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6" name="Rectangle 15"/>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10241"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418117"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418117"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44E560-77BF-4D1A-B6E7-CD55CE12B1B8}" type="datetimeFigureOut">
              <a:rPr lang="en-US" smtClean="0"/>
              <a:pPr/>
              <a:t>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0AD7C1F1-E2A5-42DD-BB7C-E7DFD0E3E7C0}" type="slidenum">
              <a:rPr lang="en-US" smtClean="0"/>
              <a:pPr fontAlgn="base">
                <a:spcBef>
                  <a:spcPct val="0"/>
                </a:spcBef>
                <a:spcAft>
                  <a:spcPct val="0"/>
                </a:spcAft>
                <a:defRPr/>
              </a:pPr>
              <a:t>‹#›</a:t>
            </a:fld>
            <a:endParaRPr lang="en-US"/>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10239"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10239"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958088"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44E560-77BF-4D1A-B6E7-CD55CE12B1B8}" type="datetimeFigureOut">
              <a:rPr lang="en-US" smtClean="0"/>
              <a:pPr/>
              <a:t>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0AD7C1F1-E2A5-42DD-BB7C-E7DFD0E3E7C0}" type="slidenum">
              <a:rPr lang="en-US" smtClean="0"/>
              <a:pPr fontAlgn="base">
                <a:spcBef>
                  <a:spcPct val="0"/>
                </a:spcBef>
                <a:spcAft>
                  <a:spcPct val="0"/>
                </a:spcAft>
                <a:defRPr/>
              </a:pPr>
              <a:t>‹#›</a:t>
            </a:fld>
            <a:endParaRPr lang="en-US"/>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9" name="Rectangle 8"/>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0AD7C1F1-E2A5-42DD-BB7C-E7DFD0E3E7C0}" type="slidenum">
              <a:rPr lang="en-US" smtClean="0"/>
              <a:pPr fontAlgn="base">
                <a:spcBef>
                  <a:spcPct val="0"/>
                </a:spcBef>
                <a:spcAft>
                  <a:spcPct val="0"/>
                </a:spcAft>
                <a:defRPr/>
              </a:pPr>
              <a:t>‹#›</a:t>
            </a:fld>
            <a:endParaRPr lang="en-US"/>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7" y="5543428"/>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609597"/>
            <a:ext cx="80535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652503"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5936188"/>
            <a:ext cx="2057400" cy="365125"/>
          </a:xfrm>
        </p:spPr>
        <p:txBody>
          <a:bodyPr/>
          <a:lstStyle/>
          <a:p>
            <a:fld id="{4744E560-77BF-4D1A-B6E7-CD55CE12B1B8}" type="datetimeFigureOut">
              <a:rPr lang="en-US" smtClean="0"/>
              <a:pPr/>
              <a:t>1/30/2021</a:t>
            </a:fld>
            <a:endParaRPr lang="en-US"/>
          </a:p>
        </p:txBody>
      </p:sp>
      <p:sp>
        <p:nvSpPr>
          <p:cNvPr id="5" name="Footer Placeholder 4"/>
          <p:cNvSpPr>
            <a:spLocks noGrp="1"/>
          </p:cNvSpPr>
          <p:nvPr>
            <p:ph type="ftr" sz="quarter" idx="11"/>
          </p:nvPr>
        </p:nvSpPr>
        <p:spPr>
          <a:xfrm>
            <a:off x="510241" y="5936189"/>
            <a:ext cx="4595104" cy="365125"/>
          </a:xfrm>
        </p:spPr>
        <p:txBody>
          <a:bodyPr/>
          <a:lstStyle/>
          <a:p>
            <a:endParaRPr lang="en-US"/>
          </a:p>
        </p:txBody>
      </p:sp>
      <p:sp>
        <p:nvSpPr>
          <p:cNvPr id="6" name="Slide Number Placeholder 5"/>
          <p:cNvSpPr>
            <a:spLocks noGrp="1"/>
          </p:cNvSpPr>
          <p:nvPr>
            <p:ph type="sldNum" sz="quarter" idx="12"/>
          </p:nvPr>
        </p:nvSpPr>
        <p:spPr>
          <a:xfrm>
            <a:off x="7573163" y="5398634"/>
            <a:ext cx="865613" cy="1090789"/>
          </a:xfrm>
        </p:spPr>
        <p:txBody>
          <a:bodyPr anchor="t"/>
          <a:lstStyle>
            <a:lvl1pPr algn="ctr">
              <a:defRPr/>
            </a:lvl1pPr>
          </a:lstStyle>
          <a:p>
            <a:pPr fontAlgn="base">
              <a:spcBef>
                <a:spcPct val="0"/>
              </a:spcBef>
              <a:spcAft>
                <a:spcPct val="0"/>
              </a:spcAft>
              <a:defRPr/>
            </a:pPr>
            <a:fld id="{0AD7C1F1-E2A5-42DD-BB7C-E7DFD0E3E7C0}" type="slidenum">
              <a:rPr lang="en-US" smtClean="0"/>
              <a:pPr fontAlgn="base">
                <a:spcBef>
                  <a:spcPct val="0"/>
                </a:spcBef>
                <a:spcAft>
                  <a:spcPct val="0"/>
                </a:spcAft>
                <a:defRPr/>
              </a:pPr>
              <a:t>‹#›</a:t>
            </a:fld>
            <a:endParaRPr lang="en-US"/>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xfrm>
            <a:off x="8382000" y="6543675"/>
            <a:ext cx="304800" cy="152400"/>
          </a:xfrm>
        </p:spPr>
        <p:txBody>
          <a:bodyPr/>
          <a:lstStyle>
            <a:lvl1pPr eaLnBrk="1" hangingPunct="1">
              <a:defRPr>
                <a:ea typeface="Arial Unicode MS" pitchFamily="34" charset="-128"/>
                <a:cs typeface="Arial Unicode MS" pitchFamily="34" charset="-128"/>
              </a:defRPr>
            </a:lvl1pPr>
          </a:lstStyle>
          <a:p>
            <a:pPr>
              <a:defRPr/>
            </a:pPr>
            <a:fld id="{684B244B-C66F-4BCB-A344-D466A2EE5035}" type="slidenum">
              <a:rPr lang="en-US"/>
              <a:pPr>
                <a:defRPr/>
              </a:pPr>
              <a:t>‹#›</a:t>
            </a:fld>
            <a:endParaRPr lang="en-US"/>
          </a:p>
        </p:txBody>
      </p:sp>
    </p:spTree>
    <p:extLst>
      <p:ext uri="{BB962C8B-B14F-4D97-AF65-F5344CB8AC3E}">
        <p14:creationId xmlns:p14="http://schemas.microsoft.com/office/powerpoint/2010/main" val="139021947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510243" y="4394044"/>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10242" y="4232176"/>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4" y="286990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2" y="2336873"/>
            <a:ext cx="352376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34"/>
            <a:ext cx="7210397"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5" y="2336878"/>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0244" y="3030013"/>
            <a:ext cx="3523766"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95594" y="3030013"/>
            <a:ext cx="3525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8"/>
            <a:ext cx="4206252"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3" y="2336877"/>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5" y="753228"/>
            <a:ext cx="7210393"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2"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42" y="2336878"/>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4711621"/>
            <a:ext cx="7210394"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4" y="609602"/>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41" y="5169588"/>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314"/>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733709"/>
            <a:ext cx="6108101"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
        <p:nvSpPr>
          <p:cNvPr id="11"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ctr" eaLnBrk="0" fontAlgn="base" hangingPunct="0">
              <a:lnSpc>
                <a:spcPct val="95000"/>
              </a:lnSpc>
              <a:spcBef>
                <a:spcPct val="0"/>
              </a:spcBef>
              <a:spcAft>
                <a:spcPct val="0"/>
              </a:spcAft>
              <a:defRPr/>
            </a:pPr>
            <a:endParaRPr lang="en-US" altLang="en-US">
              <a:solidFill>
                <a:srgbClr val="FFFFFF"/>
              </a:solidFill>
            </a:endParaRPr>
          </a:p>
        </p:txBody>
      </p:sp>
      <p:pic>
        <p:nvPicPr>
          <p:cNvPr id="12" name="Picture 2" descr="Optum_RGB_PPT"/>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Optum_ColorBand-02"/>
          <p:cNvPicPr preferRelativeResize="0">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4" y="4711620"/>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62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603"/>
            <a:ext cx="6539158"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10244" y="4711620"/>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dirty="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711620"/>
            <a:ext cx="7210397"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2" y="5300154"/>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10243" y="3022678"/>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959103" y="3022678"/>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418119"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418119" y="3022678"/>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41"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10241"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10241"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958090"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423011"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423010"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4"/>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9" y="5543432"/>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602"/>
            <a:ext cx="6652503"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5936192"/>
            <a:ext cx="2057400" cy="365125"/>
          </a:xfrm>
        </p:spPr>
        <p:txBody>
          <a:bodyPr/>
          <a:lstStyle/>
          <a:p>
            <a:fld id="{6178E61D-D431-422C-9764-11DAFE33AB63}" type="datetimeFigureOut">
              <a:rPr lang="en-US" dirty="0"/>
              <a:pPr/>
              <a:t>1/30/2021</a:t>
            </a:fld>
            <a:endParaRPr lang="en-US" dirty="0"/>
          </a:p>
        </p:txBody>
      </p:sp>
      <p:sp>
        <p:nvSpPr>
          <p:cNvPr id="5" name="Footer Placeholder 4"/>
          <p:cNvSpPr>
            <a:spLocks noGrp="1"/>
          </p:cNvSpPr>
          <p:nvPr>
            <p:ph type="ftr" sz="quarter" idx="11"/>
          </p:nvPr>
        </p:nvSpPr>
        <p:spPr>
          <a:xfrm>
            <a:off x="510243" y="5936193"/>
            <a:ext cx="4595104" cy="365125"/>
          </a:xfrm>
        </p:spPr>
        <p:txBody>
          <a:bodyPr/>
          <a:lstStyle/>
          <a:p>
            <a:endParaRPr lang="en-US" dirty="0"/>
          </a:p>
        </p:txBody>
      </p:sp>
      <p:sp>
        <p:nvSpPr>
          <p:cNvPr id="6" name="Slide Number Placeholder 5"/>
          <p:cNvSpPr>
            <a:spLocks noGrp="1"/>
          </p:cNvSpPr>
          <p:nvPr>
            <p:ph type="sldNum" sz="quarter" idx="12"/>
          </p:nvPr>
        </p:nvSpPr>
        <p:spPr>
          <a:xfrm>
            <a:off x="7573165" y="5398638"/>
            <a:ext cx="865613"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4" y="2733709"/>
            <a:ext cx="6108101"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510244" y="4394046"/>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10242" y="4232178"/>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5" y="286990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3" y="2336873"/>
            <a:ext cx="352376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753236"/>
            <a:ext cx="7210397"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6" y="2336880"/>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0244" y="3030015"/>
            <a:ext cx="3523766"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95594" y="3030015"/>
            <a:ext cx="3525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4"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6" y="753228"/>
            <a:ext cx="7210393"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3"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4711623"/>
            <a:ext cx="7210394"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4" y="609604"/>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42" y="5169590"/>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316"/>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4" y="4711622"/>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62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605"/>
            <a:ext cx="6539158"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10244" y="4711622"/>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2"/>
            <a:ext cx="7210397"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3" y="5300156"/>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10242" y="4232172"/>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2" y="2869896"/>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10244" y="3022680"/>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959103" y="3022680"/>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418120"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418120" y="3022680"/>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42"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10242"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10242"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958091"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423012"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423011"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6"/>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0" y="5543434"/>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604"/>
            <a:ext cx="6652503"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5936194"/>
            <a:ext cx="2057400" cy="365125"/>
          </a:xfrm>
        </p:spPr>
        <p:txBody>
          <a:bodyPr/>
          <a:lstStyle/>
          <a:p>
            <a:fld id="{6178E61D-D431-422C-9764-11DAFE33AB63}" type="datetimeFigureOut">
              <a:rPr lang="en-US" smtClean="0"/>
              <a:pPr/>
              <a:t>1/30/2021</a:t>
            </a:fld>
            <a:endParaRPr lang="en-US" dirty="0"/>
          </a:p>
        </p:txBody>
      </p:sp>
      <p:sp>
        <p:nvSpPr>
          <p:cNvPr id="5" name="Footer Placeholder 4"/>
          <p:cNvSpPr>
            <a:spLocks noGrp="1"/>
          </p:cNvSpPr>
          <p:nvPr>
            <p:ph type="ftr" sz="quarter" idx="11"/>
          </p:nvPr>
        </p:nvSpPr>
        <p:spPr>
          <a:xfrm>
            <a:off x="510243" y="5936195"/>
            <a:ext cx="4595104" cy="365125"/>
          </a:xfrm>
        </p:spPr>
        <p:txBody>
          <a:bodyPr/>
          <a:lstStyle/>
          <a:p>
            <a:endParaRPr lang="en-US" dirty="0"/>
          </a:p>
        </p:txBody>
      </p:sp>
      <p:sp>
        <p:nvSpPr>
          <p:cNvPr id="6" name="Slide Number Placeholder 5"/>
          <p:cNvSpPr>
            <a:spLocks noGrp="1"/>
          </p:cNvSpPr>
          <p:nvPr>
            <p:ph type="sldNum" sz="quarter" idx="12"/>
          </p:nvPr>
        </p:nvSpPr>
        <p:spPr>
          <a:xfrm>
            <a:off x="7573166" y="5398640"/>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5" y="2733709"/>
            <a:ext cx="6108101"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510245" y="4394048"/>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10242" y="4232180"/>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6" y="286990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4" y="2336873"/>
            <a:ext cx="352376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753238"/>
            <a:ext cx="7210397"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7" y="2336882"/>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0244" y="3030017"/>
            <a:ext cx="3523766"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95594" y="3030017"/>
            <a:ext cx="3525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2336873"/>
            <a:ext cx="352376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2336873"/>
            <a:ext cx="3525044"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5"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7" y="753228"/>
            <a:ext cx="7210393"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4"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4711625"/>
            <a:ext cx="7210394"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4" y="609606"/>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43" y="5169592"/>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318"/>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4" y="4711624"/>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62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607"/>
            <a:ext cx="6539158"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10244" y="4711624"/>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4711624"/>
            <a:ext cx="7210397"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4" y="5300158"/>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10245" y="3022682"/>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959103" y="3022682"/>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418121"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418121" y="3022682"/>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43"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10243"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10243"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958092"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423013"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423012"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2" name="Rectangle 11"/>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0"/>
            <a:ext cx="7210397"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2336874"/>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0242" y="3030009"/>
            <a:ext cx="3523766"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95593" y="3030009"/>
            <a:ext cx="3525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4E560-77BF-4D1A-B6E7-CD55CE12B1B8}" type="datetimeFigureOut">
              <a:rPr lang="en-US" smtClean="0"/>
              <a:pPr/>
              <a:t>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fontAlgn="base">
              <a:spcBef>
                <a:spcPct val="0"/>
              </a:spcBef>
              <a:spcAft>
                <a:spcPct val="0"/>
              </a:spcAft>
              <a:defRPr/>
            </a:pPr>
            <a:fld id="{0AD7C1F1-E2A5-42DD-BB7C-E7DFD0E3E7C0}" type="slidenum">
              <a:rPr lang="en-US" smtClean="0"/>
              <a:pPr fontAlgn="base">
                <a:spcBef>
                  <a:spcPct val="0"/>
                </a:spcBef>
                <a:spcAft>
                  <a:spcPct val="0"/>
                </a:spcAft>
                <a:defRPr/>
              </a:pPr>
              <a:t>‹#›</a:t>
            </a:fld>
            <a:endParaRPr lang="en-US"/>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8"/>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1" y="5543436"/>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606"/>
            <a:ext cx="6652503"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5936196"/>
            <a:ext cx="2057400" cy="365125"/>
          </a:xfrm>
        </p:spPr>
        <p:txBody>
          <a:bodyPr/>
          <a:lstStyle/>
          <a:p>
            <a:fld id="{6178E61D-D431-422C-9764-11DAFE33AB63}" type="datetimeFigureOut">
              <a:rPr lang="en-US" smtClean="0"/>
              <a:pPr/>
              <a:t>1/30/2021</a:t>
            </a:fld>
            <a:endParaRPr lang="en-US" dirty="0"/>
          </a:p>
        </p:txBody>
      </p:sp>
      <p:sp>
        <p:nvSpPr>
          <p:cNvPr id="5" name="Footer Placeholder 4"/>
          <p:cNvSpPr>
            <a:spLocks noGrp="1"/>
          </p:cNvSpPr>
          <p:nvPr>
            <p:ph type="ftr" sz="quarter" idx="11"/>
          </p:nvPr>
        </p:nvSpPr>
        <p:spPr>
          <a:xfrm>
            <a:off x="510243" y="5936197"/>
            <a:ext cx="4595104" cy="365125"/>
          </a:xfrm>
        </p:spPr>
        <p:txBody>
          <a:bodyPr/>
          <a:lstStyle/>
          <a:p>
            <a:endParaRPr lang="en-US" dirty="0"/>
          </a:p>
        </p:txBody>
      </p:sp>
      <p:sp>
        <p:nvSpPr>
          <p:cNvPr id="6" name="Slide Number Placeholder 5"/>
          <p:cNvSpPr>
            <a:spLocks noGrp="1"/>
          </p:cNvSpPr>
          <p:nvPr>
            <p:ph type="sldNum" sz="quarter" idx="12"/>
          </p:nvPr>
        </p:nvSpPr>
        <p:spPr>
          <a:xfrm>
            <a:off x="7573167" y="5398642"/>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p:nvSpPr>
        <p:spPr bwMode="blackWhite">
          <a:xfrm>
            <a:off x="191213" y="262785"/>
            <a:ext cx="8761576"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143000" y="1333500"/>
            <a:ext cx="6858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143000" y="3128010"/>
            <a:ext cx="6858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p:nvPicPr>
        <p:blipFill rotWithShape="1">
          <a:blip r:embed="rId2">
            <a:extLst>
              <a:ext uri="{28A0092B-C50C-407E-A947-70E740481C1C}">
                <a14:useLocalDpi xmlns:a14="http://schemas.microsoft.com/office/drawing/2010/main" val="0"/>
              </a:ext>
            </a:extLst>
          </a:blip>
          <a:srcRect l="1648" r="13926" b="71478"/>
          <a:stretch/>
        </p:blipFill>
        <p:spPr>
          <a:xfrm>
            <a:off x="257175" y="4546601"/>
            <a:ext cx="8786813" cy="2025650"/>
          </a:xfrm>
          <a:prstGeom prst="rect">
            <a:avLst/>
          </a:prstGeom>
        </p:spPr>
      </p:pic>
      <p:sp>
        <p:nvSpPr>
          <p:cNvPr id="6"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ctr" eaLnBrk="0" fontAlgn="base" hangingPunct="0">
              <a:lnSpc>
                <a:spcPct val="95000"/>
              </a:lnSpc>
              <a:spcBef>
                <a:spcPct val="0"/>
              </a:spcBef>
              <a:spcAft>
                <a:spcPct val="0"/>
              </a:spcAft>
              <a:defRPr/>
            </a:pPr>
            <a:endParaRPr lang="en-US" altLang="en-US">
              <a:solidFill>
                <a:srgbClr val="FFFFFF"/>
              </a:solidFill>
            </a:endParaRPr>
          </a:p>
        </p:txBody>
      </p:sp>
      <p:pic>
        <p:nvPicPr>
          <p:cNvPr id="9" name="Picture 2" descr="Optum_RGB_PP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Optum_ColorBand-02"/>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146466"/>
      </p:ext>
    </p:extLst>
  </p:cSld>
  <p:clrMapOvr>
    <a:masterClrMapping/>
  </p:clrMapOvr>
  <p:transitio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t="-3"/>
          <a:stretch/>
        </p:blipFill>
        <p:spPr>
          <a:xfrm>
            <a:off x="201774" y="4801396"/>
            <a:ext cx="8740452"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453325" y="1604211"/>
            <a:ext cx="8237348"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transitio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t="-3"/>
          <a:stretch/>
        </p:blipFill>
        <p:spPr>
          <a:xfrm>
            <a:off x="201774" y="4801396"/>
            <a:ext cx="8740452"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453325" y="1604211"/>
            <a:ext cx="8237348"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p:nvPicPr>
        <p:blipFill rotWithShape="1">
          <a:blip r:embed="rId2">
            <a:extLst>
              <a:ext uri="{28A0092B-C50C-407E-A947-70E740481C1C}">
                <a14:useLocalDpi xmlns:a14="http://schemas.microsoft.com/office/drawing/2010/main" val="0"/>
              </a:ext>
            </a:extLst>
          </a:blip>
          <a:srcRect t="-3"/>
          <a:stretch/>
        </p:blipFill>
        <p:spPr>
          <a:xfrm>
            <a:off x="201774" y="4801396"/>
            <a:ext cx="8740452"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818147" y="1507068"/>
            <a:ext cx="2394284"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3296653" y="1507068"/>
            <a:ext cx="5357929"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transition spd="med">
    <p:fade/>
  </p:transition>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Rectangle 8"/>
          <p:cNvSpPr/>
          <p:nvPr/>
        </p:nvSpPr>
        <p:spPr>
          <a:xfrm>
            <a:off x="191214" y="262785"/>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bwMode="blackWhite">
          <a:xfrm>
            <a:off x="191213" y="262785"/>
            <a:ext cx="8761576"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390906" y="1536192"/>
            <a:ext cx="5157216"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404622" y="2560320"/>
            <a:ext cx="7084314"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transition spd="med">
    <p:fade/>
  </p:transition>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Rectangle 8"/>
          <p:cNvSpPr/>
          <p:nvPr/>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transition spd="med">
    <p:fade/>
  </p:transition>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9" name="Rectangle 8"/>
          <p:cNvSpPr/>
          <p:nvPr/>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p:nvPicPr>
        <p:blipFill rotWithShape="1">
          <a:blip r:embed="rId2">
            <a:extLst>
              <a:ext uri="{28A0092B-C50C-407E-A947-70E740481C1C}">
                <a14:useLocalDpi xmlns:a14="http://schemas.microsoft.com/office/drawing/2010/main" val="0"/>
              </a:ext>
            </a:extLst>
          </a:blip>
          <a:srcRect l="-41783" t="-3"/>
          <a:stretch/>
        </p:blipFill>
        <p:spPr>
          <a:xfrm>
            <a:off x="201774" y="4801396"/>
            <a:ext cx="8740452"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transition spd="med">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8" name="Rectangle 7"/>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image" Target="../media/image5.png"/><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5.pn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image" Target="../media/image5.png"/><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theme" Target="../theme/theme5.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image" Target="../media/image5.png"/><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 Id="rId9"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Optum_RGB_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4100"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1"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2000">
              <a:solidFill>
                <a:srgbClr val="63666A"/>
              </a:solidFill>
            </a:endParaRPr>
          </a:p>
        </p:txBody>
      </p:sp>
      <p:sp>
        <p:nvSpPr>
          <p:cNvPr id="10" name="Rectangle 6"/>
          <p:cNvSpPr>
            <a:spLocks noGrp="1" noChangeArrowheads="1"/>
          </p:cNvSpPr>
          <p:nvPr>
            <p:ph type="sldNum" sz="quarter" idx="4"/>
          </p:nvPr>
        </p:nvSpPr>
        <p:spPr bwMode="auto">
          <a:xfrm>
            <a:off x="84074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eaLnBrk="0" hangingPunct="0">
              <a:lnSpc>
                <a:spcPct val="100000"/>
              </a:lnSpc>
              <a:defRPr sz="800" b="0">
                <a:solidFill>
                  <a:srgbClr val="63666A"/>
                </a:solidFill>
                <a:ea typeface="Geneva" charset="-128"/>
                <a:cs typeface="Arial Unicode MS"/>
              </a:defRPr>
            </a:lvl1pPr>
          </a:lstStyle>
          <a:p>
            <a:pPr fontAlgn="base">
              <a:spcBef>
                <a:spcPct val="0"/>
              </a:spcBef>
              <a:spcAft>
                <a:spcPct val="0"/>
              </a:spcAft>
              <a:defRPr/>
            </a:pPr>
            <a:fld id="{0AD7C1F1-E2A5-42DD-BB7C-E7DFD0E3E7C0}"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1675752964"/>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1/30/2021</a:t>
            </a:fld>
            <a:endParaRPr lang="en-US" dirty="0"/>
          </a:p>
        </p:txBody>
      </p:sp>
      <p:sp>
        <p:nvSpPr>
          <p:cNvPr id="5" name="Footer Placeholder 4"/>
          <p:cNvSpPr>
            <a:spLocks noGrp="1"/>
          </p:cNvSpPr>
          <p:nvPr>
            <p:ph type="ftr" sz="quarter" idx="3"/>
          </p:nvPr>
        </p:nvSpPr>
        <p:spPr>
          <a:xfrm>
            <a:off x="510241" y="5936189"/>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2"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fontAlgn="base">
              <a:spcBef>
                <a:spcPct val="0"/>
              </a:spcBef>
              <a:spcAft>
                <a:spcPct val="0"/>
              </a:spcAft>
              <a:defRPr/>
            </a:pPr>
            <a:fld id="{0AD7C1F1-E2A5-42DD-BB7C-E7DFD0E3E7C0}" type="slidenum">
              <a:rPr lang="en-US" smtClean="0"/>
              <a:pPr fontAlgn="base">
                <a:spcBef>
                  <a:spcPct val="0"/>
                </a:spcBef>
                <a:spcAft>
                  <a:spcPct val="0"/>
                </a:spcAft>
                <a:defRPr/>
              </a:pPr>
              <a:t>‹#›</a:t>
            </a:fld>
            <a:endParaRPr lang="en-US"/>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2" y="753228"/>
            <a:ext cx="7210396"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2" y="2336873"/>
            <a:ext cx="7210396"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5936190"/>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1/30/2021</a:t>
            </a:fld>
            <a:endParaRPr lang="en-US" dirty="0"/>
          </a:p>
        </p:txBody>
      </p:sp>
      <p:sp>
        <p:nvSpPr>
          <p:cNvPr id="5" name="Footer Placeholder 4"/>
          <p:cNvSpPr>
            <a:spLocks noGrp="1"/>
          </p:cNvSpPr>
          <p:nvPr>
            <p:ph type="ftr" sz="quarter" idx="3"/>
          </p:nvPr>
        </p:nvSpPr>
        <p:spPr>
          <a:xfrm>
            <a:off x="510242" y="5936191"/>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3" y="753230"/>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3" y="753228"/>
            <a:ext cx="7210396"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3" y="2336873"/>
            <a:ext cx="7210396"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5936192"/>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1/30/2021</a:t>
            </a:fld>
            <a:endParaRPr lang="en-US" dirty="0"/>
          </a:p>
        </p:txBody>
      </p:sp>
      <p:sp>
        <p:nvSpPr>
          <p:cNvPr id="5" name="Footer Placeholder 4"/>
          <p:cNvSpPr>
            <a:spLocks noGrp="1"/>
          </p:cNvSpPr>
          <p:nvPr>
            <p:ph type="ftr" sz="quarter" idx="3"/>
          </p:nvPr>
        </p:nvSpPr>
        <p:spPr>
          <a:xfrm>
            <a:off x="510242" y="5936193"/>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4" y="753232"/>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3" y="753228"/>
            <a:ext cx="7210396"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3" y="2336873"/>
            <a:ext cx="7210396"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5936194"/>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1/30/2021</a:t>
            </a:fld>
            <a:endParaRPr lang="en-US" dirty="0"/>
          </a:p>
        </p:txBody>
      </p:sp>
      <p:sp>
        <p:nvSpPr>
          <p:cNvPr id="5" name="Footer Placeholder 4"/>
          <p:cNvSpPr>
            <a:spLocks noGrp="1"/>
          </p:cNvSpPr>
          <p:nvPr>
            <p:ph type="ftr" sz="quarter" idx="3"/>
          </p:nvPr>
        </p:nvSpPr>
        <p:spPr>
          <a:xfrm>
            <a:off x="510242" y="5936195"/>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5" y="753234"/>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453326" y="448629"/>
            <a:ext cx="8237349"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pPr/>
              <a:t>1/30/2021</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0AD7C1F1-E2A5-42DD-BB7C-E7DFD0E3E7C0}" type="slidenum">
              <a:rPr lang="en-US" smtClean="0"/>
              <a:pPr fontAlgn="base">
                <a:spcBef>
                  <a:spcPct val="0"/>
                </a:spcBef>
                <a:spcAft>
                  <a:spcPct val="0"/>
                </a:spcAft>
                <a:defRPr/>
              </a:pPr>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Lst>
  <p:transition spd="med">
    <p:fade/>
  </p:transition>
  <p:hf hdr="0" ftr="0" dt="0"/>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kubernetes.io/docs/concepts/workloads/pods/#pod-networking" TargetMode="External"/><Relationship Id="rId1" Type="http://schemas.openxmlformats.org/officeDocument/2006/relationships/slideLayout" Target="../slideLayouts/slideLayout72.xml"/></Relationships>
</file>

<file path=ppt/slides/_rels/slide11.xml.rels><?xml version="1.0" encoding="UTF-8" standalone="yes"?>
<Relationships xmlns="http://schemas.openxmlformats.org/package/2006/relationships"><Relationship Id="rId8" Type="http://schemas.openxmlformats.org/officeDocument/2006/relationships/hyperlink" Target="https://kubernetes.io/docs/concepts/workloads/controllers/statefulset/" TargetMode="External"/><Relationship Id="rId3" Type="http://schemas.openxmlformats.org/officeDocument/2006/relationships/hyperlink" Target="https://kubernetes.io/docs/concepts/workloads/controllers/replicationcontroller/" TargetMode="External"/><Relationship Id="rId7" Type="http://schemas.openxmlformats.org/officeDocument/2006/relationships/hyperlink" Target="https://kubernetes.io/docs/concepts/workloads/controllers/deployment/" TargetMode="External"/><Relationship Id="rId2" Type="http://schemas.openxmlformats.org/officeDocument/2006/relationships/hyperlink" Target="https://kubernetes.io/docs/concepts/workloads/controllers/replicaset/" TargetMode="External"/><Relationship Id="rId1" Type="http://schemas.openxmlformats.org/officeDocument/2006/relationships/slideLayout" Target="../slideLayouts/slideLayout72.xml"/><Relationship Id="rId6" Type="http://schemas.openxmlformats.org/officeDocument/2006/relationships/hyperlink" Target="https://kubernetes.io/docs/concepts/workloads/controllers/cron-jobs/" TargetMode="External"/><Relationship Id="rId5" Type="http://schemas.openxmlformats.org/officeDocument/2006/relationships/hyperlink" Target="https://kubernetes.io/docs/concepts/workloads/controllers/job/" TargetMode="External"/><Relationship Id="rId4" Type="http://schemas.openxmlformats.org/officeDocument/2006/relationships/hyperlink" Target="https://kubernetes.io/docs/concepts/workloads/controllers/daemonse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3" Type="http://schemas.openxmlformats.org/officeDocument/2006/relationships/hyperlink" Target="https://kubernetes.io/docs/concepts/workloads/controllers/replicaset/#replicaset-as-a-horizontal-pod-autoscaler-target" TargetMode="External"/><Relationship Id="rId2" Type="http://schemas.openxmlformats.org/officeDocument/2006/relationships/hyperlink" Target="https://kubernetes.io/docs/concepts/workloads/controllers/replicaset/#deleting-just-a-replicaset" TargetMode="Externa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2" Type="http://schemas.openxmlformats.org/officeDocument/2006/relationships/hyperlink" Target="https://k8s.io/examples/controllers/daemonset.yaml" TargetMode="External"/><Relationship Id="rId1" Type="http://schemas.openxmlformats.org/officeDocument/2006/relationships/slideLayout" Target="../slideLayouts/slideLayout7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kubernetes.io/docs/concepts/overview/working-with-objects/names/" TargetMode="External"/><Relationship Id="rId1" Type="http://schemas.openxmlformats.org/officeDocument/2006/relationships/slideLayout" Target="../slideLayouts/slideLayout7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workloads/pods/" TargetMode="External"/><Relationship Id="rId2" Type="http://schemas.openxmlformats.org/officeDocument/2006/relationships/hyperlink" Target="https://kubernetes.io/docs/reference/glossary/?all=true#term-control-plane" TargetMode="External"/><Relationship Id="rId1" Type="http://schemas.openxmlformats.org/officeDocument/2006/relationships/slideLayout" Target="../slideLayouts/slideLayout72.xml"/><Relationship Id="rId5" Type="http://schemas.openxmlformats.org/officeDocument/2006/relationships/hyperlink" Target="https://kubernetes.io/docs/concepts/architecture/controller/" TargetMode="External"/><Relationship Id="rId4" Type="http://schemas.openxmlformats.org/officeDocument/2006/relationships/hyperlink" Target="https://kubernetes.io/docs/concepts/architecture/nod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4.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8" Type="http://schemas.openxmlformats.org/officeDocument/2006/relationships/hyperlink" Target="https://containerd.io/docs/" TargetMode="External"/><Relationship Id="rId13" Type="http://schemas.openxmlformats.org/officeDocument/2006/relationships/hyperlink" Target="https://kubernetes.io/docs/concepts/cluster-administration/logging/" TargetMode="External"/><Relationship Id="rId3" Type="http://schemas.openxmlformats.org/officeDocument/2006/relationships/hyperlink" Target="https://kubernetes.io/docs/concepts/overview/what-is-kubernetes/#why-containers" TargetMode="External"/><Relationship Id="rId7" Type="http://schemas.openxmlformats.org/officeDocument/2006/relationships/hyperlink" Target="https://docs.docker.com/engine/" TargetMode="External"/><Relationship Id="rId12" Type="http://schemas.openxmlformats.org/officeDocument/2006/relationships/hyperlink" Target="https://kubernetes.io/docs/tasks/debug-application-cluster/resource-usage-monitoring/" TargetMode="External"/><Relationship Id="rId2" Type="http://schemas.openxmlformats.org/officeDocument/2006/relationships/hyperlink" Target="https://kubernetes.io/docs/concepts/architecture/nodes/" TargetMode="External"/><Relationship Id="rId1" Type="http://schemas.openxmlformats.org/officeDocument/2006/relationships/slideLayout" Target="../slideLayouts/slideLayout72.xml"/><Relationship Id="rId6" Type="http://schemas.openxmlformats.org/officeDocument/2006/relationships/hyperlink" Target="https://kubernetes.io/docs/reference/command-line-tools-reference/kube-proxy/" TargetMode="External"/><Relationship Id="rId11" Type="http://schemas.openxmlformats.org/officeDocument/2006/relationships/hyperlink" Target="https://kubernetes.io/docs/tasks/access-application-cluster/web-ui-dashboard/" TargetMode="External"/><Relationship Id="rId5" Type="http://schemas.openxmlformats.org/officeDocument/2006/relationships/hyperlink" Target="https://kubernetes.io/docs/concepts/services-networking/service/" TargetMode="External"/><Relationship Id="rId10" Type="http://schemas.openxmlformats.org/officeDocument/2006/relationships/hyperlink" Target="https://github.com/kubernetes/community/blob/master/contributors/devel/sig-node/container-runtime-interface.md" TargetMode="External"/><Relationship Id="rId4" Type="http://schemas.openxmlformats.org/officeDocument/2006/relationships/hyperlink" Target="https://kubernetes.io/docs/concepts/workloads/pods/" TargetMode="External"/><Relationship Id="rId9" Type="http://schemas.openxmlformats.org/officeDocument/2006/relationships/hyperlink" Target="https://cri-o.io/#what-is-cri-o"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4.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2.xml"/></Relationships>
</file>

<file path=ppt/slides/_rels/slide59.xml.rels><?xml version="1.0" encoding="UTF-8" standalone="yes"?>
<Relationships xmlns="http://schemas.openxmlformats.org/package/2006/relationships"><Relationship Id="rId3" Type="http://schemas.openxmlformats.org/officeDocument/2006/relationships/hyperlink" Target="https://cri-o.io/" TargetMode="External"/><Relationship Id="rId7" Type="http://schemas.openxmlformats.org/officeDocument/2006/relationships/hyperlink" Target="https://github.com/kubernetes/minikube/releases/latest/download/minikube-installer.exe" TargetMode="External"/><Relationship Id="rId2" Type="http://schemas.openxmlformats.org/officeDocument/2006/relationships/hyperlink" Target="https://www.docker.com/" TargetMode="External"/><Relationship Id="rId1" Type="http://schemas.openxmlformats.org/officeDocument/2006/relationships/slideLayout" Target="../slideLayouts/slideLayout72.xml"/><Relationship Id="rId6" Type="http://schemas.openxmlformats.org/officeDocument/2006/relationships/hyperlink" Target="https://www.virtualbox.org/wiki/Downloads" TargetMode="External"/><Relationship Id="rId5" Type="http://schemas.openxmlformats.org/officeDocument/2006/relationships/hyperlink" Target="https://kubernetes.io/docs/tasks/tools/install-kubectl/#install-kubectl-on-windows" TargetMode="External"/><Relationship Id="rId4" Type="http://schemas.openxmlformats.org/officeDocument/2006/relationships/hyperlink" Target="https://github.com/containerd/container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2.xml"/></Relationships>
</file>

<file path=ppt/slides/_rels/slide60.xml.rels><?xml version="1.0" encoding="UTF-8" standalone="yes"?>
<Relationships xmlns="http://schemas.openxmlformats.org/package/2006/relationships"><Relationship Id="rId2" Type="http://schemas.openxmlformats.org/officeDocument/2006/relationships/hyperlink" Target="https://kubernetes.io/docs/setup/learning-environment/minikube/" TargetMode="External"/><Relationship Id="rId1" Type="http://schemas.openxmlformats.org/officeDocument/2006/relationships/slideLayout" Target="../slideLayouts/slideLayout72.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2.xml"/></Relationships>
</file>

<file path=ppt/slides/_rels/slide62.xml.rels><?xml version="1.0" encoding="UTF-8" standalone="yes"?>
<Relationships xmlns="http://schemas.openxmlformats.org/package/2006/relationships"><Relationship Id="rId3" Type="http://schemas.openxmlformats.org/officeDocument/2006/relationships/hyperlink" Target="https://kubernetes.io/docs/setup/production-environment/tools/kubeadm/install-kubeadm/#installing-kubeadm-kubelet-and-kubectl" TargetMode="External"/><Relationship Id="rId2" Type="http://schemas.openxmlformats.org/officeDocument/2006/relationships/hyperlink" Target="https://kubernetes.io/docs/setup/production-environment/container-runtimes/" TargetMode="External"/><Relationship Id="rId1" Type="http://schemas.openxmlformats.org/officeDocument/2006/relationships/slideLayout" Target="../slideLayouts/slideLayout72.xml"/><Relationship Id="rId5" Type="http://schemas.openxmlformats.org/officeDocument/2006/relationships/hyperlink" Target="https://raw.githubusercontent.com/kubernetes/dashboard/v2.0.4/aio/deploy/recommended.yaml" TargetMode="External"/><Relationship Id="rId4" Type="http://schemas.openxmlformats.org/officeDocument/2006/relationships/hyperlink" Target="https://kubernetes.io/docs/setup/production-environment/tools/kubeadm/install-kubeadm/" TargetMode="External"/></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72.xml"/><Relationship Id="rId1" Type="http://schemas.openxmlformats.org/officeDocument/2006/relationships/vmlDrawing" Target="../drawings/vmlDrawing1.vml"/><Relationship Id="rId4" Type="http://schemas.openxmlformats.org/officeDocument/2006/relationships/image" Target="../media/image44.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5.xml.rels><?xml version="1.0" encoding="UTF-8" standalone="yes"?>
<Relationships xmlns="http://schemas.openxmlformats.org/package/2006/relationships"><Relationship Id="rId2" Type="http://schemas.openxmlformats.org/officeDocument/2006/relationships/hyperlink" Target="https://github.com/kubernetes/sig-release/blob/master/releases/patch-releases.md" TargetMode="External"/><Relationship Id="rId1" Type="http://schemas.openxmlformats.org/officeDocument/2006/relationships/slideLayout" Target="../slideLayouts/slideLayout7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2" Type="http://schemas.openxmlformats.org/officeDocument/2006/relationships/hyperlink" Target="https://kubernetes.io/docs/reference/generated/kubernetes-api/v1.19/#podspec-v1-core" TargetMode="External"/><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2" Type="http://schemas.openxmlformats.org/officeDocument/2006/relationships/hyperlink" Target="https://kubernetes.io/docs/concepts/overview/what-is-kubernetes/#why-containers" TargetMode="External"/><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9792" y="3214686"/>
            <a:ext cx="5990880" cy="2962276"/>
          </a:xfrm>
        </p:spPr>
        <p:txBody>
          <a:bodyPr>
            <a:normAutofit/>
          </a:bodyPr>
          <a:lstStyle/>
          <a:p>
            <a:pPr>
              <a:buNone/>
            </a:pPr>
            <a:r>
              <a:rPr lang="en-US" sz="4400" b="1" dirty="0">
                <a:solidFill>
                  <a:schemeClr val="accent2">
                    <a:lumMod val="50000"/>
                  </a:schemeClr>
                </a:solidFill>
              </a:rPr>
              <a:t>Kubernetes </a:t>
            </a:r>
          </a:p>
        </p:txBody>
      </p:sp>
      <p:sp>
        <p:nvSpPr>
          <p:cNvPr id="3" name="Title 2"/>
          <p:cNvSpPr>
            <a:spLocks noGrp="1"/>
          </p:cNvSpPr>
          <p:nvPr>
            <p:ph type="title"/>
          </p:nvPr>
        </p:nvSpPr>
        <p:spPr>
          <a:xfrm>
            <a:off x="453326" y="448629"/>
            <a:ext cx="8237349" cy="460091"/>
          </a:xfrm>
        </p:spPr>
        <p:txBody>
          <a:bodyPr>
            <a:normAutofit fontScale="90000"/>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A9DF54-E528-4168-BECA-E9E84313EB93}"/>
              </a:ext>
            </a:extLst>
          </p:cNvPr>
          <p:cNvSpPr>
            <a:spLocks noGrp="1"/>
          </p:cNvSpPr>
          <p:nvPr>
            <p:ph idx="1"/>
          </p:nvPr>
        </p:nvSpPr>
        <p:spPr>
          <a:xfrm>
            <a:off x="251520" y="1340768"/>
            <a:ext cx="8439153" cy="5068603"/>
          </a:xfrm>
        </p:spPr>
        <p:txBody>
          <a:bodyPr>
            <a:normAutofit/>
          </a:bodyPr>
          <a:lstStyle/>
          <a:p>
            <a:pPr>
              <a:lnSpc>
                <a:spcPct val="120000"/>
              </a:lnSpc>
              <a:spcBef>
                <a:spcPts val="0"/>
              </a:spcBef>
              <a:spcAft>
                <a:spcPts val="0"/>
              </a:spcAft>
            </a:pPr>
            <a:r>
              <a:rPr lang="en-US" b="1" dirty="0">
                <a:solidFill>
                  <a:schemeClr val="accent2">
                    <a:lumMod val="50000"/>
                  </a:schemeClr>
                </a:solidFill>
              </a:rPr>
              <a:t>Pods and controllers</a:t>
            </a:r>
          </a:p>
          <a:p>
            <a:pPr>
              <a:lnSpc>
                <a:spcPct val="120000"/>
              </a:lnSpc>
              <a:spcBef>
                <a:spcPts val="0"/>
              </a:spcBef>
              <a:spcAft>
                <a:spcPts val="0"/>
              </a:spcAft>
            </a:pPr>
            <a:r>
              <a:rPr lang="en-US" dirty="0"/>
              <a:t>You can use workload resources to create and manage multiple Pods for you. A controller for the resource handles </a:t>
            </a:r>
          </a:p>
          <a:p>
            <a:pPr lvl="2">
              <a:lnSpc>
                <a:spcPct val="120000"/>
              </a:lnSpc>
              <a:spcBef>
                <a:spcPts val="0"/>
              </a:spcBef>
              <a:buClr>
                <a:schemeClr val="accent2">
                  <a:lumMod val="50000"/>
                </a:schemeClr>
              </a:buClr>
              <a:buFont typeface="Arial" panose="020B0604020202020204" pitchFamily="34" charset="0"/>
              <a:buChar char="•"/>
            </a:pPr>
            <a:r>
              <a:rPr lang="en-US" sz="1300" dirty="0"/>
              <a:t>replication</a:t>
            </a:r>
          </a:p>
          <a:p>
            <a:pPr lvl="2">
              <a:lnSpc>
                <a:spcPct val="120000"/>
              </a:lnSpc>
              <a:spcBef>
                <a:spcPts val="0"/>
              </a:spcBef>
              <a:buClr>
                <a:schemeClr val="accent2">
                  <a:lumMod val="50000"/>
                </a:schemeClr>
              </a:buClr>
              <a:buFont typeface="Arial" panose="020B0604020202020204" pitchFamily="34" charset="0"/>
              <a:buChar char="•"/>
            </a:pPr>
            <a:r>
              <a:rPr lang="en-US" sz="1300" dirty="0"/>
              <a:t>rollout</a:t>
            </a:r>
          </a:p>
          <a:p>
            <a:pPr lvl="2">
              <a:lnSpc>
                <a:spcPct val="120000"/>
              </a:lnSpc>
              <a:spcBef>
                <a:spcPts val="0"/>
              </a:spcBef>
              <a:buClr>
                <a:schemeClr val="accent2">
                  <a:lumMod val="50000"/>
                </a:schemeClr>
              </a:buClr>
              <a:buFont typeface="Arial" panose="020B0604020202020204" pitchFamily="34" charset="0"/>
              <a:buChar char="•"/>
            </a:pPr>
            <a:r>
              <a:rPr lang="en-US" sz="1300" dirty="0"/>
              <a:t>automatic healing in case of Pod failure</a:t>
            </a:r>
          </a:p>
          <a:p>
            <a:pPr lvl="1" indent="0">
              <a:lnSpc>
                <a:spcPct val="120000"/>
              </a:lnSpc>
              <a:spcBef>
                <a:spcPts val="0"/>
              </a:spcBef>
              <a:spcAft>
                <a:spcPts val="0"/>
              </a:spcAft>
              <a:buNone/>
            </a:pPr>
            <a:r>
              <a:rPr lang="en-US" dirty="0"/>
              <a:t>For example, if a Node fails, a controller notices that Pods on that Node have stopped working and creates a replacement Pod. The scheduler places the replacement Pod onto a healthy Node.</a:t>
            </a:r>
          </a:p>
          <a:p>
            <a:r>
              <a:rPr lang="en-IN" sz="1300" b="1" dirty="0">
                <a:solidFill>
                  <a:schemeClr val="accent2">
                    <a:lumMod val="50000"/>
                  </a:schemeClr>
                </a:solidFill>
              </a:rPr>
              <a:t>Resource sharing and communication</a:t>
            </a:r>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IN" dirty="0"/>
              <a:t>Storage in Pods</a:t>
            </a:r>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IN" dirty="0"/>
              <a:t>Pod networking</a:t>
            </a:r>
            <a:r>
              <a:rPr lang="en-IN" dirty="0">
                <a:hlinkClick r:id="rId2"/>
              </a:rPr>
              <a:t> </a:t>
            </a:r>
            <a:endParaRPr lang="en-IN" dirty="0"/>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endParaRPr lang="en-IN" dirty="0"/>
          </a:p>
          <a:p>
            <a:pPr lvl="1" indent="0">
              <a:lnSpc>
                <a:spcPct val="110000"/>
              </a:lnSpc>
              <a:spcBef>
                <a:spcPts val="0"/>
              </a:spcBef>
              <a:spcAft>
                <a:spcPts val="0"/>
              </a:spcAft>
              <a:buClr>
                <a:schemeClr val="accent2">
                  <a:lumMod val="50000"/>
                </a:schemeClr>
              </a:buClr>
              <a:buSzPct val="100000"/>
              <a:buNone/>
            </a:pPr>
            <a:endParaRPr lang="en-IN" dirty="0"/>
          </a:p>
          <a:p>
            <a:pPr lvl="1" indent="0">
              <a:lnSpc>
                <a:spcPct val="110000"/>
              </a:lnSpc>
              <a:spcBef>
                <a:spcPts val="0"/>
              </a:spcBef>
              <a:spcAft>
                <a:spcPts val="0"/>
              </a:spcAft>
              <a:buClr>
                <a:schemeClr val="accent2">
                  <a:lumMod val="50000"/>
                </a:schemeClr>
              </a:buClr>
              <a:buSzPct val="100000"/>
              <a:buNone/>
            </a:pPr>
            <a:endParaRPr lang="en-IN" dirty="0"/>
          </a:p>
          <a:p>
            <a:pPr lvl="1" indent="0">
              <a:lnSpc>
                <a:spcPct val="110000"/>
              </a:lnSpc>
              <a:spcBef>
                <a:spcPts val="0"/>
              </a:spcBef>
              <a:spcAft>
                <a:spcPts val="0"/>
              </a:spcAft>
              <a:buClr>
                <a:schemeClr val="accent2">
                  <a:lumMod val="50000"/>
                </a:schemeClr>
              </a:buClr>
              <a:buSzPct val="100000"/>
              <a:buNone/>
            </a:pPr>
            <a:endParaRPr lang="en-IN" dirty="0"/>
          </a:p>
          <a:p>
            <a:pPr lvl="1" indent="0">
              <a:lnSpc>
                <a:spcPct val="110000"/>
              </a:lnSpc>
              <a:spcBef>
                <a:spcPts val="0"/>
              </a:spcBef>
              <a:spcAft>
                <a:spcPts val="0"/>
              </a:spcAft>
              <a:buClr>
                <a:schemeClr val="accent2">
                  <a:lumMod val="50000"/>
                </a:schemeClr>
              </a:buClr>
              <a:buSzPct val="100000"/>
              <a:buNone/>
            </a:pPr>
            <a:endParaRPr lang="en-IN" dirty="0"/>
          </a:p>
          <a:p>
            <a:pPr lvl="1" indent="0">
              <a:lnSpc>
                <a:spcPct val="110000"/>
              </a:lnSpc>
              <a:spcBef>
                <a:spcPts val="0"/>
              </a:spcBef>
              <a:spcAft>
                <a:spcPts val="0"/>
              </a:spcAft>
              <a:buClr>
                <a:schemeClr val="accent2">
                  <a:lumMod val="50000"/>
                </a:schemeClr>
              </a:buClr>
              <a:buSzPct val="100000"/>
              <a:buNone/>
            </a:pPr>
            <a:endParaRPr lang="en-IN" dirty="0"/>
          </a:p>
          <a:p>
            <a:r>
              <a:rPr lang="en-IN" b="1" dirty="0">
                <a:solidFill>
                  <a:schemeClr val="accent2">
                    <a:lumMod val="50000"/>
                  </a:schemeClr>
                </a:solidFill>
              </a:rPr>
              <a:t>Privileged mode for containers</a:t>
            </a:r>
          </a:p>
          <a:p>
            <a:pPr lvl="1"/>
            <a:r>
              <a:rPr lang="en-US" dirty="0"/>
              <a:t>This is useful for containers that want to use operating system administrative capabilities such as manipulating the network stack or accessing hardware devices. Processes within a privileged container get almost the same privileges that are available to processes outside a container</a:t>
            </a:r>
            <a:endParaRPr lang="en-IN" dirty="0"/>
          </a:p>
        </p:txBody>
      </p:sp>
      <p:sp>
        <p:nvSpPr>
          <p:cNvPr id="3" name="Title 2">
            <a:extLst>
              <a:ext uri="{FF2B5EF4-FFF2-40B4-BE49-F238E27FC236}">
                <a16:creationId xmlns:a16="http://schemas.microsoft.com/office/drawing/2014/main" id="{2D2408D4-261D-4492-A693-6045EFCF6C85}"/>
              </a:ext>
            </a:extLst>
          </p:cNvPr>
          <p:cNvSpPr>
            <a:spLocks noGrp="1"/>
          </p:cNvSpPr>
          <p:nvPr>
            <p:ph type="title"/>
          </p:nvPr>
        </p:nvSpPr>
        <p:spPr>
          <a:xfrm>
            <a:off x="251520" y="448629"/>
            <a:ext cx="8439155" cy="747763"/>
          </a:xfrm>
        </p:spPr>
        <p:txBody>
          <a:bodyPr>
            <a:normAutofit/>
          </a:bodyPr>
          <a:lstStyle/>
          <a:p>
            <a:r>
              <a:rPr lang="en-US" b="1" dirty="0">
                <a:solidFill>
                  <a:schemeClr val="accent2">
                    <a:lumMod val="50000"/>
                  </a:schemeClr>
                </a:solidFill>
              </a:rPr>
              <a:t>Workloads						(Contd.)</a:t>
            </a:r>
            <a:endParaRPr lang="en-IN" dirty="0"/>
          </a:p>
        </p:txBody>
      </p:sp>
      <p:pic>
        <p:nvPicPr>
          <p:cNvPr id="4" name="Picture 3">
            <a:extLst>
              <a:ext uri="{FF2B5EF4-FFF2-40B4-BE49-F238E27FC236}">
                <a16:creationId xmlns:a16="http://schemas.microsoft.com/office/drawing/2014/main" id="{D2270276-3488-43D8-B01F-73939BF5B812}"/>
              </a:ext>
            </a:extLst>
          </p:cNvPr>
          <p:cNvPicPr>
            <a:picLocks noChangeAspect="1"/>
          </p:cNvPicPr>
          <p:nvPr/>
        </p:nvPicPr>
        <p:blipFill>
          <a:blip r:embed="rId3"/>
          <a:stretch>
            <a:fillRect/>
          </a:stretch>
        </p:blipFill>
        <p:spPr>
          <a:xfrm>
            <a:off x="5004048" y="2975558"/>
            <a:ext cx="2376264" cy="2541674"/>
          </a:xfrm>
          <a:prstGeom prst="rect">
            <a:avLst/>
          </a:prstGeom>
        </p:spPr>
      </p:pic>
    </p:spTree>
    <p:extLst>
      <p:ext uri="{BB962C8B-B14F-4D97-AF65-F5344CB8AC3E}">
        <p14:creationId xmlns:p14="http://schemas.microsoft.com/office/powerpoint/2010/main" val="286085224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CF116E-C92B-4C7B-BB01-4663625856FD}"/>
              </a:ext>
            </a:extLst>
          </p:cNvPr>
          <p:cNvSpPr>
            <a:spLocks noGrp="1"/>
          </p:cNvSpPr>
          <p:nvPr>
            <p:ph idx="1"/>
          </p:nvPr>
        </p:nvSpPr>
        <p:spPr>
          <a:xfrm>
            <a:off x="453325" y="1340768"/>
            <a:ext cx="8237348" cy="5256584"/>
          </a:xfrm>
        </p:spPr>
        <p:txBody>
          <a:bodyPr>
            <a:normAutofit lnSpcReduction="10000"/>
          </a:bodyPr>
          <a:lstStyle/>
          <a:p>
            <a:r>
              <a:rPr lang="en-US" dirty="0"/>
              <a:t>ControllerA control loop that watches the shared state of the cluster through the </a:t>
            </a:r>
            <a:r>
              <a:rPr lang="en-US" dirty="0" err="1"/>
              <a:t>apiserver</a:t>
            </a:r>
            <a:r>
              <a:rPr lang="en-US" dirty="0"/>
              <a:t> and makes changes attempting to move the current state towards the desired state. </a:t>
            </a:r>
          </a:p>
          <a:p>
            <a:r>
              <a:rPr lang="en-US" dirty="0"/>
              <a:t>Following controllers available in Kubernetes to manage workloads </a:t>
            </a:r>
          </a:p>
          <a:p>
            <a:pPr marL="171450" indent="-171450">
              <a:lnSpc>
                <a:spcPct val="100000"/>
              </a:lnSpc>
              <a:spcBef>
                <a:spcPts val="600"/>
              </a:spcBef>
              <a:spcAft>
                <a:spcPts val="600"/>
              </a:spcAft>
              <a:buClr>
                <a:schemeClr val="accent2">
                  <a:lumMod val="50000"/>
                </a:schemeClr>
              </a:buClr>
              <a:buSzPct val="100000"/>
              <a:buFont typeface="Wingdings" panose="05000000000000000000" pitchFamily="2" charset="2"/>
              <a:buChar char="Ø"/>
            </a:pPr>
            <a:r>
              <a:rPr lang="en-US" b="1" dirty="0" err="1">
                <a:hlinkClick r:id="rId2"/>
              </a:rPr>
              <a:t>ReplicaSet</a:t>
            </a:r>
            <a:endParaRPr lang="en-US" b="1" dirty="0"/>
          </a:p>
          <a:p>
            <a:pPr marL="171450" indent="-171450">
              <a:lnSpc>
                <a:spcPct val="100000"/>
              </a:lnSpc>
              <a:spcBef>
                <a:spcPts val="600"/>
              </a:spcBef>
              <a:spcAft>
                <a:spcPts val="600"/>
              </a:spcAft>
              <a:buClr>
                <a:schemeClr val="accent2">
                  <a:lumMod val="50000"/>
                </a:schemeClr>
              </a:buClr>
              <a:buSzPct val="100000"/>
              <a:buFont typeface="Wingdings" panose="05000000000000000000" pitchFamily="2" charset="2"/>
              <a:buChar char="Ø"/>
            </a:pPr>
            <a:r>
              <a:rPr lang="en-US" b="1" dirty="0" err="1">
                <a:hlinkClick r:id="rId3"/>
              </a:rPr>
              <a:t>ReplicationController</a:t>
            </a:r>
            <a:endParaRPr lang="en-US" b="1" dirty="0"/>
          </a:p>
          <a:p>
            <a:pPr marL="171450" indent="-171450">
              <a:lnSpc>
                <a:spcPct val="100000"/>
              </a:lnSpc>
              <a:spcBef>
                <a:spcPts val="600"/>
              </a:spcBef>
              <a:spcAft>
                <a:spcPts val="600"/>
              </a:spcAft>
              <a:buClr>
                <a:schemeClr val="accent2">
                  <a:lumMod val="50000"/>
                </a:schemeClr>
              </a:buClr>
              <a:buSzPct val="100000"/>
              <a:buFont typeface="Wingdings" panose="05000000000000000000" pitchFamily="2" charset="2"/>
              <a:buChar char="Ø"/>
            </a:pPr>
            <a:r>
              <a:rPr lang="en-US" b="1" dirty="0">
                <a:hlinkClick r:id="rId4"/>
              </a:rPr>
              <a:t>DaemonSet</a:t>
            </a:r>
            <a:endParaRPr lang="en-US" dirty="0"/>
          </a:p>
          <a:p>
            <a:pPr marL="171450" indent="-171450">
              <a:lnSpc>
                <a:spcPct val="100000"/>
              </a:lnSpc>
              <a:spcBef>
                <a:spcPts val="600"/>
              </a:spcBef>
              <a:spcAft>
                <a:spcPts val="600"/>
              </a:spcAft>
              <a:buClr>
                <a:schemeClr val="accent2">
                  <a:lumMod val="50000"/>
                </a:schemeClr>
              </a:buClr>
              <a:buSzPct val="100000"/>
              <a:buFont typeface="Wingdings" panose="05000000000000000000" pitchFamily="2" charset="2"/>
              <a:buChar char="Ø"/>
            </a:pPr>
            <a:r>
              <a:rPr lang="en-US" b="1" dirty="0">
                <a:hlinkClick r:id="rId5"/>
              </a:rPr>
              <a:t> Jobs</a:t>
            </a:r>
            <a:endParaRPr lang="en-US" b="1" dirty="0"/>
          </a:p>
          <a:p>
            <a:pPr marL="171450" indent="-171450">
              <a:lnSpc>
                <a:spcPct val="100000"/>
              </a:lnSpc>
              <a:spcBef>
                <a:spcPts val="600"/>
              </a:spcBef>
              <a:spcAft>
                <a:spcPts val="600"/>
              </a:spcAft>
              <a:buClr>
                <a:schemeClr val="accent2">
                  <a:lumMod val="50000"/>
                </a:schemeClr>
              </a:buClr>
              <a:buSzPct val="100000"/>
              <a:buFont typeface="Wingdings" panose="05000000000000000000" pitchFamily="2" charset="2"/>
              <a:buChar char="Ø"/>
            </a:pPr>
            <a:r>
              <a:rPr lang="en-US" b="1" dirty="0">
                <a:hlinkClick r:id="rId6"/>
              </a:rPr>
              <a:t> </a:t>
            </a:r>
            <a:r>
              <a:rPr lang="en-US" b="1" dirty="0" err="1">
                <a:hlinkClick r:id="rId6"/>
              </a:rPr>
              <a:t>CronJob</a:t>
            </a:r>
            <a:endParaRPr lang="en-US" b="1" dirty="0"/>
          </a:p>
          <a:p>
            <a:pPr marL="171450" indent="-171450">
              <a:lnSpc>
                <a:spcPct val="100000"/>
              </a:lnSpc>
              <a:spcBef>
                <a:spcPts val="600"/>
              </a:spcBef>
              <a:spcAft>
                <a:spcPts val="600"/>
              </a:spcAft>
              <a:buClr>
                <a:schemeClr val="accent2">
                  <a:lumMod val="50000"/>
                </a:schemeClr>
              </a:buClr>
              <a:buSzPct val="100000"/>
              <a:buFont typeface="Wingdings" panose="05000000000000000000" pitchFamily="2" charset="2"/>
              <a:buChar char="Ø"/>
            </a:pPr>
            <a:r>
              <a:rPr lang="en-US" b="1" dirty="0">
                <a:hlinkClick r:id="rId7"/>
              </a:rPr>
              <a:t> Deployments</a:t>
            </a:r>
            <a:endParaRPr lang="en-US" dirty="0"/>
          </a:p>
          <a:p>
            <a:pPr marL="171450" indent="-171450">
              <a:lnSpc>
                <a:spcPct val="100000"/>
              </a:lnSpc>
              <a:spcBef>
                <a:spcPts val="600"/>
              </a:spcBef>
              <a:spcAft>
                <a:spcPts val="600"/>
              </a:spcAft>
              <a:buClr>
                <a:schemeClr val="accent2">
                  <a:lumMod val="50000"/>
                </a:schemeClr>
              </a:buClr>
              <a:buSzPct val="100000"/>
              <a:buFont typeface="Wingdings" panose="05000000000000000000" pitchFamily="2" charset="2"/>
              <a:buChar char="Ø"/>
            </a:pPr>
            <a:r>
              <a:rPr lang="en-US" b="1" dirty="0" err="1">
                <a:hlinkClick r:id="rId8"/>
              </a:rPr>
              <a:t>StatefulSets</a:t>
            </a:r>
            <a:endParaRPr lang="en-US" dirty="0"/>
          </a:p>
          <a:p>
            <a:pPr>
              <a:lnSpc>
                <a:spcPct val="100000"/>
              </a:lnSpc>
              <a:spcBef>
                <a:spcPts val="600"/>
              </a:spcBef>
              <a:spcAft>
                <a:spcPts val="600"/>
              </a:spcAft>
              <a:buClr>
                <a:schemeClr val="accent2">
                  <a:lumMod val="50000"/>
                </a:schemeClr>
              </a:buClr>
              <a:buSzPct val="100000"/>
              <a:buNone/>
            </a:pPr>
            <a:endParaRPr lang="en-US" b="1" dirty="0"/>
          </a:p>
          <a:p>
            <a:pPr>
              <a:lnSpc>
                <a:spcPct val="120000"/>
              </a:lnSpc>
              <a:spcBef>
                <a:spcPts val="0"/>
              </a:spcBef>
              <a:spcAft>
                <a:spcPts val="0"/>
              </a:spcAft>
            </a:pPr>
            <a:r>
              <a:rPr lang="en-US" b="1" dirty="0">
                <a:solidFill>
                  <a:schemeClr val="accent2">
                    <a:lumMod val="50000"/>
                  </a:schemeClr>
                </a:solidFill>
              </a:rPr>
              <a:t>Pod templates</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Controllers for workload resources create Pods from a pod template and manage those Pods on your behalf.</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PodTemplates</a:t>
            </a:r>
            <a:r>
              <a:rPr lang="en-US" dirty="0"/>
              <a:t> are specifications for creating Pods, and are included in workload resources such as Deployments, Jobs, and </a:t>
            </a:r>
            <a:r>
              <a:rPr lang="en-US" dirty="0" err="1"/>
              <a:t>DaemonSets</a:t>
            </a:r>
            <a:r>
              <a:rPr lang="en-US" dirty="0"/>
              <a:t>.</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Each controller for a workload resource uses the </a:t>
            </a:r>
            <a:r>
              <a:rPr lang="en-US" dirty="0" err="1"/>
              <a:t>PodTemplate</a:t>
            </a:r>
            <a:r>
              <a:rPr lang="en-US" dirty="0"/>
              <a:t> inside the workload object to make actual Pods. The </a:t>
            </a:r>
            <a:r>
              <a:rPr lang="en-US" dirty="0" err="1"/>
              <a:t>PodTemplate</a:t>
            </a:r>
            <a:r>
              <a:rPr lang="en-US" dirty="0"/>
              <a:t> is part of the desired state of whatever workload resource you used to run your app.</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Modifying the pod template or switching to a new pod template has no effect on the Pods that already exist. Pods do not receive template updates directly. Instead, a new Pod is created to match the revised pod template.</a:t>
            </a:r>
          </a:p>
          <a:p>
            <a:pPr>
              <a:lnSpc>
                <a:spcPct val="100000"/>
              </a:lnSpc>
              <a:spcBef>
                <a:spcPts val="600"/>
              </a:spcBef>
              <a:spcAft>
                <a:spcPts val="600"/>
              </a:spcAft>
              <a:buClr>
                <a:schemeClr val="accent2">
                  <a:lumMod val="50000"/>
                </a:schemeClr>
              </a:buClr>
              <a:buSzPct val="100000"/>
              <a:buNone/>
            </a:pPr>
            <a:endParaRPr lang="en-US" dirty="0"/>
          </a:p>
          <a:p>
            <a:pPr marL="171450" indent="-171450">
              <a:lnSpc>
                <a:spcPct val="100000"/>
              </a:lnSpc>
              <a:spcBef>
                <a:spcPts val="600"/>
              </a:spcBef>
              <a:spcAft>
                <a:spcPts val="600"/>
              </a:spcAft>
              <a:buClr>
                <a:schemeClr val="accent2">
                  <a:lumMod val="50000"/>
                </a:schemeClr>
              </a:buClr>
              <a:buSzPct val="100000"/>
              <a:buFont typeface="Wingdings" panose="05000000000000000000" pitchFamily="2" charset="2"/>
              <a:buChar char="Ø"/>
            </a:pPr>
            <a:endParaRPr lang="en-US" dirty="0"/>
          </a:p>
          <a:p>
            <a:endParaRPr lang="en-US" dirty="0"/>
          </a:p>
        </p:txBody>
      </p:sp>
      <p:sp>
        <p:nvSpPr>
          <p:cNvPr id="3" name="Title 2">
            <a:extLst>
              <a:ext uri="{FF2B5EF4-FFF2-40B4-BE49-F238E27FC236}">
                <a16:creationId xmlns:a16="http://schemas.microsoft.com/office/drawing/2014/main" id="{CF682BDD-E947-4D04-9B70-A217F0D12CEF}"/>
              </a:ext>
            </a:extLst>
          </p:cNvPr>
          <p:cNvSpPr>
            <a:spLocks noGrp="1"/>
          </p:cNvSpPr>
          <p:nvPr>
            <p:ph type="title"/>
          </p:nvPr>
        </p:nvSpPr>
        <p:spPr/>
        <p:txBody>
          <a:bodyPr/>
          <a:lstStyle/>
          <a:p>
            <a:r>
              <a:rPr lang="en-US" b="1" dirty="0">
                <a:solidFill>
                  <a:schemeClr val="accent2">
                    <a:lumMod val="50000"/>
                  </a:schemeClr>
                </a:solidFill>
              </a:rPr>
              <a:t>Controllers</a:t>
            </a:r>
            <a:r>
              <a:rPr lang="en-US" dirty="0"/>
              <a:t> </a:t>
            </a:r>
          </a:p>
        </p:txBody>
      </p:sp>
    </p:spTree>
    <p:extLst>
      <p:ext uri="{BB962C8B-B14F-4D97-AF65-F5344CB8AC3E}">
        <p14:creationId xmlns:p14="http://schemas.microsoft.com/office/powerpoint/2010/main" val="413319385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7BCA9E-D104-4F8E-BE0C-D16F47B3B63A}"/>
              </a:ext>
            </a:extLst>
          </p:cNvPr>
          <p:cNvSpPr>
            <a:spLocks noGrp="1"/>
          </p:cNvSpPr>
          <p:nvPr>
            <p:ph idx="1"/>
          </p:nvPr>
        </p:nvSpPr>
        <p:spPr>
          <a:xfrm>
            <a:off x="453325" y="1196392"/>
            <a:ext cx="8237348" cy="5400960"/>
          </a:xfrm>
        </p:spPr>
        <p:txBody>
          <a:bodyPr>
            <a:normAutofit lnSpcReduction="10000"/>
          </a:bodyPr>
          <a:lstStyle/>
          <a:p>
            <a:pPr marL="285750" indent="-285750">
              <a:lnSpc>
                <a:spcPct val="100000"/>
              </a:lnSpc>
              <a:spcBef>
                <a:spcPts val="0"/>
              </a:spcBef>
              <a:spcAft>
                <a:spcPts val="0"/>
              </a:spcAft>
              <a:buClr>
                <a:schemeClr val="accent2">
                  <a:lumMod val="50000"/>
                </a:schemeClr>
              </a:buClr>
              <a:buSzPct val="100000"/>
              <a:buFont typeface="Wingdings" panose="05000000000000000000" pitchFamily="2" charset="2"/>
              <a:buChar char="Ø"/>
            </a:pPr>
            <a:r>
              <a:rPr lang="en-IN" sz="1600" b="1" dirty="0">
                <a:solidFill>
                  <a:schemeClr val="accent2">
                    <a:lumMod val="50000"/>
                  </a:schemeClr>
                </a:solidFill>
              </a:rPr>
              <a:t>ReplicaSet</a:t>
            </a:r>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ü"/>
            </a:pPr>
            <a:endParaRPr lang="en-IN" b="1" dirty="0"/>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ü"/>
            </a:pPr>
            <a:r>
              <a:rPr lang="en-US" dirty="0"/>
              <a:t>A </a:t>
            </a:r>
            <a:r>
              <a:rPr lang="en-US" dirty="0" err="1"/>
              <a:t>ReplicaSet's</a:t>
            </a:r>
            <a:r>
              <a:rPr lang="en-US" dirty="0"/>
              <a:t> purpose is to maintain a stable set of replica Pods running at any given time. As such, it is often used to guarantee the availability of a specified number of identical Pod</a:t>
            </a:r>
          </a:p>
          <a:p>
            <a:pPr marL="171450" indent="-171450">
              <a:lnSpc>
                <a:spcPct val="120000"/>
              </a:lnSpc>
              <a:spcBef>
                <a:spcPts val="0"/>
              </a:spcBef>
              <a:spcAft>
                <a:spcPts val="0"/>
              </a:spcAft>
              <a:buClr>
                <a:schemeClr val="accent2">
                  <a:lumMod val="50000"/>
                </a:schemeClr>
              </a:buClr>
              <a:buFont typeface="Wingdings" panose="05000000000000000000" pitchFamily="2" charset="2"/>
              <a:buChar char="ü"/>
            </a:pPr>
            <a:endParaRPr lang="en-US" dirty="0"/>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ü"/>
            </a:pPr>
            <a:r>
              <a:rPr lang="en-US" dirty="0"/>
              <a:t>A </a:t>
            </a:r>
            <a:r>
              <a:rPr lang="en-US" dirty="0" err="1"/>
              <a:t>ReplicaSet</a:t>
            </a:r>
            <a:r>
              <a:rPr lang="en-US" dirty="0"/>
              <a:t> is defined with fields, including </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  A selector - that specifies how to identify Pods it can acquire</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  A  number of replicas - indicating how many Pods it should be maintaining</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  A pod template  - specifying the data of new Pods it should create to meet the number of replicas criteria</a:t>
            </a:r>
          </a:p>
          <a:p>
            <a:pPr lvl="1">
              <a:lnSpc>
                <a:spcPct val="120000"/>
              </a:lnSpc>
              <a:spcBef>
                <a:spcPts val="0"/>
              </a:spcBef>
              <a:spcAft>
                <a:spcPts val="0"/>
              </a:spcAft>
              <a:buClr>
                <a:schemeClr val="accent2">
                  <a:lumMod val="50000"/>
                </a:schemeClr>
              </a:buClr>
              <a:buFont typeface="Wingdings" panose="05000000000000000000" pitchFamily="2" charset="2"/>
              <a:buChar char="ü"/>
            </a:pPr>
            <a:endParaRPr lang="en-US" dirty="0"/>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ü"/>
            </a:pPr>
            <a:r>
              <a:rPr lang="en-US" dirty="0"/>
              <a:t> A </a:t>
            </a:r>
            <a:r>
              <a:rPr lang="en-US" dirty="0" err="1"/>
              <a:t>ReplicaSet</a:t>
            </a:r>
            <a:r>
              <a:rPr lang="en-US" dirty="0"/>
              <a:t> then fulfills its purpose by creating and deleting Pods as needed to reach the desired number. When a      </a:t>
            </a:r>
            <a:r>
              <a:rPr lang="en-US" dirty="0" err="1"/>
              <a:t>ReplicaSet</a:t>
            </a:r>
            <a:r>
              <a:rPr lang="en-US" dirty="0"/>
              <a:t> needs to create new Pods, it uses its Pod template.</a:t>
            </a:r>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ü"/>
            </a:pPr>
            <a:endParaRPr lang="en-US" dirty="0"/>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ü"/>
            </a:pPr>
            <a:r>
              <a:rPr lang="en-US" dirty="0"/>
              <a:t>A Deployment is a higher-level concept that manages </a:t>
            </a:r>
            <a:r>
              <a:rPr lang="en-US" dirty="0" err="1"/>
              <a:t>ReplicaSets</a:t>
            </a:r>
            <a:r>
              <a:rPr lang="en-US" dirty="0"/>
              <a:t> and provides declarative updates to Pods along with a lot of other useful features. Recommendation is using Deployments instead of directly using </a:t>
            </a:r>
            <a:r>
              <a:rPr lang="en-US" dirty="0" err="1"/>
              <a:t>ReplicaSets</a:t>
            </a:r>
            <a:r>
              <a:rPr lang="en-US" dirty="0"/>
              <a:t>, unless you require custom update orchestration or don't require updates at all.</a:t>
            </a:r>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ü"/>
            </a:pPr>
            <a:endParaRPr lang="en-US" dirty="0"/>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ü"/>
            </a:pPr>
            <a:r>
              <a:rPr lang="en-US" dirty="0"/>
              <a:t>This actually means that you may never need to manipulate </a:t>
            </a:r>
            <a:r>
              <a:rPr lang="en-US" dirty="0" err="1"/>
              <a:t>ReplicaSet</a:t>
            </a:r>
            <a:r>
              <a:rPr lang="en-US" dirty="0"/>
              <a:t> objects: use a Deployment instead, and define your application in the spec section</a:t>
            </a:r>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ü"/>
            </a:pPr>
            <a:endParaRPr lang="en-US" dirty="0"/>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ü"/>
            </a:pPr>
            <a:r>
              <a:rPr lang="en-US" dirty="0"/>
              <a:t>As with all other Kubernetes API objects, a </a:t>
            </a:r>
            <a:r>
              <a:rPr lang="en-US" dirty="0" err="1"/>
              <a:t>ReplicaSet</a:t>
            </a:r>
            <a:r>
              <a:rPr lang="en-US" dirty="0"/>
              <a:t> needs the</a:t>
            </a:r>
          </a:p>
          <a:p>
            <a:pPr>
              <a:lnSpc>
                <a:spcPct val="120000"/>
              </a:lnSpc>
              <a:spcBef>
                <a:spcPts val="0"/>
              </a:spcBef>
              <a:spcAft>
                <a:spcPts val="0"/>
              </a:spcAft>
            </a:pPr>
            <a:r>
              <a:rPr lang="en-US" dirty="0"/>
              <a:t> 	- </a:t>
            </a:r>
            <a:r>
              <a:rPr lang="en-US" dirty="0" err="1"/>
              <a:t>apiVersion</a:t>
            </a:r>
            <a:r>
              <a:rPr lang="en-US" dirty="0"/>
              <a:t>, (apps/v1)</a:t>
            </a:r>
          </a:p>
          <a:p>
            <a:pPr lvl="1">
              <a:lnSpc>
                <a:spcPct val="120000"/>
              </a:lnSpc>
              <a:spcBef>
                <a:spcPts val="0"/>
              </a:spcBef>
              <a:spcAft>
                <a:spcPts val="0"/>
              </a:spcAft>
            </a:pPr>
            <a:r>
              <a:rPr lang="en-US" dirty="0"/>
              <a:t>   	- kind (</a:t>
            </a:r>
            <a:r>
              <a:rPr lang="en-US" dirty="0" err="1"/>
              <a:t>ReplicaSet</a:t>
            </a:r>
            <a:r>
              <a:rPr lang="en-US" dirty="0"/>
              <a:t>)</a:t>
            </a:r>
          </a:p>
          <a:p>
            <a:pPr lvl="1">
              <a:lnSpc>
                <a:spcPct val="120000"/>
              </a:lnSpc>
              <a:spcBef>
                <a:spcPts val="0"/>
              </a:spcBef>
              <a:spcAft>
                <a:spcPts val="0"/>
              </a:spcAft>
            </a:pPr>
            <a:r>
              <a:rPr lang="en-US" dirty="0"/>
              <a:t>           - metadata  and </a:t>
            </a:r>
          </a:p>
          <a:p>
            <a:pPr lvl="1">
              <a:lnSpc>
                <a:spcPct val="120000"/>
              </a:lnSpc>
              <a:spcBef>
                <a:spcPts val="0"/>
              </a:spcBef>
              <a:spcAft>
                <a:spcPts val="0"/>
              </a:spcAft>
            </a:pPr>
            <a:r>
              <a:rPr lang="en-US" dirty="0"/>
              <a:t>           - spec</a:t>
            </a:r>
          </a:p>
          <a:p>
            <a:endParaRPr lang="en-IN" dirty="0"/>
          </a:p>
          <a:p>
            <a:endParaRPr lang="en-US" dirty="0"/>
          </a:p>
          <a:p>
            <a:endParaRPr lang="en-US" dirty="0"/>
          </a:p>
          <a:p>
            <a:endParaRPr lang="en-US" dirty="0"/>
          </a:p>
          <a:p>
            <a:endParaRPr lang="en-US" dirty="0"/>
          </a:p>
          <a:p>
            <a:endParaRPr lang="en-US" dirty="0"/>
          </a:p>
          <a:p>
            <a:endParaRPr lang="en-IN" b="1" dirty="0"/>
          </a:p>
          <a:p>
            <a:endParaRPr lang="en-IN" dirty="0"/>
          </a:p>
        </p:txBody>
      </p:sp>
      <p:sp>
        <p:nvSpPr>
          <p:cNvPr id="3" name="Title 2">
            <a:extLst>
              <a:ext uri="{FF2B5EF4-FFF2-40B4-BE49-F238E27FC236}">
                <a16:creationId xmlns:a16="http://schemas.microsoft.com/office/drawing/2014/main" id="{9411E017-AA92-496F-8F27-0B84F41355AB}"/>
              </a:ext>
            </a:extLst>
          </p:cNvPr>
          <p:cNvSpPr>
            <a:spLocks noGrp="1"/>
          </p:cNvSpPr>
          <p:nvPr>
            <p:ph type="title"/>
          </p:nvPr>
        </p:nvSpPr>
        <p:spPr/>
        <p:txBody>
          <a:bodyPr/>
          <a:lstStyle/>
          <a:p>
            <a:r>
              <a:rPr lang="en-US" b="1" dirty="0">
                <a:solidFill>
                  <a:schemeClr val="accent2">
                    <a:lumMod val="50000"/>
                  </a:schemeClr>
                </a:solidFill>
              </a:rPr>
              <a:t>Controllers						(Contd.)</a:t>
            </a:r>
            <a:endParaRPr lang="en-IN" dirty="0"/>
          </a:p>
        </p:txBody>
      </p:sp>
    </p:spTree>
    <p:extLst>
      <p:ext uri="{BB962C8B-B14F-4D97-AF65-F5344CB8AC3E}">
        <p14:creationId xmlns:p14="http://schemas.microsoft.com/office/powerpoint/2010/main" val="39513831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A159CB-7FAC-49C5-8FCA-D043861F3143}"/>
              </a:ext>
            </a:extLst>
          </p:cNvPr>
          <p:cNvSpPr>
            <a:spLocks noGrp="1"/>
          </p:cNvSpPr>
          <p:nvPr>
            <p:ph idx="1"/>
          </p:nvPr>
        </p:nvSpPr>
        <p:spPr>
          <a:xfrm>
            <a:off x="453325" y="1340768"/>
            <a:ext cx="8237348" cy="4968552"/>
          </a:xfrm>
        </p:spPr>
        <p:txBody>
          <a:bodyPr/>
          <a:lstStyle/>
          <a:p>
            <a:pPr>
              <a:lnSpc>
                <a:spcPct val="100000"/>
              </a:lnSpc>
              <a:spcBef>
                <a:spcPts val="0"/>
              </a:spcBef>
              <a:spcAft>
                <a:spcPts val="0"/>
              </a:spcAft>
            </a:pPr>
            <a:r>
              <a:rPr lang="en-US" sz="1400" b="1" dirty="0">
                <a:solidFill>
                  <a:schemeClr val="accent2">
                    <a:lumMod val="50000"/>
                  </a:schemeClr>
                </a:solidFill>
              </a:rPr>
              <a:t>Working with </a:t>
            </a:r>
            <a:r>
              <a:rPr lang="en-US" sz="1400" b="1" dirty="0" err="1">
                <a:solidFill>
                  <a:schemeClr val="accent2">
                    <a:lumMod val="50000"/>
                  </a:schemeClr>
                </a:solidFill>
              </a:rPr>
              <a:t>ReplicaSet</a:t>
            </a:r>
            <a:r>
              <a:rPr lang="en-US" sz="1400" b="1" dirty="0">
                <a:solidFill>
                  <a:schemeClr val="accent2">
                    <a:lumMod val="50000"/>
                  </a:schemeClr>
                </a:solidFill>
              </a:rPr>
              <a:t>: </a:t>
            </a:r>
          </a:p>
          <a:p>
            <a:pPr>
              <a:lnSpc>
                <a:spcPct val="100000"/>
              </a:lnSpc>
              <a:spcBef>
                <a:spcPts val="0"/>
              </a:spcBef>
              <a:spcAft>
                <a:spcPts val="0"/>
              </a:spcAft>
            </a:pPr>
            <a:endParaRPr lang="en-US" sz="1400" b="1" dirty="0">
              <a:solidFill>
                <a:schemeClr val="accent2">
                  <a:lumMod val="50000"/>
                </a:schemeClr>
              </a:solidFill>
            </a:endParaRPr>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Ø"/>
            </a:pPr>
            <a:r>
              <a:rPr lang="en-US" dirty="0"/>
              <a:t>Creating a </a:t>
            </a:r>
            <a:r>
              <a:rPr lang="en-US" dirty="0" err="1"/>
              <a:t>Replicacet</a:t>
            </a:r>
            <a:endParaRPr lang="en-US" dirty="0"/>
          </a:p>
          <a:p>
            <a:pPr>
              <a:lnSpc>
                <a:spcPct val="100000"/>
              </a:lnSpc>
              <a:spcBef>
                <a:spcPts val="0"/>
              </a:spcBef>
              <a:spcAft>
                <a:spcPts val="0"/>
              </a:spcAft>
              <a:buClr>
                <a:schemeClr val="accent2">
                  <a:lumMod val="50000"/>
                </a:schemeClr>
              </a:buClr>
              <a:buSzPct val="100000"/>
              <a:buNone/>
            </a:pPr>
            <a:endParaRPr lang="en-US" dirty="0"/>
          </a:p>
          <a:p>
            <a:pPr>
              <a:lnSpc>
                <a:spcPct val="100000"/>
              </a:lnSpc>
              <a:spcBef>
                <a:spcPts val="0"/>
              </a:spcBef>
              <a:spcAft>
                <a:spcPts val="0"/>
              </a:spcAft>
              <a:buClr>
                <a:schemeClr val="accent2">
                  <a:lumMod val="50000"/>
                </a:schemeClr>
              </a:buClr>
              <a:buSzPct val="100000"/>
              <a:buNone/>
            </a:pPr>
            <a:r>
              <a:rPr lang="en-US" dirty="0"/>
              <a:t>	kubectl create –f &lt;</a:t>
            </a:r>
            <a:r>
              <a:rPr lang="en-US" dirty="0" err="1"/>
              <a:t>rs-confiug.yaml</a:t>
            </a:r>
            <a:r>
              <a:rPr lang="en-US" dirty="0"/>
              <a:t>&gt; </a:t>
            </a:r>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Ø"/>
            </a:pPr>
            <a:endParaRPr lang="en-US" dirty="0"/>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Ø"/>
            </a:pPr>
            <a:r>
              <a:rPr lang="en-US" dirty="0"/>
              <a:t>Deleting a </a:t>
            </a:r>
            <a:r>
              <a:rPr lang="en-US" dirty="0" err="1"/>
              <a:t>ReplicaSet</a:t>
            </a:r>
            <a:r>
              <a:rPr lang="en-US" dirty="0"/>
              <a:t> and its Pods</a:t>
            </a:r>
          </a:p>
          <a:p>
            <a:pPr>
              <a:lnSpc>
                <a:spcPct val="100000"/>
              </a:lnSpc>
              <a:spcBef>
                <a:spcPts val="0"/>
              </a:spcBef>
              <a:spcAft>
                <a:spcPts val="0"/>
              </a:spcAft>
              <a:buClr>
                <a:schemeClr val="accent2">
                  <a:lumMod val="50000"/>
                </a:schemeClr>
              </a:buClr>
              <a:buSzPct val="100000"/>
              <a:buNone/>
            </a:pPr>
            <a:endParaRPr lang="en-US" dirty="0"/>
          </a:p>
          <a:p>
            <a:pPr>
              <a:lnSpc>
                <a:spcPct val="100000"/>
              </a:lnSpc>
              <a:spcBef>
                <a:spcPts val="0"/>
              </a:spcBef>
              <a:spcAft>
                <a:spcPts val="0"/>
              </a:spcAft>
              <a:buClr>
                <a:schemeClr val="accent2">
                  <a:lumMod val="50000"/>
                </a:schemeClr>
              </a:buClr>
              <a:buSzPct val="100000"/>
              <a:buNone/>
            </a:pPr>
            <a:r>
              <a:rPr lang="en-US" dirty="0"/>
              <a:t>	kubectl get </a:t>
            </a:r>
            <a:r>
              <a:rPr lang="en-US" dirty="0" err="1"/>
              <a:t>rs</a:t>
            </a:r>
            <a:r>
              <a:rPr lang="en-US" dirty="0"/>
              <a:t> &lt;</a:t>
            </a:r>
            <a:r>
              <a:rPr lang="en-US" dirty="0" err="1"/>
              <a:t>rs</a:t>
            </a:r>
            <a:r>
              <a:rPr lang="en-US" dirty="0"/>
              <a:t>-name&gt;</a:t>
            </a:r>
          </a:p>
          <a:p>
            <a:pPr>
              <a:lnSpc>
                <a:spcPct val="100000"/>
              </a:lnSpc>
              <a:spcBef>
                <a:spcPts val="0"/>
              </a:spcBef>
              <a:spcAft>
                <a:spcPts val="0"/>
              </a:spcAft>
              <a:buClr>
                <a:schemeClr val="accent2">
                  <a:lumMod val="50000"/>
                </a:schemeClr>
              </a:buClr>
              <a:buSzPct val="100000"/>
              <a:buNone/>
            </a:pPr>
            <a:endParaRPr lang="en-US" dirty="0"/>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Ø"/>
            </a:pPr>
            <a:r>
              <a:rPr lang="en-IN" dirty="0"/>
              <a:t>Deleting just a ReplicaSet</a:t>
            </a:r>
            <a:r>
              <a:rPr lang="en-IN" dirty="0">
                <a:hlinkClick r:id="rId2"/>
              </a:rPr>
              <a:t> </a:t>
            </a:r>
            <a:endParaRPr lang="en-IN" dirty="0"/>
          </a:p>
          <a:p>
            <a:pPr>
              <a:lnSpc>
                <a:spcPct val="100000"/>
              </a:lnSpc>
              <a:spcBef>
                <a:spcPts val="0"/>
              </a:spcBef>
              <a:spcAft>
                <a:spcPts val="0"/>
              </a:spcAft>
              <a:buClr>
                <a:schemeClr val="accent2">
                  <a:lumMod val="50000"/>
                </a:schemeClr>
              </a:buClr>
              <a:buSzPct val="100000"/>
              <a:buNone/>
            </a:pPr>
            <a:r>
              <a:rPr lang="en-IN" dirty="0"/>
              <a:t>	</a:t>
            </a:r>
          </a:p>
          <a:p>
            <a:pPr>
              <a:lnSpc>
                <a:spcPct val="100000"/>
              </a:lnSpc>
              <a:spcBef>
                <a:spcPts val="0"/>
              </a:spcBef>
              <a:spcAft>
                <a:spcPts val="0"/>
              </a:spcAft>
              <a:buClr>
                <a:schemeClr val="accent2">
                  <a:lumMod val="50000"/>
                </a:schemeClr>
              </a:buClr>
              <a:buSzPct val="100000"/>
              <a:buNone/>
            </a:pPr>
            <a:r>
              <a:rPr lang="en-IN" dirty="0"/>
              <a:t>	</a:t>
            </a:r>
            <a:r>
              <a:rPr lang="en-US" dirty="0"/>
              <a:t>kubectl delete </a:t>
            </a:r>
            <a:r>
              <a:rPr lang="en-US" dirty="0" err="1"/>
              <a:t>rs</a:t>
            </a:r>
            <a:r>
              <a:rPr lang="en-US" dirty="0"/>
              <a:t> &lt;</a:t>
            </a:r>
            <a:r>
              <a:rPr lang="en-US" dirty="0" err="1"/>
              <a:t>rs</a:t>
            </a:r>
            <a:r>
              <a:rPr lang="en-US" dirty="0"/>
              <a:t>-name&gt; --cascade=false</a:t>
            </a:r>
          </a:p>
          <a:p>
            <a:pPr>
              <a:lnSpc>
                <a:spcPct val="100000"/>
              </a:lnSpc>
              <a:spcBef>
                <a:spcPts val="0"/>
              </a:spcBef>
              <a:spcAft>
                <a:spcPts val="0"/>
              </a:spcAft>
              <a:buClr>
                <a:schemeClr val="accent2">
                  <a:lumMod val="50000"/>
                </a:schemeClr>
              </a:buClr>
              <a:buSzPct val="100000"/>
              <a:buNone/>
            </a:pPr>
            <a:endParaRPr lang="en-IN" dirty="0"/>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Ø"/>
            </a:pPr>
            <a:r>
              <a:rPr lang="en-US" dirty="0"/>
              <a:t>Isolating Pods from a </a:t>
            </a:r>
            <a:r>
              <a:rPr lang="en-US" dirty="0" err="1"/>
              <a:t>ReplicaSet</a:t>
            </a:r>
            <a:endParaRPr lang="en-US" dirty="0"/>
          </a:p>
          <a:p>
            <a:pPr>
              <a:lnSpc>
                <a:spcPct val="100000"/>
              </a:lnSpc>
              <a:spcBef>
                <a:spcPts val="0"/>
              </a:spcBef>
              <a:spcAft>
                <a:spcPts val="0"/>
              </a:spcAft>
              <a:buClr>
                <a:schemeClr val="accent2">
                  <a:lumMod val="50000"/>
                </a:schemeClr>
              </a:buClr>
              <a:buSzPct val="100000"/>
              <a:buNone/>
            </a:pPr>
            <a:endParaRPr lang="en-US" dirty="0"/>
          </a:p>
          <a:p>
            <a:pPr>
              <a:lnSpc>
                <a:spcPct val="100000"/>
              </a:lnSpc>
              <a:spcBef>
                <a:spcPts val="0"/>
              </a:spcBef>
              <a:spcAft>
                <a:spcPts val="0"/>
              </a:spcAft>
              <a:buClr>
                <a:schemeClr val="accent2">
                  <a:lumMod val="50000"/>
                </a:schemeClr>
              </a:buClr>
              <a:buSzPct val="100000"/>
              <a:buNone/>
            </a:pPr>
            <a:r>
              <a:rPr lang="en-US" dirty="0"/>
              <a:t>	Change the label of pod to isolate from </a:t>
            </a:r>
            <a:r>
              <a:rPr lang="en-US" dirty="0" err="1"/>
              <a:t>ReplicaSet</a:t>
            </a:r>
            <a:endParaRPr lang="en-US" dirty="0"/>
          </a:p>
          <a:p>
            <a:pPr>
              <a:lnSpc>
                <a:spcPct val="100000"/>
              </a:lnSpc>
              <a:spcBef>
                <a:spcPts val="0"/>
              </a:spcBef>
              <a:spcAft>
                <a:spcPts val="0"/>
              </a:spcAft>
              <a:buClr>
                <a:schemeClr val="accent2">
                  <a:lumMod val="50000"/>
                </a:schemeClr>
              </a:buClr>
              <a:buSzPct val="100000"/>
              <a:buNone/>
            </a:pPr>
            <a:endParaRPr lang="en-US" dirty="0"/>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Ø"/>
            </a:pPr>
            <a:r>
              <a:rPr lang="en-IN" dirty="0"/>
              <a:t>Scaling a ReplicaSet</a:t>
            </a:r>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Ø"/>
            </a:pPr>
            <a:endParaRPr lang="en-IN" dirty="0"/>
          </a:p>
          <a:p>
            <a:pPr>
              <a:lnSpc>
                <a:spcPct val="100000"/>
              </a:lnSpc>
              <a:spcBef>
                <a:spcPts val="0"/>
              </a:spcBef>
              <a:spcAft>
                <a:spcPts val="0"/>
              </a:spcAft>
              <a:buClr>
                <a:schemeClr val="accent2">
                  <a:lumMod val="50000"/>
                </a:schemeClr>
              </a:buClr>
              <a:buSzPct val="100000"/>
              <a:buNone/>
            </a:pPr>
            <a:r>
              <a:rPr lang="en-IN" dirty="0"/>
              <a:t>	</a:t>
            </a:r>
            <a:r>
              <a:rPr lang="en-IN" dirty="0" err="1"/>
              <a:t>kubectl</a:t>
            </a:r>
            <a:r>
              <a:rPr lang="en-IN" dirty="0"/>
              <a:t> scale </a:t>
            </a:r>
            <a:r>
              <a:rPr lang="en-IN" dirty="0" err="1"/>
              <a:t>rs</a:t>
            </a:r>
            <a:r>
              <a:rPr lang="en-IN" dirty="0"/>
              <a:t> &lt;</a:t>
            </a:r>
            <a:r>
              <a:rPr lang="en-IN" dirty="0" err="1"/>
              <a:t>rs</a:t>
            </a:r>
            <a:r>
              <a:rPr lang="en-IN" dirty="0"/>
              <a:t>-name&gt;  --replicas=&lt;number of replicas&gt;</a:t>
            </a:r>
          </a:p>
          <a:p>
            <a:pPr>
              <a:lnSpc>
                <a:spcPct val="100000"/>
              </a:lnSpc>
              <a:spcBef>
                <a:spcPts val="0"/>
              </a:spcBef>
              <a:spcAft>
                <a:spcPts val="0"/>
              </a:spcAft>
              <a:buClr>
                <a:schemeClr val="accent2">
                  <a:lumMod val="50000"/>
                </a:schemeClr>
              </a:buClr>
              <a:buSzPct val="100000"/>
              <a:buNone/>
            </a:pPr>
            <a:endParaRPr lang="en-IN" dirty="0"/>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Ø"/>
            </a:pPr>
            <a:r>
              <a:rPr lang="en-IN" dirty="0"/>
              <a:t>ReplicaSet as a Horizontal Pod </a:t>
            </a:r>
            <a:r>
              <a:rPr lang="en-IN" dirty="0" err="1"/>
              <a:t>Autoscaler</a:t>
            </a:r>
            <a:r>
              <a:rPr lang="en-IN" dirty="0"/>
              <a:t> Target</a:t>
            </a:r>
            <a:r>
              <a:rPr lang="en-IN" dirty="0">
                <a:hlinkClick r:id="rId3"/>
              </a:rPr>
              <a:t> </a:t>
            </a:r>
            <a:endParaRPr lang="en-IN" dirty="0"/>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Ø"/>
            </a:pPr>
            <a:endParaRPr lang="en-IN" dirty="0"/>
          </a:p>
          <a:p>
            <a:pPr>
              <a:lnSpc>
                <a:spcPct val="100000"/>
              </a:lnSpc>
              <a:spcBef>
                <a:spcPts val="0"/>
              </a:spcBef>
              <a:spcAft>
                <a:spcPts val="0"/>
              </a:spcAft>
              <a:buClr>
                <a:schemeClr val="accent2">
                  <a:lumMod val="50000"/>
                </a:schemeClr>
              </a:buClr>
              <a:buSzPct val="100000"/>
              <a:buNone/>
            </a:pPr>
            <a:r>
              <a:rPr lang="en-IN" dirty="0"/>
              <a:t>	</a:t>
            </a:r>
            <a:r>
              <a:rPr lang="fr-FR" dirty="0" err="1"/>
              <a:t>kubectl</a:t>
            </a:r>
            <a:r>
              <a:rPr lang="fr-FR" dirty="0"/>
              <a:t> </a:t>
            </a:r>
            <a:r>
              <a:rPr lang="fr-FR" dirty="0" err="1"/>
              <a:t>autoscale</a:t>
            </a:r>
            <a:r>
              <a:rPr lang="fr-FR" dirty="0"/>
              <a:t> </a:t>
            </a:r>
            <a:r>
              <a:rPr lang="fr-FR" dirty="0" err="1"/>
              <a:t>rs</a:t>
            </a:r>
            <a:r>
              <a:rPr lang="fr-FR" dirty="0"/>
              <a:t> &lt;</a:t>
            </a:r>
            <a:r>
              <a:rPr lang="fr-FR" dirty="0" err="1"/>
              <a:t>rs-name</a:t>
            </a:r>
            <a:r>
              <a:rPr lang="fr-FR" dirty="0"/>
              <a:t>&gt; --max=10 --min=3 --</a:t>
            </a:r>
            <a:r>
              <a:rPr lang="fr-FR" dirty="0" err="1"/>
              <a:t>cpu</a:t>
            </a:r>
            <a:r>
              <a:rPr lang="fr-FR" dirty="0"/>
              <a:t>-percent=50</a:t>
            </a:r>
            <a:endParaRPr lang="en-IN" dirty="0"/>
          </a:p>
          <a:p>
            <a:endParaRPr lang="en-IN" dirty="0"/>
          </a:p>
        </p:txBody>
      </p:sp>
      <p:sp>
        <p:nvSpPr>
          <p:cNvPr id="3" name="Title 2">
            <a:extLst>
              <a:ext uri="{FF2B5EF4-FFF2-40B4-BE49-F238E27FC236}">
                <a16:creationId xmlns:a16="http://schemas.microsoft.com/office/drawing/2014/main" id="{6E21FC35-27EF-4236-97A2-9A7D38BCE1AD}"/>
              </a:ext>
            </a:extLst>
          </p:cNvPr>
          <p:cNvSpPr>
            <a:spLocks noGrp="1"/>
          </p:cNvSpPr>
          <p:nvPr>
            <p:ph type="title"/>
          </p:nvPr>
        </p:nvSpPr>
        <p:spPr/>
        <p:txBody>
          <a:bodyPr/>
          <a:lstStyle/>
          <a:p>
            <a:r>
              <a:rPr lang="en-US" b="1" dirty="0">
                <a:solidFill>
                  <a:schemeClr val="accent2">
                    <a:lumMod val="50000"/>
                  </a:schemeClr>
                </a:solidFill>
              </a:rPr>
              <a:t>Controllers						  (Contd.)</a:t>
            </a:r>
            <a:endParaRPr lang="en-IN" dirty="0"/>
          </a:p>
        </p:txBody>
      </p:sp>
    </p:spTree>
    <p:extLst>
      <p:ext uri="{BB962C8B-B14F-4D97-AF65-F5344CB8AC3E}">
        <p14:creationId xmlns:p14="http://schemas.microsoft.com/office/powerpoint/2010/main" val="403156907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A910F4-6AA5-415B-81BE-17CEF7D84CE3}"/>
              </a:ext>
            </a:extLst>
          </p:cNvPr>
          <p:cNvSpPr>
            <a:spLocks noGrp="1"/>
          </p:cNvSpPr>
          <p:nvPr>
            <p:ph idx="1"/>
          </p:nvPr>
        </p:nvSpPr>
        <p:spPr>
          <a:xfrm>
            <a:off x="453325" y="1340768"/>
            <a:ext cx="8237348" cy="5068603"/>
          </a:xfrm>
        </p:spPr>
        <p:txBody>
          <a:bodyPr>
            <a:normAutofit/>
          </a:bodyPr>
          <a:lstStyle/>
          <a:p>
            <a:pPr marL="285750" indent="-285750">
              <a:lnSpc>
                <a:spcPct val="100000"/>
              </a:lnSpc>
              <a:spcAft>
                <a:spcPts val="0"/>
              </a:spcAft>
              <a:buClr>
                <a:schemeClr val="accent2">
                  <a:lumMod val="50000"/>
                </a:schemeClr>
              </a:buClr>
              <a:buSzPct val="100000"/>
              <a:buFont typeface="Wingdings" panose="05000000000000000000" pitchFamily="2" charset="2"/>
              <a:buChar char="Ø"/>
            </a:pPr>
            <a:r>
              <a:rPr lang="en-US" sz="1600" b="1" dirty="0">
                <a:solidFill>
                  <a:schemeClr val="accent2">
                    <a:lumMod val="50000"/>
                  </a:schemeClr>
                </a:solidFill>
              </a:rPr>
              <a:t>Replication Controller</a:t>
            </a:r>
          </a:p>
          <a:p>
            <a:pPr lvl="1">
              <a:lnSpc>
                <a:spcPct val="100000"/>
              </a:lnSpc>
              <a:spcAft>
                <a:spcPts val="0"/>
              </a:spcAft>
            </a:pPr>
            <a:r>
              <a:rPr lang="en-US" dirty="0"/>
              <a:t>It is the previous version of </a:t>
            </a:r>
            <a:r>
              <a:rPr lang="en-US" dirty="0" err="1"/>
              <a:t>ReplicaSet</a:t>
            </a:r>
            <a:r>
              <a:rPr lang="en-US" dirty="0"/>
              <a:t>. The primary difference with Replica Set is, this doesn’t support set based label selector. Rest all features which Replica set provides replication controller also provides </a:t>
            </a:r>
          </a:p>
          <a:p>
            <a:pPr lvl="1">
              <a:lnSpc>
                <a:spcPct val="100000"/>
              </a:lnSpc>
              <a:spcAft>
                <a:spcPts val="0"/>
              </a:spcAft>
            </a:pPr>
            <a:endParaRPr lang="en-US" dirty="0"/>
          </a:p>
          <a:p>
            <a:pPr marL="285750" indent="-285750">
              <a:lnSpc>
                <a:spcPct val="100000"/>
              </a:lnSpc>
              <a:spcBef>
                <a:spcPts val="0"/>
              </a:spcBef>
              <a:spcAft>
                <a:spcPts val="0"/>
              </a:spcAft>
              <a:buClr>
                <a:schemeClr val="accent2">
                  <a:lumMod val="50000"/>
                </a:schemeClr>
              </a:buClr>
              <a:buSzPct val="100000"/>
              <a:buFont typeface="Wingdings" panose="05000000000000000000" pitchFamily="2" charset="2"/>
              <a:buChar char="Ø"/>
            </a:pPr>
            <a:r>
              <a:rPr lang="en-US" sz="1600" b="1" dirty="0">
                <a:solidFill>
                  <a:schemeClr val="accent2">
                    <a:lumMod val="50000"/>
                  </a:schemeClr>
                </a:solidFill>
              </a:rPr>
              <a:t>DaemonSet</a:t>
            </a:r>
          </a:p>
          <a:p>
            <a:pPr lvl="1">
              <a:lnSpc>
                <a:spcPct val="100000"/>
              </a:lnSpc>
              <a:spcBef>
                <a:spcPts val="0"/>
              </a:spcBef>
              <a:spcAft>
                <a:spcPts val="0"/>
              </a:spcAft>
            </a:pPr>
            <a:r>
              <a:rPr lang="en-US" dirty="0"/>
              <a:t>A DaemonSet ensures that all (or some) Nodes run a copy of a Pod. As nodes are added to the cluster, Pods are added to them. As nodes are removed from the cluster, those Pods are garbage collected.</a:t>
            </a:r>
          </a:p>
          <a:p>
            <a:pPr>
              <a:lnSpc>
                <a:spcPct val="100000"/>
              </a:lnSpc>
              <a:spcBef>
                <a:spcPts val="0"/>
              </a:spcBef>
              <a:spcAft>
                <a:spcPts val="0"/>
              </a:spcAft>
            </a:pPr>
            <a:endParaRPr lang="en-US" dirty="0"/>
          </a:p>
          <a:p>
            <a:pPr>
              <a:lnSpc>
                <a:spcPct val="100000"/>
              </a:lnSpc>
              <a:spcBef>
                <a:spcPts val="0"/>
              </a:spcBef>
              <a:spcAft>
                <a:spcPts val="0"/>
              </a:spcAft>
            </a:pPr>
            <a:r>
              <a:rPr lang="en-US" b="1" dirty="0">
                <a:solidFill>
                  <a:schemeClr val="accent2">
                    <a:lumMod val="50000"/>
                  </a:schemeClr>
                </a:solidFill>
              </a:rPr>
              <a:t>Some typical uses of a DaemonSet are:</a:t>
            </a:r>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US" dirty="0"/>
              <a:t>running a cluster storage daemon on every node</a:t>
            </a:r>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US" dirty="0"/>
              <a:t>running a logs collection daemon on every node</a:t>
            </a:r>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US" dirty="0"/>
              <a:t>running a node monitoring daemon on every node</a:t>
            </a:r>
            <a:endParaRPr lang="en-IN" dirty="0"/>
          </a:p>
          <a:p>
            <a:pPr lvl="1" indent="0">
              <a:lnSpc>
                <a:spcPct val="100000"/>
              </a:lnSpc>
              <a:spcBef>
                <a:spcPts val="0"/>
              </a:spcBef>
              <a:spcAft>
                <a:spcPts val="0"/>
              </a:spcAft>
              <a:buClr>
                <a:schemeClr val="accent2">
                  <a:lumMod val="50000"/>
                </a:schemeClr>
              </a:buClr>
              <a:buSzPct val="100000"/>
              <a:buNone/>
            </a:pPr>
            <a:endParaRPr lang="en-IN" dirty="0"/>
          </a:p>
          <a:p>
            <a:pPr>
              <a:lnSpc>
                <a:spcPct val="100000"/>
              </a:lnSpc>
              <a:spcBef>
                <a:spcPts val="0"/>
              </a:spcBef>
              <a:spcAft>
                <a:spcPts val="0"/>
              </a:spcAft>
            </a:pPr>
            <a:r>
              <a:rPr lang="en-US" b="1" dirty="0">
                <a:solidFill>
                  <a:schemeClr val="accent2">
                    <a:lumMod val="50000"/>
                  </a:schemeClr>
                </a:solidFill>
              </a:rPr>
              <a:t>How Daemon Pods are scheduled</a:t>
            </a:r>
          </a:p>
          <a:p>
            <a:pPr lvl="1">
              <a:lnSpc>
                <a:spcPct val="100000"/>
              </a:lnSpc>
              <a:spcBef>
                <a:spcPts val="0"/>
              </a:spcBef>
              <a:spcAft>
                <a:spcPts val="0"/>
              </a:spcAft>
            </a:pPr>
            <a:r>
              <a:rPr lang="en-US" dirty="0"/>
              <a:t>Normally, the node that a Pod runs on is selected by the Kubernetes scheduler. However, DaemonSet pods are created and scheduled by the DaemonSet controller instead. </a:t>
            </a:r>
          </a:p>
          <a:p>
            <a:pPr lvl="1" indent="0">
              <a:lnSpc>
                <a:spcPct val="100000"/>
              </a:lnSpc>
              <a:spcBef>
                <a:spcPts val="0"/>
              </a:spcBef>
              <a:spcAft>
                <a:spcPts val="0"/>
              </a:spcAft>
              <a:buNone/>
            </a:pPr>
            <a:endParaRPr lang="en-US" dirty="0"/>
          </a:p>
          <a:p>
            <a:pPr>
              <a:lnSpc>
                <a:spcPct val="100000"/>
              </a:lnSpc>
              <a:spcBef>
                <a:spcPts val="0"/>
              </a:spcBef>
              <a:spcAft>
                <a:spcPts val="0"/>
              </a:spcAft>
            </a:pPr>
            <a:r>
              <a:rPr lang="en-US" b="1" dirty="0">
                <a:solidFill>
                  <a:schemeClr val="accent2">
                    <a:lumMod val="50000"/>
                  </a:schemeClr>
                </a:solidFill>
              </a:rPr>
              <a:t>How create </a:t>
            </a:r>
            <a:r>
              <a:rPr lang="en-US" b="1" dirty="0" err="1">
                <a:solidFill>
                  <a:schemeClr val="accent2">
                    <a:lumMod val="50000"/>
                  </a:schemeClr>
                </a:solidFill>
              </a:rPr>
              <a:t>DeamonSet</a:t>
            </a:r>
            <a:r>
              <a:rPr lang="en-US" b="1" dirty="0">
                <a:solidFill>
                  <a:schemeClr val="accent2">
                    <a:lumMod val="50000"/>
                  </a:schemeClr>
                </a:solidFill>
              </a:rPr>
              <a:t> </a:t>
            </a:r>
          </a:p>
          <a:p>
            <a:pPr lvl="1">
              <a:lnSpc>
                <a:spcPct val="100000"/>
              </a:lnSpc>
              <a:spcBef>
                <a:spcPts val="0"/>
              </a:spcBef>
              <a:spcAft>
                <a:spcPts val="0"/>
              </a:spcAft>
            </a:pPr>
            <a:r>
              <a:rPr lang="en-US" dirty="0" err="1"/>
              <a:t>kubectl</a:t>
            </a:r>
            <a:r>
              <a:rPr lang="en-US" dirty="0"/>
              <a:t> apply -f </a:t>
            </a:r>
            <a:r>
              <a:rPr lang="en-US" dirty="0">
                <a:hlinkClick r:id="rId2"/>
              </a:rPr>
              <a:t>https://k8s.io/examples/controllers/daemonset.yaml</a:t>
            </a:r>
            <a:endParaRPr lang="en-US" dirty="0"/>
          </a:p>
          <a:p>
            <a:pPr lvl="1">
              <a:lnSpc>
                <a:spcPct val="10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Taints and Tolerations</a:t>
            </a:r>
          </a:p>
          <a:p>
            <a:pPr lvl="1">
              <a:lnSpc>
                <a:spcPct val="120000"/>
              </a:lnSpc>
              <a:spcBef>
                <a:spcPts val="0"/>
              </a:spcBef>
              <a:spcAft>
                <a:spcPts val="0"/>
              </a:spcAft>
            </a:pPr>
            <a:r>
              <a:rPr lang="en-US" dirty="0"/>
              <a:t>Normally, the node that a Pod runs on is selected by the Kubernetes scheduler. However, DaemonSet pods are created and scheduled by the DaemonSet controller instead. </a:t>
            </a:r>
          </a:p>
          <a:p>
            <a:pPr lvl="1">
              <a:lnSpc>
                <a:spcPct val="100000"/>
              </a:lnSpc>
              <a:spcBef>
                <a:spcPts val="0"/>
              </a:spcBef>
              <a:spcAft>
                <a:spcPts val="0"/>
              </a:spcAft>
            </a:pPr>
            <a:endParaRPr lang="en-US" dirty="0"/>
          </a:p>
          <a:p>
            <a:pPr lvl="1">
              <a:lnSpc>
                <a:spcPct val="100000"/>
              </a:lnSpc>
              <a:spcBef>
                <a:spcPts val="0"/>
              </a:spcBef>
              <a:spcAft>
                <a:spcPts val="0"/>
              </a:spcAft>
            </a:pPr>
            <a:endParaRPr lang="en-US" dirty="0"/>
          </a:p>
          <a:p>
            <a:pPr lvl="1" indent="0">
              <a:lnSpc>
                <a:spcPct val="100000"/>
              </a:lnSpc>
              <a:spcBef>
                <a:spcPts val="0"/>
              </a:spcBef>
              <a:spcAft>
                <a:spcPts val="0"/>
              </a:spcAft>
              <a:buClr>
                <a:schemeClr val="accent2">
                  <a:lumMod val="50000"/>
                </a:schemeClr>
              </a:buClr>
              <a:buSzPct val="100000"/>
              <a:buNone/>
            </a:pPr>
            <a:endParaRPr lang="en-US" dirty="0"/>
          </a:p>
          <a:p>
            <a:pPr lvl="1" indent="0">
              <a:lnSpc>
                <a:spcPct val="100000"/>
              </a:lnSpc>
              <a:spcBef>
                <a:spcPts val="0"/>
              </a:spcBef>
              <a:spcAft>
                <a:spcPts val="0"/>
              </a:spcAft>
              <a:buClr>
                <a:schemeClr val="accent2">
                  <a:lumMod val="50000"/>
                </a:schemeClr>
              </a:buClr>
              <a:buSzPct val="100000"/>
              <a:buNone/>
            </a:pPr>
            <a:endParaRPr lang="en-US" dirty="0"/>
          </a:p>
          <a:p>
            <a:pPr lvl="1" indent="0">
              <a:lnSpc>
                <a:spcPct val="100000"/>
              </a:lnSpc>
              <a:spcBef>
                <a:spcPts val="0"/>
              </a:spcBef>
              <a:spcAft>
                <a:spcPts val="0"/>
              </a:spcAft>
              <a:buClr>
                <a:schemeClr val="accent2">
                  <a:lumMod val="50000"/>
                </a:schemeClr>
              </a:buClr>
              <a:buSzPct val="100000"/>
              <a:buNone/>
            </a:pPr>
            <a:endParaRPr lang="en-US" dirty="0"/>
          </a:p>
        </p:txBody>
      </p:sp>
      <p:sp>
        <p:nvSpPr>
          <p:cNvPr id="3" name="Title 2">
            <a:extLst>
              <a:ext uri="{FF2B5EF4-FFF2-40B4-BE49-F238E27FC236}">
                <a16:creationId xmlns:a16="http://schemas.microsoft.com/office/drawing/2014/main" id="{9B2AE5AB-EFFB-4747-821F-52AD478EF0DF}"/>
              </a:ext>
            </a:extLst>
          </p:cNvPr>
          <p:cNvSpPr>
            <a:spLocks noGrp="1"/>
          </p:cNvSpPr>
          <p:nvPr>
            <p:ph type="title"/>
          </p:nvPr>
        </p:nvSpPr>
        <p:spPr/>
        <p:txBody>
          <a:bodyPr>
            <a:normAutofit/>
          </a:bodyPr>
          <a:lstStyle/>
          <a:p>
            <a:r>
              <a:rPr lang="en-US" b="1" dirty="0">
                <a:solidFill>
                  <a:schemeClr val="accent2">
                    <a:lumMod val="50000"/>
                  </a:schemeClr>
                </a:solidFill>
              </a:rPr>
              <a:t>Controllers						   (Contd.)</a:t>
            </a:r>
            <a:endParaRPr lang="en-IN" dirty="0"/>
          </a:p>
        </p:txBody>
      </p:sp>
    </p:spTree>
    <p:extLst>
      <p:ext uri="{BB962C8B-B14F-4D97-AF65-F5344CB8AC3E}">
        <p14:creationId xmlns:p14="http://schemas.microsoft.com/office/powerpoint/2010/main" val="1613908994"/>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FC2C4A-D6E3-4EF6-A03F-BD5834BC4A76}"/>
              </a:ext>
            </a:extLst>
          </p:cNvPr>
          <p:cNvSpPr>
            <a:spLocks noGrp="1"/>
          </p:cNvSpPr>
          <p:nvPr>
            <p:ph idx="1"/>
          </p:nvPr>
        </p:nvSpPr>
        <p:spPr>
          <a:xfrm>
            <a:off x="251520" y="1268760"/>
            <a:ext cx="8640960" cy="5328592"/>
          </a:xfrm>
        </p:spPr>
        <p:txBody>
          <a:bodyPr>
            <a:normAutofit/>
          </a:bodyPr>
          <a:lstStyle/>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Communicating with Daemon Pods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b="1" dirty="0"/>
              <a:t>Push: </a:t>
            </a:r>
            <a:r>
              <a:rPr lang="en-US" dirty="0"/>
              <a:t>Pods in the DaemonSet are configured to send updates to another service, such as a stats database. They do not have clients.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b="1" dirty="0" err="1"/>
              <a:t>NodeIP</a:t>
            </a:r>
            <a:r>
              <a:rPr lang="en-US" b="1" dirty="0"/>
              <a:t> and Known Port: </a:t>
            </a:r>
            <a:r>
              <a:rPr lang="en-US" dirty="0"/>
              <a:t>Pods in the DaemonSet can use a </a:t>
            </a:r>
            <a:r>
              <a:rPr lang="en-US" dirty="0" err="1"/>
              <a:t>hostPort</a:t>
            </a:r>
            <a:r>
              <a:rPr lang="en-US" dirty="0"/>
              <a:t>, so that the pods are reachable via the node IPs. Clients know the list of node IPs somehow, and know the port by convention.</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b="1" dirty="0"/>
              <a:t>DNS: </a:t>
            </a:r>
            <a:r>
              <a:rPr lang="en-US" dirty="0"/>
              <a:t>Create a headless service with the same pod selector, and then discover </a:t>
            </a:r>
            <a:r>
              <a:rPr lang="en-US" dirty="0" err="1"/>
              <a:t>DaemonSets</a:t>
            </a:r>
            <a:r>
              <a:rPr lang="en-US" dirty="0"/>
              <a:t> using the endpoints resource or retrieve multiple A records from DNS.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b="1" dirty="0"/>
              <a:t>Service: </a:t>
            </a:r>
            <a:r>
              <a:rPr lang="en-US" dirty="0"/>
              <a:t>Create a service with the same Pod selector, and use the service to reach a daemon on a random node. (No way to reach specific node.)</a:t>
            </a:r>
          </a:p>
          <a:p>
            <a:endParaRPr lang="en-US" dirty="0"/>
          </a:p>
        </p:txBody>
      </p:sp>
      <p:sp>
        <p:nvSpPr>
          <p:cNvPr id="3" name="Title 2">
            <a:extLst>
              <a:ext uri="{FF2B5EF4-FFF2-40B4-BE49-F238E27FC236}">
                <a16:creationId xmlns:a16="http://schemas.microsoft.com/office/drawing/2014/main" id="{C2892C72-C0DE-444D-8909-9EB813D02AB7}"/>
              </a:ext>
            </a:extLst>
          </p:cNvPr>
          <p:cNvSpPr>
            <a:spLocks noGrp="1"/>
          </p:cNvSpPr>
          <p:nvPr>
            <p:ph type="title"/>
          </p:nvPr>
        </p:nvSpPr>
        <p:spPr>
          <a:xfrm>
            <a:off x="323528" y="448629"/>
            <a:ext cx="8496943" cy="747763"/>
          </a:xfrm>
        </p:spPr>
        <p:txBody>
          <a:bodyPr/>
          <a:lstStyle/>
          <a:p>
            <a:r>
              <a:rPr lang="en-US" b="1" dirty="0">
                <a:solidFill>
                  <a:schemeClr val="accent2">
                    <a:lumMod val="50000"/>
                  </a:schemeClr>
                </a:solidFill>
              </a:rPr>
              <a:t>Controllers						   (Contd.)</a:t>
            </a:r>
            <a:endParaRPr lang="en-US" dirty="0"/>
          </a:p>
        </p:txBody>
      </p:sp>
      <p:graphicFrame>
        <p:nvGraphicFramePr>
          <p:cNvPr id="6" name="Table 5">
            <a:extLst>
              <a:ext uri="{FF2B5EF4-FFF2-40B4-BE49-F238E27FC236}">
                <a16:creationId xmlns:a16="http://schemas.microsoft.com/office/drawing/2014/main" id="{947DEE1B-C089-4F19-AA42-79735B5BC55A}"/>
              </a:ext>
            </a:extLst>
          </p:cNvPr>
          <p:cNvGraphicFramePr>
            <a:graphicFrameLocks noGrp="1"/>
          </p:cNvGraphicFramePr>
          <p:nvPr>
            <p:extLst>
              <p:ext uri="{D42A27DB-BD31-4B8C-83A1-F6EECF244321}">
                <p14:modId xmlns:p14="http://schemas.microsoft.com/office/powerpoint/2010/main" val="426747127"/>
              </p:ext>
            </p:extLst>
          </p:nvPr>
        </p:nvGraphicFramePr>
        <p:xfrm>
          <a:off x="395537" y="1556792"/>
          <a:ext cx="8496943" cy="2520280"/>
        </p:xfrm>
        <a:graphic>
          <a:graphicData uri="http://schemas.openxmlformats.org/drawingml/2006/table">
            <a:tbl>
              <a:tblPr/>
              <a:tblGrid>
                <a:gridCol w="3393535">
                  <a:extLst>
                    <a:ext uri="{9D8B030D-6E8A-4147-A177-3AD203B41FA5}">
                      <a16:colId xmlns:a16="http://schemas.microsoft.com/office/drawing/2014/main" val="295550862"/>
                    </a:ext>
                  </a:extLst>
                </a:gridCol>
                <a:gridCol w="1092428">
                  <a:extLst>
                    <a:ext uri="{9D8B030D-6E8A-4147-A177-3AD203B41FA5}">
                      <a16:colId xmlns:a16="http://schemas.microsoft.com/office/drawing/2014/main" val="221988317"/>
                    </a:ext>
                  </a:extLst>
                </a:gridCol>
                <a:gridCol w="617445">
                  <a:extLst>
                    <a:ext uri="{9D8B030D-6E8A-4147-A177-3AD203B41FA5}">
                      <a16:colId xmlns:a16="http://schemas.microsoft.com/office/drawing/2014/main" val="2986200857"/>
                    </a:ext>
                  </a:extLst>
                </a:gridCol>
                <a:gridCol w="3393535">
                  <a:extLst>
                    <a:ext uri="{9D8B030D-6E8A-4147-A177-3AD203B41FA5}">
                      <a16:colId xmlns:a16="http://schemas.microsoft.com/office/drawing/2014/main" val="1770652614"/>
                    </a:ext>
                  </a:extLst>
                </a:gridCol>
              </a:tblGrid>
              <a:tr h="179118">
                <a:tc>
                  <a:txBody>
                    <a:bodyPr/>
                    <a:lstStyle/>
                    <a:p>
                      <a:pPr algn="l" fontAlgn="b"/>
                      <a:r>
                        <a:rPr lang="en-US" sz="800" b="1" dirty="0">
                          <a:effectLst/>
                        </a:rPr>
                        <a:t>Toleration Key</a:t>
                      </a:r>
                    </a:p>
                  </a:txBody>
                  <a:tcPr marL="42246" marR="42246" marT="21123" marB="21123" anchor="b">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b"/>
                      <a:r>
                        <a:rPr lang="en-US" sz="800" b="1" dirty="0">
                          <a:effectLst/>
                        </a:rPr>
                        <a:t>Effect</a:t>
                      </a:r>
                    </a:p>
                  </a:txBody>
                  <a:tcPr marL="42246" marR="42246" marT="21123" marB="21123" anchor="b">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b"/>
                      <a:r>
                        <a:rPr lang="en-US" sz="800" b="1" dirty="0">
                          <a:effectLst/>
                        </a:rPr>
                        <a:t>Version</a:t>
                      </a:r>
                    </a:p>
                  </a:txBody>
                  <a:tcPr marL="42246" marR="42246" marT="21123" marB="21123" anchor="b">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b"/>
                      <a:r>
                        <a:rPr lang="en-US" sz="800" b="1" dirty="0">
                          <a:effectLst/>
                        </a:rPr>
                        <a:t>Description</a:t>
                      </a:r>
                    </a:p>
                  </a:txBody>
                  <a:tcPr marL="42246" marR="42246" marT="21123" marB="21123" anchor="b">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47672003"/>
                  </a:ext>
                </a:extLst>
              </a:tr>
              <a:tr h="544092">
                <a:tc>
                  <a:txBody>
                    <a:bodyPr/>
                    <a:lstStyle/>
                    <a:p>
                      <a:pPr fontAlgn="t"/>
                      <a:r>
                        <a:rPr lang="en-US" sz="800" b="0">
                          <a:effectLst/>
                        </a:rPr>
                        <a:t>node.kubernetes.io/not-ready</a:t>
                      </a: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800" b="0" dirty="0" err="1">
                          <a:effectLst/>
                        </a:rPr>
                        <a:t>NoExecute</a:t>
                      </a:r>
                      <a:endParaRPr lang="en-US" sz="800" b="0" dirty="0">
                        <a:effectLst/>
                      </a:endParaRP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800" b="0" dirty="0">
                          <a:effectLst/>
                        </a:rPr>
                        <a:t>1.13+</a:t>
                      </a: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800" b="0" dirty="0">
                          <a:effectLst/>
                        </a:rPr>
                        <a:t>DaemonSet pods will not be evicted when there are node problems such as a network partition.</a:t>
                      </a: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917981"/>
                  </a:ext>
                </a:extLst>
              </a:tr>
              <a:tr h="370514">
                <a:tc>
                  <a:txBody>
                    <a:bodyPr/>
                    <a:lstStyle/>
                    <a:p>
                      <a:pPr fontAlgn="t"/>
                      <a:r>
                        <a:rPr lang="en-US" sz="800" b="0" dirty="0">
                          <a:effectLst/>
                        </a:rPr>
                        <a:t>node.kubernetes.io/unreachable</a:t>
                      </a: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800" b="0" dirty="0" err="1">
                          <a:effectLst/>
                        </a:rPr>
                        <a:t>NoExecute</a:t>
                      </a:r>
                      <a:endParaRPr lang="en-US" sz="800" b="0" dirty="0">
                        <a:effectLst/>
                      </a:endParaRP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800" b="0" dirty="0">
                          <a:effectLst/>
                        </a:rPr>
                        <a:t>1.13+</a:t>
                      </a: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800" b="0" dirty="0">
                          <a:effectLst/>
                        </a:rPr>
                        <a:t>DaemonSet pods will not be evicted when there are node problems such as a network partition.</a:t>
                      </a: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33641429"/>
                  </a:ext>
                </a:extLst>
              </a:tr>
              <a:tr h="239445">
                <a:tc>
                  <a:txBody>
                    <a:bodyPr/>
                    <a:lstStyle/>
                    <a:p>
                      <a:pPr fontAlgn="t"/>
                      <a:r>
                        <a:rPr lang="en-US" sz="800" b="0" dirty="0">
                          <a:effectLst/>
                        </a:rPr>
                        <a:t>node.kubernetes.io/disk-pressure</a:t>
                      </a: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800" b="0" dirty="0" err="1">
                          <a:effectLst/>
                        </a:rPr>
                        <a:t>NoSchedule</a:t>
                      </a:r>
                      <a:endParaRPr lang="en-US" sz="800" b="0" dirty="0">
                        <a:effectLst/>
                      </a:endParaRP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800" b="0" dirty="0">
                          <a:effectLst/>
                        </a:rPr>
                        <a:t>1.8+</a:t>
                      </a: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endParaRPr lang="en-US" sz="800" b="0" dirty="0">
                        <a:effectLst/>
                      </a:endParaRP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47233715"/>
                  </a:ext>
                </a:extLst>
              </a:tr>
              <a:tr h="247315">
                <a:tc>
                  <a:txBody>
                    <a:bodyPr/>
                    <a:lstStyle/>
                    <a:p>
                      <a:pPr fontAlgn="t"/>
                      <a:r>
                        <a:rPr lang="en-US" sz="800" b="0" dirty="0">
                          <a:effectLst/>
                        </a:rPr>
                        <a:t>node.kubernetes.io/memory-pressure</a:t>
                      </a: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800" b="0" dirty="0" err="1">
                          <a:effectLst/>
                        </a:rPr>
                        <a:t>NoSchedule</a:t>
                      </a:r>
                      <a:endParaRPr lang="en-US" sz="800" b="0" dirty="0">
                        <a:effectLst/>
                      </a:endParaRP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800" b="0" dirty="0">
                          <a:effectLst/>
                        </a:rPr>
                        <a:t>1.8+</a:t>
                      </a: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endParaRPr lang="en-US" sz="800" b="0" dirty="0">
                        <a:effectLst/>
                      </a:endParaRP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46168505"/>
                  </a:ext>
                </a:extLst>
              </a:tr>
              <a:tr h="395704">
                <a:tc>
                  <a:txBody>
                    <a:bodyPr/>
                    <a:lstStyle/>
                    <a:p>
                      <a:pPr fontAlgn="t"/>
                      <a:r>
                        <a:rPr lang="en-US" sz="800" b="0" dirty="0">
                          <a:effectLst/>
                        </a:rPr>
                        <a:t>node.kubernetes.io/</a:t>
                      </a:r>
                      <a:r>
                        <a:rPr lang="en-US" sz="800" b="0" dirty="0" err="1">
                          <a:effectLst/>
                        </a:rPr>
                        <a:t>unschedulable</a:t>
                      </a:r>
                      <a:endParaRPr lang="en-US" sz="800" b="0" dirty="0">
                        <a:effectLst/>
                      </a:endParaRP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800" b="0" dirty="0" err="1">
                          <a:effectLst/>
                        </a:rPr>
                        <a:t>NoSchedule</a:t>
                      </a:r>
                      <a:endParaRPr lang="en-US" sz="800" b="0" dirty="0">
                        <a:effectLst/>
                      </a:endParaRP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800" b="0" dirty="0">
                          <a:effectLst/>
                        </a:rPr>
                        <a:t>1.12+</a:t>
                      </a: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800" b="0" dirty="0">
                          <a:effectLst/>
                        </a:rPr>
                        <a:t>DaemonSet pods tolerate </a:t>
                      </a:r>
                      <a:r>
                        <a:rPr lang="en-US" sz="800" b="0" dirty="0" err="1">
                          <a:effectLst/>
                        </a:rPr>
                        <a:t>unschedulable</a:t>
                      </a:r>
                      <a:r>
                        <a:rPr lang="en-US" sz="800" b="0" dirty="0">
                          <a:effectLst/>
                        </a:rPr>
                        <a:t> attributes by default scheduler.</a:t>
                      </a:r>
                    </a:p>
                  </a:txBody>
                  <a:tcPr marL="42246" marR="42246" marT="21123" marB="21123">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599287423"/>
                  </a:ext>
                </a:extLst>
              </a:tr>
              <a:tr h="544092">
                <a:tc>
                  <a:txBody>
                    <a:bodyPr/>
                    <a:lstStyle/>
                    <a:p>
                      <a:pPr fontAlgn="t"/>
                      <a:r>
                        <a:rPr lang="en-US" sz="800" b="0" dirty="0">
                          <a:effectLst/>
                        </a:rPr>
                        <a:t>node.kubernetes.io/network-unavailable</a:t>
                      </a:r>
                    </a:p>
                  </a:txBody>
                  <a:tcPr marL="42246" marR="42246" marT="21123" marB="21123">
                    <a:lnL>
                      <a:noFill/>
                    </a:lnL>
                    <a:lnR>
                      <a:noFill/>
                    </a:lnR>
                    <a:lnT w="7620" cap="flat" cmpd="sng" algn="ctr">
                      <a:solidFill>
                        <a:srgbClr val="DEE2E6"/>
                      </a:solidFill>
                      <a:prstDash val="solid"/>
                      <a:round/>
                      <a:headEnd type="none" w="med" len="med"/>
                      <a:tailEnd type="none" w="med" len="med"/>
                    </a:lnT>
                    <a:lnB>
                      <a:noFill/>
                    </a:lnB>
                  </a:tcPr>
                </a:tc>
                <a:tc>
                  <a:txBody>
                    <a:bodyPr/>
                    <a:lstStyle/>
                    <a:p>
                      <a:pPr fontAlgn="t"/>
                      <a:r>
                        <a:rPr lang="en-US" sz="800" b="0" dirty="0" err="1">
                          <a:effectLst/>
                        </a:rPr>
                        <a:t>NoSchedule</a:t>
                      </a:r>
                      <a:endParaRPr lang="en-US" sz="800" b="0" dirty="0">
                        <a:effectLst/>
                      </a:endParaRPr>
                    </a:p>
                  </a:txBody>
                  <a:tcPr marL="42246" marR="42246" marT="21123" marB="21123">
                    <a:lnL>
                      <a:noFill/>
                    </a:lnL>
                    <a:lnR>
                      <a:noFill/>
                    </a:lnR>
                    <a:lnT w="7620" cap="flat" cmpd="sng" algn="ctr">
                      <a:solidFill>
                        <a:srgbClr val="DEE2E6"/>
                      </a:solidFill>
                      <a:prstDash val="solid"/>
                      <a:round/>
                      <a:headEnd type="none" w="med" len="med"/>
                      <a:tailEnd type="none" w="med" len="med"/>
                    </a:lnT>
                    <a:lnB>
                      <a:noFill/>
                    </a:lnB>
                  </a:tcPr>
                </a:tc>
                <a:tc>
                  <a:txBody>
                    <a:bodyPr/>
                    <a:lstStyle/>
                    <a:p>
                      <a:pPr fontAlgn="t"/>
                      <a:r>
                        <a:rPr lang="en-US" sz="800" b="0" dirty="0">
                          <a:effectLst/>
                        </a:rPr>
                        <a:t>1.12+</a:t>
                      </a:r>
                    </a:p>
                  </a:txBody>
                  <a:tcPr marL="42246" marR="42246" marT="21123" marB="21123">
                    <a:lnL>
                      <a:noFill/>
                    </a:lnL>
                    <a:lnR>
                      <a:noFill/>
                    </a:lnR>
                    <a:lnT w="7620" cap="flat" cmpd="sng" algn="ctr">
                      <a:solidFill>
                        <a:srgbClr val="DEE2E6"/>
                      </a:solidFill>
                      <a:prstDash val="solid"/>
                      <a:round/>
                      <a:headEnd type="none" w="med" len="med"/>
                      <a:tailEnd type="none" w="med" len="med"/>
                    </a:lnT>
                    <a:lnB>
                      <a:noFill/>
                    </a:lnB>
                  </a:tcPr>
                </a:tc>
                <a:tc>
                  <a:txBody>
                    <a:bodyPr/>
                    <a:lstStyle/>
                    <a:p>
                      <a:pPr fontAlgn="t"/>
                      <a:r>
                        <a:rPr lang="en-US" sz="800" b="0" dirty="0">
                          <a:effectLst/>
                        </a:rPr>
                        <a:t>DaemonSet pods, who uses host network, tolerate network-unavailable attributes by default scheduler.</a:t>
                      </a:r>
                    </a:p>
                  </a:txBody>
                  <a:tcPr marL="42246" marR="42246" marT="21123" marB="21123">
                    <a:lnL>
                      <a:noFill/>
                    </a:lnL>
                    <a:lnR>
                      <a:noFill/>
                    </a:lnR>
                    <a:lnT w="7620" cap="flat" cmpd="sng" algn="ctr">
                      <a:solidFill>
                        <a:srgbClr val="DEE2E6"/>
                      </a:solidFill>
                      <a:prstDash val="solid"/>
                      <a:round/>
                      <a:headEnd type="none" w="med" len="med"/>
                      <a:tailEnd type="none" w="med" len="med"/>
                    </a:lnT>
                    <a:lnB>
                      <a:noFill/>
                    </a:lnB>
                  </a:tcPr>
                </a:tc>
                <a:extLst>
                  <a:ext uri="{0D108BD9-81ED-4DB2-BD59-A6C34878D82A}">
                    <a16:rowId xmlns:a16="http://schemas.microsoft.com/office/drawing/2014/main" val="3525849535"/>
                  </a:ext>
                </a:extLst>
              </a:tr>
            </a:tbl>
          </a:graphicData>
        </a:graphic>
      </p:graphicFrame>
    </p:spTree>
    <p:extLst>
      <p:ext uri="{BB962C8B-B14F-4D97-AF65-F5344CB8AC3E}">
        <p14:creationId xmlns:p14="http://schemas.microsoft.com/office/powerpoint/2010/main" val="95688900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6CC5DB-311B-4593-9182-1F3269922548}"/>
              </a:ext>
            </a:extLst>
          </p:cNvPr>
          <p:cNvSpPr>
            <a:spLocks noGrp="1"/>
          </p:cNvSpPr>
          <p:nvPr>
            <p:ph idx="1"/>
          </p:nvPr>
        </p:nvSpPr>
        <p:spPr>
          <a:xfrm>
            <a:off x="323528" y="1196392"/>
            <a:ext cx="8568952" cy="5328952"/>
          </a:xfrm>
        </p:spPr>
        <p:txBody>
          <a:bodyPr>
            <a:normAutofit/>
          </a:bodyPr>
          <a:lstStyle/>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sz="1600" b="1" dirty="0">
                <a:solidFill>
                  <a:schemeClr val="accent2">
                    <a:lumMod val="50000"/>
                  </a:schemeClr>
                </a:solidFill>
              </a:rPr>
              <a:t>  Jobs</a:t>
            </a:r>
          </a:p>
          <a:p>
            <a:pPr lvl="1">
              <a:lnSpc>
                <a:spcPct val="120000"/>
              </a:lnSpc>
              <a:spcBef>
                <a:spcPts val="0"/>
              </a:spcBef>
              <a:spcAft>
                <a:spcPts val="0"/>
              </a:spcAft>
            </a:pPr>
            <a:r>
              <a:rPr lang="en-US" dirty="0"/>
              <a:t>A Job creates one or more Pods and ensures that a specified number of them successfully terminate. As pods successfully complete, the Job tracks the successful completions. When a specified number of successful completions is reached, the task (</a:t>
            </a:r>
            <a:r>
              <a:rPr lang="en-US" dirty="0" err="1"/>
              <a:t>ie</a:t>
            </a:r>
            <a:r>
              <a:rPr lang="en-US" dirty="0"/>
              <a:t>, Job) is complete</a:t>
            </a:r>
          </a:p>
          <a:p>
            <a:pPr lvl="1">
              <a:lnSpc>
                <a:spcPct val="120000"/>
              </a:lnSpc>
              <a:spcBef>
                <a:spcPts val="0"/>
              </a:spcBef>
              <a:spcAft>
                <a:spcPts val="0"/>
              </a:spcAft>
            </a:pPr>
            <a:endParaRPr lang="en-US" dirty="0"/>
          </a:p>
          <a:p>
            <a:pPr>
              <a:lnSpc>
                <a:spcPct val="120000"/>
              </a:lnSpc>
              <a:spcBef>
                <a:spcPts val="0"/>
              </a:spcBef>
              <a:spcAft>
                <a:spcPts val="0"/>
              </a:spcAft>
            </a:pPr>
            <a:r>
              <a:rPr lang="en-US" dirty="0"/>
              <a:t>There are three main types of task suitable to run as a Job:</a:t>
            </a:r>
          </a:p>
          <a:p>
            <a:pPr>
              <a:lnSpc>
                <a:spcPct val="120000"/>
              </a:lnSpc>
              <a:spcBef>
                <a:spcPts val="0"/>
              </a:spcBef>
              <a:spcAft>
                <a:spcPts val="0"/>
              </a:spcAft>
            </a:pPr>
            <a:r>
              <a:rPr lang="en-US" b="1" dirty="0">
                <a:solidFill>
                  <a:schemeClr val="accent2">
                    <a:lumMod val="50000"/>
                  </a:schemeClr>
                </a:solidFill>
              </a:rPr>
              <a:t>Non-parallel Jobs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normally, only one Pod is started, unless the Pod fails.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Job is complete as soon as its Pod terminates successfully.</a:t>
            </a:r>
          </a:p>
          <a:p>
            <a:pPr>
              <a:lnSpc>
                <a:spcPct val="120000"/>
              </a:lnSpc>
              <a:spcBef>
                <a:spcPts val="0"/>
              </a:spcBef>
              <a:spcAft>
                <a:spcPts val="0"/>
              </a:spcAft>
            </a:pPr>
            <a:r>
              <a:rPr lang="en-US" b="1" dirty="0">
                <a:solidFill>
                  <a:schemeClr val="accent2">
                    <a:lumMod val="50000"/>
                  </a:schemeClr>
                </a:solidFill>
              </a:rPr>
              <a:t>Parallel Jobs with a fixed completion count:</a:t>
            </a:r>
          </a:p>
          <a:p>
            <a:pPr lvl="1">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   specify a non-zero positive value for .</a:t>
            </a:r>
            <a:r>
              <a:rPr lang="en-US" dirty="0" err="1"/>
              <a:t>spec.completions</a:t>
            </a:r>
            <a:r>
              <a:rPr lang="en-US" dirty="0"/>
              <a:t>.</a:t>
            </a:r>
          </a:p>
          <a:p>
            <a:pPr lvl="1">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    the Job represents the overall task, and is complete when there is one successful Pod for each value in the range 1 to .</a:t>
            </a:r>
            <a:r>
              <a:rPr lang="en-US" dirty="0" err="1"/>
              <a:t>spec.completions</a:t>
            </a:r>
            <a:r>
              <a:rPr lang="en-US" dirty="0"/>
              <a:t>.</a:t>
            </a:r>
          </a:p>
          <a:p>
            <a:pPr>
              <a:lnSpc>
                <a:spcPct val="120000"/>
              </a:lnSpc>
              <a:spcBef>
                <a:spcPts val="0"/>
              </a:spcBef>
              <a:spcAft>
                <a:spcPts val="0"/>
              </a:spcAft>
              <a:buNone/>
            </a:pPr>
            <a:r>
              <a:rPr lang="en-US" b="1" dirty="0">
                <a:solidFill>
                  <a:schemeClr val="accent2">
                    <a:lumMod val="50000"/>
                  </a:schemeClr>
                </a:solidFill>
              </a:rPr>
              <a:t>Parallel Jobs with a work queue: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do not specify .</a:t>
            </a:r>
            <a:r>
              <a:rPr lang="en-US" dirty="0" err="1"/>
              <a:t>spec.completions</a:t>
            </a:r>
            <a:r>
              <a:rPr lang="en-US" dirty="0"/>
              <a:t>, default to .</a:t>
            </a:r>
            <a:r>
              <a:rPr lang="en-US" dirty="0" err="1"/>
              <a:t>spec.parallelism</a:t>
            </a:r>
            <a:r>
              <a:rPr lang="en-US" dirty="0"/>
              <a: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Pods must coordinate amongst themselves or an external service to determine what each should work on. For example, a Pod might fetch a batch of up to N items from the work queue.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a:lnSpc>
                <a:spcPct val="110000"/>
              </a:lnSpc>
              <a:spcBef>
                <a:spcPts val="0"/>
              </a:spcBef>
              <a:spcAft>
                <a:spcPts val="0"/>
              </a:spcAft>
            </a:pPr>
            <a:r>
              <a:rPr lang="en-US" b="1" dirty="0">
                <a:solidFill>
                  <a:schemeClr val="accent2">
                    <a:lumMod val="50000"/>
                  </a:schemeClr>
                </a:solidFill>
              </a:rPr>
              <a:t>Job termination and cleanup</a:t>
            </a:r>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When a Job completes, no more Pods are created, but the Pods are not deleted either. Keeping them around allows you to still view the logs of completed pods to check for errors, warnings, or other diagnostic output. The job object also remains after it is completed so that you can view its status. </a:t>
            </a:r>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Deleting a Job will clean up the Pods it created.</a:t>
            </a:r>
          </a:p>
          <a:p>
            <a:endParaRPr lang="en-US" dirty="0"/>
          </a:p>
        </p:txBody>
      </p:sp>
      <p:sp>
        <p:nvSpPr>
          <p:cNvPr id="3" name="Title 2">
            <a:extLst>
              <a:ext uri="{FF2B5EF4-FFF2-40B4-BE49-F238E27FC236}">
                <a16:creationId xmlns:a16="http://schemas.microsoft.com/office/drawing/2014/main" id="{457F521F-2AAA-4CED-8FE6-C00585C3FAC1}"/>
              </a:ext>
            </a:extLst>
          </p:cNvPr>
          <p:cNvSpPr>
            <a:spLocks noGrp="1"/>
          </p:cNvSpPr>
          <p:nvPr>
            <p:ph type="title"/>
          </p:nvPr>
        </p:nvSpPr>
        <p:spPr/>
        <p:txBody>
          <a:bodyPr/>
          <a:lstStyle/>
          <a:p>
            <a:r>
              <a:rPr lang="en-US" b="1" dirty="0">
                <a:solidFill>
                  <a:schemeClr val="accent2">
                    <a:lumMod val="50000"/>
                  </a:schemeClr>
                </a:solidFill>
              </a:rPr>
              <a:t>Controllers						   (Contd.)</a:t>
            </a:r>
            <a:endParaRPr lang="en-US" dirty="0"/>
          </a:p>
        </p:txBody>
      </p:sp>
    </p:spTree>
    <p:extLst>
      <p:ext uri="{BB962C8B-B14F-4D97-AF65-F5344CB8AC3E}">
        <p14:creationId xmlns:p14="http://schemas.microsoft.com/office/powerpoint/2010/main" val="3480435428"/>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AB7793-A54C-46B1-8B9B-D05789E0943C}"/>
              </a:ext>
            </a:extLst>
          </p:cNvPr>
          <p:cNvSpPr>
            <a:spLocks noGrp="1"/>
          </p:cNvSpPr>
          <p:nvPr>
            <p:ph idx="1"/>
          </p:nvPr>
        </p:nvSpPr>
        <p:spPr>
          <a:xfrm>
            <a:off x="251518" y="1268760"/>
            <a:ext cx="8640962" cy="5256584"/>
          </a:xfrm>
        </p:spPr>
        <p:txBody>
          <a:bodyPr/>
          <a:lstStyle/>
          <a:p>
            <a:pPr marL="285750" indent="-285750">
              <a:buClr>
                <a:schemeClr val="accent2">
                  <a:lumMod val="50000"/>
                </a:schemeClr>
              </a:buClr>
              <a:buSzPct val="100000"/>
              <a:buFont typeface="Wingdings" panose="05000000000000000000" pitchFamily="2" charset="2"/>
              <a:buChar char="Ø"/>
            </a:pPr>
            <a:r>
              <a:rPr lang="en-US" sz="1600" b="1" dirty="0" err="1">
                <a:solidFill>
                  <a:schemeClr val="accent2">
                    <a:lumMod val="50000"/>
                  </a:schemeClr>
                </a:solidFill>
              </a:rPr>
              <a:t>CronJob</a:t>
            </a:r>
            <a:endParaRPr lang="en-US" sz="1600" b="1" dirty="0">
              <a:solidFill>
                <a:schemeClr val="accent2">
                  <a:lumMod val="50000"/>
                </a:schemeClr>
              </a:solidFill>
            </a:endParaRPr>
          </a:p>
          <a:p>
            <a:pPr marL="573088" lvl="1" indent="-171450">
              <a:spcBef>
                <a:spcPts val="0"/>
              </a:spcBef>
              <a:spcAft>
                <a:spcPts val="0"/>
              </a:spcAft>
              <a:buClr>
                <a:schemeClr val="accent2">
                  <a:lumMod val="50000"/>
                </a:schemeClr>
              </a:buClr>
              <a:buSzPct val="100000"/>
              <a:buFont typeface="Arial" panose="020B0604020202020204" pitchFamily="34" charset="0"/>
              <a:buChar char="•"/>
            </a:pPr>
            <a:r>
              <a:rPr lang="en-US" dirty="0"/>
              <a:t>A </a:t>
            </a:r>
            <a:r>
              <a:rPr lang="en-US" dirty="0" err="1"/>
              <a:t>CronJob</a:t>
            </a:r>
            <a:r>
              <a:rPr lang="en-US" dirty="0"/>
              <a:t> creates Jobs on a repeating schedule.</a:t>
            </a:r>
          </a:p>
          <a:p>
            <a:pPr marL="573088" lvl="1" indent="-171450">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spcBef>
                <a:spcPts val="0"/>
              </a:spcBef>
              <a:spcAft>
                <a:spcPts val="0"/>
              </a:spcAft>
              <a:buClr>
                <a:schemeClr val="accent2">
                  <a:lumMod val="50000"/>
                </a:schemeClr>
              </a:buClr>
              <a:buSzPct val="100000"/>
              <a:buFont typeface="Arial" panose="020B0604020202020204" pitchFamily="34" charset="0"/>
              <a:buChar char="•"/>
            </a:pPr>
            <a:r>
              <a:rPr lang="en-US" dirty="0"/>
              <a:t>One </a:t>
            </a:r>
            <a:r>
              <a:rPr lang="en-US" dirty="0" err="1"/>
              <a:t>CronJob</a:t>
            </a:r>
            <a:r>
              <a:rPr lang="en-US" dirty="0"/>
              <a:t> object is like one line of a crontab (</a:t>
            </a:r>
            <a:r>
              <a:rPr lang="en-US" dirty="0" err="1"/>
              <a:t>cron</a:t>
            </a:r>
            <a:r>
              <a:rPr lang="en-US" dirty="0"/>
              <a:t> table) file. It runs a job periodically on a given schedule, written in Cron format.</a:t>
            </a:r>
          </a:p>
          <a:p>
            <a:pPr marL="573088" lvl="1" indent="-171450">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spcBef>
                <a:spcPts val="0"/>
              </a:spcBef>
              <a:spcAft>
                <a:spcPts val="0"/>
              </a:spcAft>
              <a:buClr>
                <a:schemeClr val="accent2">
                  <a:lumMod val="50000"/>
                </a:schemeClr>
              </a:buClr>
              <a:buSzPct val="100000"/>
              <a:buFont typeface="Arial" panose="020B0604020202020204" pitchFamily="34" charset="0"/>
              <a:buChar char="•"/>
            </a:pPr>
            <a:r>
              <a:rPr lang="en-US" dirty="0"/>
              <a:t>All </a:t>
            </a:r>
            <a:r>
              <a:rPr lang="en-US" dirty="0" err="1"/>
              <a:t>CronJob</a:t>
            </a:r>
            <a:r>
              <a:rPr lang="en-US" dirty="0"/>
              <a:t> schedule: times are based on the </a:t>
            </a:r>
            <a:r>
              <a:rPr lang="en-US" dirty="0" err="1"/>
              <a:t>timezone</a:t>
            </a:r>
            <a:r>
              <a:rPr lang="en-US" dirty="0"/>
              <a:t> of the </a:t>
            </a:r>
            <a:r>
              <a:rPr lang="en-US" dirty="0" err="1"/>
              <a:t>kube</a:t>
            </a:r>
            <a:r>
              <a:rPr lang="en-US" dirty="0"/>
              <a:t>-controller-manager.</a:t>
            </a:r>
          </a:p>
          <a:p>
            <a:pPr marL="573088" lvl="1" indent="-171450">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spcBef>
                <a:spcPts val="0"/>
              </a:spcBef>
              <a:spcAft>
                <a:spcPts val="0"/>
              </a:spcAft>
              <a:buClr>
                <a:schemeClr val="accent2">
                  <a:lumMod val="50000"/>
                </a:schemeClr>
              </a:buClr>
              <a:buSzPct val="100000"/>
              <a:buFont typeface="Arial" panose="020B0604020202020204" pitchFamily="34" charset="0"/>
              <a:buChar char="•"/>
            </a:pPr>
            <a:r>
              <a:rPr lang="en-US" dirty="0"/>
              <a:t>If your control plane runs the </a:t>
            </a:r>
            <a:r>
              <a:rPr lang="en-US" dirty="0" err="1"/>
              <a:t>kube</a:t>
            </a:r>
            <a:r>
              <a:rPr lang="en-US" dirty="0"/>
              <a:t>-controller-manager in Pods or bare containers, the </a:t>
            </a:r>
            <a:r>
              <a:rPr lang="en-US" dirty="0" err="1"/>
              <a:t>timezone</a:t>
            </a:r>
            <a:r>
              <a:rPr lang="en-US" dirty="0"/>
              <a:t> set for the </a:t>
            </a:r>
            <a:r>
              <a:rPr lang="en-US" dirty="0" err="1"/>
              <a:t>kube</a:t>
            </a:r>
            <a:r>
              <a:rPr lang="en-US" dirty="0"/>
              <a:t>-controller-manager container determines the </a:t>
            </a:r>
            <a:r>
              <a:rPr lang="en-US" dirty="0" err="1"/>
              <a:t>timezone</a:t>
            </a:r>
            <a:r>
              <a:rPr lang="en-US" dirty="0"/>
              <a:t> that the </a:t>
            </a:r>
            <a:r>
              <a:rPr lang="en-US" dirty="0" err="1"/>
              <a:t>cron</a:t>
            </a:r>
            <a:r>
              <a:rPr lang="en-US" dirty="0"/>
              <a:t> job controller uses.</a:t>
            </a:r>
          </a:p>
          <a:p>
            <a:pPr marL="573088" lvl="1" indent="-171450">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spcBef>
                <a:spcPts val="0"/>
              </a:spcBef>
              <a:spcAft>
                <a:spcPts val="0"/>
              </a:spcAft>
              <a:buClr>
                <a:schemeClr val="accent2">
                  <a:lumMod val="50000"/>
                </a:schemeClr>
              </a:buClr>
              <a:buSzPct val="100000"/>
              <a:buFont typeface="Arial" panose="020B0604020202020204" pitchFamily="34" charset="0"/>
              <a:buChar char="•"/>
            </a:pPr>
            <a:r>
              <a:rPr lang="en-US" dirty="0"/>
              <a:t>To </a:t>
            </a:r>
            <a:r>
              <a:rPr lang="en-US" dirty="0" err="1"/>
              <a:t>aovd</a:t>
            </a:r>
            <a:r>
              <a:rPr lang="en-US" dirty="0"/>
              <a:t> </a:t>
            </a:r>
            <a:r>
              <a:rPr lang="en-US" dirty="0" err="1"/>
              <a:t>parallal</a:t>
            </a:r>
            <a:r>
              <a:rPr lang="en-US" dirty="0"/>
              <a:t> execution of same job, set the </a:t>
            </a:r>
            <a:r>
              <a:rPr lang="en-US" b="1" dirty="0" err="1"/>
              <a:t>concurrencyPolicy</a:t>
            </a:r>
            <a:r>
              <a:rPr lang="en-US" dirty="0"/>
              <a:t> to </a:t>
            </a:r>
            <a:r>
              <a:rPr lang="en-US" b="1" dirty="0"/>
              <a:t>Forbid</a:t>
            </a:r>
            <a:r>
              <a:rPr lang="en-US" dirty="0"/>
              <a:t> </a:t>
            </a:r>
          </a:p>
        </p:txBody>
      </p:sp>
      <p:sp>
        <p:nvSpPr>
          <p:cNvPr id="3" name="Title 2">
            <a:extLst>
              <a:ext uri="{FF2B5EF4-FFF2-40B4-BE49-F238E27FC236}">
                <a16:creationId xmlns:a16="http://schemas.microsoft.com/office/drawing/2014/main" id="{DAD436B7-4719-4D49-8D8C-A33D8BCD8F08}"/>
              </a:ext>
            </a:extLst>
          </p:cNvPr>
          <p:cNvSpPr>
            <a:spLocks noGrp="1"/>
          </p:cNvSpPr>
          <p:nvPr>
            <p:ph type="title"/>
          </p:nvPr>
        </p:nvSpPr>
        <p:spPr>
          <a:xfrm>
            <a:off x="251520" y="448629"/>
            <a:ext cx="8439155" cy="747763"/>
          </a:xfrm>
        </p:spPr>
        <p:txBody>
          <a:bodyPr/>
          <a:lstStyle/>
          <a:p>
            <a:r>
              <a:rPr lang="en-US" b="1" dirty="0">
                <a:solidFill>
                  <a:schemeClr val="accent2">
                    <a:lumMod val="50000"/>
                  </a:schemeClr>
                </a:solidFill>
              </a:rPr>
              <a:t>Controllers						   (Contd.)</a:t>
            </a:r>
            <a:endParaRPr lang="en-US" dirty="0"/>
          </a:p>
        </p:txBody>
      </p:sp>
      <p:sp>
        <p:nvSpPr>
          <p:cNvPr id="5" name="Rectangle 2">
            <a:extLst>
              <a:ext uri="{FF2B5EF4-FFF2-40B4-BE49-F238E27FC236}">
                <a16:creationId xmlns:a16="http://schemas.microsoft.com/office/drawing/2014/main" id="{C8DA87BC-5BB1-43C7-AFC5-D3528E8E30E9}"/>
              </a:ext>
            </a:extLst>
          </p:cNvPr>
          <p:cNvSpPr>
            <a:spLocks noChangeArrowheads="1"/>
          </p:cNvSpPr>
          <p:nvPr/>
        </p:nvSpPr>
        <p:spPr bwMode="auto">
          <a:xfrm>
            <a:off x="0" y="136267"/>
            <a:ext cx="6412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ea typeface="open sans"/>
              </a:rPr>
              <a:t> </a:t>
            </a:r>
            <a:r>
              <a:rPr kumimoji="0" lang="en-US" altLang="en-US" sz="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112759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A5C990-9687-4C26-8CA6-B4853B4ABEA9}"/>
              </a:ext>
            </a:extLst>
          </p:cNvPr>
          <p:cNvSpPr>
            <a:spLocks noGrp="1"/>
          </p:cNvSpPr>
          <p:nvPr>
            <p:ph idx="1"/>
          </p:nvPr>
        </p:nvSpPr>
        <p:spPr>
          <a:xfrm>
            <a:off x="251520" y="1340768"/>
            <a:ext cx="8568952" cy="5184576"/>
          </a:xfrm>
        </p:spPr>
        <p:txBody>
          <a:bodyPr>
            <a:normAutofit lnSpcReduction="10000"/>
          </a:bodyPr>
          <a:lstStyle/>
          <a:p>
            <a:pPr>
              <a:lnSpc>
                <a:spcPct val="110000"/>
              </a:lnSpc>
              <a:spcBef>
                <a:spcPts val="0"/>
              </a:spcBef>
              <a:spcAft>
                <a:spcPts val="0"/>
              </a:spcAft>
            </a:pPr>
            <a:r>
              <a:rPr lang="en-US" sz="1400" b="1" dirty="0">
                <a:solidFill>
                  <a:schemeClr val="accent2">
                    <a:lumMod val="50000"/>
                  </a:schemeClr>
                </a:solidFill>
              </a:rPr>
              <a:t>Deployments</a:t>
            </a:r>
          </a:p>
          <a:p>
            <a:pPr>
              <a:lnSpc>
                <a:spcPct val="110000"/>
              </a:lnSpc>
              <a:spcBef>
                <a:spcPts val="0"/>
              </a:spcBef>
              <a:spcAft>
                <a:spcPts val="0"/>
              </a:spcAft>
            </a:pPr>
            <a:r>
              <a:rPr lang="en-US" dirty="0"/>
              <a:t>You describe a </a:t>
            </a:r>
            <a:r>
              <a:rPr lang="en-US" i="1" dirty="0"/>
              <a:t>desired state</a:t>
            </a:r>
            <a:r>
              <a:rPr lang="en-US" dirty="0"/>
              <a:t> in a Deployment, and the Deployment  changes the actual state to the desired state at a controlled rate</a:t>
            </a:r>
          </a:p>
          <a:p>
            <a:pPr>
              <a:lnSpc>
                <a:spcPct val="110000"/>
              </a:lnSpc>
              <a:spcBef>
                <a:spcPts val="0"/>
              </a:spcBef>
              <a:spcAft>
                <a:spcPts val="0"/>
              </a:spcAft>
            </a:pPr>
            <a:endParaRPr lang="en-US" dirty="0"/>
          </a:p>
          <a:p>
            <a:pPr marL="171450" indent="-171450">
              <a:lnSpc>
                <a:spcPct val="110000"/>
              </a:lnSpc>
              <a:spcBef>
                <a:spcPts val="0"/>
              </a:spcBef>
              <a:spcAft>
                <a:spcPts val="0"/>
              </a:spcAft>
              <a:buClr>
                <a:schemeClr val="accent4">
                  <a:lumMod val="50000"/>
                </a:schemeClr>
              </a:buClr>
              <a:buSzPct val="100000"/>
              <a:buFont typeface="Wingdings" panose="05000000000000000000" pitchFamily="2" charset="2"/>
              <a:buChar char="Ø"/>
            </a:pPr>
            <a:r>
              <a:rPr lang="en-IN" b="1" dirty="0">
                <a:solidFill>
                  <a:schemeClr val="accent2">
                    <a:lumMod val="50000"/>
                  </a:schemeClr>
                </a:solidFill>
              </a:rPr>
              <a:t>Creating a Deployment</a:t>
            </a:r>
          </a:p>
          <a:p>
            <a:pPr>
              <a:lnSpc>
                <a:spcPct val="110000"/>
              </a:lnSpc>
              <a:spcBef>
                <a:spcPts val="0"/>
              </a:spcBef>
              <a:spcAft>
                <a:spcPts val="0"/>
              </a:spcAft>
              <a:buClr>
                <a:schemeClr val="accent4">
                  <a:lumMod val="50000"/>
                </a:schemeClr>
              </a:buClr>
              <a:buSzPct val="100000"/>
              <a:buNone/>
            </a:pPr>
            <a:r>
              <a:rPr lang="en-IN" dirty="0"/>
              <a:t>	- </a:t>
            </a:r>
            <a:r>
              <a:rPr lang="en-IN" dirty="0" err="1"/>
              <a:t>kubectl</a:t>
            </a:r>
            <a:r>
              <a:rPr lang="en-IN" dirty="0"/>
              <a:t> apply –f &lt;dc-</a:t>
            </a:r>
            <a:r>
              <a:rPr lang="en-IN" dirty="0" err="1"/>
              <a:t>yaml</a:t>
            </a:r>
            <a:r>
              <a:rPr lang="en-IN" dirty="0"/>
              <a:t>&gt;</a:t>
            </a:r>
          </a:p>
          <a:p>
            <a:pPr>
              <a:lnSpc>
                <a:spcPct val="110000"/>
              </a:lnSpc>
              <a:spcBef>
                <a:spcPts val="0"/>
              </a:spcBef>
              <a:spcAft>
                <a:spcPts val="0"/>
              </a:spcAft>
              <a:buClr>
                <a:schemeClr val="accent4">
                  <a:lumMod val="50000"/>
                </a:schemeClr>
              </a:buClr>
              <a:buSzPct val="100000"/>
              <a:buNone/>
            </a:pPr>
            <a:r>
              <a:rPr lang="en-IN" dirty="0"/>
              <a:t>	- </a:t>
            </a:r>
            <a:r>
              <a:rPr lang="en-IN" dirty="0" err="1"/>
              <a:t>kubectl</a:t>
            </a:r>
            <a:r>
              <a:rPr lang="en-IN" dirty="0"/>
              <a:t> get deployments</a:t>
            </a:r>
          </a:p>
          <a:p>
            <a:pPr>
              <a:lnSpc>
                <a:spcPct val="110000"/>
              </a:lnSpc>
              <a:spcBef>
                <a:spcPts val="0"/>
              </a:spcBef>
              <a:spcAft>
                <a:spcPts val="0"/>
              </a:spcAft>
              <a:buClr>
                <a:schemeClr val="accent4">
                  <a:lumMod val="50000"/>
                </a:schemeClr>
              </a:buClr>
              <a:buSzPct val="100000"/>
              <a:buNone/>
            </a:pPr>
            <a:r>
              <a:rPr lang="en-IN" dirty="0"/>
              <a:t>	- </a:t>
            </a:r>
            <a:r>
              <a:rPr lang="en-US" dirty="0"/>
              <a:t>kubectl rollout status deployment &lt;deployment-name&gt; - To check the </a:t>
            </a:r>
            <a:r>
              <a:rPr lang="en-US" dirty="0" err="1"/>
              <a:t>staus</a:t>
            </a:r>
            <a:r>
              <a:rPr lang="en-US" dirty="0"/>
              <a:t> of deployment </a:t>
            </a:r>
          </a:p>
          <a:p>
            <a:pPr>
              <a:lnSpc>
                <a:spcPct val="110000"/>
              </a:lnSpc>
              <a:spcBef>
                <a:spcPts val="0"/>
              </a:spcBef>
              <a:spcAft>
                <a:spcPts val="0"/>
              </a:spcAft>
              <a:buClr>
                <a:schemeClr val="accent4">
                  <a:lumMod val="50000"/>
                </a:schemeClr>
              </a:buClr>
              <a:buSzPct val="100000"/>
              <a:buNone/>
            </a:pPr>
            <a:r>
              <a:rPr lang="en-US" dirty="0"/>
              <a:t>	-  </a:t>
            </a:r>
            <a:r>
              <a:rPr lang="en-IN" dirty="0" err="1"/>
              <a:t>kubectl</a:t>
            </a:r>
            <a:r>
              <a:rPr lang="en-IN" dirty="0"/>
              <a:t> get pods --show-labels  - To see labels of pods </a:t>
            </a:r>
          </a:p>
          <a:p>
            <a:pPr>
              <a:lnSpc>
                <a:spcPct val="110000"/>
              </a:lnSpc>
              <a:spcBef>
                <a:spcPts val="0"/>
              </a:spcBef>
              <a:spcAft>
                <a:spcPts val="0"/>
              </a:spcAft>
              <a:buClr>
                <a:schemeClr val="accent4">
                  <a:lumMod val="50000"/>
                </a:schemeClr>
              </a:buClr>
              <a:buSzPct val="100000"/>
              <a:buNone/>
            </a:pPr>
            <a:endParaRPr lang="en-IN" dirty="0"/>
          </a:p>
          <a:p>
            <a:pPr>
              <a:lnSpc>
                <a:spcPct val="110000"/>
              </a:lnSpc>
              <a:spcBef>
                <a:spcPts val="0"/>
              </a:spcBef>
              <a:spcAft>
                <a:spcPts val="0"/>
              </a:spcAft>
              <a:buClr>
                <a:schemeClr val="accent4">
                  <a:lumMod val="50000"/>
                </a:schemeClr>
              </a:buClr>
              <a:buSzPct val="100000"/>
              <a:buNone/>
            </a:pPr>
            <a:r>
              <a:rPr lang="en-IN" dirty="0"/>
              <a:t>	- Pod-template-hash label</a:t>
            </a:r>
          </a:p>
          <a:p>
            <a:pPr>
              <a:lnSpc>
                <a:spcPct val="110000"/>
              </a:lnSpc>
              <a:spcBef>
                <a:spcPts val="0"/>
              </a:spcBef>
              <a:spcAft>
                <a:spcPts val="0"/>
              </a:spcAft>
              <a:buClr>
                <a:schemeClr val="accent4">
                  <a:lumMod val="50000"/>
                </a:schemeClr>
              </a:buClr>
              <a:buSzPct val="100000"/>
              <a:buNone/>
            </a:pPr>
            <a:r>
              <a:rPr lang="en-IN" dirty="0"/>
              <a:t>		</a:t>
            </a:r>
            <a:r>
              <a:rPr lang="en-US" dirty="0"/>
              <a:t>The pod-template-hash label is added by the Deployment controller to every </a:t>
            </a:r>
            <a:r>
              <a:rPr lang="en-US" dirty="0" err="1"/>
              <a:t>ReplicaSet</a:t>
            </a:r>
            <a:r>
              <a:rPr lang="en-US" dirty="0"/>
              <a:t> that a Deployment creates or adopts. This label ensures that child </a:t>
            </a:r>
            <a:r>
              <a:rPr lang="en-US" dirty="0" err="1"/>
              <a:t>ReplicaSets</a:t>
            </a:r>
            <a:r>
              <a:rPr lang="en-US" dirty="0"/>
              <a:t> of a Deployment do not overlap</a:t>
            </a:r>
            <a:endParaRPr lang="en-IN" dirty="0"/>
          </a:p>
          <a:p>
            <a:pPr>
              <a:lnSpc>
                <a:spcPct val="110000"/>
              </a:lnSpc>
              <a:spcBef>
                <a:spcPts val="0"/>
              </a:spcBef>
              <a:spcAft>
                <a:spcPts val="0"/>
              </a:spcAft>
              <a:buClr>
                <a:schemeClr val="accent4">
                  <a:lumMod val="50000"/>
                </a:schemeClr>
              </a:buClr>
              <a:buSzPct val="100000"/>
              <a:buNone/>
            </a:pPr>
            <a:endParaRPr lang="en-IN" dirty="0"/>
          </a:p>
          <a:p>
            <a:pPr marL="171450" indent="-171450">
              <a:lnSpc>
                <a:spcPct val="110000"/>
              </a:lnSpc>
              <a:spcBef>
                <a:spcPts val="0"/>
              </a:spcBef>
              <a:spcAft>
                <a:spcPts val="0"/>
              </a:spcAft>
              <a:buClr>
                <a:schemeClr val="accent4">
                  <a:lumMod val="50000"/>
                </a:schemeClr>
              </a:buClr>
              <a:buSzPct val="100000"/>
              <a:buFont typeface="Wingdings" panose="05000000000000000000" pitchFamily="2" charset="2"/>
              <a:buChar char="Ø"/>
            </a:pPr>
            <a:r>
              <a:rPr lang="en-IN" sz="1300" b="1" dirty="0">
                <a:solidFill>
                  <a:schemeClr val="accent2">
                    <a:lumMod val="50000"/>
                  </a:schemeClr>
                </a:solidFill>
              </a:rPr>
              <a:t>Updating a Deployment</a:t>
            </a:r>
          </a:p>
          <a:p>
            <a:pPr marL="573088" lvl="1" indent="-171450">
              <a:lnSpc>
                <a:spcPct val="110000"/>
              </a:lnSpc>
              <a:spcBef>
                <a:spcPts val="0"/>
              </a:spcBef>
              <a:spcAft>
                <a:spcPts val="0"/>
              </a:spcAft>
              <a:buClr>
                <a:schemeClr val="accent4">
                  <a:lumMod val="50000"/>
                </a:schemeClr>
              </a:buClr>
              <a:buSzPct val="100000"/>
              <a:buFont typeface="Arial" panose="020B0604020202020204" pitchFamily="34" charset="0"/>
              <a:buChar char="•"/>
            </a:pPr>
            <a:r>
              <a:rPr lang="en-US" dirty="0"/>
              <a:t>A Deployment's rollout is triggered if and only if the Deployment's Pod template (that is, .</a:t>
            </a:r>
            <a:r>
              <a:rPr lang="en-US" dirty="0" err="1"/>
              <a:t>spec.template</a:t>
            </a:r>
            <a:r>
              <a:rPr lang="en-US" dirty="0"/>
              <a:t>) is changed</a:t>
            </a:r>
          </a:p>
          <a:p>
            <a:pPr lvl="1" indent="0">
              <a:lnSpc>
                <a:spcPct val="110000"/>
              </a:lnSpc>
              <a:spcBef>
                <a:spcPts val="0"/>
              </a:spcBef>
              <a:spcAft>
                <a:spcPts val="0"/>
              </a:spcAft>
              <a:buClr>
                <a:schemeClr val="accent4">
                  <a:lumMod val="50000"/>
                </a:schemeClr>
              </a:buClr>
              <a:buSzPct val="100000"/>
              <a:buNone/>
            </a:pPr>
            <a:endParaRPr lang="en-US" dirty="0"/>
          </a:p>
          <a:p>
            <a:pPr marL="573088" lvl="1" indent="-171450">
              <a:lnSpc>
                <a:spcPct val="110000"/>
              </a:lnSpc>
              <a:spcBef>
                <a:spcPts val="0"/>
              </a:spcBef>
              <a:spcAft>
                <a:spcPts val="0"/>
              </a:spcAft>
              <a:buClr>
                <a:schemeClr val="accent4">
                  <a:lumMod val="50000"/>
                </a:schemeClr>
              </a:buClr>
              <a:buSzPct val="100000"/>
              <a:buFont typeface="Arial" panose="020B0604020202020204" pitchFamily="34" charset="0"/>
              <a:buChar char="•"/>
            </a:pPr>
            <a:r>
              <a:rPr lang="en-US" dirty="0"/>
              <a:t>Ex : kubectl --record </a:t>
            </a:r>
            <a:r>
              <a:rPr lang="en-US" dirty="0" err="1"/>
              <a:t>deployment.apps</a:t>
            </a:r>
            <a:r>
              <a:rPr lang="en-US" dirty="0"/>
              <a:t>/</a:t>
            </a:r>
            <a:r>
              <a:rPr lang="en-US" dirty="0" err="1"/>
              <a:t>nginx</a:t>
            </a:r>
            <a:r>
              <a:rPr lang="en-US" dirty="0"/>
              <a:t>-deployment set image deployment.v1.apps/</a:t>
            </a:r>
            <a:r>
              <a:rPr lang="en-US" dirty="0" err="1"/>
              <a:t>nginx</a:t>
            </a:r>
            <a:r>
              <a:rPr lang="en-US" dirty="0"/>
              <a:t>-deployment </a:t>
            </a:r>
            <a:r>
              <a:rPr lang="en-US" dirty="0" err="1"/>
              <a:t>nginx</a:t>
            </a:r>
            <a:r>
              <a:rPr lang="en-US" dirty="0"/>
              <a:t>=nginx:1.16.1</a:t>
            </a:r>
          </a:p>
          <a:p>
            <a:pPr marL="573088" lvl="1" indent="-171450">
              <a:lnSpc>
                <a:spcPct val="110000"/>
              </a:lnSpc>
              <a:spcBef>
                <a:spcPts val="0"/>
              </a:spcBef>
              <a:spcAft>
                <a:spcPts val="0"/>
              </a:spcAft>
              <a:buClr>
                <a:schemeClr val="accent4">
                  <a:lumMod val="50000"/>
                </a:schemeClr>
              </a:buClr>
              <a:buSzPct val="100000"/>
              <a:buFont typeface="Arial" panose="020B0604020202020204" pitchFamily="34" charset="0"/>
              <a:buChar char="•"/>
            </a:pPr>
            <a:endParaRPr lang="en-US" dirty="0"/>
          </a:p>
          <a:p>
            <a:pPr marL="573088" lvl="1" indent="-171450">
              <a:lnSpc>
                <a:spcPct val="110000"/>
              </a:lnSpc>
              <a:spcBef>
                <a:spcPts val="0"/>
              </a:spcBef>
              <a:spcAft>
                <a:spcPts val="0"/>
              </a:spcAft>
              <a:buClr>
                <a:schemeClr val="accent4">
                  <a:lumMod val="50000"/>
                </a:schemeClr>
              </a:buClr>
              <a:buSzPct val="100000"/>
              <a:buFont typeface="Arial" panose="020B0604020202020204" pitchFamily="34" charset="0"/>
              <a:buChar char="•"/>
            </a:pPr>
            <a:r>
              <a:rPr lang="en-US" dirty="0"/>
              <a:t>Deployment ensures that only a certain number of Pods are down while they are being updated. By default, it ensures that at least 75% of the desired number of Pods are up (25% max unavailable).</a:t>
            </a:r>
          </a:p>
          <a:p>
            <a:pPr marL="573088" lvl="1" indent="-171450">
              <a:lnSpc>
                <a:spcPct val="110000"/>
              </a:lnSpc>
              <a:spcBef>
                <a:spcPts val="0"/>
              </a:spcBef>
              <a:spcAft>
                <a:spcPts val="0"/>
              </a:spcAft>
              <a:buClr>
                <a:schemeClr val="accent4">
                  <a:lumMod val="50000"/>
                </a:schemeClr>
              </a:buClr>
              <a:buSzPct val="100000"/>
              <a:buFont typeface="Arial" panose="020B0604020202020204" pitchFamily="34" charset="0"/>
              <a:buChar char="•"/>
            </a:pPr>
            <a:endParaRPr lang="en-US" dirty="0"/>
          </a:p>
          <a:p>
            <a:pPr marL="573088" lvl="1" indent="-171450">
              <a:lnSpc>
                <a:spcPct val="110000"/>
              </a:lnSpc>
              <a:spcBef>
                <a:spcPts val="0"/>
              </a:spcBef>
              <a:spcAft>
                <a:spcPts val="0"/>
              </a:spcAft>
              <a:buClr>
                <a:schemeClr val="accent4">
                  <a:lumMod val="50000"/>
                </a:schemeClr>
              </a:buClr>
              <a:buSzPct val="100000"/>
              <a:buFont typeface="Arial" panose="020B0604020202020204" pitchFamily="34" charset="0"/>
              <a:buChar char="•"/>
            </a:pPr>
            <a:r>
              <a:rPr lang="en-US" dirty="0"/>
              <a:t>Deployment also ensures that only a certain number of Pods are created above the desired number of Pods. By default, it ensures that at most 125% of the desired number of Pods are up (25% max surge).</a:t>
            </a:r>
            <a:endParaRPr lang="en-IN" dirty="0"/>
          </a:p>
          <a:p>
            <a:pPr marL="171450" indent="-171450">
              <a:lnSpc>
                <a:spcPct val="100000"/>
              </a:lnSpc>
              <a:spcBef>
                <a:spcPts val="0"/>
              </a:spcBef>
              <a:spcAft>
                <a:spcPts val="0"/>
              </a:spcAft>
              <a:buClr>
                <a:schemeClr val="accent4">
                  <a:lumMod val="50000"/>
                </a:schemeClr>
              </a:buClr>
              <a:buSzPct val="100000"/>
              <a:buFont typeface="Wingdings" panose="05000000000000000000" pitchFamily="2" charset="2"/>
              <a:buChar char="Ø"/>
            </a:pPr>
            <a:endParaRPr lang="en-IN" dirty="0"/>
          </a:p>
          <a:p>
            <a:pPr>
              <a:lnSpc>
                <a:spcPct val="100000"/>
              </a:lnSpc>
              <a:spcBef>
                <a:spcPts val="0"/>
              </a:spcBef>
              <a:spcAft>
                <a:spcPts val="0"/>
              </a:spcAft>
              <a:buClr>
                <a:schemeClr val="accent4">
                  <a:lumMod val="50000"/>
                </a:schemeClr>
              </a:buClr>
              <a:buSzPct val="100000"/>
              <a:buNone/>
            </a:pPr>
            <a:r>
              <a:rPr lang="en-IN" dirty="0"/>
              <a:t> </a:t>
            </a:r>
          </a:p>
          <a:p>
            <a:endParaRPr lang="en-IN" dirty="0"/>
          </a:p>
          <a:p>
            <a:endParaRPr lang="en-US" dirty="0"/>
          </a:p>
          <a:p>
            <a:endParaRPr lang="en-US" dirty="0"/>
          </a:p>
        </p:txBody>
      </p:sp>
      <p:sp>
        <p:nvSpPr>
          <p:cNvPr id="3" name="Title 2">
            <a:extLst>
              <a:ext uri="{FF2B5EF4-FFF2-40B4-BE49-F238E27FC236}">
                <a16:creationId xmlns:a16="http://schemas.microsoft.com/office/drawing/2014/main" id="{3AA9416F-618B-4203-B2A3-F786BED28D68}"/>
              </a:ext>
            </a:extLst>
          </p:cNvPr>
          <p:cNvSpPr>
            <a:spLocks noGrp="1"/>
          </p:cNvSpPr>
          <p:nvPr>
            <p:ph type="title"/>
          </p:nvPr>
        </p:nvSpPr>
        <p:spPr/>
        <p:txBody>
          <a:bodyPr/>
          <a:lstStyle/>
          <a:p>
            <a:r>
              <a:rPr lang="en-US" b="1" dirty="0">
                <a:solidFill>
                  <a:schemeClr val="accent2">
                    <a:lumMod val="50000"/>
                  </a:schemeClr>
                </a:solidFill>
              </a:rPr>
              <a:t>Controllers						(Contd.)</a:t>
            </a:r>
            <a:endParaRPr lang="en-US" dirty="0"/>
          </a:p>
        </p:txBody>
      </p:sp>
      <p:sp>
        <p:nvSpPr>
          <p:cNvPr id="4" name="Rectangle 1">
            <a:extLst>
              <a:ext uri="{FF2B5EF4-FFF2-40B4-BE49-F238E27FC236}">
                <a16:creationId xmlns:a16="http://schemas.microsoft.com/office/drawing/2014/main" id="{C6374788-6B2C-4F73-83A4-BF85497EC703}"/>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041846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097CA1-1EC2-4CC5-BC94-9AD780C5D420}"/>
              </a:ext>
            </a:extLst>
          </p:cNvPr>
          <p:cNvSpPr>
            <a:spLocks noGrp="1"/>
          </p:cNvSpPr>
          <p:nvPr>
            <p:ph idx="1"/>
          </p:nvPr>
        </p:nvSpPr>
        <p:spPr>
          <a:xfrm>
            <a:off x="484619" y="1196392"/>
            <a:ext cx="8237348" cy="5212979"/>
          </a:xfrm>
        </p:spPr>
        <p:txBody>
          <a:bodyPr>
            <a:normAutofit lnSpcReduction="10000"/>
          </a:bodyPr>
          <a:lstStyle/>
          <a:p>
            <a:pPr marL="171450" indent="-171450">
              <a:buClr>
                <a:schemeClr val="accent2">
                  <a:lumMod val="50000"/>
                </a:schemeClr>
              </a:buClr>
              <a:buSzPct val="100000"/>
              <a:buFont typeface="Wingdings" panose="05000000000000000000" pitchFamily="2" charset="2"/>
              <a:buChar char="Ø"/>
            </a:pPr>
            <a:r>
              <a:rPr lang="en-IN" b="1" dirty="0">
                <a:solidFill>
                  <a:schemeClr val="accent2">
                    <a:lumMod val="50000"/>
                  </a:schemeClr>
                </a:solidFill>
              </a:rPr>
              <a:t>Rolling Back a Deployment</a:t>
            </a:r>
          </a:p>
          <a:p>
            <a:pPr>
              <a:lnSpc>
                <a:spcPct val="150000"/>
              </a:lnSpc>
              <a:spcBef>
                <a:spcPts val="0"/>
              </a:spcBef>
              <a:spcAft>
                <a:spcPts val="0"/>
              </a:spcAft>
              <a:buClr>
                <a:schemeClr val="accent2">
                  <a:lumMod val="50000"/>
                </a:schemeClr>
              </a:buClr>
              <a:buSzPct val="100000"/>
              <a:buNone/>
            </a:pPr>
            <a:r>
              <a:rPr lang="en-US" dirty="0"/>
              <a:t>	Sometimes, you may want to rollback a Deployment; for example, when the Deployment is not stable, such as crash looping. By default, all of the Deployment's rollout history is kept in the system so that you can rollback anytime you want</a:t>
            </a:r>
            <a:endParaRPr lang="en-IN" dirty="0"/>
          </a:p>
          <a:p>
            <a:pPr marL="573088" lvl="1" indent="-171450">
              <a:lnSpc>
                <a:spcPct val="150000"/>
              </a:lnSpc>
              <a:spcBef>
                <a:spcPts val="0"/>
              </a:spcBef>
              <a:spcAft>
                <a:spcPts val="0"/>
              </a:spcAft>
              <a:buClr>
                <a:schemeClr val="accent2">
                  <a:lumMod val="50000"/>
                </a:schemeClr>
              </a:buClr>
              <a:buSzPct val="100000"/>
              <a:buFont typeface="Arial" panose="020B0604020202020204" pitchFamily="34" charset="0"/>
              <a:buChar char="•"/>
            </a:pPr>
            <a:r>
              <a:rPr lang="en-IN" dirty="0" err="1"/>
              <a:t>kubectl</a:t>
            </a:r>
            <a:r>
              <a:rPr lang="en-IN" dirty="0"/>
              <a:t> set image deployment  &lt;deployment-name&gt; </a:t>
            </a:r>
            <a:r>
              <a:rPr lang="en-IN" dirty="0" err="1"/>
              <a:t>nginx</a:t>
            </a:r>
            <a:r>
              <a:rPr lang="en-IN" dirty="0"/>
              <a:t>=nginx:1.161 --record=true</a:t>
            </a:r>
          </a:p>
          <a:p>
            <a:pPr marL="573088" lvl="1" indent="-171450">
              <a:lnSpc>
                <a:spcPct val="150000"/>
              </a:lnSpc>
              <a:spcBef>
                <a:spcPts val="0"/>
              </a:spcBef>
              <a:spcAft>
                <a:spcPts val="0"/>
              </a:spcAft>
              <a:buClr>
                <a:schemeClr val="accent2">
                  <a:lumMod val="50000"/>
                </a:schemeClr>
              </a:buClr>
              <a:buSzPct val="100000"/>
              <a:buFont typeface="Arial" panose="020B0604020202020204" pitchFamily="34" charset="0"/>
              <a:buChar char="•"/>
            </a:pPr>
            <a:r>
              <a:rPr lang="en-IN" dirty="0" err="1"/>
              <a:t>kubectl</a:t>
            </a:r>
            <a:r>
              <a:rPr lang="en-IN" dirty="0"/>
              <a:t> rollout history deployment.v1.apps/&lt;</a:t>
            </a:r>
            <a:r>
              <a:rPr lang="en-IN" dirty="0" err="1"/>
              <a:t>deplopyment</a:t>
            </a:r>
            <a:r>
              <a:rPr lang="en-IN" dirty="0"/>
              <a:t>-name&gt;</a:t>
            </a:r>
          </a:p>
          <a:p>
            <a:pPr marL="573088" lvl="1" indent="-171450">
              <a:lnSpc>
                <a:spcPct val="150000"/>
              </a:lnSpc>
              <a:spcBef>
                <a:spcPts val="0"/>
              </a:spcBef>
              <a:spcAft>
                <a:spcPts val="0"/>
              </a:spcAft>
              <a:buClr>
                <a:schemeClr val="accent2">
                  <a:lumMod val="50000"/>
                </a:schemeClr>
              </a:buClr>
              <a:buSzPct val="100000"/>
              <a:buFont typeface="Arial" panose="020B0604020202020204" pitchFamily="34" charset="0"/>
              <a:buChar char="•"/>
            </a:pPr>
            <a:r>
              <a:rPr lang="en-IN" dirty="0" err="1"/>
              <a:t>kubectl</a:t>
            </a:r>
            <a:r>
              <a:rPr lang="en-IN" dirty="0"/>
              <a:t> rollout history deployment.v1.apps/&lt;</a:t>
            </a:r>
            <a:r>
              <a:rPr lang="en-IN" dirty="0" err="1"/>
              <a:t>deplopyment</a:t>
            </a:r>
            <a:r>
              <a:rPr lang="en-IN" dirty="0"/>
              <a:t>-name&gt; --revision=2</a:t>
            </a:r>
          </a:p>
          <a:p>
            <a:pPr marL="573088" lvl="1" indent="-171450">
              <a:lnSpc>
                <a:spcPct val="150000"/>
              </a:lnSpc>
              <a:spcBef>
                <a:spcPts val="0"/>
              </a:spcBef>
              <a:spcAft>
                <a:spcPts val="0"/>
              </a:spcAft>
              <a:buClr>
                <a:schemeClr val="accent2">
                  <a:lumMod val="50000"/>
                </a:schemeClr>
              </a:buClr>
              <a:buSzPct val="100000"/>
              <a:buFont typeface="Arial" panose="020B0604020202020204" pitchFamily="34" charset="0"/>
              <a:buChar char="•"/>
            </a:pPr>
            <a:r>
              <a:rPr lang="en-IN" dirty="0" err="1"/>
              <a:t>kubectl</a:t>
            </a:r>
            <a:r>
              <a:rPr lang="en-IN" dirty="0"/>
              <a:t> rollout undo deployment.v1.apps/&lt;</a:t>
            </a:r>
            <a:r>
              <a:rPr lang="en-IN" dirty="0" err="1"/>
              <a:t>deplopyment</a:t>
            </a:r>
            <a:r>
              <a:rPr lang="en-IN" dirty="0"/>
              <a:t>-name&gt;</a:t>
            </a:r>
          </a:p>
          <a:p>
            <a:pPr marL="573088" lvl="1" indent="-171450">
              <a:lnSpc>
                <a:spcPct val="150000"/>
              </a:lnSpc>
              <a:spcBef>
                <a:spcPts val="0"/>
              </a:spcBef>
              <a:spcAft>
                <a:spcPts val="0"/>
              </a:spcAft>
              <a:buClr>
                <a:schemeClr val="accent2">
                  <a:lumMod val="50000"/>
                </a:schemeClr>
              </a:buClr>
              <a:buSzPct val="100000"/>
              <a:buFont typeface="Arial" panose="020B0604020202020204" pitchFamily="34" charset="0"/>
              <a:buChar char="•"/>
            </a:pPr>
            <a:r>
              <a:rPr lang="en-IN" dirty="0" err="1"/>
              <a:t>kubectl</a:t>
            </a:r>
            <a:r>
              <a:rPr lang="en-IN" dirty="0"/>
              <a:t> rollout undo deployment.v1.apps/&lt;</a:t>
            </a:r>
            <a:r>
              <a:rPr lang="en-IN" dirty="0" err="1"/>
              <a:t>deplopyment</a:t>
            </a:r>
            <a:r>
              <a:rPr lang="en-IN" dirty="0"/>
              <a:t>-name&gt;  --to-revision=2</a:t>
            </a:r>
          </a:p>
          <a:p>
            <a:pPr marL="171450" indent="-171450">
              <a:buClr>
                <a:schemeClr val="accent2">
                  <a:lumMod val="50000"/>
                </a:schemeClr>
              </a:buClr>
              <a:buSzPct val="100000"/>
              <a:buFont typeface="Wingdings" panose="05000000000000000000" pitchFamily="2" charset="2"/>
              <a:buChar char="Ø"/>
            </a:pPr>
            <a:r>
              <a:rPr lang="en-IN" b="1" dirty="0">
                <a:solidFill>
                  <a:schemeClr val="accent2">
                    <a:lumMod val="50000"/>
                  </a:schemeClr>
                </a:solidFill>
              </a:rPr>
              <a:t>Scaling a Deployment</a:t>
            </a:r>
          </a:p>
          <a:p>
            <a:pPr lvl="1" indent="0">
              <a:lnSpc>
                <a:spcPct val="150000"/>
              </a:lnSpc>
              <a:spcBef>
                <a:spcPts val="0"/>
              </a:spcBef>
              <a:spcAft>
                <a:spcPts val="0"/>
              </a:spcAft>
              <a:buClr>
                <a:schemeClr val="accent2">
                  <a:lumMod val="50000"/>
                </a:schemeClr>
              </a:buClr>
              <a:buSzPct val="100000"/>
              <a:buNone/>
            </a:pPr>
            <a:r>
              <a:rPr lang="en-IN" dirty="0"/>
              <a:t>One can add more number of replicas or remove additional replicas of any existing deployment </a:t>
            </a:r>
          </a:p>
          <a:p>
            <a:pPr lvl="1">
              <a:lnSpc>
                <a:spcPct val="150000"/>
              </a:lnSpc>
              <a:spcBef>
                <a:spcPts val="0"/>
              </a:spcBef>
              <a:spcAft>
                <a:spcPts val="0"/>
              </a:spcAft>
              <a:buClr>
                <a:schemeClr val="accent2">
                  <a:lumMod val="50000"/>
                </a:schemeClr>
              </a:buClr>
              <a:buSzPct val="100000"/>
              <a:buFont typeface="Arial" panose="020B0604020202020204" pitchFamily="34" charset="0"/>
              <a:buChar char="•"/>
            </a:pPr>
            <a:r>
              <a:rPr lang="en-IN" dirty="0" err="1"/>
              <a:t>kubectl</a:t>
            </a:r>
            <a:r>
              <a:rPr lang="en-IN" dirty="0"/>
              <a:t> scale deployment.v1.apps/&lt;deployment-name&gt; --replicas=&lt;number of replicas&gt;</a:t>
            </a:r>
          </a:p>
          <a:p>
            <a:pPr lvl="1">
              <a:lnSpc>
                <a:spcPct val="150000"/>
              </a:lnSpc>
              <a:spcBef>
                <a:spcPts val="0"/>
              </a:spcBef>
              <a:spcAft>
                <a:spcPts val="0"/>
              </a:spcAft>
              <a:buClr>
                <a:schemeClr val="accent2">
                  <a:lumMod val="50000"/>
                </a:schemeClr>
              </a:buClr>
              <a:buSzPct val="100000"/>
              <a:buFont typeface="Arial" panose="020B0604020202020204" pitchFamily="34" charset="0"/>
              <a:buChar char="•"/>
            </a:pPr>
            <a:r>
              <a:rPr lang="en-IN" dirty="0" err="1"/>
              <a:t>kubectl</a:t>
            </a:r>
            <a:r>
              <a:rPr lang="en-IN" dirty="0"/>
              <a:t> </a:t>
            </a:r>
            <a:r>
              <a:rPr lang="en-IN" dirty="0" err="1"/>
              <a:t>autoscale</a:t>
            </a:r>
            <a:r>
              <a:rPr lang="en-IN" dirty="0"/>
              <a:t> deployment.v1.apps/&lt;deployment-name&gt; --min=10 --max=15 --</a:t>
            </a:r>
            <a:r>
              <a:rPr lang="en-IN" dirty="0" err="1"/>
              <a:t>cpu</a:t>
            </a:r>
            <a:r>
              <a:rPr lang="en-IN" dirty="0"/>
              <a:t>-percent=80</a:t>
            </a:r>
          </a:p>
          <a:p>
            <a:pPr marL="171450" indent="-171450">
              <a:buClr>
                <a:schemeClr val="accent2">
                  <a:lumMod val="50000"/>
                </a:schemeClr>
              </a:buClr>
              <a:buSzPct val="100000"/>
              <a:buFont typeface="Wingdings" panose="05000000000000000000" pitchFamily="2" charset="2"/>
              <a:buChar char="Ø"/>
            </a:pPr>
            <a:r>
              <a:rPr lang="en-IN" b="1" dirty="0">
                <a:solidFill>
                  <a:schemeClr val="accent2">
                    <a:lumMod val="50000"/>
                  </a:schemeClr>
                </a:solidFill>
              </a:rPr>
              <a:t> </a:t>
            </a:r>
            <a:r>
              <a:rPr lang="en-US" b="1" dirty="0">
                <a:solidFill>
                  <a:schemeClr val="accent2">
                    <a:lumMod val="50000"/>
                  </a:schemeClr>
                </a:solidFill>
              </a:rPr>
              <a:t>Pausing and Resuming a Deployment</a:t>
            </a:r>
          </a:p>
          <a:p>
            <a:pPr>
              <a:lnSpc>
                <a:spcPct val="120000"/>
              </a:lnSpc>
              <a:spcBef>
                <a:spcPts val="0"/>
              </a:spcBef>
              <a:spcAft>
                <a:spcPts val="0"/>
              </a:spcAft>
              <a:buClr>
                <a:schemeClr val="accent2">
                  <a:lumMod val="50000"/>
                </a:schemeClr>
              </a:buClr>
              <a:buSzPct val="100000"/>
              <a:buNone/>
            </a:pPr>
            <a:r>
              <a:rPr lang="en-US" dirty="0"/>
              <a:t>You can pause a Deployment before triggering one or more updates and then resume it. This allows you to apply multiple fixes in between pausing and resuming without triggering unnecessary rollouts.</a:t>
            </a:r>
          </a:p>
          <a:p>
            <a:pPr marL="573088" lvl="1" indent="-171450">
              <a:lnSpc>
                <a:spcPct val="110000"/>
              </a:lnSpc>
              <a:spcBef>
                <a:spcPts val="0"/>
              </a:spcBef>
              <a:spcAft>
                <a:spcPts val="0"/>
              </a:spcAft>
              <a:buClr>
                <a:schemeClr val="accent2">
                  <a:lumMod val="50000"/>
                </a:schemeClr>
              </a:buClr>
              <a:buSzPct val="100000"/>
              <a:buFont typeface="Wingdings" panose="05000000000000000000" pitchFamily="2" charset="2"/>
              <a:buChar char="§"/>
            </a:pPr>
            <a:r>
              <a:rPr lang="en-US" dirty="0"/>
              <a:t>kubectl rollout pause deployment.v1.apps/&lt;deployment-name&gt;</a:t>
            </a:r>
          </a:p>
          <a:p>
            <a:pPr marL="573088" lvl="1" indent="-171450">
              <a:lnSpc>
                <a:spcPct val="110000"/>
              </a:lnSpc>
              <a:spcBef>
                <a:spcPts val="0"/>
              </a:spcBef>
              <a:spcAft>
                <a:spcPts val="0"/>
              </a:spcAft>
              <a:buClr>
                <a:schemeClr val="accent2">
                  <a:lumMod val="50000"/>
                </a:schemeClr>
              </a:buClr>
              <a:buSzPct val="100000"/>
              <a:buFont typeface="Wingdings" panose="05000000000000000000" pitchFamily="2" charset="2"/>
              <a:buChar char="§"/>
            </a:pPr>
            <a:r>
              <a:rPr lang="en-US" dirty="0"/>
              <a:t>kubectl rollout resume deployment.v1.apps/&lt;deployment-name&gt;</a:t>
            </a:r>
          </a:p>
          <a:p>
            <a:pPr lvl="1" indent="0">
              <a:lnSpc>
                <a:spcPct val="110000"/>
              </a:lnSpc>
              <a:spcBef>
                <a:spcPts val="0"/>
              </a:spcBef>
              <a:spcAft>
                <a:spcPts val="0"/>
              </a:spcAft>
              <a:buClr>
                <a:schemeClr val="accent2">
                  <a:lumMod val="50000"/>
                </a:schemeClr>
              </a:buClr>
              <a:buSzPct val="100000"/>
              <a:buNone/>
            </a:pPr>
            <a:r>
              <a:rPr lang="en-US" dirty="0"/>
              <a:t>kubectl set resources deployment.v1.apps/</a:t>
            </a:r>
            <a:r>
              <a:rPr lang="en-US" dirty="0" err="1"/>
              <a:t>nginx</a:t>
            </a:r>
            <a:r>
              <a:rPr lang="en-US" dirty="0"/>
              <a:t>-deployment -c=</a:t>
            </a:r>
            <a:r>
              <a:rPr lang="en-US" dirty="0" err="1"/>
              <a:t>nginx</a:t>
            </a:r>
            <a:r>
              <a:rPr lang="en-US" dirty="0"/>
              <a:t> --limits=</a:t>
            </a:r>
            <a:r>
              <a:rPr lang="en-US" dirty="0" err="1"/>
              <a:t>cpu</a:t>
            </a:r>
            <a:r>
              <a:rPr lang="en-US" dirty="0"/>
              <a:t>=200m,memory=512Mi</a:t>
            </a:r>
            <a:endParaRPr lang="en-IN" dirty="0"/>
          </a:p>
          <a:p>
            <a:endParaRPr lang="en-IN" dirty="0"/>
          </a:p>
        </p:txBody>
      </p:sp>
      <p:sp>
        <p:nvSpPr>
          <p:cNvPr id="3" name="Title 2">
            <a:extLst>
              <a:ext uri="{FF2B5EF4-FFF2-40B4-BE49-F238E27FC236}">
                <a16:creationId xmlns:a16="http://schemas.microsoft.com/office/drawing/2014/main" id="{C084DF14-C659-42BC-870E-668845DE9238}"/>
              </a:ext>
            </a:extLst>
          </p:cNvPr>
          <p:cNvSpPr>
            <a:spLocks noGrp="1"/>
          </p:cNvSpPr>
          <p:nvPr>
            <p:ph type="title"/>
          </p:nvPr>
        </p:nvSpPr>
        <p:spPr/>
        <p:txBody>
          <a:bodyPr/>
          <a:lstStyle/>
          <a:p>
            <a:r>
              <a:rPr lang="en-US" b="1" dirty="0">
                <a:solidFill>
                  <a:schemeClr val="accent2">
                    <a:lumMod val="50000"/>
                  </a:schemeClr>
                </a:solidFill>
              </a:rPr>
              <a:t>Controllers						(Contd.)</a:t>
            </a:r>
            <a:endParaRPr lang="en-IN" dirty="0"/>
          </a:p>
        </p:txBody>
      </p:sp>
    </p:spTree>
    <p:extLst>
      <p:ext uri="{BB962C8B-B14F-4D97-AF65-F5344CB8AC3E}">
        <p14:creationId xmlns:p14="http://schemas.microsoft.com/office/powerpoint/2010/main" val="90691361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325" y="1285860"/>
            <a:ext cx="8237348" cy="5572140"/>
          </a:xfrm>
        </p:spPr>
        <p:txBody>
          <a:bodyPr>
            <a:normAutofit fontScale="92500" lnSpcReduction="20000"/>
          </a:bodyPr>
          <a:lstStyle/>
          <a:p>
            <a:pPr>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US" sz="1800" dirty="0">
                <a:solidFill>
                  <a:schemeClr val="accent2">
                    <a:lumMod val="50000"/>
                  </a:schemeClr>
                </a:solidFill>
                <a:ea typeface="Segoe UI" panose="020B0502040204020203" pitchFamily="34" charset="0"/>
                <a:cs typeface="Segoe UI" panose="020B0502040204020203" pitchFamily="34" charset="0"/>
              </a:rPr>
              <a:t>  What is Kubernetes ?</a:t>
            </a:r>
          </a:p>
          <a:p>
            <a:pPr>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US" sz="1800" dirty="0">
                <a:solidFill>
                  <a:schemeClr val="accent2">
                    <a:lumMod val="50000"/>
                  </a:schemeClr>
                </a:solidFill>
                <a:ea typeface="Segoe UI" panose="020B0502040204020203" pitchFamily="34" charset="0"/>
                <a:cs typeface="Segoe UI" panose="020B0502040204020203" pitchFamily="34" charset="0"/>
              </a:rPr>
              <a:t>  Kubernetes Components </a:t>
            </a:r>
          </a:p>
          <a:p>
            <a:pPr>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US" sz="1800" dirty="0">
                <a:solidFill>
                  <a:schemeClr val="accent2">
                    <a:lumMod val="50000"/>
                  </a:schemeClr>
                </a:solidFill>
                <a:ea typeface="Segoe UI" panose="020B0502040204020203" pitchFamily="34" charset="0"/>
                <a:cs typeface="Segoe UI" panose="020B0502040204020203" pitchFamily="34" charset="0"/>
              </a:rPr>
              <a:t>  Work loads</a:t>
            </a:r>
          </a:p>
          <a:p>
            <a:pPr lvl="1">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US" sz="1800" dirty="0">
                <a:solidFill>
                  <a:schemeClr val="accent2">
                    <a:lumMod val="50000"/>
                  </a:schemeClr>
                </a:solidFill>
                <a:ea typeface="Segoe UI" panose="020B0502040204020203" pitchFamily="34" charset="0"/>
                <a:cs typeface="Segoe UI" panose="020B0502040204020203" pitchFamily="34" charset="0"/>
              </a:rPr>
              <a:t> Pods </a:t>
            </a:r>
          </a:p>
          <a:p>
            <a:pPr lvl="1">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US" sz="1800" dirty="0">
                <a:solidFill>
                  <a:schemeClr val="accent2">
                    <a:lumMod val="50000"/>
                  </a:schemeClr>
                </a:solidFill>
                <a:ea typeface="Segoe UI" panose="020B0502040204020203" pitchFamily="34" charset="0"/>
                <a:cs typeface="Segoe UI" panose="020B0502040204020203" pitchFamily="34" charset="0"/>
              </a:rPr>
              <a:t> Controllers </a:t>
            </a:r>
          </a:p>
          <a:p>
            <a:pPr>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US" sz="1800" dirty="0">
                <a:solidFill>
                  <a:schemeClr val="accent2">
                    <a:lumMod val="50000"/>
                  </a:schemeClr>
                </a:solidFill>
                <a:ea typeface="Segoe UI" panose="020B0502040204020203" pitchFamily="34" charset="0"/>
                <a:cs typeface="Segoe UI" panose="020B0502040204020203" pitchFamily="34" charset="0"/>
              </a:rPr>
              <a:t>  Services </a:t>
            </a:r>
          </a:p>
          <a:p>
            <a:pPr>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US" sz="1800" dirty="0">
                <a:solidFill>
                  <a:schemeClr val="accent2">
                    <a:lumMod val="50000"/>
                  </a:schemeClr>
                </a:solidFill>
                <a:ea typeface="Segoe UI" panose="020B0502040204020203" pitchFamily="34" charset="0"/>
                <a:cs typeface="Segoe UI" panose="020B0502040204020203" pitchFamily="34" charset="0"/>
              </a:rPr>
              <a:t>  Load balancing </a:t>
            </a:r>
          </a:p>
          <a:p>
            <a:pPr>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US" sz="1800" dirty="0">
                <a:solidFill>
                  <a:schemeClr val="accent2">
                    <a:lumMod val="50000"/>
                  </a:schemeClr>
                </a:solidFill>
                <a:ea typeface="Segoe UI" panose="020B0502040204020203" pitchFamily="34" charset="0"/>
                <a:cs typeface="Segoe UI" panose="020B0502040204020203" pitchFamily="34" charset="0"/>
              </a:rPr>
              <a:t>  Networking </a:t>
            </a:r>
          </a:p>
          <a:p>
            <a:pPr>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US" sz="1800" dirty="0">
                <a:solidFill>
                  <a:schemeClr val="accent2">
                    <a:lumMod val="50000"/>
                  </a:schemeClr>
                </a:solidFill>
                <a:ea typeface="Segoe UI" panose="020B0502040204020203" pitchFamily="34" charset="0"/>
                <a:cs typeface="Segoe UI" panose="020B0502040204020203" pitchFamily="34" charset="0"/>
              </a:rPr>
              <a:t>  Storage </a:t>
            </a:r>
          </a:p>
          <a:p>
            <a:pPr>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US" sz="1800" dirty="0">
                <a:solidFill>
                  <a:schemeClr val="accent2">
                    <a:lumMod val="50000"/>
                  </a:schemeClr>
                </a:solidFill>
                <a:ea typeface="Segoe UI" panose="020B0502040204020203" pitchFamily="34" charset="0"/>
                <a:cs typeface="Segoe UI" panose="020B0502040204020203" pitchFamily="34" charset="0"/>
              </a:rPr>
              <a:t> Setup Kubernetes Cluster </a:t>
            </a:r>
          </a:p>
          <a:p>
            <a:pPr lvl="1">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US" sz="1800" dirty="0">
                <a:solidFill>
                  <a:schemeClr val="accent2">
                    <a:lumMod val="50000"/>
                  </a:schemeClr>
                </a:solidFill>
                <a:ea typeface="Segoe UI" panose="020B0502040204020203" pitchFamily="34" charset="0"/>
                <a:cs typeface="Segoe UI" panose="020B0502040204020203" pitchFamily="34" charset="0"/>
              </a:rPr>
              <a:t> Learning Environment</a:t>
            </a:r>
          </a:p>
          <a:p>
            <a:pPr lvl="2">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IN" sz="1800" dirty="0">
                <a:solidFill>
                  <a:schemeClr val="accent2">
                    <a:lumMod val="50000"/>
                  </a:schemeClr>
                </a:solidFill>
              </a:rPr>
              <a:t>Kubernetes with </a:t>
            </a:r>
            <a:r>
              <a:rPr lang="en-IN" sz="1800" dirty="0" err="1">
                <a:solidFill>
                  <a:schemeClr val="accent2">
                    <a:lumMod val="50000"/>
                  </a:schemeClr>
                </a:solidFill>
              </a:rPr>
              <a:t>Minikube</a:t>
            </a:r>
            <a:r>
              <a:rPr lang="en-IN" sz="1800" dirty="0">
                <a:solidFill>
                  <a:schemeClr val="accent2">
                    <a:lumMod val="50000"/>
                  </a:schemeClr>
                </a:solidFill>
              </a:rPr>
              <a:t> </a:t>
            </a:r>
            <a:r>
              <a:rPr lang="en-US" sz="1800" dirty="0">
                <a:solidFill>
                  <a:schemeClr val="accent2">
                    <a:lumMod val="50000"/>
                  </a:schemeClr>
                </a:solidFill>
                <a:ea typeface="Segoe UI" panose="020B0502040204020203" pitchFamily="34" charset="0"/>
                <a:cs typeface="Segoe UI" panose="020B0502040204020203" pitchFamily="34" charset="0"/>
              </a:rPr>
              <a:t> </a:t>
            </a:r>
          </a:p>
          <a:p>
            <a:pPr lvl="1">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US" sz="1800" dirty="0">
                <a:solidFill>
                  <a:schemeClr val="accent2">
                    <a:lumMod val="50000"/>
                  </a:schemeClr>
                </a:solidFill>
                <a:ea typeface="Segoe UI" panose="020B0502040204020203" pitchFamily="34" charset="0"/>
                <a:cs typeface="Segoe UI" panose="020B0502040204020203" pitchFamily="34" charset="0"/>
              </a:rPr>
              <a:t> Production Environment </a:t>
            </a:r>
          </a:p>
          <a:p>
            <a:pPr lvl="2">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US" sz="1800" dirty="0">
                <a:solidFill>
                  <a:schemeClr val="accent2">
                    <a:lumMod val="50000"/>
                  </a:schemeClr>
                </a:solidFill>
                <a:ea typeface="Segoe UI" panose="020B0502040204020203" pitchFamily="34" charset="0"/>
                <a:cs typeface="Segoe UI" panose="020B0502040204020203" pitchFamily="34" charset="0"/>
              </a:rPr>
              <a:t>Bootstrapping clusters with </a:t>
            </a:r>
            <a:r>
              <a:rPr lang="en-US" sz="1800" dirty="0" err="1">
                <a:solidFill>
                  <a:schemeClr val="accent2">
                    <a:lumMod val="50000"/>
                  </a:schemeClr>
                </a:solidFill>
                <a:ea typeface="Segoe UI" panose="020B0502040204020203" pitchFamily="34" charset="0"/>
                <a:cs typeface="Segoe UI" panose="020B0502040204020203" pitchFamily="34" charset="0"/>
              </a:rPr>
              <a:t>kubeadm</a:t>
            </a:r>
            <a:endParaRPr lang="en-US" sz="1800" dirty="0">
              <a:solidFill>
                <a:schemeClr val="accent2">
                  <a:lumMod val="50000"/>
                </a:schemeClr>
              </a:solidFill>
              <a:ea typeface="Segoe UI" panose="020B0502040204020203" pitchFamily="34" charset="0"/>
              <a:cs typeface="Segoe UI" panose="020B0502040204020203" pitchFamily="34" charset="0"/>
            </a:endParaRPr>
          </a:p>
          <a:p>
            <a:pPr>
              <a:lnSpc>
                <a:spcPct val="120000"/>
              </a:lnSpc>
              <a:spcBef>
                <a:spcPts val="0"/>
              </a:spcBef>
              <a:spcAft>
                <a:spcPts val="600"/>
              </a:spcAft>
              <a:buClr>
                <a:schemeClr val="accent2">
                  <a:lumMod val="50000"/>
                </a:schemeClr>
              </a:buClr>
              <a:buSzPct val="100000"/>
              <a:buFont typeface="Wingdings" panose="05000000000000000000" pitchFamily="2" charset="2"/>
              <a:buChar char="Ø"/>
            </a:pPr>
            <a:r>
              <a:rPr lang="en-US" sz="1800" dirty="0">
                <a:solidFill>
                  <a:schemeClr val="accent2">
                    <a:lumMod val="50000"/>
                  </a:schemeClr>
                </a:solidFill>
                <a:ea typeface="Segoe UI" panose="020B0502040204020203" pitchFamily="34" charset="0"/>
                <a:cs typeface="Segoe UI" panose="020B0502040204020203" pitchFamily="34" charset="0"/>
              </a:rPr>
              <a:t> Cluster Administration </a:t>
            </a:r>
            <a:endParaRPr lang="en-US" sz="1600" dirty="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endParaRPr>
          </a:p>
          <a:p>
            <a:pPr algn="just">
              <a:lnSpc>
                <a:spcPct val="120000"/>
              </a:lnSpc>
              <a:spcBef>
                <a:spcPts val="0"/>
              </a:spcBef>
              <a:spcAft>
                <a:spcPts val="0"/>
              </a:spcAft>
            </a:pPr>
            <a:r>
              <a:rPr lang="en-US" sz="1300" i="1" dirty="0">
                <a:latin typeface="Segoe UI" panose="020B0502040204020203" pitchFamily="34" charset="0"/>
                <a:ea typeface="Segoe UI" panose="020B0502040204020203" pitchFamily="34" charset="0"/>
                <a:cs typeface="Segoe UI" panose="020B0502040204020203" pitchFamily="34" charset="0"/>
              </a:rPr>
              <a:t>	</a:t>
            </a:r>
            <a:endParaRPr lang="en-US" sz="1200" dirty="0">
              <a:latin typeface="Segoe UI" panose="020B0502040204020203" pitchFamily="34" charset="0"/>
              <a:ea typeface="Segoe UI" panose="020B0502040204020203" pitchFamily="34" charset="0"/>
              <a:cs typeface="Segoe UI" panose="020B0502040204020203" pitchFamily="34" charset="0"/>
            </a:endParaRPr>
          </a:p>
          <a:p>
            <a:pPr marL="297180" indent="0">
              <a:spcBef>
                <a:spcPts val="0"/>
              </a:spcBef>
              <a:spcAft>
                <a:spcPts val="0"/>
              </a:spcAft>
            </a:pPr>
            <a:r>
              <a:rPr lang="en-US" sz="1200" dirty="0">
                <a:latin typeface="Segoe UI" panose="020B0502040204020203" pitchFamily="34" charset="0"/>
                <a:ea typeface="Segoe UI" panose="020B0502040204020203" pitchFamily="34" charset="0"/>
                <a:cs typeface="Segoe UI" panose="020B0502040204020203" pitchFamily="34" charset="0"/>
              </a:rPr>
              <a:t>	</a:t>
            </a:r>
          </a:p>
          <a:p>
            <a:pPr>
              <a:spcAft>
                <a:spcPts val="0"/>
              </a:spcAft>
            </a:pP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sz="2400" dirty="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What are you going to learn ?</a:t>
            </a:r>
          </a:p>
        </p:txBody>
      </p:sp>
      <p:sp>
        <p:nvSpPr>
          <p:cNvPr id="4" name="Slide Number Placeholder 3"/>
          <p:cNvSpPr>
            <a:spLocks noGrp="1"/>
          </p:cNvSpPr>
          <p:nvPr>
            <p:ph type="sldNum" sz="quarter" idx="4294967295"/>
          </p:nvPr>
        </p:nvSpPr>
        <p:spPr>
          <a:xfrm>
            <a:off x="8159750" y="6459538"/>
            <a:ext cx="984250" cy="365125"/>
          </a:xfrm>
        </p:spPr>
        <p:txBody>
          <a:bodyPr/>
          <a:lstStyle/>
          <a:p>
            <a:pPr>
              <a:defRPr/>
            </a:pPr>
            <a:fld id="{684B244B-C66F-4BCB-A344-D466A2EE5035}" type="slidenum">
              <a:rPr lang="en-US" smtClean="0"/>
              <a:pPr>
                <a:defRPr/>
              </a:pPr>
              <a:t>2</a:t>
            </a:fld>
            <a:endParaRPr lang="en-US"/>
          </a:p>
        </p:txBody>
      </p:sp>
    </p:spTree>
    <p:extLst>
      <p:ext uri="{BB962C8B-B14F-4D97-AF65-F5344CB8AC3E}">
        <p14:creationId xmlns:p14="http://schemas.microsoft.com/office/powerpoint/2010/main" val="1926314362"/>
      </p:ext>
    </p:extLst>
  </p:cSld>
  <p:clrMapOvr>
    <a:masterClrMapping/>
  </p:clrMapOvr>
  <p:transition spd="med"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ED7FB0-0530-42CB-B4FA-35BA87DD1953}"/>
              </a:ext>
            </a:extLst>
          </p:cNvPr>
          <p:cNvSpPr>
            <a:spLocks noGrp="1"/>
          </p:cNvSpPr>
          <p:nvPr>
            <p:ph idx="1"/>
          </p:nvPr>
        </p:nvSpPr>
        <p:spPr>
          <a:xfrm>
            <a:off x="251520" y="1340768"/>
            <a:ext cx="8439153" cy="5256584"/>
          </a:xfrm>
        </p:spPr>
        <p:txBody>
          <a:bodyPr>
            <a:normAutofit fontScale="92500" lnSpcReduction="10000"/>
          </a:bodyPr>
          <a:lstStyle/>
          <a:p>
            <a:pPr>
              <a:lnSpc>
                <a:spcPct val="120000"/>
              </a:lnSpc>
              <a:spcBef>
                <a:spcPts val="0"/>
              </a:spcBef>
              <a:spcAft>
                <a:spcPts val="0"/>
              </a:spcAft>
            </a:pPr>
            <a:r>
              <a:rPr lang="en-IN" sz="1500" b="1" dirty="0">
                <a:solidFill>
                  <a:schemeClr val="accent2">
                    <a:lumMod val="50000"/>
                  </a:schemeClr>
                </a:solidFill>
              </a:rPr>
              <a:t>Deployment status</a:t>
            </a:r>
          </a:p>
          <a:p>
            <a:pPr>
              <a:lnSpc>
                <a:spcPct val="120000"/>
              </a:lnSpc>
              <a:spcBef>
                <a:spcPts val="0"/>
              </a:spcBef>
              <a:spcAft>
                <a:spcPts val="0"/>
              </a:spcAft>
            </a:pPr>
            <a:endParaRPr lang="en-IN" b="1" dirty="0">
              <a:solidFill>
                <a:schemeClr val="accent2">
                  <a:lumMod val="50000"/>
                </a:schemeClr>
              </a:solidFill>
            </a:endParaRPr>
          </a:p>
          <a:p>
            <a:pPr lvl="1">
              <a:lnSpc>
                <a:spcPct val="120000"/>
              </a:lnSpc>
              <a:spcBef>
                <a:spcPts val="0"/>
              </a:spcBef>
              <a:spcAft>
                <a:spcPts val="0"/>
              </a:spcAft>
            </a:pPr>
            <a:r>
              <a:rPr lang="en-US" dirty="0"/>
              <a:t>A Deployment enters various states during its lifecycle. </a:t>
            </a:r>
          </a:p>
          <a:p>
            <a:pPr lvl="1">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Progressing Deployment</a:t>
            </a:r>
          </a:p>
          <a:p>
            <a:pPr>
              <a:lnSpc>
                <a:spcPct val="120000"/>
              </a:lnSpc>
              <a:spcBef>
                <a:spcPts val="0"/>
              </a:spcBef>
              <a:spcAft>
                <a:spcPts val="0"/>
              </a:spcAft>
            </a:pPr>
            <a:r>
              <a:rPr lang="en-US" dirty="0"/>
              <a:t>Kubernetes marks a Deployment as progressing when one of the following tasks is performed:</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Deployment creates a new </a:t>
            </a:r>
            <a:r>
              <a:rPr lang="en-US" dirty="0" err="1"/>
              <a:t>ReplicaSet</a:t>
            </a:r>
            <a:r>
              <a:rPr lang="en-US" dirty="0"/>
              <a: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Deployment is scaling up its newest </a:t>
            </a:r>
            <a:r>
              <a:rPr lang="en-US" dirty="0" err="1"/>
              <a:t>ReplicaSet</a:t>
            </a:r>
            <a:r>
              <a:rPr lang="en-US" dirty="0"/>
              <a: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Deployment is scaling down its older </a:t>
            </a:r>
            <a:r>
              <a:rPr lang="en-US" dirty="0" err="1"/>
              <a:t>ReplicaSet</a:t>
            </a:r>
            <a:r>
              <a:rPr lang="en-US" dirty="0"/>
              <a:t>(s).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New Pods become ready or available (ready for at least </a:t>
            </a:r>
            <a:r>
              <a:rPr lang="en-US" dirty="0" err="1"/>
              <a:t>MinReadySeconds</a:t>
            </a:r>
            <a:r>
              <a:rPr lang="en-US" dirty="0"/>
              <a:t>).</a:t>
            </a:r>
          </a:p>
          <a:p>
            <a:pPr>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Complete Deployment</a:t>
            </a:r>
          </a:p>
          <a:p>
            <a:pPr>
              <a:lnSpc>
                <a:spcPct val="120000"/>
              </a:lnSpc>
              <a:spcBef>
                <a:spcPts val="0"/>
              </a:spcBef>
              <a:spcAft>
                <a:spcPts val="0"/>
              </a:spcAft>
            </a:pPr>
            <a:r>
              <a:rPr lang="en-US" dirty="0"/>
              <a:t>Kubernetes marks a Deployment as complete when it has the following characteristics: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All of the replicas associated with the Deployment have been updated to the latest version you've specified, meaning any updates you've requested have been completed.</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All of the replicas associated with the Deployment are available.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No old replicas for the Deployment are running.</a:t>
            </a:r>
          </a:p>
          <a:p>
            <a:pPr>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Failed Deployment</a:t>
            </a:r>
          </a:p>
          <a:p>
            <a:pPr>
              <a:lnSpc>
                <a:spcPct val="120000"/>
              </a:lnSpc>
              <a:spcBef>
                <a:spcPts val="0"/>
              </a:spcBef>
              <a:spcAft>
                <a:spcPts val="0"/>
              </a:spcAft>
            </a:pPr>
            <a:r>
              <a:rPr lang="en-US" dirty="0"/>
              <a:t>Your Deployment may get stuck trying to deploy its newest </a:t>
            </a:r>
            <a:r>
              <a:rPr lang="en-US" dirty="0" err="1"/>
              <a:t>ReplicaSet</a:t>
            </a:r>
            <a:r>
              <a:rPr lang="en-US" dirty="0"/>
              <a:t> without ever completing. This can occur due to some of the following factors: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Insufficient quota</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Readiness probe failures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Image pull errors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Insufficient permissions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Limit ranges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Application runtime misconfiguration</a:t>
            </a:r>
          </a:p>
        </p:txBody>
      </p:sp>
      <p:sp>
        <p:nvSpPr>
          <p:cNvPr id="3" name="Title 2">
            <a:extLst>
              <a:ext uri="{FF2B5EF4-FFF2-40B4-BE49-F238E27FC236}">
                <a16:creationId xmlns:a16="http://schemas.microsoft.com/office/drawing/2014/main" id="{EDCD0E6F-3063-4B99-A546-937AC62EFB6B}"/>
              </a:ext>
            </a:extLst>
          </p:cNvPr>
          <p:cNvSpPr>
            <a:spLocks noGrp="1"/>
          </p:cNvSpPr>
          <p:nvPr>
            <p:ph type="title"/>
          </p:nvPr>
        </p:nvSpPr>
        <p:spPr>
          <a:xfrm>
            <a:off x="611560" y="476672"/>
            <a:ext cx="8237349" cy="747763"/>
          </a:xfrm>
        </p:spPr>
        <p:txBody>
          <a:bodyPr/>
          <a:lstStyle/>
          <a:p>
            <a:r>
              <a:rPr lang="en-US" b="1" dirty="0">
                <a:solidFill>
                  <a:schemeClr val="accent2">
                    <a:lumMod val="50000"/>
                  </a:schemeClr>
                </a:solidFill>
              </a:rPr>
              <a:t>Controllers						(Contd.)</a:t>
            </a:r>
            <a:endParaRPr lang="en-IN" dirty="0"/>
          </a:p>
        </p:txBody>
      </p:sp>
    </p:spTree>
    <p:extLst>
      <p:ext uri="{BB962C8B-B14F-4D97-AF65-F5344CB8AC3E}">
        <p14:creationId xmlns:p14="http://schemas.microsoft.com/office/powerpoint/2010/main" val="220929664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05AEA5-C5A0-4445-850D-6C67BD8F194F}"/>
              </a:ext>
            </a:extLst>
          </p:cNvPr>
          <p:cNvSpPr>
            <a:spLocks noGrp="1"/>
          </p:cNvSpPr>
          <p:nvPr>
            <p:ph idx="1"/>
          </p:nvPr>
        </p:nvSpPr>
        <p:spPr>
          <a:xfrm>
            <a:off x="453324" y="1196392"/>
            <a:ext cx="8237348" cy="5472968"/>
          </a:xfrm>
        </p:spPr>
        <p:txBody>
          <a:bodyPr>
            <a:normAutofit/>
          </a:bodyPr>
          <a:lstStyle/>
          <a:p>
            <a:pPr>
              <a:lnSpc>
                <a:spcPct val="120000"/>
              </a:lnSpc>
              <a:spcBef>
                <a:spcPts val="0"/>
              </a:spcBef>
              <a:spcAft>
                <a:spcPts val="0"/>
              </a:spcAft>
            </a:pPr>
            <a:r>
              <a:rPr lang="en-US" sz="1400" b="1" dirty="0">
                <a:solidFill>
                  <a:schemeClr val="accent2">
                    <a:lumMod val="50000"/>
                  </a:schemeClr>
                </a:solidFill>
              </a:rPr>
              <a:t>Deployment Spec: </a:t>
            </a:r>
          </a:p>
          <a:p>
            <a:pPr>
              <a:lnSpc>
                <a:spcPct val="120000"/>
              </a:lnSpc>
              <a:spcBef>
                <a:spcPts val="0"/>
              </a:spcBef>
              <a:spcAft>
                <a:spcPts val="0"/>
              </a:spcAft>
            </a:pPr>
            <a:endParaRPr lang="en-US" dirty="0"/>
          </a:p>
          <a:p>
            <a:pPr>
              <a:lnSpc>
                <a:spcPct val="120000"/>
              </a:lnSpc>
              <a:spcBef>
                <a:spcPts val="0"/>
              </a:spcBef>
              <a:spcAft>
                <a:spcPts val="0"/>
              </a:spcAft>
            </a:pPr>
            <a:r>
              <a:rPr lang="en-US" b="1" dirty="0"/>
              <a:t>.</a:t>
            </a:r>
            <a:r>
              <a:rPr lang="en-US" b="1" dirty="0" err="1"/>
              <a:t>spec.strategy</a:t>
            </a:r>
            <a:r>
              <a:rPr lang="en-US" b="1" dirty="0"/>
              <a:t> </a:t>
            </a:r>
            <a:r>
              <a:rPr lang="en-US" dirty="0"/>
              <a:t>specifies the strategy used to replace old Pods by new ones. </a:t>
            </a:r>
            <a:r>
              <a:rPr lang="en-US" b="1" dirty="0"/>
              <a:t>.</a:t>
            </a:r>
            <a:r>
              <a:rPr lang="en-US" b="1" dirty="0" err="1"/>
              <a:t>spec.strategy.type</a:t>
            </a:r>
            <a:r>
              <a:rPr lang="en-US" b="1" dirty="0"/>
              <a:t> </a:t>
            </a:r>
            <a:r>
              <a:rPr lang="en-US" dirty="0"/>
              <a:t>can be "Recreate" or "</a:t>
            </a:r>
            <a:r>
              <a:rPr lang="en-US" dirty="0" err="1"/>
              <a:t>RollingUpdate</a:t>
            </a:r>
            <a:r>
              <a:rPr lang="en-US" dirty="0"/>
              <a:t>".</a:t>
            </a:r>
          </a:p>
          <a:p>
            <a:pPr>
              <a:lnSpc>
                <a:spcPct val="120000"/>
              </a:lnSpc>
              <a:spcBef>
                <a:spcPts val="0"/>
              </a:spcBef>
              <a:spcAft>
                <a:spcPts val="0"/>
              </a:spcAft>
            </a:pPr>
            <a:endParaRPr lang="en-US" dirty="0"/>
          </a:p>
          <a:p>
            <a:pPr>
              <a:lnSpc>
                <a:spcPct val="120000"/>
              </a:lnSpc>
              <a:spcBef>
                <a:spcPts val="0"/>
              </a:spcBef>
              <a:spcAft>
                <a:spcPts val="0"/>
              </a:spcAft>
            </a:pPr>
            <a:r>
              <a:rPr lang="en-US" b="1" dirty="0"/>
              <a:t>Recreate Deployment :  </a:t>
            </a:r>
            <a:r>
              <a:rPr lang="en-US" dirty="0"/>
              <a:t>All existing Pods are killed before new ones are created </a:t>
            </a:r>
          </a:p>
          <a:p>
            <a:pPr>
              <a:lnSpc>
                <a:spcPct val="120000"/>
              </a:lnSpc>
              <a:spcBef>
                <a:spcPts val="0"/>
              </a:spcBef>
              <a:spcAft>
                <a:spcPts val="0"/>
              </a:spcAft>
            </a:pPr>
            <a:r>
              <a:rPr lang="en-IN" b="1" dirty="0"/>
              <a:t>Rolling Update Deployment </a:t>
            </a:r>
            <a:r>
              <a:rPr lang="en-IN" dirty="0"/>
              <a:t>: </a:t>
            </a:r>
            <a:r>
              <a:rPr lang="en-US" dirty="0"/>
              <a:t>The Deployment updates Pods in a rolling update fashion when .</a:t>
            </a:r>
            <a:r>
              <a:rPr lang="en-US" dirty="0" err="1"/>
              <a:t>spec.strategy.type</a:t>
            </a:r>
            <a:r>
              <a:rPr lang="en-US" dirty="0"/>
              <a:t>==</a:t>
            </a:r>
            <a:r>
              <a:rPr lang="en-US" dirty="0" err="1"/>
              <a:t>RollingUpdate</a:t>
            </a:r>
            <a:r>
              <a:rPr lang="en-US" dirty="0"/>
              <a:t>. You can specify </a:t>
            </a:r>
            <a:r>
              <a:rPr lang="en-US" dirty="0" err="1"/>
              <a:t>maxUnavailable</a:t>
            </a:r>
            <a:r>
              <a:rPr lang="en-US" dirty="0"/>
              <a:t> and </a:t>
            </a:r>
            <a:r>
              <a:rPr lang="en-US" dirty="0" err="1"/>
              <a:t>maxSurge</a:t>
            </a:r>
            <a:r>
              <a:rPr lang="en-US" dirty="0"/>
              <a:t> to control the rolling update process</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b="1" dirty="0" err="1"/>
              <a:t>spec.strategy.rollingUpdate.maxUnavailable</a:t>
            </a:r>
            <a:r>
              <a:rPr lang="en-US" b="1" dirty="0"/>
              <a:t> </a:t>
            </a:r>
            <a:r>
              <a:rPr lang="en-US" dirty="0"/>
              <a:t>is an optional field that specifies the maximum number of Pods that can be unavailable during the update process. The value can be an absolute number (for example, 5) or a percentage of desired Pods (for example, 10%). </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Max Surge</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b="1" dirty="0"/>
              <a:t>.</a:t>
            </a:r>
            <a:r>
              <a:rPr lang="en-US" b="1" dirty="0" err="1"/>
              <a:t>spec.strategy.rollingUpdate.maxSurge</a:t>
            </a:r>
            <a:r>
              <a:rPr lang="en-US" b="1" dirty="0"/>
              <a:t> </a:t>
            </a:r>
            <a:r>
              <a:rPr lang="en-US" dirty="0"/>
              <a:t>is an optional field that specifies the maximum number of Pods that can be created over the desired number of Pods. The value can be an absolute number (for example, 5) or a percentage of desired Pods (for example, 10%).</a:t>
            </a:r>
          </a:p>
          <a:p>
            <a:pPr>
              <a:lnSpc>
                <a:spcPct val="120000"/>
              </a:lnSpc>
              <a:spcBef>
                <a:spcPts val="0"/>
              </a:spcBef>
              <a:spcAft>
                <a:spcPts val="0"/>
              </a:spcAft>
            </a:pPr>
            <a:endParaRPr lang="en-US" dirty="0"/>
          </a:p>
          <a:p>
            <a:pPr>
              <a:lnSpc>
                <a:spcPct val="120000"/>
              </a:lnSpc>
              <a:spcBef>
                <a:spcPts val="0"/>
              </a:spcBef>
              <a:spcAft>
                <a:spcPts val="0"/>
              </a:spcAft>
            </a:pPr>
            <a:r>
              <a:rPr lang="en-US" b="1" dirty="0"/>
              <a:t>.</a:t>
            </a:r>
            <a:r>
              <a:rPr lang="en-US" b="1" dirty="0" err="1"/>
              <a:t>spec.progressDeadlineSeconds</a:t>
            </a:r>
            <a:r>
              <a:rPr lang="en-US" b="1" dirty="0"/>
              <a:t> </a:t>
            </a:r>
            <a:r>
              <a:rPr lang="en-US" dirty="0"/>
              <a:t>is an optional field that specifies the number of seconds you want to wait for your Deployment to progress before the system reports back that the Deployment has failed progressing</a:t>
            </a:r>
          </a:p>
          <a:p>
            <a:pPr>
              <a:lnSpc>
                <a:spcPct val="120000"/>
              </a:lnSpc>
              <a:spcBef>
                <a:spcPts val="0"/>
              </a:spcBef>
              <a:spcAft>
                <a:spcPts val="0"/>
              </a:spcAft>
            </a:pPr>
            <a:endParaRPr lang="en-US" dirty="0"/>
          </a:p>
          <a:p>
            <a:pPr>
              <a:lnSpc>
                <a:spcPct val="120000"/>
              </a:lnSpc>
              <a:spcBef>
                <a:spcPts val="0"/>
              </a:spcBef>
              <a:spcAft>
                <a:spcPts val="0"/>
              </a:spcAft>
            </a:pPr>
            <a:r>
              <a:rPr lang="en-US" b="1" dirty="0"/>
              <a:t>.</a:t>
            </a:r>
            <a:r>
              <a:rPr lang="en-US" b="1" dirty="0" err="1"/>
              <a:t>spec.minReadySeconds</a:t>
            </a:r>
            <a:r>
              <a:rPr lang="en-US" b="1" dirty="0"/>
              <a:t> </a:t>
            </a:r>
            <a:r>
              <a:rPr lang="en-US" dirty="0"/>
              <a:t>is an optional field that specifies the minimum number of seconds for which a newly created Pod should be ready without any of its containers crashing, for it to be considered available. </a:t>
            </a:r>
          </a:p>
        </p:txBody>
      </p:sp>
      <p:sp>
        <p:nvSpPr>
          <p:cNvPr id="3" name="Title 2">
            <a:extLst>
              <a:ext uri="{FF2B5EF4-FFF2-40B4-BE49-F238E27FC236}">
                <a16:creationId xmlns:a16="http://schemas.microsoft.com/office/drawing/2014/main" id="{198BBEEC-2FED-4CE0-B37F-3FABC34BB4AD}"/>
              </a:ext>
            </a:extLst>
          </p:cNvPr>
          <p:cNvSpPr>
            <a:spLocks noGrp="1"/>
          </p:cNvSpPr>
          <p:nvPr>
            <p:ph type="title"/>
          </p:nvPr>
        </p:nvSpPr>
        <p:spPr/>
        <p:txBody>
          <a:bodyPr/>
          <a:lstStyle/>
          <a:p>
            <a:r>
              <a:rPr lang="en-US" b="1" dirty="0">
                <a:solidFill>
                  <a:schemeClr val="accent2">
                    <a:lumMod val="50000"/>
                  </a:schemeClr>
                </a:solidFill>
              </a:rPr>
              <a:t>Controllers						(Contd.)</a:t>
            </a:r>
            <a:endParaRPr lang="en-IN" dirty="0"/>
          </a:p>
        </p:txBody>
      </p:sp>
    </p:spTree>
    <p:extLst>
      <p:ext uri="{BB962C8B-B14F-4D97-AF65-F5344CB8AC3E}">
        <p14:creationId xmlns:p14="http://schemas.microsoft.com/office/powerpoint/2010/main" val="342691083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CAC3B9-5B71-4889-9739-ECD72011A7A0}"/>
              </a:ext>
            </a:extLst>
          </p:cNvPr>
          <p:cNvSpPr>
            <a:spLocks noGrp="1"/>
          </p:cNvSpPr>
          <p:nvPr>
            <p:ph idx="1"/>
          </p:nvPr>
        </p:nvSpPr>
        <p:spPr>
          <a:xfrm>
            <a:off x="453325" y="1412776"/>
            <a:ext cx="8237348" cy="4764187"/>
          </a:xfrm>
        </p:spPr>
        <p:txBody>
          <a:bodyPr/>
          <a:lstStyle/>
          <a:p>
            <a:pPr>
              <a:lnSpc>
                <a:spcPct val="120000"/>
              </a:lnSpc>
              <a:spcBef>
                <a:spcPts val="0"/>
              </a:spcBef>
              <a:spcAft>
                <a:spcPts val="0"/>
              </a:spcAft>
            </a:pPr>
            <a:endParaRPr lang="en-US" b="1" dirty="0"/>
          </a:p>
          <a:p>
            <a:pPr>
              <a:lnSpc>
                <a:spcPct val="120000"/>
              </a:lnSpc>
              <a:spcBef>
                <a:spcPts val="0"/>
              </a:spcBef>
              <a:spcAft>
                <a:spcPts val="0"/>
              </a:spcAft>
            </a:pPr>
            <a:r>
              <a:rPr lang="en-US" b="1" dirty="0"/>
              <a:t>.</a:t>
            </a:r>
            <a:r>
              <a:rPr lang="en-US" b="1" dirty="0" err="1"/>
              <a:t>spec.revisionHistoryLimit</a:t>
            </a:r>
            <a:r>
              <a:rPr lang="en-US" b="1" dirty="0"/>
              <a:t> </a:t>
            </a:r>
            <a:r>
              <a:rPr lang="en-US" dirty="0"/>
              <a:t>is an optional field that specifies the number of old </a:t>
            </a:r>
            <a:r>
              <a:rPr lang="en-US" dirty="0" err="1"/>
              <a:t>ReplicaSets</a:t>
            </a:r>
            <a:r>
              <a:rPr lang="en-US" dirty="0"/>
              <a:t> to retain to allow rollback. These old </a:t>
            </a:r>
            <a:r>
              <a:rPr lang="en-US" dirty="0" err="1"/>
              <a:t>ReplicaSets</a:t>
            </a:r>
            <a:r>
              <a:rPr lang="en-US" dirty="0"/>
              <a:t> consume resources in </a:t>
            </a:r>
            <a:r>
              <a:rPr lang="en-US" dirty="0" err="1"/>
              <a:t>etcd</a:t>
            </a:r>
            <a:r>
              <a:rPr lang="en-US" dirty="0"/>
              <a:t> and crowd the output of kubectl get </a:t>
            </a:r>
            <a:r>
              <a:rPr lang="en-US" dirty="0" err="1"/>
              <a:t>rs</a:t>
            </a:r>
            <a:r>
              <a:rPr lang="en-US" dirty="0"/>
              <a:t>. The configuration of each Deployment revision is stored in its </a:t>
            </a:r>
            <a:r>
              <a:rPr lang="en-US" dirty="0" err="1"/>
              <a:t>ReplicaSets</a:t>
            </a:r>
            <a:r>
              <a:rPr lang="en-US" dirty="0"/>
              <a:t>; therefore, once an old </a:t>
            </a:r>
            <a:r>
              <a:rPr lang="en-US" dirty="0" err="1"/>
              <a:t>ReplicaSet</a:t>
            </a:r>
            <a:r>
              <a:rPr lang="en-US" dirty="0"/>
              <a:t> is deleted, you lose the ability to rollback to that revision of Deployment. By default, 10 old </a:t>
            </a:r>
            <a:r>
              <a:rPr lang="en-US" dirty="0" err="1"/>
              <a:t>ReplicaSets</a:t>
            </a:r>
            <a:r>
              <a:rPr lang="en-US" dirty="0"/>
              <a:t> will be kept, however its ideal value depends on the frequency and stability of new Deployments.</a:t>
            </a:r>
          </a:p>
          <a:p>
            <a:pPr>
              <a:lnSpc>
                <a:spcPct val="120000"/>
              </a:lnSpc>
              <a:spcBef>
                <a:spcPts val="0"/>
              </a:spcBef>
              <a:spcAft>
                <a:spcPts val="0"/>
              </a:spcAft>
            </a:pPr>
            <a:r>
              <a:rPr lang="en-US" dirty="0"/>
              <a:t>Paused</a:t>
            </a:r>
          </a:p>
          <a:p>
            <a:pPr>
              <a:lnSpc>
                <a:spcPct val="120000"/>
              </a:lnSpc>
              <a:spcBef>
                <a:spcPts val="0"/>
              </a:spcBef>
              <a:spcAft>
                <a:spcPts val="0"/>
              </a:spcAft>
            </a:pPr>
            <a:endParaRPr lang="en-US" dirty="0"/>
          </a:p>
          <a:p>
            <a:pPr>
              <a:lnSpc>
                <a:spcPct val="120000"/>
              </a:lnSpc>
              <a:spcBef>
                <a:spcPts val="0"/>
              </a:spcBef>
              <a:spcAft>
                <a:spcPts val="0"/>
              </a:spcAft>
            </a:pPr>
            <a:r>
              <a:rPr lang="en-US" b="1" dirty="0"/>
              <a:t>.</a:t>
            </a:r>
            <a:r>
              <a:rPr lang="en-US" b="1" dirty="0" err="1"/>
              <a:t>spec.paused</a:t>
            </a:r>
            <a:r>
              <a:rPr lang="en-US" b="1" dirty="0"/>
              <a:t> </a:t>
            </a:r>
            <a:r>
              <a:rPr lang="en-US" dirty="0"/>
              <a:t>is an optional </a:t>
            </a:r>
            <a:r>
              <a:rPr lang="en-US" dirty="0" err="1"/>
              <a:t>boolean</a:t>
            </a:r>
            <a:r>
              <a:rPr lang="en-US" dirty="0"/>
              <a:t> field for pausing and resuming a Deployment. The only difference between a paused Deployment and one that is not paused, is that any changes into the </a:t>
            </a:r>
            <a:r>
              <a:rPr lang="en-US" dirty="0" err="1"/>
              <a:t>PodTemplateSpec</a:t>
            </a:r>
            <a:r>
              <a:rPr lang="en-US" dirty="0"/>
              <a:t> of the paused Deployment will not trigger new rollouts as long as it is paused. A Deployment is not paused by default when it is created.</a:t>
            </a:r>
            <a:endParaRPr lang="en-IN" dirty="0"/>
          </a:p>
          <a:p>
            <a:endParaRPr lang="en-IN" dirty="0"/>
          </a:p>
        </p:txBody>
      </p:sp>
      <p:sp>
        <p:nvSpPr>
          <p:cNvPr id="3" name="Title 2">
            <a:extLst>
              <a:ext uri="{FF2B5EF4-FFF2-40B4-BE49-F238E27FC236}">
                <a16:creationId xmlns:a16="http://schemas.microsoft.com/office/drawing/2014/main" id="{293DB4CD-C88D-4954-9BD4-320B2A8F771E}"/>
              </a:ext>
            </a:extLst>
          </p:cNvPr>
          <p:cNvSpPr>
            <a:spLocks noGrp="1"/>
          </p:cNvSpPr>
          <p:nvPr>
            <p:ph type="title"/>
          </p:nvPr>
        </p:nvSpPr>
        <p:spPr/>
        <p:txBody>
          <a:bodyPr/>
          <a:lstStyle/>
          <a:p>
            <a:r>
              <a:rPr lang="en-US" b="1" dirty="0">
                <a:solidFill>
                  <a:schemeClr val="accent2">
                    <a:lumMod val="50000"/>
                  </a:schemeClr>
                </a:solidFill>
              </a:rPr>
              <a:t>Controllers						(Contd.)</a:t>
            </a:r>
            <a:endParaRPr lang="en-IN" dirty="0"/>
          </a:p>
        </p:txBody>
      </p:sp>
    </p:spTree>
    <p:extLst>
      <p:ext uri="{BB962C8B-B14F-4D97-AF65-F5344CB8AC3E}">
        <p14:creationId xmlns:p14="http://schemas.microsoft.com/office/powerpoint/2010/main" val="14971120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560BB5-86D5-4EE6-8BA3-BAC9919D0943}"/>
              </a:ext>
            </a:extLst>
          </p:cNvPr>
          <p:cNvSpPr>
            <a:spLocks noGrp="1"/>
          </p:cNvSpPr>
          <p:nvPr>
            <p:ph idx="1"/>
          </p:nvPr>
        </p:nvSpPr>
        <p:spPr>
          <a:xfrm>
            <a:off x="323528" y="1268760"/>
            <a:ext cx="8640960" cy="5256584"/>
          </a:xfrm>
        </p:spPr>
        <p:txBody>
          <a:bodyPr>
            <a:normAutofit lnSpcReduction="10000"/>
          </a:bodyPr>
          <a:lstStyle/>
          <a:p>
            <a:pPr marL="285750" indent="-2857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sz="1700" b="1" dirty="0">
                <a:solidFill>
                  <a:schemeClr val="accent2">
                    <a:lumMod val="50000"/>
                  </a:schemeClr>
                </a:solidFill>
              </a:rPr>
              <a:t>StatefulSets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StatefulSet</a:t>
            </a:r>
            <a:r>
              <a:rPr lang="en-US" dirty="0"/>
              <a:t> is the workload API object used to manage stateful applications.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Manages the deployment and scaling of a set of Pods, and provides guarantees about the ordering and uniqueness of these Pods.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Like a Deployment, a </a:t>
            </a:r>
            <a:r>
              <a:rPr lang="en-US" dirty="0" err="1"/>
              <a:t>StatefulSet</a:t>
            </a:r>
            <a:r>
              <a:rPr lang="en-US" dirty="0"/>
              <a:t> manages Pods that are based on an identical container spec. Unlike a Deployment, a </a:t>
            </a:r>
            <a:r>
              <a:rPr lang="en-US" dirty="0" err="1"/>
              <a:t>StatefulSet</a:t>
            </a:r>
            <a:r>
              <a:rPr lang="en-US" dirty="0"/>
              <a:t> maintains a sticky identity for each of their Pods. These pods are created from the same spec, but are not interchangeable: each has a persistent identifier that it maintains across any rescheduling.</a:t>
            </a:r>
          </a:p>
          <a:p>
            <a:pPr>
              <a:lnSpc>
                <a:spcPct val="120000"/>
              </a:lnSpc>
              <a:spcBef>
                <a:spcPts val="0"/>
              </a:spcBef>
              <a:spcAft>
                <a:spcPts val="0"/>
              </a:spcAft>
            </a:pPr>
            <a:endParaRPr lang="en-US" dirty="0"/>
          </a:p>
          <a:p>
            <a:pPr>
              <a:lnSpc>
                <a:spcPct val="120000"/>
              </a:lnSpc>
              <a:spcBef>
                <a:spcPts val="0"/>
              </a:spcBef>
              <a:spcAft>
                <a:spcPts val="0"/>
              </a:spcAft>
            </a:pPr>
            <a:r>
              <a:rPr lang="en-US" b="1" dirty="0"/>
              <a:t>StatefulSets are valuable for applications that require one or more of the following.</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Stable, unique network identifiers.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Stable, persistent storage.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Ordered, graceful deployment and scaling.</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Ordered, automated rolling updates.</a:t>
            </a:r>
          </a:p>
          <a:p>
            <a:pPr>
              <a:lnSpc>
                <a:spcPct val="120000"/>
              </a:lnSpc>
              <a:spcBef>
                <a:spcPts val="0"/>
              </a:spcBef>
              <a:spcAft>
                <a:spcPts val="0"/>
              </a:spcAft>
            </a:pPr>
            <a:r>
              <a:rPr lang="en-US" dirty="0"/>
              <a:t>In the above, stable is synonymous with persistence across Pod (re)scheduling.</a:t>
            </a:r>
          </a:p>
          <a:p>
            <a:pPr>
              <a:lnSpc>
                <a:spcPct val="120000"/>
              </a:lnSpc>
              <a:spcBef>
                <a:spcPts val="0"/>
              </a:spcBef>
              <a:spcAft>
                <a:spcPts val="0"/>
              </a:spcAft>
            </a:pPr>
            <a:endParaRPr lang="en-US"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storage for a given Pod must either be provisioned by a </a:t>
            </a:r>
            <a:r>
              <a:rPr lang="en-US" dirty="0" err="1"/>
              <a:t>PersistentVolume</a:t>
            </a:r>
            <a:r>
              <a:rPr lang="en-US" dirty="0"/>
              <a:t> Provisioner based on the requested storage class, or pre-provisioned by an admin.</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Deleting and/or scaling a </a:t>
            </a:r>
            <a:r>
              <a:rPr lang="en-US" dirty="0" err="1"/>
              <a:t>StatefulSet</a:t>
            </a:r>
            <a:r>
              <a:rPr lang="en-US" dirty="0"/>
              <a:t> down will not delete the volumes associated with the </a:t>
            </a:r>
            <a:r>
              <a:rPr lang="en-US" dirty="0" err="1"/>
              <a:t>StatefulSet</a:t>
            </a:r>
            <a:r>
              <a:rPr lang="en-US" dirty="0"/>
              <a:t>. This is done to ensure data safety, which is generally more valuable than an automatic purge of all related </a:t>
            </a:r>
            <a:r>
              <a:rPr lang="en-US" dirty="0" err="1"/>
              <a:t>StatefulSet</a:t>
            </a:r>
            <a:r>
              <a:rPr lang="en-US" dirty="0"/>
              <a:t> resources.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StatefulSets currently require a Headless Service to be responsible for the network identity of the Pods. You are responsible for creating this Service.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StatefulSets do not provide any guarantees on the termination of pods when a </a:t>
            </a:r>
            <a:r>
              <a:rPr lang="en-US" dirty="0" err="1"/>
              <a:t>StatefulSet</a:t>
            </a:r>
            <a:r>
              <a:rPr lang="en-US" dirty="0"/>
              <a:t> is deleted. To achieve ordered and graceful termination of the pods in the </a:t>
            </a:r>
            <a:r>
              <a:rPr lang="en-US" dirty="0" err="1"/>
              <a:t>StatefulSet</a:t>
            </a:r>
            <a:r>
              <a:rPr lang="en-US" dirty="0"/>
              <a:t>, it is possible to scale the </a:t>
            </a:r>
            <a:r>
              <a:rPr lang="en-US" dirty="0" err="1"/>
              <a:t>StatefulSet</a:t>
            </a:r>
            <a:r>
              <a:rPr lang="en-US" dirty="0"/>
              <a:t> down to 0 prior to deletion.</a:t>
            </a:r>
          </a:p>
          <a:p>
            <a:pPr>
              <a:lnSpc>
                <a:spcPct val="120000"/>
              </a:lnSpc>
              <a:spcBef>
                <a:spcPts val="0"/>
              </a:spcBef>
              <a:spcAft>
                <a:spcPts val="0"/>
              </a:spcAft>
            </a:pPr>
            <a:endParaRPr lang="en-US" dirty="0"/>
          </a:p>
          <a:p>
            <a:endParaRPr lang="en-US" dirty="0"/>
          </a:p>
          <a:p>
            <a:endParaRPr lang="en-US" dirty="0"/>
          </a:p>
        </p:txBody>
      </p:sp>
      <p:sp>
        <p:nvSpPr>
          <p:cNvPr id="3" name="Title 2">
            <a:extLst>
              <a:ext uri="{FF2B5EF4-FFF2-40B4-BE49-F238E27FC236}">
                <a16:creationId xmlns:a16="http://schemas.microsoft.com/office/drawing/2014/main" id="{B45E86D1-FC2D-45F3-AD7C-CC2FDFF5009F}"/>
              </a:ext>
            </a:extLst>
          </p:cNvPr>
          <p:cNvSpPr>
            <a:spLocks noGrp="1"/>
          </p:cNvSpPr>
          <p:nvPr>
            <p:ph type="title"/>
          </p:nvPr>
        </p:nvSpPr>
        <p:spPr/>
        <p:txBody>
          <a:bodyPr/>
          <a:lstStyle/>
          <a:p>
            <a:r>
              <a:rPr lang="en-US" b="1" dirty="0">
                <a:solidFill>
                  <a:schemeClr val="accent2">
                    <a:lumMod val="50000"/>
                  </a:schemeClr>
                </a:solidFill>
              </a:rPr>
              <a:t>Controllers						   (Contd.)</a:t>
            </a:r>
            <a:endParaRPr lang="en-US" dirty="0"/>
          </a:p>
        </p:txBody>
      </p:sp>
    </p:spTree>
    <p:extLst>
      <p:ext uri="{BB962C8B-B14F-4D97-AF65-F5344CB8AC3E}">
        <p14:creationId xmlns:p14="http://schemas.microsoft.com/office/powerpoint/2010/main" val="50388565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2E6654-635F-4839-9D5A-14B63DF0403E}"/>
              </a:ext>
            </a:extLst>
          </p:cNvPr>
          <p:cNvSpPr>
            <a:spLocks noGrp="1"/>
          </p:cNvSpPr>
          <p:nvPr>
            <p:ph idx="1"/>
          </p:nvPr>
        </p:nvSpPr>
        <p:spPr>
          <a:xfrm>
            <a:off x="453325" y="1268760"/>
            <a:ext cx="8237348" cy="5328591"/>
          </a:xfrm>
        </p:spPr>
        <p:txBody>
          <a:bodyPr>
            <a:normAutofit fontScale="92500" lnSpcReduction="10000"/>
          </a:bodyPr>
          <a:lstStyle/>
          <a:p>
            <a:pPr>
              <a:lnSpc>
                <a:spcPct val="120000"/>
              </a:lnSpc>
              <a:spcBef>
                <a:spcPts val="0"/>
              </a:spcBef>
              <a:spcAft>
                <a:spcPts val="0"/>
              </a:spcAft>
            </a:pPr>
            <a:r>
              <a:rPr lang="en-US" b="1" dirty="0"/>
              <a:t>Ordinal Index</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   For a </a:t>
            </a:r>
            <a:r>
              <a:rPr lang="en-US" dirty="0" err="1"/>
              <a:t>StatefulSet</a:t>
            </a:r>
            <a:r>
              <a:rPr lang="en-US" dirty="0"/>
              <a:t> with N replicas, each Pod in the </a:t>
            </a:r>
            <a:r>
              <a:rPr lang="en-US" dirty="0" err="1"/>
              <a:t>StatefulSet</a:t>
            </a:r>
            <a:r>
              <a:rPr lang="en-US" dirty="0"/>
              <a:t> will be assigned an integer ordinal, from 0 up through N-1, that is unique over the Set.</a:t>
            </a:r>
          </a:p>
          <a:p>
            <a:pPr>
              <a:lnSpc>
                <a:spcPct val="120000"/>
              </a:lnSpc>
              <a:spcBef>
                <a:spcPts val="0"/>
              </a:spcBef>
              <a:spcAft>
                <a:spcPts val="0"/>
              </a:spcAft>
            </a:pPr>
            <a:r>
              <a:rPr lang="en-US" b="1" dirty="0"/>
              <a:t>Stable Network ID</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Each Pod in a </a:t>
            </a:r>
            <a:r>
              <a:rPr lang="en-US" dirty="0" err="1"/>
              <a:t>StatefulSet</a:t>
            </a:r>
            <a:r>
              <a:rPr lang="en-US" dirty="0"/>
              <a:t> derives its hostname from the name of the </a:t>
            </a:r>
            <a:r>
              <a:rPr lang="en-US" dirty="0" err="1"/>
              <a:t>StatefulSet</a:t>
            </a:r>
            <a:r>
              <a:rPr lang="en-US" dirty="0"/>
              <a:t> and the ordinal of the Pod. The pattern for the constructed hostname is $(</a:t>
            </a:r>
            <a:r>
              <a:rPr lang="en-US" dirty="0" err="1"/>
              <a:t>statefulset</a:t>
            </a:r>
            <a:r>
              <a:rPr lang="en-US" dirty="0"/>
              <a:t> name)-$(ordinal). (Example - web-0,web-1,web-2)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domain managed by this Service takes the form: $(service name).$(namespace).</a:t>
            </a:r>
            <a:r>
              <a:rPr lang="en-US" dirty="0" err="1"/>
              <a:t>svc.cluster.local</a:t>
            </a:r>
            <a:r>
              <a:rPr lang="en-US" dirty="0"/>
              <a:t>, where "</a:t>
            </a:r>
            <a:r>
              <a:rPr lang="en-US" dirty="0" err="1"/>
              <a:t>cluster.local</a:t>
            </a:r>
            <a:r>
              <a:rPr lang="en-US" dirty="0"/>
              <a:t>" is the cluster domain. As each Pod is created, it gets a matching DNS subdomain, taking the form: $(</a:t>
            </a:r>
            <a:r>
              <a:rPr lang="en-US" dirty="0" err="1"/>
              <a:t>podname</a:t>
            </a:r>
            <a:r>
              <a:rPr lang="en-US" dirty="0"/>
              <a:t>).$(governing service domain), where the governing service is defined by the </a:t>
            </a:r>
            <a:r>
              <a:rPr lang="en-US" dirty="0" err="1"/>
              <a:t>serviceName</a:t>
            </a:r>
            <a:r>
              <a:rPr lang="en-US" dirty="0"/>
              <a:t> field on the </a:t>
            </a:r>
            <a:r>
              <a:rPr lang="en-US" dirty="0" err="1"/>
              <a:t>StatefulSet</a:t>
            </a:r>
            <a:r>
              <a:rPr lang="en-US" dirty="0"/>
              <a:t>.</a:t>
            </a:r>
          </a:p>
          <a:p>
            <a:pPr>
              <a:lnSpc>
                <a:spcPct val="120000"/>
              </a:lnSpc>
              <a:spcBef>
                <a:spcPts val="0"/>
              </a:spcBef>
              <a:spcAft>
                <a:spcPts val="0"/>
              </a:spcAft>
            </a:pPr>
            <a:r>
              <a:rPr lang="en-US" b="1" dirty="0"/>
              <a:t>Deployment and Scaling Guarantees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For a </a:t>
            </a:r>
            <a:r>
              <a:rPr lang="en-US" dirty="0" err="1"/>
              <a:t>StatefulSet</a:t>
            </a:r>
            <a:r>
              <a:rPr lang="en-US" dirty="0"/>
              <a:t> with N replicas, when Pods are being deployed, they are created sequentially, in order from {0..N-1}.</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When Pods are being deleted, they are terminated in reverse order, from {N-1..0}.</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Before a scaling operation is applied to a Pod, all of its predecessors must be Running and Ready.</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Before a Pod is terminated, all of its successors must be completely shutdown.</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a:lnSpc>
                <a:spcPct val="120000"/>
              </a:lnSpc>
              <a:spcBef>
                <a:spcPts val="0"/>
              </a:spcBef>
              <a:spcAft>
                <a:spcPts val="0"/>
              </a:spcAft>
            </a:pPr>
            <a:r>
              <a:rPr lang="en-US" sz="1300" b="1" dirty="0">
                <a:solidFill>
                  <a:schemeClr val="accent2">
                    <a:lumMod val="50000"/>
                  </a:schemeClr>
                </a:solidFill>
              </a:rPr>
              <a:t>Update Strategies</a:t>
            </a:r>
          </a:p>
          <a:p>
            <a:pPr>
              <a:lnSpc>
                <a:spcPct val="120000"/>
              </a:lnSpc>
              <a:spcBef>
                <a:spcPts val="0"/>
              </a:spcBef>
              <a:spcAft>
                <a:spcPts val="0"/>
              </a:spcAft>
            </a:pPr>
            <a:r>
              <a:rPr lang="en-US" b="1" dirty="0"/>
              <a:t>On Delete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a:t>
            </a:r>
            <a:r>
              <a:rPr lang="en-US" dirty="0" err="1"/>
              <a:t>OnDelete</a:t>
            </a:r>
            <a:r>
              <a:rPr lang="en-US" dirty="0"/>
              <a:t> update strategy implements the legacy (1.6 and prior) behavior. When a </a:t>
            </a:r>
            <a:r>
              <a:rPr lang="en-US" dirty="0" err="1"/>
              <a:t>StatefulSet's</a:t>
            </a:r>
            <a:r>
              <a:rPr lang="en-US" dirty="0"/>
              <a:t> .</a:t>
            </a:r>
            <a:r>
              <a:rPr lang="en-US" dirty="0" err="1"/>
              <a:t>spec.updateStrategy.type</a:t>
            </a:r>
            <a:r>
              <a:rPr lang="en-US" dirty="0"/>
              <a:t> is set to </a:t>
            </a:r>
            <a:r>
              <a:rPr lang="en-US" dirty="0" err="1"/>
              <a:t>OnDelete</a:t>
            </a:r>
            <a:r>
              <a:rPr lang="en-US" dirty="0"/>
              <a:t>, the </a:t>
            </a:r>
            <a:r>
              <a:rPr lang="en-US" dirty="0" err="1"/>
              <a:t>StatefulSet</a:t>
            </a:r>
            <a:r>
              <a:rPr lang="en-US" dirty="0"/>
              <a:t> controller will not automatically update the Pods in a </a:t>
            </a:r>
            <a:r>
              <a:rPr lang="en-US" dirty="0" err="1"/>
              <a:t>StatefulSet</a:t>
            </a:r>
            <a:r>
              <a:rPr lang="en-US" dirty="0"/>
              <a:t>. Users must manually delete Pods to cause the controller to create new Pods that reflect modifications made to a </a:t>
            </a:r>
            <a:r>
              <a:rPr lang="en-US" dirty="0" err="1"/>
              <a:t>StatefulSet's</a:t>
            </a:r>
            <a:r>
              <a:rPr lang="en-US" dirty="0"/>
              <a:t> .</a:t>
            </a:r>
            <a:r>
              <a:rPr lang="en-US" dirty="0" err="1"/>
              <a:t>spec.template</a:t>
            </a:r>
            <a:r>
              <a:rPr lang="en-US" dirty="0"/>
              <a:t>.</a:t>
            </a:r>
          </a:p>
          <a:p>
            <a:pPr>
              <a:lnSpc>
                <a:spcPct val="120000"/>
              </a:lnSpc>
              <a:spcBef>
                <a:spcPts val="0"/>
              </a:spcBef>
              <a:spcAft>
                <a:spcPts val="0"/>
              </a:spcAft>
            </a:pPr>
            <a:r>
              <a:rPr lang="en-US" b="1" dirty="0"/>
              <a:t>Rolling Updates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a:t>
            </a:r>
            <a:r>
              <a:rPr lang="en-US" dirty="0" err="1"/>
              <a:t>RollingUpdate</a:t>
            </a:r>
            <a:r>
              <a:rPr lang="en-US" dirty="0"/>
              <a:t> update strategy implements automated, rolling update for the Pods in a </a:t>
            </a:r>
            <a:r>
              <a:rPr lang="en-US" dirty="0" err="1"/>
              <a:t>StatefulSet</a:t>
            </a:r>
            <a:r>
              <a:rPr lang="en-US" dirty="0"/>
              <a:t>. It is the default strategy when .</a:t>
            </a:r>
            <a:r>
              <a:rPr lang="en-US" dirty="0" err="1"/>
              <a:t>spec.updateStrategy</a:t>
            </a:r>
            <a:r>
              <a:rPr lang="en-US" dirty="0"/>
              <a:t> is left unspecified. When a </a:t>
            </a:r>
            <a:r>
              <a:rPr lang="en-US" dirty="0" err="1"/>
              <a:t>StatefulSet's</a:t>
            </a:r>
            <a:r>
              <a:rPr lang="en-US" dirty="0"/>
              <a:t> .</a:t>
            </a:r>
            <a:r>
              <a:rPr lang="en-US" dirty="0" err="1"/>
              <a:t>spec.updateStrategy.type</a:t>
            </a:r>
            <a:r>
              <a:rPr lang="en-US" dirty="0"/>
              <a:t> is set to </a:t>
            </a:r>
            <a:r>
              <a:rPr lang="en-US" dirty="0" err="1"/>
              <a:t>RollingUpdate</a:t>
            </a:r>
            <a:r>
              <a:rPr lang="en-US" dirty="0"/>
              <a:t>, the </a:t>
            </a:r>
            <a:r>
              <a:rPr lang="en-US" dirty="0" err="1"/>
              <a:t>StatefulSet</a:t>
            </a:r>
            <a:r>
              <a:rPr lang="en-US" dirty="0"/>
              <a:t> controller will delete and recreate each Pod in the </a:t>
            </a:r>
            <a:r>
              <a:rPr lang="en-US" dirty="0" err="1"/>
              <a:t>StatefulSet</a:t>
            </a:r>
            <a:r>
              <a:rPr lang="en-US" dirty="0"/>
              <a:t>. It will proceed in the same order as Pod termination (from the largest ordinal to the smallest), updating each Pod one at a time. It will wait until an updated Pod is Running and Ready prior to updating its predecessor</a:t>
            </a:r>
          </a:p>
          <a:p>
            <a:endParaRPr lang="en-US" dirty="0"/>
          </a:p>
          <a:p>
            <a:endParaRPr lang="en-US" dirty="0"/>
          </a:p>
        </p:txBody>
      </p:sp>
      <p:sp>
        <p:nvSpPr>
          <p:cNvPr id="3" name="Title 2">
            <a:extLst>
              <a:ext uri="{FF2B5EF4-FFF2-40B4-BE49-F238E27FC236}">
                <a16:creationId xmlns:a16="http://schemas.microsoft.com/office/drawing/2014/main" id="{1081DFD6-7934-4E8F-916F-5B2D03E15ED3}"/>
              </a:ext>
            </a:extLst>
          </p:cNvPr>
          <p:cNvSpPr>
            <a:spLocks noGrp="1"/>
          </p:cNvSpPr>
          <p:nvPr>
            <p:ph type="title"/>
          </p:nvPr>
        </p:nvSpPr>
        <p:spPr/>
        <p:txBody>
          <a:bodyPr/>
          <a:lstStyle/>
          <a:p>
            <a:r>
              <a:rPr lang="en-US" b="1" dirty="0">
                <a:solidFill>
                  <a:schemeClr val="accent2">
                    <a:lumMod val="50000"/>
                  </a:schemeClr>
                </a:solidFill>
              </a:rPr>
              <a:t>Controllers						   (Contd.)</a:t>
            </a:r>
            <a:endParaRPr lang="en-US" dirty="0"/>
          </a:p>
        </p:txBody>
      </p:sp>
    </p:spTree>
    <p:extLst>
      <p:ext uri="{BB962C8B-B14F-4D97-AF65-F5344CB8AC3E}">
        <p14:creationId xmlns:p14="http://schemas.microsoft.com/office/powerpoint/2010/main" val="1737330951"/>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42B78F-7C28-4295-AB5B-5A49E9E4D3EE}"/>
              </a:ext>
            </a:extLst>
          </p:cNvPr>
          <p:cNvSpPr>
            <a:spLocks noGrp="1"/>
          </p:cNvSpPr>
          <p:nvPr>
            <p:ph idx="1"/>
          </p:nvPr>
        </p:nvSpPr>
        <p:spPr>
          <a:xfrm>
            <a:off x="251520" y="1340768"/>
            <a:ext cx="8784976" cy="5400600"/>
          </a:xfrm>
        </p:spPr>
        <p:txBody>
          <a:bodyPr>
            <a:normAutofit/>
          </a:bodyPr>
          <a:lstStyle/>
          <a:p>
            <a:pPr>
              <a:lnSpc>
                <a:spcPct val="120000"/>
              </a:lnSpc>
              <a:spcBef>
                <a:spcPts val="0"/>
              </a:spcBef>
              <a:spcAft>
                <a:spcPts val="0"/>
              </a:spcAft>
            </a:pPr>
            <a:r>
              <a:rPr lang="en-US" sz="1400" b="1" dirty="0">
                <a:solidFill>
                  <a:schemeClr val="accent2">
                    <a:lumMod val="50000"/>
                  </a:schemeClr>
                </a:solidFill>
              </a:rPr>
              <a:t>Labels</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i="1" dirty="0"/>
              <a:t>Labels</a:t>
            </a:r>
            <a:r>
              <a:rPr lang="en-US" dirty="0"/>
              <a:t> are key/value pairs that are attached to objects, such as pods.</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Labels can be used to organize and to select subsets of objects. </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Labels can be attached to objects at creation time and subsequently added and modified at any time. </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Each object can have a set of key/value labels defined. Each Key must be unique for a given object.</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Unlike </a:t>
            </a:r>
            <a:r>
              <a:rPr lang="en-US" dirty="0">
                <a:hlinkClick r:id="rId2"/>
              </a:rPr>
              <a:t>names and UIDs</a:t>
            </a:r>
            <a:r>
              <a:rPr lang="en-US" dirty="0"/>
              <a:t>, labels do not provide uniqueness. In general, we expect many objects to carry the same label(s).</a:t>
            </a:r>
          </a:p>
          <a:p>
            <a:pPr>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Syntax and character set</a:t>
            </a:r>
          </a:p>
          <a:p>
            <a:pPr lvl="1">
              <a:lnSpc>
                <a:spcPct val="120000"/>
              </a:lnSpc>
              <a:spcBef>
                <a:spcPts val="0"/>
              </a:spcBef>
              <a:spcAft>
                <a:spcPts val="0"/>
              </a:spcAft>
            </a:pPr>
            <a:r>
              <a:rPr lang="en-US" i="1" dirty="0"/>
              <a:t>Labels</a:t>
            </a:r>
            <a:r>
              <a:rPr lang="en-US" dirty="0"/>
              <a:t> are key/value pairs. Valid label keys have two segments: an optional prefix and name, separated by a slash</a:t>
            </a:r>
          </a:p>
          <a:p>
            <a:pPr>
              <a:lnSpc>
                <a:spcPct val="120000"/>
              </a:lnSpc>
              <a:spcBef>
                <a:spcPts val="0"/>
              </a:spcBef>
              <a:spcAft>
                <a:spcPts val="0"/>
              </a:spcAft>
            </a:pPr>
            <a:endParaRPr lang="en-US" dirty="0"/>
          </a:p>
          <a:p>
            <a:pPr>
              <a:lnSpc>
                <a:spcPct val="120000"/>
              </a:lnSpc>
              <a:spcBef>
                <a:spcPts val="0"/>
              </a:spcBef>
              <a:spcAft>
                <a:spcPts val="0"/>
              </a:spcAft>
            </a:pPr>
            <a:r>
              <a:rPr lang="en-IN" sz="1400" b="1" dirty="0">
                <a:solidFill>
                  <a:schemeClr val="accent2">
                    <a:lumMod val="50000"/>
                  </a:schemeClr>
                </a:solidFill>
              </a:rPr>
              <a:t>Label selectors</a:t>
            </a:r>
          </a:p>
          <a:p>
            <a:pPr>
              <a:lnSpc>
                <a:spcPct val="120000"/>
              </a:lnSpc>
              <a:spcBef>
                <a:spcPts val="0"/>
              </a:spcBef>
              <a:spcAft>
                <a:spcPts val="0"/>
              </a:spcAft>
            </a:pPr>
            <a:endParaRPr lang="en-IN" sz="1400" b="1" dirty="0">
              <a:solidFill>
                <a:schemeClr val="accent2">
                  <a:lumMod val="50000"/>
                </a:schemeClr>
              </a:solidFill>
            </a:endParaRPr>
          </a:p>
          <a:p>
            <a:pPr>
              <a:lnSpc>
                <a:spcPct val="120000"/>
              </a:lnSpc>
              <a:spcBef>
                <a:spcPts val="0"/>
              </a:spcBef>
              <a:spcAft>
                <a:spcPts val="0"/>
              </a:spcAft>
            </a:pPr>
            <a:r>
              <a:rPr lang="en-IN" b="1" i="1" dirty="0">
                <a:solidFill>
                  <a:schemeClr val="accent2">
                    <a:lumMod val="50000"/>
                  </a:schemeClr>
                </a:solidFill>
              </a:rPr>
              <a:t>Equality-based</a:t>
            </a:r>
            <a:r>
              <a:rPr lang="en-IN" b="1" dirty="0">
                <a:solidFill>
                  <a:schemeClr val="accent2">
                    <a:lumMod val="50000"/>
                  </a:schemeClr>
                </a:solidFill>
              </a:rPr>
              <a:t> </a:t>
            </a:r>
          </a:p>
          <a:p>
            <a:pPr lvl="1">
              <a:lnSpc>
                <a:spcPct val="120000"/>
              </a:lnSpc>
              <a:spcBef>
                <a:spcPts val="0"/>
              </a:spcBef>
              <a:spcAft>
                <a:spcPts val="0"/>
              </a:spcAft>
            </a:pPr>
            <a:r>
              <a:rPr lang="en-US" dirty="0"/>
              <a:t>Equality- or inequality-based requirements allow filtering by label keys and values. Matching objects must satisfy all of the specified label constraints, though they may have additional labels as well. Three kinds of operators are admitted =,==,!=.</a:t>
            </a:r>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Set-based</a:t>
            </a:r>
          </a:p>
          <a:p>
            <a:pPr lvl="1">
              <a:lnSpc>
                <a:spcPct val="120000"/>
              </a:lnSpc>
              <a:spcBef>
                <a:spcPts val="0"/>
              </a:spcBef>
              <a:spcAft>
                <a:spcPts val="0"/>
              </a:spcAft>
            </a:pPr>
            <a:r>
              <a:rPr lang="en-US" dirty="0"/>
              <a:t>Set-based label requirements allow filtering keys according to a set of values. Three kinds of operators are supported: </a:t>
            </a:r>
            <a:r>
              <a:rPr lang="en-US" dirty="0" err="1"/>
              <a:t>in,notin</a:t>
            </a:r>
            <a:r>
              <a:rPr lang="en-US" dirty="0"/>
              <a:t> and exists (only the key identifier). For example</a:t>
            </a:r>
          </a:p>
          <a:p>
            <a:pPr lvl="1">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IN" dirty="0"/>
          </a:p>
        </p:txBody>
      </p:sp>
      <p:sp>
        <p:nvSpPr>
          <p:cNvPr id="3" name="Title 2">
            <a:extLst>
              <a:ext uri="{FF2B5EF4-FFF2-40B4-BE49-F238E27FC236}">
                <a16:creationId xmlns:a16="http://schemas.microsoft.com/office/drawing/2014/main" id="{4FE80EB6-C9F5-44F1-926C-91C108687CA6}"/>
              </a:ext>
            </a:extLst>
          </p:cNvPr>
          <p:cNvSpPr>
            <a:spLocks noGrp="1"/>
          </p:cNvSpPr>
          <p:nvPr>
            <p:ph type="title"/>
          </p:nvPr>
        </p:nvSpPr>
        <p:spPr/>
        <p:txBody>
          <a:bodyPr>
            <a:normAutofit/>
          </a:bodyPr>
          <a:lstStyle/>
          <a:p>
            <a:r>
              <a:rPr lang="en-IN" b="1" dirty="0">
                <a:solidFill>
                  <a:schemeClr val="accent2">
                    <a:lumMod val="50000"/>
                  </a:schemeClr>
                </a:solidFill>
              </a:rPr>
              <a:t>Labels and Selectors</a:t>
            </a:r>
            <a:endParaRPr lang="en-IN" dirty="0">
              <a:solidFill>
                <a:schemeClr val="accent2">
                  <a:lumMod val="50000"/>
                </a:schemeClr>
              </a:solidFill>
            </a:endParaRPr>
          </a:p>
        </p:txBody>
      </p:sp>
      <p:pic>
        <p:nvPicPr>
          <p:cNvPr id="5" name="Picture 4">
            <a:extLst>
              <a:ext uri="{FF2B5EF4-FFF2-40B4-BE49-F238E27FC236}">
                <a16:creationId xmlns:a16="http://schemas.microsoft.com/office/drawing/2014/main" id="{88A5137A-6E55-4F73-B5AD-6B7D1CAF461E}"/>
              </a:ext>
            </a:extLst>
          </p:cNvPr>
          <p:cNvPicPr>
            <a:picLocks noChangeAspect="1"/>
          </p:cNvPicPr>
          <p:nvPr/>
        </p:nvPicPr>
        <p:blipFill>
          <a:blip r:embed="rId3"/>
          <a:stretch>
            <a:fillRect/>
          </a:stretch>
        </p:blipFill>
        <p:spPr>
          <a:xfrm>
            <a:off x="3196208" y="4869160"/>
            <a:ext cx="1447800" cy="381000"/>
          </a:xfrm>
          <a:prstGeom prst="rect">
            <a:avLst/>
          </a:prstGeom>
        </p:spPr>
      </p:pic>
      <p:pic>
        <p:nvPicPr>
          <p:cNvPr id="6" name="Picture 5">
            <a:extLst>
              <a:ext uri="{FF2B5EF4-FFF2-40B4-BE49-F238E27FC236}">
                <a16:creationId xmlns:a16="http://schemas.microsoft.com/office/drawing/2014/main" id="{638BBB0A-C8DB-4EDA-AC68-9F9FE653B460}"/>
              </a:ext>
            </a:extLst>
          </p:cNvPr>
          <p:cNvPicPr>
            <a:picLocks noChangeAspect="1"/>
          </p:cNvPicPr>
          <p:nvPr/>
        </p:nvPicPr>
        <p:blipFill>
          <a:blip r:embed="rId4"/>
          <a:stretch>
            <a:fillRect/>
          </a:stretch>
        </p:blipFill>
        <p:spPr>
          <a:xfrm>
            <a:off x="3059832" y="5877272"/>
            <a:ext cx="1924050" cy="704850"/>
          </a:xfrm>
          <a:prstGeom prst="rect">
            <a:avLst/>
          </a:prstGeom>
        </p:spPr>
      </p:pic>
    </p:spTree>
    <p:extLst>
      <p:ext uri="{BB962C8B-B14F-4D97-AF65-F5344CB8AC3E}">
        <p14:creationId xmlns:p14="http://schemas.microsoft.com/office/powerpoint/2010/main" val="509790768"/>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43FAD5-5F04-4DC8-8621-A8D565B3DC96}"/>
              </a:ext>
            </a:extLst>
          </p:cNvPr>
          <p:cNvSpPr>
            <a:spLocks noGrp="1"/>
          </p:cNvSpPr>
          <p:nvPr>
            <p:ph idx="1"/>
          </p:nvPr>
        </p:nvSpPr>
        <p:spPr>
          <a:xfrm>
            <a:off x="395536" y="1268760"/>
            <a:ext cx="8295139" cy="5256584"/>
          </a:xfrm>
        </p:spPr>
        <p:txBody>
          <a:bodyPr>
            <a:normAutofit/>
          </a:bodyPr>
          <a:lstStyle/>
          <a:p>
            <a:pPr marL="285750" indent="-2857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sz="1700" b="1" dirty="0">
                <a:solidFill>
                  <a:schemeClr val="accent2">
                    <a:lumMod val="50000"/>
                  </a:schemeClr>
                </a:solidFill>
              </a:rPr>
              <a:t>Assigning Pods to Nodes</a:t>
            </a:r>
          </a:p>
          <a:p>
            <a:pPr lvl="1">
              <a:lnSpc>
                <a:spcPct val="120000"/>
              </a:lnSpc>
              <a:spcBef>
                <a:spcPts val="0"/>
              </a:spcBef>
              <a:spcAft>
                <a:spcPts val="0"/>
              </a:spcAft>
            </a:pPr>
            <a:r>
              <a:rPr lang="en-US" dirty="0"/>
              <a:t>You can constrain a Pod to only be able to run on particular Node(s), or to prefer to run on particular nodes.</a:t>
            </a:r>
          </a:p>
          <a:p>
            <a:pPr>
              <a:lnSpc>
                <a:spcPct val="120000"/>
              </a:lnSpc>
              <a:spcBef>
                <a:spcPts val="0"/>
              </a:spcBef>
              <a:spcAft>
                <a:spcPts val="0"/>
              </a:spcAft>
            </a:pPr>
            <a:endParaRPr lang="en-US" dirty="0"/>
          </a:p>
          <a:p>
            <a:pPr>
              <a:lnSpc>
                <a:spcPct val="120000"/>
              </a:lnSpc>
              <a:spcBef>
                <a:spcPts val="0"/>
              </a:spcBef>
              <a:spcAft>
                <a:spcPts val="0"/>
              </a:spcAft>
            </a:pPr>
            <a:r>
              <a:rPr lang="en-US" b="1" dirty="0" err="1">
                <a:solidFill>
                  <a:schemeClr val="accent2">
                    <a:lumMod val="50000"/>
                  </a:schemeClr>
                </a:solidFill>
              </a:rPr>
              <a:t>nodeSelector</a:t>
            </a:r>
            <a:endParaRPr lang="en-US" b="1" dirty="0">
              <a:solidFill>
                <a:schemeClr val="accent2">
                  <a:lumMod val="50000"/>
                </a:schemeClr>
              </a:solidFill>
            </a:endParaRPr>
          </a:p>
          <a:p>
            <a:pPr lvl="1">
              <a:lnSpc>
                <a:spcPct val="120000"/>
              </a:lnSpc>
              <a:spcBef>
                <a:spcPts val="0"/>
              </a:spcBef>
              <a:spcAft>
                <a:spcPts val="0"/>
              </a:spcAft>
            </a:pPr>
            <a:r>
              <a:rPr lang="en-US" i="1" dirty="0" err="1"/>
              <a:t>nodeSelector</a:t>
            </a:r>
            <a:r>
              <a:rPr lang="en-US" dirty="0"/>
              <a:t> is a field of </a:t>
            </a:r>
            <a:r>
              <a:rPr lang="en-US" b="1" dirty="0" err="1"/>
              <a:t>PodSpec</a:t>
            </a:r>
            <a:r>
              <a:rPr lang="en-US" dirty="0"/>
              <a:t>. It specifies a map of key-value pairs. For the pod to be eligible to run on a node, the node must have each of the indicated key-value pairs as labels (it can have additional labels as well).</a:t>
            </a:r>
          </a:p>
          <a:p>
            <a:pPr marL="1314450" lvl="2" indent="-171450">
              <a:lnSpc>
                <a:spcPct val="120000"/>
              </a:lnSpc>
              <a:spcBef>
                <a:spcPts val="0"/>
              </a:spcBef>
              <a:buClr>
                <a:schemeClr val="accent2">
                  <a:lumMod val="50000"/>
                </a:schemeClr>
              </a:buClr>
              <a:buSzPct val="100000"/>
              <a:buFont typeface="Arial" panose="020B0604020202020204" pitchFamily="34" charset="0"/>
              <a:buChar char="•"/>
            </a:pPr>
            <a:r>
              <a:rPr lang="en-US" sz="1200" dirty="0"/>
              <a:t>Attach label to the node</a:t>
            </a:r>
          </a:p>
          <a:p>
            <a:pPr marL="1314450" lvl="2" indent="-171450">
              <a:lnSpc>
                <a:spcPct val="120000"/>
              </a:lnSpc>
              <a:spcBef>
                <a:spcPts val="0"/>
              </a:spcBef>
              <a:buClr>
                <a:schemeClr val="accent2">
                  <a:lumMod val="50000"/>
                </a:schemeClr>
              </a:buClr>
              <a:buSzPct val="100000"/>
              <a:buFont typeface="Arial" panose="020B0604020202020204" pitchFamily="34" charset="0"/>
              <a:buChar char="•"/>
            </a:pPr>
            <a:r>
              <a:rPr lang="en-US" sz="1200" dirty="0"/>
              <a:t>Add a </a:t>
            </a:r>
            <a:r>
              <a:rPr lang="en-US" sz="1200" dirty="0" err="1"/>
              <a:t>nodeSelector</a:t>
            </a:r>
            <a:r>
              <a:rPr lang="en-US" sz="1200" dirty="0"/>
              <a:t> field to your pod configuration </a:t>
            </a:r>
          </a:p>
          <a:p>
            <a:pPr>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Affinity and anti-affinity </a:t>
            </a:r>
          </a:p>
          <a:p>
            <a:pPr>
              <a:lnSpc>
                <a:spcPct val="120000"/>
              </a:lnSpc>
              <a:spcBef>
                <a:spcPts val="0"/>
              </a:spcBef>
              <a:spcAft>
                <a:spcPts val="0"/>
              </a:spcAft>
            </a:pPr>
            <a:endParaRPr lang="en-US" b="1" dirty="0"/>
          </a:p>
          <a:p>
            <a:pPr>
              <a:lnSpc>
                <a:spcPct val="120000"/>
              </a:lnSpc>
              <a:spcBef>
                <a:spcPts val="0"/>
              </a:spcBef>
              <a:spcAft>
                <a:spcPts val="0"/>
              </a:spcAft>
            </a:pPr>
            <a:r>
              <a:rPr lang="en-US" b="1" dirty="0"/>
              <a:t>Node affinity </a:t>
            </a:r>
          </a:p>
          <a:p>
            <a:pPr lvl="1">
              <a:lnSpc>
                <a:spcPct val="120000"/>
              </a:lnSpc>
              <a:spcBef>
                <a:spcPts val="0"/>
              </a:spcBef>
              <a:spcAft>
                <a:spcPts val="0"/>
              </a:spcAft>
            </a:pPr>
            <a:r>
              <a:rPr lang="en-US" b="1" dirty="0"/>
              <a:t>Currently</a:t>
            </a:r>
            <a:r>
              <a:rPr lang="en-US" dirty="0"/>
              <a:t> Two types of node affinity,  </a:t>
            </a:r>
          </a:p>
          <a:p>
            <a:pPr lvl="2">
              <a:lnSpc>
                <a:spcPct val="120000"/>
              </a:lnSpc>
              <a:spcBef>
                <a:spcPts val="0"/>
              </a:spcBef>
              <a:buClr>
                <a:schemeClr val="accent2">
                  <a:lumMod val="50000"/>
                </a:schemeClr>
              </a:buClr>
              <a:buFont typeface="Arial" panose="020B0604020202020204" pitchFamily="34" charset="0"/>
              <a:buChar char="•"/>
            </a:pPr>
            <a:r>
              <a:rPr lang="en-US" sz="1200" dirty="0" err="1"/>
              <a:t>requiredDuringSchedulingIgnoredDuringExecution</a:t>
            </a:r>
            <a:endParaRPr lang="en-US" sz="1200" dirty="0"/>
          </a:p>
          <a:p>
            <a:pPr lvl="2">
              <a:lnSpc>
                <a:spcPct val="120000"/>
              </a:lnSpc>
              <a:spcBef>
                <a:spcPts val="0"/>
              </a:spcBef>
              <a:buClr>
                <a:schemeClr val="accent2">
                  <a:lumMod val="50000"/>
                </a:schemeClr>
              </a:buClr>
              <a:buFont typeface="Arial" panose="020B0604020202020204" pitchFamily="34" charset="0"/>
              <a:buChar char="•"/>
            </a:pPr>
            <a:r>
              <a:rPr lang="en-US" sz="1200" dirty="0" err="1"/>
              <a:t>preferredDuringSchedulingIgnoredDuringExecution</a:t>
            </a:r>
            <a:endParaRPr lang="en-US" sz="1200" dirty="0"/>
          </a:p>
          <a:p>
            <a:pPr>
              <a:lnSpc>
                <a:spcPct val="120000"/>
              </a:lnSpc>
              <a:spcBef>
                <a:spcPts val="0"/>
              </a:spcBef>
              <a:spcAft>
                <a:spcPts val="0"/>
              </a:spcAft>
            </a:pPr>
            <a:r>
              <a:rPr lang="en-US" dirty="0"/>
              <a:t>You can think of them as "hard" and "soft" respectively, in the sense that the former specifies rules that must be met for a pod to be scheduled onto a node (just like </a:t>
            </a:r>
            <a:r>
              <a:rPr lang="en-US" dirty="0" err="1"/>
              <a:t>nodeSelector</a:t>
            </a:r>
            <a:r>
              <a:rPr lang="en-US" dirty="0"/>
              <a:t> but using a more expressive syntax), while the latter specifies preferences that the scheduler will try to enforce but will not guarantee</a:t>
            </a:r>
          </a:p>
          <a:p>
            <a:pPr>
              <a:lnSpc>
                <a:spcPct val="120000"/>
              </a:lnSpc>
              <a:spcBef>
                <a:spcPts val="0"/>
              </a:spcBef>
              <a:spcAft>
                <a:spcPts val="0"/>
              </a:spcAft>
            </a:pPr>
            <a:endParaRPr lang="en-US" dirty="0"/>
          </a:p>
          <a:p>
            <a:pPr>
              <a:lnSpc>
                <a:spcPct val="120000"/>
              </a:lnSpc>
              <a:spcBef>
                <a:spcPts val="0"/>
              </a:spcBef>
              <a:spcAft>
                <a:spcPts val="0"/>
              </a:spcAft>
            </a:pPr>
            <a:r>
              <a:rPr lang="en-US" dirty="0"/>
              <a:t>The "</a:t>
            </a:r>
            <a:r>
              <a:rPr lang="en-US" b="1" dirty="0" err="1"/>
              <a:t>IgnoredDuringExecution</a:t>
            </a:r>
            <a:r>
              <a:rPr lang="en-US" dirty="0"/>
              <a:t>" part of the names means that, similar to how </a:t>
            </a:r>
            <a:r>
              <a:rPr lang="en-US" dirty="0" err="1"/>
              <a:t>nodeSelector</a:t>
            </a:r>
            <a:r>
              <a:rPr lang="en-US" dirty="0"/>
              <a:t> works, if labels on a node change at runtime such that the affinity rules on a pod are no longer met, the pod will still continue to run on the node. </a:t>
            </a:r>
          </a:p>
          <a:p>
            <a:pPr>
              <a:lnSpc>
                <a:spcPct val="120000"/>
              </a:lnSpc>
              <a:spcBef>
                <a:spcPts val="0"/>
              </a:spcBef>
              <a:spcAft>
                <a:spcPts val="0"/>
              </a:spcAft>
            </a:pPr>
            <a:endParaRPr lang="en-US" dirty="0"/>
          </a:p>
          <a:p>
            <a:pPr>
              <a:lnSpc>
                <a:spcPct val="120000"/>
              </a:lnSpc>
              <a:spcBef>
                <a:spcPts val="0"/>
              </a:spcBef>
              <a:spcAft>
                <a:spcPts val="0"/>
              </a:spcAft>
            </a:pPr>
            <a:r>
              <a:rPr lang="en-US" dirty="0"/>
              <a:t>Node affinity is specified as field </a:t>
            </a:r>
            <a:r>
              <a:rPr lang="en-US" dirty="0" err="1"/>
              <a:t>nodeAffinity</a:t>
            </a:r>
            <a:r>
              <a:rPr lang="en-US" dirty="0"/>
              <a:t> of field affinity in the </a:t>
            </a:r>
            <a:r>
              <a:rPr lang="en-US" b="1" dirty="0" err="1"/>
              <a:t>PodSpec</a:t>
            </a:r>
            <a:endParaRPr lang="en-US" b="1"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endParaRPr lang="en-US" dirty="0"/>
          </a:p>
        </p:txBody>
      </p:sp>
      <p:sp>
        <p:nvSpPr>
          <p:cNvPr id="3" name="Title 2">
            <a:extLst>
              <a:ext uri="{FF2B5EF4-FFF2-40B4-BE49-F238E27FC236}">
                <a16:creationId xmlns:a16="http://schemas.microsoft.com/office/drawing/2014/main" id="{B8C81C07-7C8E-495B-A3BE-458EC8B55511}"/>
              </a:ext>
            </a:extLst>
          </p:cNvPr>
          <p:cNvSpPr>
            <a:spLocks noGrp="1"/>
          </p:cNvSpPr>
          <p:nvPr>
            <p:ph type="title"/>
          </p:nvPr>
        </p:nvSpPr>
        <p:spPr/>
        <p:txBody>
          <a:bodyPr/>
          <a:lstStyle/>
          <a:p>
            <a:r>
              <a:rPr lang="en-US" b="1" dirty="0">
                <a:solidFill>
                  <a:schemeClr val="accent2">
                    <a:lumMod val="50000"/>
                  </a:schemeClr>
                </a:solidFill>
              </a:rPr>
              <a:t>Concepts 						(Contd.) </a:t>
            </a:r>
          </a:p>
        </p:txBody>
      </p:sp>
    </p:spTree>
    <p:extLst>
      <p:ext uri="{BB962C8B-B14F-4D97-AF65-F5344CB8AC3E}">
        <p14:creationId xmlns:p14="http://schemas.microsoft.com/office/powerpoint/2010/main" val="295700063"/>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B17976-9750-4524-9AFA-2D7C761840A5}"/>
              </a:ext>
            </a:extLst>
          </p:cNvPr>
          <p:cNvSpPr>
            <a:spLocks noGrp="1"/>
          </p:cNvSpPr>
          <p:nvPr>
            <p:ph idx="1"/>
          </p:nvPr>
        </p:nvSpPr>
        <p:spPr>
          <a:xfrm>
            <a:off x="453325" y="1340768"/>
            <a:ext cx="8237348" cy="5068603"/>
          </a:xfrm>
        </p:spPr>
        <p:txBody>
          <a:bodyPr/>
          <a:lstStyle/>
          <a:p>
            <a:pPr>
              <a:lnSpc>
                <a:spcPct val="120000"/>
              </a:lnSpc>
              <a:spcBef>
                <a:spcPts val="0"/>
              </a:spcBef>
              <a:spcAft>
                <a:spcPts val="0"/>
              </a:spcAft>
            </a:pPr>
            <a:r>
              <a:rPr lang="en-US" b="1" dirty="0"/>
              <a:t>Inter-pod affinity and anti-affinity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Inter-pod affinity and anti-affinity allow you to constrain which nodes your pod is eligible to be scheduled based on labels on pods that are already running on the node rather than based on labels on nodes.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As with node affinity, there are currently two types of pod affinity and anti-affinity, called </a:t>
            </a:r>
            <a:r>
              <a:rPr lang="en-US" dirty="0" err="1"/>
              <a:t>requiredDuringSchedulingIgnoredDuringExecution</a:t>
            </a:r>
            <a:r>
              <a:rPr lang="en-US" dirty="0"/>
              <a:t> and </a:t>
            </a:r>
            <a:r>
              <a:rPr lang="en-US" dirty="0" err="1"/>
              <a:t>preferredDuringSchedulingIgnoredDuringExecution</a:t>
            </a:r>
            <a:r>
              <a:rPr lang="en-US" dirty="0"/>
              <a:t> which denote "hard" vs. "soft" requirements. </a:t>
            </a:r>
          </a:p>
          <a:p>
            <a:pPr lvl="1" indent="0">
              <a:lnSpc>
                <a:spcPct val="120000"/>
              </a:lnSpc>
              <a:spcBef>
                <a:spcPts val="0"/>
              </a:spcBef>
              <a:spcAft>
                <a:spcPts val="0"/>
              </a:spcAft>
              <a:buClr>
                <a:schemeClr val="accent2">
                  <a:lumMod val="50000"/>
                </a:schemeClr>
              </a:buClr>
              <a:buSzPct val="100000"/>
              <a:buNone/>
            </a:pPr>
            <a:endParaRPr lang="en-US" dirty="0"/>
          </a:p>
          <a:p>
            <a:pPr>
              <a:lnSpc>
                <a:spcPct val="120000"/>
              </a:lnSpc>
              <a:spcBef>
                <a:spcPts val="0"/>
              </a:spcBef>
              <a:spcAft>
                <a:spcPts val="0"/>
              </a:spcAft>
            </a:pPr>
            <a:r>
              <a:rPr lang="en-US" b="1" dirty="0" err="1">
                <a:solidFill>
                  <a:schemeClr val="accent2">
                    <a:lumMod val="50000"/>
                  </a:schemeClr>
                </a:solidFill>
              </a:rPr>
              <a:t>nodeName</a:t>
            </a:r>
            <a:endParaRPr lang="en-US" b="1" dirty="0">
              <a:solidFill>
                <a:schemeClr val="accent2">
                  <a:lumMod val="50000"/>
                </a:schemeClr>
              </a:solidFill>
            </a:endParaRP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nodeName</a:t>
            </a:r>
            <a:r>
              <a:rPr lang="en-US" dirty="0"/>
              <a:t> is the simplest form of node selection constraint, but due to its limitations it is typically not used.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nodeName</a:t>
            </a:r>
            <a:r>
              <a:rPr lang="en-US" dirty="0"/>
              <a:t> is a field of </a:t>
            </a:r>
            <a:r>
              <a:rPr lang="en-US" dirty="0" err="1"/>
              <a:t>PodSpec</a:t>
            </a:r>
            <a:r>
              <a:rPr lang="en-US" dirty="0"/>
              <a:t>. If it is non-empty, the scheduler ignores the pod and the </a:t>
            </a:r>
            <a:r>
              <a:rPr lang="en-US" dirty="0" err="1"/>
              <a:t>kubelet</a:t>
            </a:r>
            <a:r>
              <a:rPr lang="en-US" dirty="0"/>
              <a:t> running on the named node tries to run the pod.</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Thus, if </a:t>
            </a:r>
            <a:r>
              <a:rPr lang="en-US" dirty="0" err="1"/>
              <a:t>nodeName</a:t>
            </a:r>
            <a:r>
              <a:rPr lang="en-US" dirty="0"/>
              <a:t> is provided in the </a:t>
            </a:r>
            <a:r>
              <a:rPr lang="en-US" dirty="0" err="1"/>
              <a:t>PodSpec</a:t>
            </a:r>
            <a:r>
              <a:rPr lang="en-US" dirty="0"/>
              <a:t>, it takes precedence over the above methods for node selection.</a:t>
            </a:r>
          </a:p>
          <a:p>
            <a:endParaRPr lang="en-US" dirty="0"/>
          </a:p>
        </p:txBody>
      </p:sp>
      <p:sp>
        <p:nvSpPr>
          <p:cNvPr id="3" name="Title 2">
            <a:extLst>
              <a:ext uri="{FF2B5EF4-FFF2-40B4-BE49-F238E27FC236}">
                <a16:creationId xmlns:a16="http://schemas.microsoft.com/office/drawing/2014/main" id="{5F2F5068-BB95-49E1-95EA-5DBE66D0D18F}"/>
              </a:ext>
            </a:extLst>
          </p:cNvPr>
          <p:cNvSpPr>
            <a:spLocks noGrp="1"/>
          </p:cNvSpPr>
          <p:nvPr>
            <p:ph type="title"/>
          </p:nvPr>
        </p:nvSpPr>
        <p:spPr/>
        <p:txBody>
          <a:bodyPr/>
          <a:lstStyle/>
          <a:p>
            <a:r>
              <a:rPr lang="en-US" b="1" dirty="0">
                <a:solidFill>
                  <a:schemeClr val="accent2">
                    <a:lumMod val="50000"/>
                  </a:schemeClr>
                </a:solidFill>
              </a:rPr>
              <a:t>Concepts 						(Contd.)</a:t>
            </a:r>
            <a:endParaRPr lang="en-US" dirty="0"/>
          </a:p>
        </p:txBody>
      </p:sp>
    </p:spTree>
    <p:extLst>
      <p:ext uri="{BB962C8B-B14F-4D97-AF65-F5344CB8AC3E}">
        <p14:creationId xmlns:p14="http://schemas.microsoft.com/office/powerpoint/2010/main" val="151655920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D462E1-491F-48DA-A663-5233B5BCD943}"/>
              </a:ext>
            </a:extLst>
          </p:cNvPr>
          <p:cNvSpPr>
            <a:spLocks noGrp="1"/>
          </p:cNvSpPr>
          <p:nvPr>
            <p:ph idx="1"/>
          </p:nvPr>
        </p:nvSpPr>
        <p:spPr>
          <a:xfrm>
            <a:off x="453325" y="1340768"/>
            <a:ext cx="8237348" cy="5256584"/>
          </a:xfrm>
        </p:spPr>
        <p:txBody>
          <a:bodyPr>
            <a:normAutofit/>
          </a:bodyPr>
          <a:lstStyle/>
          <a:p>
            <a:pPr>
              <a:lnSpc>
                <a:spcPct val="120000"/>
              </a:lnSpc>
              <a:spcBef>
                <a:spcPts val="0"/>
              </a:spcBef>
              <a:spcAft>
                <a:spcPts val="0"/>
              </a:spcAft>
            </a:pPr>
            <a:r>
              <a:rPr lang="en-US" sz="1600" b="1" dirty="0">
                <a:solidFill>
                  <a:schemeClr val="accent2">
                    <a:lumMod val="50000"/>
                  </a:schemeClr>
                </a:solidFill>
              </a:rPr>
              <a:t>Namespace</a:t>
            </a:r>
          </a:p>
          <a:p>
            <a:pPr>
              <a:lnSpc>
                <a:spcPct val="120000"/>
              </a:lnSpc>
              <a:spcBef>
                <a:spcPts val="0"/>
              </a:spcBef>
              <a:spcAft>
                <a:spcPts val="0"/>
              </a:spcAft>
            </a:pPr>
            <a:endParaRPr lang="en-US" dirty="0"/>
          </a:p>
          <a:p>
            <a:pPr>
              <a:lnSpc>
                <a:spcPct val="120000"/>
              </a:lnSpc>
              <a:spcBef>
                <a:spcPts val="0"/>
              </a:spcBef>
              <a:spcAft>
                <a:spcPts val="0"/>
              </a:spcAft>
            </a:pPr>
            <a:r>
              <a:rPr lang="en-US" dirty="0"/>
              <a:t>Kubernetes supports multiple virtual clusters backed by the same physical cluster. These virtual clusters are called </a:t>
            </a:r>
            <a:r>
              <a:rPr lang="en-US" b="1" i="1" dirty="0">
                <a:solidFill>
                  <a:schemeClr val="accent2">
                    <a:lumMod val="50000"/>
                  </a:schemeClr>
                </a:solidFill>
              </a:rPr>
              <a:t>namespaces</a:t>
            </a:r>
          </a:p>
          <a:p>
            <a:pPr>
              <a:lnSpc>
                <a:spcPct val="120000"/>
              </a:lnSpc>
              <a:spcBef>
                <a:spcPts val="0"/>
              </a:spcBef>
              <a:spcAft>
                <a:spcPts val="0"/>
              </a:spcAft>
            </a:pPr>
            <a:endParaRPr lang="en-US" b="1" dirty="0"/>
          </a:p>
          <a:p>
            <a:pPr>
              <a:lnSpc>
                <a:spcPct val="120000"/>
              </a:lnSpc>
              <a:spcBef>
                <a:spcPts val="0"/>
              </a:spcBef>
              <a:spcAft>
                <a:spcPts val="0"/>
              </a:spcAft>
            </a:pPr>
            <a:endParaRPr lang="en-US" b="1" dirty="0"/>
          </a:p>
          <a:p>
            <a:pPr>
              <a:lnSpc>
                <a:spcPct val="120000"/>
              </a:lnSpc>
              <a:spcBef>
                <a:spcPts val="0"/>
              </a:spcBef>
              <a:spcAft>
                <a:spcPts val="0"/>
              </a:spcAft>
            </a:pPr>
            <a:r>
              <a:rPr lang="en-IN" sz="1600" b="1" dirty="0">
                <a:solidFill>
                  <a:schemeClr val="accent2">
                    <a:lumMod val="50000"/>
                  </a:schemeClr>
                </a:solidFill>
              </a:rPr>
              <a:t>Motivation for using namespaces</a:t>
            </a:r>
          </a:p>
          <a:p>
            <a:pPr>
              <a:lnSpc>
                <a:spcPct val="120000"/>
              </a:lnSpc>
              <a:spcBef>
                <a:spcPts val="0"/>
              </a:spcBef>
              <a:spcAft>
                <a:spcPts val="0"/>
              </a:spcAft>
            </a:pPr>
            <a:endParaRPr lang="en-US" b="1" dirty="0"/>
          </a:p>
          <a:p>
            <a:pPr>
              <a:lnSpc>
                <a:spcPct val="120000"/>
              </a:lnSpc>
              <a:spcBef>
                <a:spcPts val="0"/>
              </a:spcBef>
              <a:spcAft>
                <a:spcPts val="0"/>
              </a:spcAft>
            </a:pPr>
            <a:r>
              <a:rPr lang="en-US" b="1" dirty="0"/>
              <a:t>Each user community has its own:</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resources (pods, services, replication controllers, etc.)</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policies (who can or cannot perform actions in their community)+</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constraints (this community is allowed this much quota, etc.)</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a:lnSpc>
                <a:spcPct val="120000"/>
              </a:lnSpc>
              <a:spcBef>
                <a:spcPts val="0"/>
              </a:spcBef>
              <a:spcAft>
                <a:spcPts val="0"/>
              </a:spcAft>
            </a:pPr>
            <a:r>
              <a:rPr lang="en-US" b="1" dirty="0"/>
              <a:t>Use cases include: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As a cluster operator, I want to support multiple user communities on a single cluster.</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As a cluster operator, I want to delegate authority to partitions of the cluster to trusted users in those communities.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As a cluster operator, I want to limit the amount of resources each community can consume in order to limit the impact to other communities using the cluster.</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As a cluster user, I want to interact with resources that are pertinent to my user community in isolation of what other user communities are doing on the cluster.</a:t>
            </a:r>
          </a:p>
          <a:p>
            <a:endParaRPr lang="en-IN" dirty="0"/>
          </a:p>
        </p:txBody>
      </p:sp>
      <p:sp>
        <p:nvSpPr>
          <p:cNvPr id="3" name="Title 2">
            <a:extLst>
              <a:ext uri="{FF2B5EF4-FFF2-40B4-BE49-F238E27FC236}">
                <a16:creationId xmlns:a16="http://schemas.microsoft.com/office/drawing/2014/main" id="{CE731F1A-7CE4-46AE-BF79-618864EE1806}"/>
              </a:ext>
            </a:extLst>
          </p:cNvPr>
          <p:cNvSpPr>
            <a:spLocks noGrp="1"/>
          </p:cNvSpPr>
          <p:nvPr>
            <p:ph type="title"/>
          </p:nvPr>
        </p:nvSpPr>
        <p:spPr/>
        <p:txBody>
          <a:bodyPr/>
          <a:lstStyle/>
          <a:p>
            <a:r>
              <a:rPr lang="en-US" b="1" dirty="0">
                <a:solidFill>
                  <a:schemeClr val="accent2">
                    <a:lumMod val="50000"/>
                  </a:schemeClr>
                </a:solidFill>
              </a:rPr>
              <a:t>Namespaces</a:t>
            </a:r>
            <a:endParaRPr lang="en-IN" b="1" dirty="0">
              <a:solidFill>
                <a:schemeClr val="accent2">
                  <a:lumMod val="50000"/>
                </a:schemeClr>
              </a:solidFill>
            </a:endParaRPr>
          </a:p>
        </p:txBody>
      </p:sp>
    </p:spTree>
    <p:extLst>
      <p:ext uri="{BB962C8B-B14F-4D97-AF65-F5344CB8AC3E}">
        <p14:creationId xmlns:p14="http://schemas.microsoft.com/office/powerpoint/2010/main" val="4019625382"/>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6D818E-F143-4E7D-B851-7162192C1CAA}"/>
              </a:ext>
            </a:extLst>
          </p:cNvPr>
          <p:cNvSpPr>
            <a:spLocks noGrp="1"/>
          </p:cNvSpPr>
          <p:nvPr>
            <p:ph idx="1"/>
          </p:nvPr>
        </p:nvSpPr>
        <p:spPr>
          <a:xfrm>
            <a:off x="453327" y="1196393"/>
            <a:ext cx="8237348" cy="5212978"/>
          </a:xfrm>
        </p:spPr>
        <p:txBody>
          <a:bodyPr>
            <a:normAutofit/>
          </a:bodyPr>
          <a:lstStyle/>
          <a:p>
            <a:pPr>
              <a:lnSpc>
                <a:spcPct val="120000"/>
              </a:lnSpc>
              <a:spcBef>
                <a:spcPts val="0"/>
              </a:spcBef>
              <a:spcAft>
                <a:spcPts val="0"/>
              </a:spcAft>
            </a:pPr>
            <a:r>
              <a:rPr lang="en-US" b="1" dirty="0"/>
              <a:t>Kubernetes starts with four initial namespaces: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b="1" dirty="0"/>
              <a:t>default</a:t>
            </a:r>
            <a:r>
              <a:rPr lang="en-US" dirty="0"/>
              <a:t> The default namespace for objects with no other namespace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b="1" dirty="0" err="1"/>
              <a:t>kube</a:t>
            </a:r>
            <a:r>
              <a:rPr lang="en-US" b="1" dirty="0"/>
              <a:t>-system</a:t>
            </a:r>
            <a:r>
              <a:rPr lang="en-US" dirty="0"/>
              <a:t> The namespace for objects created by the Kubernetes system</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b="1" dirty="0" err="1"/>
              <a:t>kube</a:t>
            </a:r>
            <a:r>
              <a:rPr lang="en-US" b="1" dirty="0"/>
              <a:t>-public </a:t>
            </a:r>
            <a:r>
              <a:rPr lang="en-US" dirty="0"/>
              <a:t>This namespace is created automatically and is readable by all users (including those not authenticated). This namespace is mostly reserved for cluster usage, in case that some resources should be visible and readable publicly throughout the whole cluster. The public aspect of this namespace is only a convention, not a requirement.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b="1" dirty="0" err="1"/>
              <a:t>kube</a:t>
            </a:r>
            <a:r>
              <a:rPr lang="en-US" b="1" dirty="0"/>
              <a:t>-node-lease</a:t>
            </a:r>
            <a:r>
              <a:rPr lang="en-US" dirty="0"/>
              <a:t> This namespace for the lease objects associated with each node which improves the performance of the node heartbeats as the cluster scales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a:lnSpc>
                <a:spcPct val="120000"/>
              </a:lnSpc>
              <a:spcBef>
                <a:spcPts val="0"/>
              </a:spcBef>
              <a:spcAft>
                <a:spcPts val="0"/>
              </a:spcAft>
            </a:pPr>
            <a:r>
              <a:rPr lang="en-US" b="1" dirty="0"/>
              <a:t>Not All Objects are in a Namespace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Most Kubernetes resources (e.g. pods, services, replication controllers, and others) are in some namespaces.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Namespace resources are not themselves in a namespace, and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low-level resources, such as nodes and </a:t>
            </a:r>
            <a:r>
              <a:rPr lang="en-US" dirty="0" err="1"/>
              <a:t>persistentVolumes</a:t>
            </a:r>
            <a:r>
              <a:rPr lang="en-US" dirty="0"/>
              <a:t>, are not in any namespace.</a:t>
            </a:r>
          </a:p>
          <a:p>
            <a:pPr>
              <a:lnSpc>
                <a:spcPct val="120000"/>
              </a:lnSpc>
              <a:spcBef>
                <a:spcPts val="0"/>
              </a:spcBef>
              <a:spcAft>
                <a:spcPts val="0"/>
              </a:spcAft>
            </a:pPr>
            <a:endParaRPr lang="en-US" dirty="0"/>
          </a:p>
          <a:p>
            <a:pPr>
              <a:lnSpc>
                <a:spcPct val="120000"/>
              </a:lnSpc>
              <a:spcBef>
                <a:spcPts val="0"/>
              </a:spcBef>
              <a:spcAft>
                <a:spcPts val="0"/>
              </a:spcAft>
            </a:pPr>
            <a:r>
              <a:rPr lang="en-US" dirty="0"/>
              <a:t>To see which Kubernetes resources are and aren't in a namespace:</a:t>
            </a:r>
          </a:p>
          <a:p>
            <a:pPr>
              <a:lnSpc>
                <a:spcPct val="120000"/>
              </a:lnSpc>
              <a:spcBef>
                <a:spcPts val="0"/>
              </a:spcBef>
              <a:spcAft>
                <a:spcPts val="0"/>
              </a:spcAft>
            </a:pPr>
            <a:endParaRPr lang="en-US" dirty="0"/>
          </a:p>
          <a:p>
            <a:pPr>
              <a:lnSpc>
                <a:spcPct val="120000"/>
              </a:lnSpc>
              <a:spcBef>
                <a:spcPts val="0"/>
              </a:spcBef>
              <a:spcAft>
                <a:spcPts val="0"/>
              </a:spcAft>
            </a:pPr>
            <a:r>
              <a:rPr lang="en-US" dirty="0"/>
              <a:t># In a namespace</a:t>
            </a:r>
          </a:p>
          <a:p>
            <a:pPr lvl="1">
              <a:lnSpc>
                <a:spcPct val="120000"/>
              </a:lnSpc>
              <a:spcBef>
                <a:spcPts val="0"/>
              </a:spcBef>
              <a:spcAft>
                <a:spcPts val="0"/>
              </a:spcAft>
            </a:pPr>
            <a:r>
              <a:rPr lang="en-US" dirty="0" err="1"/>
              <a:t>kubectl</a:t>
            </a:r>
            <a:r>
              <a:rPr lang="en-US" dirty="0"/>
              <a:t> </a:t>
            </a:r>
            <a:r>
              <a:rPr lang="en-US" dirty="0" err="1"/>
              <a:t>api</a:t>
            </a:r>
            <a:r>
              <a:rPr lang="en-US" dirty="0"/>
              <a:t>-resources --</a:t>
            </a:r>
            <a:r>
              <a:rPr lang="en-US" dirty="0" err="1"/>
              <a:t>namespaced</a:t>
            </a:r>
            <a:r>
              <a:rPr lang="en-US" dirty="0"/>
              <a:t>=true</a:t>
            </a:r>
          </a:p>
          <a:p>
            <a:pPr lvl="1">
              <a:lnSpc>
                <a:spcPct val="120000"/>
              </a:lnSpc>
              <a:spcBef>
                <a:spcPts val="0"/>
              </a:spcBef>
              <a:spcAft>
                <a:spcPts val="0"/>
              </a:spcAft>
            </a:pPr>
            <a:endParaRPr lang="en-US" dirty="0"/>
          </a:p>
          <a:p>
            <a:pPr>
              <a:lnSpc>
                <a:spcPct val="120000"/>
              </a:lnSpc>
              <a:spcBef>
                <a:spcPts val="0"/>
              </a:spcBef>
              <a:spcAft>
                <a:spcPts val="0"/>
              </a:spcAft>
            </a:pPr>
            <a:r>
              <a:rPr lang="en-US" dirty="0"/>
              <a:t># Not in a namespace</a:t>
            </a:r>
          </a:p>
          <a:p>
            <a:pPr lvl="1">
              <a:lnSpc>
                <a:spcPct val="120000"/>
              </a:lnSpc>
              <a:spcBef>
                <a:spcPts val="0"/>
              </a:spcBef>
              <a:spcAft>
                <a:spcPts val="0"/>
              </a:spcAft>
            </a:pPr>
            <a:r>
              <a:rPr lang="en-US" dirty="0" err="1"/>
              <a:t>kubectl</a:t>
            </a:r>
            <a:r>
              <a:rPr lang="en-US" dirty="0"/>
              <a:t> </a:t>
            </a:r>
            <a:r>
              <a:rPr lang="en-US" dirty="0" err="1"/>
              <a:t>api</a:t>
            </a:r>
            <a:r>
              <a:rPr lang="en-US" dirty="0"/>
              <a:t>-resources --</a:t>
            </a:r>
            <a:r>
              <a:rPr lang="en-US" dirty="0" err="1"/>
              <a:t>namespaced</a:t>
            </a:r>
            <a:r>
              <a:rPr lang="en-US" dirty="0"/>
              <a:t>=false</a:t>
            </a:r>
          </a:p>
          <a:p>
            <a:endParaRPr lang="en-US" dirty="0"/>
          </a:p>
          <a:p>
            <a:endParaRPr lang="en-US" dirty="0"/>
          </a:p>
          <a:p>
            <a:endParaRPr lang="en-US" dirty="0"/>
          </a:p>
          <a:p>
            <a:endParaRPr lang="en-IN" dirty="0"/>
          </a:p>
        </p:txBody>
      </p:sp>
      <p:sp>
        <p:nvSpPr>
          <p:cNvPr id="3" name="Title 2">
            <a:extLst>
              <a:ext uri="{FF2B5EF4-FFF2-40B4-BE49-F238E27FC236}">
                <a16:creationId xmlns:a16="http://schemas.microsoft.com/office/drawing/2014/main" id="{1C45FD39-EA9F-4FCA-B814-78AD50DC1761}"/>
              </a:ext>
            </a:extLst>
          </p:cNvPr>
          <p:cNvSpPr>
            <a:spLocks noGrp="1"/>
          </p:cNvSpPr>
          <p:nvPr>
            <p:ph type="title"/>
          </p:nvPr>
        </p:nvSpPr>
        <p:spPr/>
        <p:txBody>
          <a:bodyPr/>
          <a:lstStyle/>
          <a:p>
            <a:r>
              <a:rPr lang="en-US" b="1" dirty="0">
                <a:solidFill>
                  <a:schemeClr val="accent2">
                    <a:lumMod val="50000"/>
                  </a:schemeClr>
                </a:solidFill>
              </a:rPr>
              <a:t>Namespaces</a:t>
            </a:r>
            <a:endParaRPr lang="en-IN" dirty="0"/>
          </a:p>
        </p:txBody>
      </p:sp>
    </p:spTree>
    <p:extLst>
      <p:ext uri="{BB962C8B-B14F-4D97-AF65-F5344CB8AC3E}">
        <p14:creationId xmlns:p14="http://schemas.microsoft.com/office/powerpoint/2010/main" val="29124786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B35BFF-4DE3-4E4F-926C-666AA3E69519}"/>
              </a:ext>
            </a:extLst>
          </p:cNvPr>
          <p:cNvSpPr>
            <a:spLocks noGrp="1"/>
          </p:cNvSpPr>
          <p:nvPr>
            <p:ph idx="1"/>
          </p:nvPr>
        </p:nvSpPr>
        <p:spPr>
          <a:xfrm>
            <a:off x="453325" y="1340768"/>
            <a:ext cx="8237348" cy="5068603"/>
          </a:xfrm>
        </p:spPr>
        <p:txBody>
          <a:bodyPr>
            <a:normAutofit lnSpcReduction="10000"/>
          </a:bodyPr>
          <a:lstStyle/>
          <a:p>
            <a:r>
              <a:rPr lang="en-US" dirty="0"/>
              <a:t>Kubernetes is a portable, extensible, open-source platform for managing containerized workloads and services, that facilitates both declarative configuration and automation. It has a large, rapidly growing ecosystem. Kubernetes services, support, and tools are widely available</a:t>
            </a:r>
          </a:p>
          <a:p>
            <a:r>
              <a:rPr lang="en-US" sz="1400" b="1" dirty="0">
                <a:solidFill>
                  <a:schemeClr val="accent2">
                    <a:lumMod val="50000"/>
                  </a:schemeClr>
                </a:solidFill>
              </a:rPr>
              <a:t>Why you need Kubernetes and what it can do  ?</a:t>
            </a:r>
          </a:p>
          <a:p>
            <a:pPr marL="171450" indent="-171450">
              <a:lnSpc>
                <a:spcPct val="150000"/>
              </a:lnSpc>
              <a:spcBef>
                <a:spcPts val="0"/>
              </a:spcBef>
              <a:spcAft>
                <a:spcPts val="0"/>
              </a:spcAft>
              <a:buClr>
                <a:schemeClr val="accent2">
                  <a:lumMod val="50000"/>
                </a:schemeClr>
              </a:buClr>
              <a:buSzPct val="100000"/>
              <a:buFont typeface="Wingdings" panose="05000000000000000000" pitchFamily="2" charset="2"/>
              <a:buChar char="Ø"/>
            </a:pPr>
            <a:r>
              <a:rPr lang="en-US" dirty="0"/>
              <a:t>Service discovery and load balancing</a:t>
            </a:r>
          </a:p>
          <a:p>
            <a:pPr marL="171450" indent="-171450">
              <a:lnSpc>
                <a:spcPct val="150000"/>
              </a:lnSpc>
              <a:spcBef>
                <a:spcPts val="0"/>
              </a:spcBef>
              <a:spcAft>
                <a:spcPts val="0"/>
              </a:spcAft>
              <a:buClr>
                <a:schemeClr val="accent2">
                  <a:lumMod val="50000"/>
                </a:schemeClr>
              </a:buClr>
              <a:buSzPct val="100000"/>
              <a:buFont typeface="Wingdings" panose="05000000000000000000" pitchFamily="2" charset="2"/>
              <a:buChar char="Ø"/>
            </a:pPr>
            <a:r>
              <a:rPr lang="en-IN" dirty="0"/>
              <a:t>Storage orchestration</a:t>
            </a:r>
          </a:p>
          <a:p>
            <a:pPr marL="171450" indent="-171450">
              <a:lnSpc>
                <a:spcPct val="150000"/>
              </a:lnSpc>
              <a:spcBef>
                <a:spcPts val="0"/>
              </a:spcBef>
              <a:spcAft>
                <a:spcPts val="0"/>
              </a:spcAft>
              <a:buClr>
                <a:schemeClr val="accent2">
                  <a:lumMod val="50000"/>
                </a:schemeClr>
              </a:buClr>
              <a:buSzPct val="100000"/>
              <a:buFont typeface="Wingdings" panose="05000000000000000000" pitchFamily="2" charset="2"/>
              <a:buChar char="Ø"/>
            </a:pPr>
            <a:r>
              <a:rPr lang="en-IN" dirty="0"/>
              <a:t>Automated rollouts and rollbacks</a:t>
            </a:r>
          </a:p>
          <a:p>
            <a:pPr marL="171450" indent="-171450">
              <a:lnSpc>
                <a:spcPct val="150000"/>
              </a:lnSpc>
              <a:spcBef>
                <a:spcPts val="0"/>
              </a:spcBef>
              <a:spcAft>
                <a:spcPts val="0"/>
              </a:spcAft>
              <a:buClr>
                <a:schemeClr val="accent2">
                  <a:lumMod val="50000"/>
                </a:schemeClr>
              </a:buClr>
              <a:buSzPct val="100000"/>
              <a:buFont typeface="Wingdings" panose="05000000000000000000" pitchFamily="2" charset="2"/>
              <a:buChar char="Ø"/>
            </a:pPr>
            <a:r>
              <a:rPr lang="en-IN" dirty="0"/>
              <a:t>Automatic bin packing</a:t>
            </a:r>
          </a:p>
          <a:p>
            <a:pPr marL="171450" indent="-171450">
              <a:lnSpc>
                <a:spcPct val="150000"/>
              </a:lnSpc>
              <a:spcBef>
                <a:spcPts val="0"/>
              </a:spcBef>
              <a:spcAft>
                <a:spcPts val="0"/>
              </a:spcAft>
              <a:buClr>
                <a:schemeClr val="accent2">
                  <a:lumMod val="50000"/>
                </a:schemeClr>
              </a:buClr>
              <a:buSzPct val="100000"/>
              <a:buFont typeface="Wingdings" panose="05000000000000000000" pitchFamily="2" charset="2"/>
              <a:buChar char="Ø"/>
            </a:pPr>
            <a:r>
              <a:rPr lang="en-IN" dirty="0"/>
              <a:t>Self-healing </a:t>
            </a:r>
          </a:p>
          <a:p>
            <a:pPr marL="171450" indent="-171450">
              <a:lnSpc>
                <a:spcPct val="150000"/>
              </a:lnSpc>
              <a:spcBef>
                <a:spcPts val="0"/>
              </a:spcBef>
              <a:spcAft>
                <a:spcPts val="0"/>
              </a:spcAft>
              <a:buClr>
                <a:schemeClr val="accent2">
                  <a:lumMod val="50000"/>
                </a:schemeClr>
              </a:buClr>
              <a:buSzPct val="100000"/>
              <a:buFont typeface="Wingdings" panose="05000000000000000000" pitchFamily="2" charset="2"/>
              <a:buChar char="Ø"/>
            </a:pPr>
            <a:r>
              <a:rPr lang="en-IN" dirty="0"/>
              <a:t>Secret and configuration management</a:t>
            </a:r>
          </a:p>
          <a:p>
            <a:pPr marL="171450" indent="-171450">
              <a:lnSpc>
                <a:spcPct val="150000"/>
              </a:lnSpc>
              <a:spcBef>
                <a:spcPts val="0"/>
              </a:spcBef>
              <a:spcAft>
                <a:spcPts val="0"/>
              </a:spcAft>
              <a:buClr>
                <a:schemeClr val="accent2">
                  <a:lumMod val="50000"/>
                </a:schemeClr>
              </a:buClr>
              <a:buSzPct val="100000"/>
              <a:buFont typeface="Wingdings" panose="05000000000000000000" pitchFamily="2" charset="2"/>
              <a:buChar char="Ø"/>
            </a:pPr>
            <a:endParaRPr lang="en-IN" dirty="0"/>
          </a:p>
          <a:p>
            <a:r>
              <a:rPr lang="en-IN" sz="1400" b="1" dirty="0">
                <a:solidFill>
                  <a:schemeClr val="accent2">
                    <a:lumMod val="50000"/>
                  </a:schemeClr>
                </a:solidFill>
              </a:rPr>
              <a:t>What Kubernetes is not ?</a:t>
            </a:r>
          </a:p>
          <a:p>
            <a:pPr marL="171450" indent="-171450">
              <a:lnSpc>
                <a:spcPct val="150000"/>
              </a:lnSpc>
              <a:spcBef>
                <a:spcPts val="0"/>
              </a:spcBef>
              <a:spcAft>
                <a:spcPts val="0"/>
              </a:spcAft>
              <a:buClr>
                <a:schemeClr val="accent2">
                  <a:lumMod val="50000"/>
                </a:schemeClr>
              </a:buClr>
              <a:buSzPct val="100000"/>
              <a:buFont typeface="Wingdings" panose="05000000000000000000" pitchFamily="2" charset="2"/>
              <a:buChar char="Ø"/>
            </a:pPr>
            <a:r>
              <a:rPr lang="en-US" dirty="0"/>
              <a:t>Kubernetes is not a traditional, all-inclusive PaaS (Platform as a Service) system.</a:t>
            </a:r>
          </a:p>
          <a:p>
            <a:pPr marL="171450" indent="-171450">
              <a:lnSpc>
                <a:spcPct val="150000"/>
              </a:lnSpc>
              <a:spcBef>
                <a:spcPts val="0"/>
              </a:spcBef>
              <a:spcAft>
                <a:spcPts val="0"/>
              </a:spcAft>
              <a:buClr>
                <a:schemeClr val="accent2">
                  <a:lumMod val="50000"/>
                </a:schemeClr>
              </a:buClr>
              <a:buSzPct val="100000"/>
              <a:buFont typeface="Wingdings" panose="05000000000000000000" pitchFamily="2" charset="2"/>
              <a:buChar char="Ø"/>
            </a:pPr>
            <a:r>
              <a:rPr lang="en-US" dirty="0"/>
              <a:t>Does not deploy source code and does not build your application.</a:t>
            </a:r>
          </a:p>
          <a:p>
            <a:pPr marL="171450" indent="-171450">
              <a:lnSpc>
                <a:spcPct val="150000"/>
              </a:lnSpc>
              <a:spcBef>
                <a:spcPts val="0"/>
              </a:spcBef>
              <a:spcAft>
                <a:spcPts val="0"/>
              </a:spcAft>
              <a:buClr>
                <a:schemeClr val="accent2">
                  <a:lumMod val="50000"/>
                </a:schemeClr>
              </a:buClr>
              <a:buSzPct val="100000"/>
              <a:buFont typeface="Wingdings" panose="05000000000000000000" pitchFamily="2" charset="2"/>
              <a:buChar char="Ø"/>
            </a:pPr>
            <a:r>
              <a:rPr lang="en-US" dirty="0"/>
              <a:t>Does not provide application-level services, such as middleware (for example, message buses), data-processing frameworks (for example, Spark), databases (for example, MySQL), caches, nor cluster storage systems (for example, </a:t>
            </a:r>
            <a:r>
              <a:rPr lang="en-US" dirty="0" err="1"/>
              <a:t>Ceph</a:t>
            </a:r>
            <a:r>
              <a:rPr lang="en-US" dirty="0"/>
              <a:t>) as built-in services. </a:t>
            </a:r>
          </a:p>
          <a:p>
            <a:pPr marL="171450" indent="-171450">
              <a:lnSpc>
                <a:spcPct val="150000"/>
              </a:lnSpc>
              <a:spcBef>
                <a:spcPts val="0"/>
              </a:spcBef>
              <a:spcAft>
                <a:spcPts val="0"/>
              </a:spcAft>
              <a:buClr>
                <a:schemeClr val="accent2">
                  <a:lumMod val="50000"/>
                </a:schemeClr>
              </a:buClr>
              <a:buSzPct val="100000"/>
              <a:buFont typeface="Wingdings" panose="05000000000000000000" pitchFamily="2" charset="2"/>
              <a:buChar char="Ø"/>
            </a:pPr>
            <a:r>
              <a:rPr lang="en-US" dirty="0"/>
              <a:t>Does not dictate logging, monitoring, or alerting solutions.</a:t>
            </a:r>
            <a:endParaRPr lang="en-IN" dirty="0"/>
          </a:p>
          <a:p>
            <a:endParaRPr lang="en-US" dirty="0"/>
          </a:p>
          <a:p>
            <a:endParaRPr lang="en-IN" dirty="0"/>
          </a:p>
        </p:txBody>
      </p:sp>
      <p:sp>
        <p:nvSpPr>
          <p:cNvPr id="3" name="Title 2">
            <a:extLst>
              <a:ext uri="{FF2B5EF4-FFF2-40B4-BE49-F238E27FC236}">
                <a16:creationId xmlns:a16="http://schemas.microsoft.com/office/drawing/2014/main" id="{8846BFED-E5ED-4D4F-8991-7DFB8E26DA9C}"/>
              </a:ext>
            </a:extLst>
          </p:cNvPr>
          <p:cNvSpPr>
            <a:spLocks noGrp="1"/>
          </p:cNvSpPr>
          <p:nvPr>
            <p:ph type="title"/>
          </p:nvPr>
        </p:nvSpPr>
        <p:spPr/>
        <p:txBody>
          <a:bodyPr/>
          <a:lstStyle/>
          <a:p>
            <a:r>
              <a:rPr lang="en-US" dirty="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What is Kubernetes ?</a:t>
            </a:r>
            <a:endParaRPr lang="en-IN" dirty="0"/>
          </a:p>
        </p:txBody>
      </p:sp>
    </p:spTree>
    <p:extLst>
      <p:ext uri="{BB962C8B-B14F-4D97-AF65-F5344CB8AC3E}">
        <p14:creationId xmlns:p14="http://schemas.microsoft.com/office/powerpoint/2010/main" val="189052506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EE5A09-1665-4836-A8D4-A5DB9C0BA8BE}"/>
              </a:ext>
            </a:extLst>
          </p:cNvPr>
          <p:cNvSpPr>
            <a:spLocks noGrp="1"/>
          </p:cNvSpPr>
          <p:nvPr>
            <p:ph idx="1"/>
          </p:nvPr>
        </p:nvSpPr>
        <p:spPr>
          <a:xfrm>
            <a:off x="453325" y="1340768"/>
            <a:ext cx="8237348" cy="5068603"/>
          </a:xfrm>
        </p:spPr>
        <p:txBody>
          <a:bodyPr/>
          <a:lstStyle/>
          <a:p>
            <a:pPr>
              <a:lnSpc>
                <a:spcPct val="100000"/>
              </a:lnSpc>
              <a:spcBef>
                <a:spcPts val="0"/>
              </a:spcBef>
              <a:spcAft>
                <a:spcPts val="0"/>
              </a:spcAft>
            </a:pPr>
            <a:r>
              <a:rPr lang="en-IN" b="1" dirty="0"/>
              <a:t>Working with Namespaces</a:t>
            </a:r>
          </a:p>
          <a:p>
            <a:pPr>
              <a:lnSpc>
                <a:spcPct val="100000"/>
              </a:lnSpc>
              <a:spcBef>
                <a:spcPts val="0"/>
              </a:spcBef>
              <a:spcAft>
                <a:spcPts val="0"/>
              </a:spcAft>
            </a:pPr>
            <a:endParaRPr lang="en-IN" b="1" dirty="0"/>
          </a:p>
          <a:p>
            <a:pPr>
              <a:lnSpc>
                <a:spcPct val="100000"/>
              </a:lnSpc>
              <a:spcBef>
                <a:spcPts val="0"/>
              </a:spcBef>
              <a:spcAft>
                <a:spcPts val="0"/>
              </a:spcAft>
            </a:pPr>
            <a:r>
              <a:rPr lang="en-IN" dirty="0"/>
              <a:t>#list name spaces</a:t>
            </a:r>
          </a:p>
          <a:p>
            <a:pPr lvl="1">
              <a:lnSpc>
                <a:spcPct val="100000"/>
              </a:lnSpc>
              <a:spcBef>
                <a:spcPts val="0"/>
              </a:spcBef>
              <a:spcAft>
                <a:spcPts val="0"/>
              </a:spcAft>
            </a:pPr>
            <a:r>
              <a:rPr lang="en-IN" dirty="0" err="1"/>
              <a:t>kubectl</a:t>
            </a:r>
            <a:r>
              <a:rPr lang="en-IN" dirty="0"/>
              <a:t> get namespace</a:t>
            </a:r>
          </a:p>
          <a:p>
            <a:pPr>
              <a:lnSpc>
                <a:spcPct val="100000"/>
              </a:lnSpc>
              <a:spcBef>
                <a:spcPts val="0"/>
              </a:spcBef>
              <a:spcAft>
                <a:spcPts val="0"/>
              </a:spcAft>
            </a:pPr>
            <a:endParaRPr lang="en-IN" dirty="0"/>
          </a:p>
          <a:p>
            <a:pPr>
              <a:lnSpc>
                <a:spcPct val="100000"/>
              </a:lnSpc>
              <a:spcBef>
                <a:spcPts val="0"/>
              </a:spcBef>
              <a:spcAft>
                <a:spcPts val="0"/>
              </a:spcAft>
            </a:pPr>
            <a:r>
              <a:rPr lang="en-IN" dirty="0"/>
              <a:t># Create Namespace</a:t>
            </a:r>
          </a:p>
          <a:p>
            <a:pPr lvl="1">
              <a:lnSpc>
                <a:spcPct val="100000"/>
              </a:lnSpc>
              <a:spcBef>
                <a:spcPts val="0"/>
              </a:spcBef>
              <a:spcAft>
                <a:spcPts val="0"/>
              </a:spcAft>
            </a:pPr>
            <a:r>
              <a:rPr lang="en-IN" dirty="0" err="1"/>
              <a:t>kubectl</a:t>
            </a:r>
            <a:r>
              <a:rPr lang="en-IN" dirty="0"/>
              <a:t> create ns &lt;name space name&gt;</a:t>
            </a:r>
          </a:p>
          <a:p>
            <a:pPr>
              <a:lnSpc>
                <a:spcPct val="100000"/>
              </a:lnSpc>
              <a:spcBef>
                <a:spcPts val="0"/>
              </a:spcBef>
              <a:spcAft>
                <a:spcPts val="0"/>
              </a:spcAft>
            </a:pPr>
            <a:endParaRPr lang="en-IN" dirty="0"/>
          </a:p>
          <a:p>
            <a:pPr>
              <a:lnSpc>
                <a:spcPct val="100000"/>
              </a:lnSpc>
              <a:spcBef>
                <a:spcPts val="0"/>
              </a:spcBef>
              <a:spcAft>
                <a:spcPts val="0"/>
              </a:spcAft>
            </a:pPr>
            <a:r>
              <a:rPr lang="en-IN" dirty="0"/>
              <a:t># Delete namespace</a:t>
            </a:r>
          </a:p>
          <a:p>
            <a:pPr lvl="1">
              <a:lnSpc>
                <a:spcPct val="100000"/>
              </a:lnSpc>
              <a:spcBef>
                <a:spcPts val="0"/>
              </a:spcBef>
              <a:spcAft>
                <a:spcPts val="0"/>
              </a:spcAft>
            </a:pPr>
            <a:r>
              <a:rPr lang="en-IN" dirty="0" err="1"/>
              <a:t>kubectl</a:t>
            </a:r>
            <a:r>
              <a:rPr lang="en-IN" dirty="0"/>
              <a:t> delete ns &lt;name space name&gt;</a:t>
            </a:r>
          </a:p>
          <a:p>
            <a:pPr>
              <a:lnSpc>
                <a:spcPct val="100000"/>
              </a:lnSpc>
              <a:spcBef>
                <a:spcPts val="0"/>
              </a:spcBef>
              <a:spcAft>
                <a:spcPts val="0"/>
              </a:spcAft>
            </a:pPr>
            <a:endParaRPr lang="en-IN" dirty="0"/>
          </a:p>
          <a:p>
            <a:pPr>
              <a:lnSpc>
                <a:spcPct val="100000"/>
              </a:lnSpc>
              <a:spcBef>
                <a:spcPts val="0"/>
              </a:spcBef>
              <a:spcAft>
                <a:spcPts val="0"/>
              </a:spcAft>
            </a:pPr>
            <a:r>
              <a:rPr lang="en-IN" dirty="0"/>
              <a:t># Set the </a:t>
            </a:r>
            <a:r>
              <a:rPr lang="en-IN" dirty="0" err="1"/>
              <a:t>cntext</a:t>
            </a:r>
            <a:r>
              <a:rPr lang="en-IN" dirty="0"/>
              <a:t> for the commands</a:t>
            </a:r>
          </a:p>
          <a:p>
            <a:pPr lvl="1">
              <a:lnSpc>
                <a:spcPct val="100000"/>
              </a:lnSpc>
              <a:spcBef>
                <a:spcPts val="0"/>
              </a:spcBef>
              <a:spcAft>
                <a:spcPts val="0"/>
              </a:spcAft>
            </a:pPr>
            <a:r>
              <a:rPr lang="en-IN" dirty="0" err="1"/>
              <a:t>kubectl</a:t>
            </a:r>
            <a:r>
              <a:rPr lang="en-IN" dirty="0"/>
              <a:t> config set-context --current --namespace=&lt;name space name&gt;</a:t>
            </a:r>
          </a:p>
          <a:p>
            <a:pPr>
              <a:lnSpc>
                <a:spcPct val="100000"/>
              </a:lnSpc>
              <a:spcBef>
                <a:spcPts val="0"/>
              </a:spcBef>
              <a:spcAft>
                <a:spcPts val="0"/>
              </a:spcAft>
            </a:pPr>
            <a:endParaRPr lang="en-IN" dirty="0"/>
          </a:p>
          <a:p>
            <a:pPr>
              <a:lnSpc>
                <a:spcPct val="100000"/>
              </a:lnSpc>
              <a:spcBef>
                <a:spcPts val="0"/>
              </a:spcBef>
              <a:spcAft>
                <a:spcPts val="0"/>
              </a:spcAft>
            </a:pPr>
            <a:r>
              <a:rPr lang="en-IN" dirty="0"/>
              <a:t>#  See more details about namespace</a:t>
            </a:r>
          </a:p>
          <a:p>
            <a:pPr>
              <a:lnSpc>
                <a:spcPct val="100000"/>
              </a:lnSpc>
              <a:spcBef>
                <a:spcPts val="0"/>
              </a:spcBef>
              <a:spcAft>
                <a:spcPts val="0"/>
              </a:spcAft>
            </a:pPr>
            <a:r>
              <a:rPr lang="en-IN" dirty="0" err="1"/>
              <a:t>Kubectl</a:t>
            </a:r>
            <a:r>
              <a:rPr lang="en-IN" dirty="0"/>
              <a:t> describe namespace &lt;name-space-name&gt;</a:t>
            </a:r>
          </a:p>
          <a:p>
            <a:pPr>
              <a:lnSpc>
                <a:spcPct val="100000"/>
              </a:lnSpc>
              <a:spcBef>
                <a:spcPts val="0"/>
              </a:spcBef>
              <a:spcAft>
                <a:spcPts val="0"/>
              </a:spcAft>
            </a:pPr>
            <a:endParaRPr lang="en-IN" dirty="0"/>
          </a:p>
          <a:p>
            <a:pPr>
              <a:lnSpc>
                <a:spcPct val="100000"/>
              </a:lnSpc>
              <a:spcBef>
                <a:spcPts val="0"/>
              </a:spcBef>
              <a:spcAft>
                <a:spcPts val="0"/>
              </a:spcAft>
            </a:pPr>
            <a:endParaRPr lang="en-IN" dirty="0"/>
          </a:p>
          <a:p>
            <a:pPr>
              <a:lnSpc>
                <a:spcPct val="100000"/>
              </a:lnSpc>
              <a:spcBef>
                <a:spcPts val="0"/>
              </a:spcBef>
              <a:spcAft>
                <a:spcPts val="0"/>
              </a:spcAft>
            </a:pPr>
            <a:endParaRPr lang="en-IN" dirty="0"/>
          </a:p>
        </p:txBody>
      </p:sp>
      <p:sp>
        <p:nvSpPr>
          <p:cNvPr id="3" name="Title 2">
            <a:extLst>
              <a:ext uri="{FF2B5EF4-FFF2-40B4-BE49-F238E27FC236}">
                <a16:creationId xmlns:a16="http://schemas.microsoft.com/office/drawing/2014/main" id="{ADA94957-0323-40C2-B2D6-1417B88E6D4F}"/>
              </a:ext>
            </a:extLst>
          </p:cNvPr>
          <p:cNvSpPr>
            <a:spLocks noGrp="1"/>
          </p:cNvSpPr>
          <p:nvPr>
            <p:ph type="title"/>
          </p:nvPr>
        </p:nvSpPr>
        <p:spPr/>
        <p:txBody>
          <a:bodyPr/>
          <a:lstStyle/>
          <a:p>
            <a:r>
              <a:rPr lang="en-US" b="1" dirty="0">
                <a:solidFill>
                  <a:schemeClr val="accent2">
                    <a:lumMod val="50000"/>
                  </a:schemeClr>
                </a:solidFill>
              </a:rPr>
              <a:t>Namespaces</a:t>
            </a:r>
            <a:endParaRPr lang="en-IN" dirty="0"/>
          </a:p>
        </p:txBody>
      </p:sp>
    </p:spTree>
    <p:extLst>
      <p:ext uri="{BB962C8B-B14F-4D97-AF65-F5344CB8AC3E}">
        <p14:creationId xmlns:p14="http://schemas.microsoft.com/office/powerpoint/2010/main" val="307855569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3FA792-93BC-4DFA-AE78-84E0BBBC5A2F}"/>
              </a:ext>
            </a:extLst>
          </p:cNvPr>
          <p:cNvSpPr>
            <a:spLocks noGrp="1"/>
          </p:cNvSpPr>
          <p:nvPr>
            <p:ph idx="1"/>
          </p:nvPr>
        </p:nvSpPr>
        <p:spPr>
          <a:xfrm>
            <a:off x="251520" y="1196392"/>
            <a:ext cx="8712968" cy="5328952"/>
          </a:xfrm>
        </p:spPr>
        <p:txBody>
          <a:bodyPr>
            <a:normAutofit/>
          </a:bodyPr>
          <a:lstStyle/>
          <a:p>
            <a:pPr>
              <a:lnSpc>
                <a:spcPct val="120000"/>
              </a:lnSpc>
              <a:spcBef>
                <a:spcPts val="0"/>
              </a:spcBef>
              <a:spcAft>
                <a:spcPts val="0"/>
              </a:spcAft>
            </a:pPr>
            <a:r>
              <a:rPr lang="en-US" sz="1600" b="1" dirty="0">
                <a:solidFill>
                  <a:schemeClr val="accent2">
                    <a:lumMod val="50000"/>
                  </a:schemeClr>
                </a:solidFill>
              </a:rPr>
              <a:t>Resource Quotas</a:t>
            </a:r>
          </a:p>
          <a:p>
            <a:pPr lvl="1">
              <a:lnSpc>
                <a:spcPct val="120000"/>
              </a:lnSpc>
              <a:spcBef>
                <a:spcPts val="0"/>
              </a:spcBef>
              <a:spcAft>
                <a:spcPts val="0"/>
              </a:spcAft>
            </a:pPr>
            <a:r>
              <a:rPr lang="en-US" dirty="0"/>
              <a:t>A resource quota, defined by a </a:t>
            </a:r>
            <a:r>
              <a:rPr lang="en-US" dirty="0" err="1"/>
              <a:t>ResourceQuota</a:t>
            </a:r>
            <a:r>
              <a:rPr lang="en-US" dirty="0"/>
              <a:t> object, provides constraints that limit aggregate resource consumption per namespace. It can limit the quantity of objects that can be created in a namespace by type, as well as the total amount of compute resources that may be consumed by resources in that project</a:t>
            </a:r>
          </a:p>
          <a:p>
            <a:pPr>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Resource quotas work like this: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administrator creates one </a:t>
            </a:r>
            <a:r>
              <a:rPr lang="en-US" dirty="0" err="1"/>
              <a:t>ResourceQuota</a:t>
            </a:r>
            <a:r>
              <a:rPr lang="en-US" dirty="0"/>
              <a:t> for each namespace.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Users create resources (pods, services, etc.) in the namespace, and the quota system tracks usage to ensure it does not exceed hard resource limits defined in a </a:t>
            </a:r>
            <a:r>
              <a:rPr lang="en-US" dirty="0" err="1"/>
              <a:t>ResourceQuota</a:t>
            </a:r>
            <a:r>
              <a:rPr lang="en-US" dirty="0"/>
              <a: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If creating or updating a resource violates a quota constraint, the request will fail with HTTP status code 403 FORBIDDEN with a message explaining the constraint that would have been violated.</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If quota is enabled in a namespace for compute resources like </a:t>
            </a:r>
            <a:r>
              <a:rPr lang="en-US" dirty="0" err="1"/>
              <a:t>cpu</a:t>
            </a:r>
            <a:r>
              <a:rPr lang="en-US" dirty="0"/>
              <a:t> and memory, users must specify requests or limits for those values; otherwise, the quota system may reject pod creation.</a:t>
            </a:r>
          </a:p>
          <a:p>
            <a:pPr>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Compute Resource Quota</a:t>
            </a:r>
          </a:p>
          <a:p>
            <a:pPr>
              <a:lnSpc>
                <a:spcPct val="120000"/>
              </a:lnSpc>
              <a:spcBef>
                <a:spcPts val="0"/>
              </a:spcBef>
              <a:spcAft>
                <a:spcPts val="0"/>
              </a:spcAft>
            </a:pPr>
            <a:r>
              <a:rPr lang="en-US" dirty="0"/>
              <a:t>You can limit the total sum of compute resources that can be requested in a given namespace.</a:t>
            </a:r>
          </a:p>
          <a:p>
            <a:pPr>
              <a:lnSpc>
                <a:spcPct val="120000"/>
              </a:lnSpc>
              <a:spcBef>
                <a:spcPts val="0"/>
              </a:spcBef>
              <a:spcAft>
                <a:spcPts val="0"/>
              </a:spcAft>
            </a:pPr>
            <a:endParaRPr lang="en-US" dirty="0"/>
          </a:p>
        </p:txBody>
      </p:sp>
      <p:sp>
        <p:nvSpPr>
          <p:cNvPr id="3" name="Title 2">
            <a:extLst>
              <a:ext uri="{FF2B5EF4-FFF2-40B4-BE49-F238E27FC236}">
                <a16:creationId xmlns:a16="http://schemas.microsoft.com/office/drawing/2014/main" id="{440B98A5-6D56-4916-9838-E85AF59F8257}"/>
              </a:ext>
            </a:extLst>
          </p:cNvPr>
          <p:cNvSpPr>
            <a:spLocks noGrp="1"/>
          </p:cNvSpPr>
          <p:nvPr>
            <p:ph type="title"/>
          </p:nvPr>
        </p:nvSpPr>
        <p:spPr/>
        <p:txBody>
          <a:bodyPr/>
          <a:lstStyle/>
          <a:p>
            <a:r>
              <a:rPr lang="en-US" b="1" dirty="0">
                <a:solidFill>
                  <a:schemeClr val="accent2">
                    <a:lumMod val="50000"/>
                  </a:schemeClr>
                </a:solidFill>
              </a:rPr>
              <a:t>Policies</a:t>
            </a:r>
            <a:endParaRPr lang="en-IN" b="1" dirty="0">
              <a:solidFill>
                <a:schemeClr val="accent2">
                  <a:lumMod val="50000"/>
                </a:schemeClr>
              </a:solidFill>
            </a:endParaRPr>
          </a:p>
        </p:txBody>
      </p:sp>
      <p:pic>
        <p:nvPicPr>
          <p:cNvPr id="4" name="Picture 3">
            <a:extLst>
              <a:ext uri="{FF2B5EF4-FFF2-40B4-BE49-F238E27FC236}">
                <a16:creationId xmlns:a16="http://schemas.microsoft.com/office/drawing/2014/main" id="{E33713AE-1EF1-4D3F-98B7-6A25870B1B82}"/>
              </a:ext>
            </a:extLst>
          </p:cNvPr>
          <p:cNvPicPr>
            <a:picLocks noChangeAspect="1"/>
          </p:cNvPicPr>
          <p:nvPr/>
        </p:nvPicPr>
        <p:blipFill>
          <a:blip r:embed="rId2"/>
          <a:stretch>
            <a:fillRect/>
          </a:stretch>
        </p:blipFill>
        <p:spPr>
          <a:xfrm>
            <a:off x="1043608" y="4874921"/>
            <a:ext cx="6048672" cy="1650423"/>
          </a:xfrm>
          <a:prstGeom prst="rect">
            <a:avLst/>
          </a:prstGeom>
        </p:spPr>
      </p:pic>
    </p:spTree>
    <p:extLst>
      <p:ext uri="{BB962C8B-B14F-4D97-AF65-F5344CB8AC3E}">
        <p14:creationId xmlns:p14="http://schemas.microsoft.com/office/powerpoint/2010/main" val="4025560651"/>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68A1D9-C04D-48B7-B337-4FA9690720A1}"/>
              </a:ext>
            </a:extLst>
          </p:cNvPr>
          <p:cNvSpPr>
            <a:spLocks noGrp="1"/>
          </p:cNvSpPr>
          <p:nvPr>
            <p:ph idx="1"/>
          </p:nvPr>
        </p:nvSpPr>
        <p:spPr>
          <a:xfrm>
            <a:off x="453325" y="1340768"/>
            <a:ext cx="8237348" cy="5184576"/>
          </a:xfrm>
        </p:spPr>
        <p:txBody>
          <a:bodyPr/>
          <a:lstStyle/>
          <a:p>
            <a:pPr>
              <a:lnSpc>
                <a:spcPct val="120000"/>
              </a:lnSpc>
              <a:spcBef>
                <a:spcPts val="0"/>
              </a:spcBef>
              <a:spcAft>
                <a:spcPts val="0"/>
              </a:spcAft>
            </a:pPr>
            <a:r>
              <a:rPr lang="en-US" b="1" dirty="0">
                <a:solidFill>
                  <a:schemeClr val="accent2">
                    <a:lumMod val="50000"/>
                  </a:schemeClr>
                </a:solidFill>
              </a:rPr>
              <a:t>Resource Quota For Extended Resources</a:t>
            </a:r>
          </a:p>
          <a:p>
            <a:pPr lvl="1">
              <a:lnSpc>
                <a:spcPct val="120000"/>
              </a:lnSpc>
              <a:spcBef>
                <a:spcPts val="0"/>
              </a:spcBef>
              <a:spcAft>
                <a:spcPts val="0"/>
              </a:spcAft>
            </a:pPr>
            <a:r>
              <a:rPr lang="en-US" dirty="0"/>
              <a:t>As overcommit is not allowed for extended resources, it makes no sense to specify both requests and limits for the same extended resource in a quota. So for extended resources, only quota items with prefix requests. is allowed for now</a:t>
            </a:r>
          </a:p>
          <a:p>
            <a:pPr lvl="1">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Storage Resource Quota </a:t>
            </a:r>
          </a:p>
          <a:p>
            <a:pPr lvl="1">
              <a:lnSpc>
                <a:spcPct val="120000"/>
              </a:lnSpc>
              <a:spcBef>
                <a:spcPts val="0"/>
              </a:spcBef>
              <a:spcAft>
                <a:spcPts val="0"/>
              </a:spcAft>
            </a:pPr>
            <a:r>
              <a:rPr lang="en-US" dirty="0"/>
              <a:t>You can limit the total sum of storage resources that can be requested in a given namespace.</a:t>
            </a:r>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p:txBody>
      </p:sp>
      <p:sp>
        <p:nvSpPr>
          <p:cNvPr id="3" name="Title 2">
            <a:extLst>
              <a:ext uri="{FF2B5EF4-FFF2-40B4-BE49-F238E27FC236}">
                <a16:creationId xmlns:a16="http://schemas.microsoft.com/office/drawing/2014/main" id="{8EF956A1-4262-441E-98E7-EFD24606D326}"/>
              </a:ext>
            </a:extLst>
          </p:cNvPr>
          <p:cNvSpPr>
            <a:spLocks noGrp="1"/>
          </p:cNvSpPr>
          <p:nvPr>
            <p:ph type="title"/>
          </p:nvPr>
        </p:nvSpPr>
        <p:spPr/>
        <p:txBody>
          <a:bodyPr/>
          <a:lstStyle/>
          <a:p>
            <a:r>
              <a:rPr lang="en-US" b="1" dirty="0">
                <a:solidFill>
                  <a:schemeClr val="accent2">
                    <a:lumMod val="50000"/>
                  </a:schemeClr>
                </a:solidFill>
              </a:rPr>
              <a:t>Policies					        (Contd.)</a:t>
            </a:r>
            <a:endParaRPr lang="en-IN" dirty="0"/>
          </a:p>
        </p:txBody>
      </p:sp>
      <p:pic>
        <p:nvPicPr>
          <p:cNvPr id="4" name="Picture 3">
            <a:extLst>
              <a:ext uri="{FF2B5EF4-FFF2-40B4-BE49-F238E27FC236}">
                <a16:creationId xmlns:a16="http://schemas.microsoft.com/office/drawing/2014/main" id="{6B2FEBFE-938B-4D4D-8DA8-E364A8F6E2A3}"/>
              </a:ext>
            </a:extLst>
          </p:cNvPr>
          <p:cNvPicPr>
            <a:picLocks noChangeAspect="1"/>
          </p:cNvPicPr>
          <p:nvPr/>
        </p:nvPicPr>
        <p:blipFill>
          <a:blip r:embed="rId2"/>
          <a:stretch>
            <a:fillRect/>
          </a:stretch>
        </p:blipFill>
        <p:spPr>
          <a:xfrm>
            <a:off x="430663" y="3212976"/>
            <a:ext cx="8118153" cy="2468157"/>
          </a:xfrm>
          <a:prstGeom prst="rect">
            <a:avLst/>
          </a:prstGeom>
        </p:spPr>
      </p:pic>
    </p:spTree>
    <p:extLst>
      <p:ext uri="{BB962C8B-B14F-4D97-AF65-F5344CB8AC3E}">
        <p14:creationId xmlns:p14="http://schemas.microsoft.com/office/powerpoint/2010/main" val="122657959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77FCB-FDB5-4EFD-B769-1CB516C6D0FA}"/>
              </a:ext>
            </a:extLst>
          </p:cNvPr>
          <p:cNvSpPr>
            <a:spLocks noGrp="1"/>
          </p:cNvSpPr>
          <p:nvPr>
            <p:ph idx="1"/>
          </p:nvPr>
        </p:nvSpPr>
        <p:spPr>
          <a:xfrm>
            <a:off x="453325" y="1196392"/>
            <a:ext cx="8237348" cy="5212979"/>
          </a:xfrm>
        </p:spPr>
        <p:txBody>
          <a:bodyPr/>
          <a:lstStyle/>
          <a:p>
            <a:r>
              <a:rPr lang="en-US" b="1" dirty="0">
                <a:solidFill>
                  <a:schemeClr val="accent2">
                    <a:lumMod val="50000"/>
                  </a:schemeClr>
                </a:solidFill>
              </a:rPr>
              <a:t>Object Count Quota</a:t>
            </a:r>
          </a:p>
          <a:p>
            <a:endParaRPr lang="en-IN" b="1" dirty="0">
              <a:solidFill>
                <a:schemeClr val="accent2">
                  <a:lumMod val="50000"/>
                </a:schemeClr>
              </a:solidFill>
            </a:endParaRPr>
          </a:p>
          <a:p>
            <a:endParaRPr lang="en-IN" dirty="0"/>
          </a:p>
        </p:txBody>
      </p:sp>
      <p:sp>
        <p:nvSpPr>
          <p:cNvPr id="3" name="Title 2">
            <a:extLst>
              <a:ext uri="{FF2B5EF4-FFF2-40B4-BE49-F238E27FC236}">
                <a16:creationId xmlns:a16="http://schemas.microsoft.com/office/drawing/2014/main" id="{B0A274D4-8C53-477E-8AFB-B83587B70996}"/>
              </a:ext>
            </a:extLst>
          </p:cNvPr>
          <p:cNvSpPr>
            <a:spLocks noGrp="1"/>
          </p:cNvSpPr>
          <p:nvPr>
            <p:ph type="title"/>
          </p:nvPr>
        </p:nvSpPr>
        <p:spPr/>
        <p:txBody>
          <a:bodyPr/>
          <a:lstStyle/>
          <a:p>
            <a:r>
              <a:rPr lang="en-US" b="1" dirty="0">
                <a:solidFill>
                  <a:schemeClr val="accent2">
                    <a:lumMod val="50000"/>
                  </a:schemeClr>
                </a:solidFill>
              </a:rPr>
              <a:t>Policies					        (Contd.)</a:t>
            </a:r>
            <a:endParaRPr lang="en-IN" dirty="0"/>
          </a:p>
        </p:txBody>
      </p:sp>
      <p:pic>
        <p:nvPicPr>
          <p:cNvPr id="4" name="Picture 3">
            <a:extLst>
              <a:ext uri="{FF2B5EF4-FFF2-40B4-BE49-F238E27FC236}">
                <a16:creationId xmlns:a16="http://schemas.microsoft.com/office/drawing/2014/main" id="{D947A8EA-93FB-423A-BC79-279887C7D8A0}"/>
              </a:ext>
            </a:extLst>
          </p:cNvPr>
          <p:cNvPicPr>
            <a:picLocks noChangeAspect="1"/>
          </p:cNvPicPr>
          <p:nvPr/>
        </p:nvPicPr>
        <p:blipFill>
          <a:blip r:embed="rId2"/>
          <a:stretch>
            <a:fillRect/>
          </a:stretch>
        </p:blipFill>
        <p:spPr>
          <a:xfrm>
            <a:off x="611560" y="1607368"/>
            <a:ext cx="7715250" cy="4391025"/>
          </a:xfrm>
          <a:prstGeom prst="rect">
            <a:avLst/>
          </a:prstGeom>
        </p:spPr>
      </p:pic>
    </p:spTree>
    <p:extLst>
      <p:ext uri="{BB962C8B-B14F-4D97-AF65-F5344CB8AC3E}">
        <p14:creationId xmlns:p14="http://schemas.microsoft.com/office/powerpoint/2010/main" val="334064882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11B276-47E8-42B5-840F-64B36DB62128}"/>
              </a:ext>
            </a:extLst>
          </p:cNvPr>
          <p:cNvSpPr>
            <a:spLocks noGrp="1"/>
          </p:cNvSpPr>
          <p:nvPr>
            <p:ph idx="1"/>
          </p:nvPr>
        </p:nvSpPr>
        <p:spPr>
          <a:xfrm>
            <a:off x="453325" y="1340768"/>
            <a:ext cx="8237348" cy="5068603"/>
          </a:xfrm>
        </p:spPr>
        <p:txBody>
          <a:bodyPr>
            <a:normAutofit/>
          </a:bodyPr>
          <a:lstStyle/>
          <a:p>
            <a:pPr>
              <a:lnSpc>
                <a:spcPct val="120000"/>
              </a:lnSpc>
              <a:spcBef>
                <a:spcPts val="0"/>
              </a:spcBef>
              <a:spcAft>
                <a:spcPts val="0"/>
              </a:spcAft>
            </a:pPr>
            <a:r>
              <a:rPr lang="en-US" sz="1600" b="1" dirty="0">
                <a:solidFill>
                  <a:schemeClr val="accent2">
                    <a:lumMod val="50000"/>
                  </a:schemeClr>
                </a:solidFill>
              </a:rPr>
              <a:t>Limit Ranges</a:t>
            </a:r>
          </a:p>
          <a:p>
            <a:pPr>
              <a:lnSpc>
                <a:spcPct val="120000"/>
              </a:lnSpc>
              <a:spcBef>
                <a:spcPts val="0"/>
              </a:spcBef>
              <a:spcAft>
                <a:spcPts val="0"/>
              </a:spcAft>
            </a:pPr>
            <a:r>
              <a:rPr lang="en-US" dirty="0"/>
              <a:t> 	A </a:t>
            </a:r>
            <a:r>
              <a:rPr lang="en-US" dirty="0" err="1"/>
              <a:t>LimitRange</a:t>
            </a:r>
            <a:r>
              <a:rPr lang="en-US" dirty="0"/>
              <a:t> is a policy to constrain resource allocations (to Pods or Containers) in a namespace.</a:t>
            </a:r>
          </a:p>
          <a:p>
            <a:pPr>
              <a:lnSpc>
                <a:spcPct val="120000"/>
              </a:lnSpc>
              <a:spcBef>
                <a:spcPts val="0"/>
              </a:spcBef>
              <a:spcAft>
                <a:spcPts val="0"/>
              </a:spcAft>
            </a:pPr>
            <a:endParaRPr lang="en-US" dirty="0"/>
          </a:p>
          <a:p>
            <a:pPr>
              <a:lnSpc>
                <a:spcPct val="120000"/>
              </a:lnSpc>
              <a:spcBef>
                <a:spcPts val="0"/>
              </a:spcBef>
              <a:spcAft>
                <a:spcPts val="0"/>
              </a:spcAft>
            </a:pPr>
            <a:r>
              <a:rPr lang="en-US" b="1" dirty="0"/>
              <a:t>A </a:t>
            </a:r>
            <a:r>
              <a:rPr lang="en-US" b="1" dirty="0" err="1"/>
              <a:t>LimitRange</a:t>
            </a:r>
            <a:r>
              <a:rPr lang="en-US" b="1" dirty="0"/>
              <a:t> provides constraints that can:</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Enforce minimum and maximum compute resources usage per Pod or Container in a namespace.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Enforce minimum and maximum storage request per </a:t>
            </a:r>
            <a:r>
              <a:rPr lang="en-US" dirty="0" err="1"/>
              <a:t>PersistentVolumeClaim</a:t>
            </a:r>
            <a:r>
              <a:rPr lang="en-US" dirty="0"/>
              <a:t> in a namespace.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Enforce a ratio between request and limit for a resource in a namespace.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Set default request/limit for compute resources in a namespace and automatically inject them to Containers at runtime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 </a:t>
            </a:r>
            <a:r>
              <a:rPr lang="en-US" dirty="0" err="1"/>
              <a:t>LimitRange</a:t>
            </a:r>
            <a:r>
              <a:rPr lang="en-US" dirty="0"/>
              <a:t> is enforced in a particular namespace when there is a </a:t>
            </a:r>
            <a:r>
              <a:rPr lang="en-US" dirty="0" err="1"/>
              <a:t>LimitRange</a:t>
            </a:r>
            <a:r>
              <a:rPr lang="en-US" dirty="0"/>
              <a:t> object in that namespace.</a:t>
            </a:r>
          </a:p>
          <a:p>
            <a:pPr>
              <a:lnSpc>
                <a:spcPct val="120000"/>
              </a:lnSpc>
              <a:spcBef>
                <a:spcPts val="0"/>
              </a:spcBef>
              <a:spcAft>
                <a:spcPts val="0"/>
              </a:spcAft>
            </a:pPr>
            <a:endParaRPr lang="en-US" dirty="0"/>
          </a:p>
          <a:p>
            <a:pPr>
              <a:lnSpc>
                <a:spcPct val="120000"/>
              </a:lnSpc>
              <a:spcBef>
                <a:spcPts val="0"/>
              </a:spcBef>
              <a:spcAft>
                <a:spcPts val="0"/>
              </a:spcAft>
            </a:pPr>
            <a:r>
              <a:rPr lang="en-US" b="1" dirty="0"/>
              <a:t>Overview of Limit Range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administrator creates one </a:t>
            </a:r>
            <a:r>
              <a:rPr lang="en-US" dirty="0" err="1"/>
              <a:t>LimitRange</a:t>
            </a:r>
            <a:r>
              <a:rPr lang="en-US" dirty="0"/>
              <a:t> in one namespace.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Users create resources like Pods, Containers, and </a:t>
            </a:r>
            <a:r>
              <a:rPr lang="en-US" dirty="0" err="1"/>
              <a:t>PersistentVolumeClaims</a:t>
            </a:r>
            <a:r>
              <a:rPr lang="en-US" dirty="0"/>
              <a:t> in the namespace.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a:t>
            </a:r>
            <a:r>
              <a:rPr lang="en-US" dirty="0" err="1"/>
              <a:t>LimitRanger</a:t>
            </a:r>
            <a:r>
              <a:rPr lang="en-US" dirty="0"/>
              <a:t> admission controller enforces defaults and limits for all Pods and Containers that do not set compute resource requirements and tracks usage to ensure it does not exceed resource minimum, maximum and ratio defined in any </a:t>
            </a:r>
            <a:r>
              <a:rPr lang="en-US" dirty="0" err="1"/>
              <a:t>LimitRange</a:t>
            </a:r>
            <a:r>
              <a:rPr lang="en-US" dirty="0"/>
              <a:t> present in the namespace.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If creating or updating a resource (Pod, Container, </a:t>
            </a:r>
            <a:r>
              <a:rPr lang="en-US" dirty="0" err="1"/>
              <a:t>PersistentVolumeClaim</a:t>
            </a:r>
            <a:r>
              <a:rPr lang="en-US" dirty="0"/>
              <a:t>) that violates a </a:t>
            </a:r>
            <a:r>
              <a:rPr lang="en-US" dirty="0" err="1"/>
              <a:t>LimitRange</a:t>
            </a:r>
            <a:r>
              <a:rPr lang="en-US" dirty="0"/>
              <a:t> constraint, the request to the API server will fail with an HTTP status code 403 FORBIDDEN and a message explaining the constraint that have been violated.</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LimitRange</a:t>
            </a:r>
            <a:r>
              <a:rPr lang="en-US" dirty="0"/>
              <a:t> validations occurs only at Pod Admission stage, not on Running Pods.</a:t>
            </a:r>
          </a:p>
          <a:p>
            <a:endParaRPr lang="en-IN" dirty="0"/>
          </a:p>
        </p:txBody>
      </p:sp>
      <p:sp>
        <p:nvSpPr>
          <p:cNvPr id="3" name="Title 2">
            <a:extLst>
              <a:ext uri="{FF2B5EF4-FFF2-40B4-BE49-F238E27FC236}">
                <a16:creationId xmlns:a16="http://schemas.microsoft.com/office/drawing/2014/main" id="{A23F25D1-40A3-46FF-8940-2E00EF23432A}"/>
              </a:ext>
            </a:extLst>
          </p:cNvPr>
          <p:cNvSpPr>
            <a:spLocks noGrp="1"/>
          </p:cNvSpPr>
          <p:nvPr>
            <p:ph type="title"/>
          </p:nvPr>
        </p:nvSpPr>
        <p:spPr/>
        <p:txBody>
          <a:bodyPr/>
          <a:lstStyle/>
          <a:p>
            <a:r>
              <a:rPr lang="en-US" b="1">
                <a:solidFill>
                  <a:schemeClr val="accent2">
                    <a:lumMod val="50000"/>
                  </a:schemeClr>
                </a:solidFill>
              </a:rPr>
              <a:t>Policies					        (Contd.)</a:t>
            </a:r>
            <a:endParaRPr lang="en-IN"/>
          </a:p>
        </p:txBody>
      </p:sp>
    </p:spTree>
    <p:extLst>
      <p:ext uri="{BB962C8B-B14F-4D97-AF65-F5344CB8AC3E}">
        <p14:creationId xmlns:p14="http://schemas.microsoft.com/office/powerpoint/2010/main" val="3662898751"/>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D53CA1-6421-4BAF-BE94-8C0558BB442D}"/>
              </a:ext>
            </a:extLst>
          </p:cNvPr>
          <p:cNvSpPr>
            <a:spLocks noGrp="1"/>
          </p:cNvSpPr>
          <p:nvPr>
            <p:ph idx="1"/>
          </p:nvPr>
        </p:nvSpPr>
        <p:spPr>
          <a:xfrm>
            <a:off x="453325" y="1196392"/>
            <a:ext cx="8237348" cy="5544976"/>
          </a:xfrm>
        </p:spPr>
        <p:txBody>
          <a:bodyPr>
            <a:normAutofit fontScale="85000" lnSpcReduction="20000"/>
          </a:bodyPr>
          <a:lstStyle/>
          <a:p>
            <a:pPr>
              <a:lnSpc>
                <a:spcPct val="120000"/>
              </a:lnSpc>
              <a:spcBef>
                <a:spcPts val="0"/>
              </a:spcBef>
              <a:spcAft>
                <a:spcPts val="0"/>
              </a:spcAft>
            </a:pPr>
            <a:r>
              <a:rPr lang="en-IN" sz="2300" b="1" dirty="0">
                <a:solidFill>
                  <a:schemeClr val="accent2">
                    <a:lumMod val="50000"/>
                  </a:schemeClr>
                </a:solidFill>
              </a:rPr>
              <a:t>Authenticating</a:t>
            </a:r>
          </a:p>
          <a:p>
            <a:pPr>
              <a:lnSpc>
                <a:spcPct val="120000"/>
              </a:lnSpc>
              <a:spcBef>
                <a:spcPts val="0"/>
              </a:spcBef>
              <a:spcAft>
                <a:spcPts val="0"/>
              </a:spcAft>
            </a:pPr>
            <a:r>
              <a:rPr lang="en-US" dirty="0"/>
              <a:t>All Kubernetes clusters have two categories of users: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service accounts managed by Kubernetes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normal users</a:t>
            </a:r>
          </a:p>
          <a:p>
            <a:pPr lvl="1" indent="0">
              <a:lnSpc>
                <a:spcPct val="120000"/>
              </a:lnSpc>
              <a:spcBef>
                <a:spcPts val="0"/>
              </a:spcBef>
              <a:spcAft>
                <a:spcPts val="0"/>
              </a:spcAft>
              <a:buClr>
                <a:schemeClr val="accent2">
                  <a:lumMod val="50000"/>
                </a:schemeClr>
              </a:buClr>
              <a:buSzPct val="100000"/>
              <a:buNone/>
            </a:pPr>
            <a:endParaRPr lang="en-US" dirty="0"/>
          </a:p>
          <a:p>
            <a:pPr>
              <a:lnSpc>
                <a:spcPct val="120000"/>
              </a:lnSpc>
              <a:spcBef>
                <a:spcPts val="0"/>
              </a:spcBef>
              <a:spcAft>
                <a:spcPts val="0"/>
              </a:spcAft>
            </a:pPr>
            <a:r>
              <a:rPr lang="en-US" sz="1400" b="1" dirty="0">
                <a:solidFill>
                  <a:schemeClr val="accent2">
                    <a:lumMod val="50000"/>
                  </a:schemeClr>
                </a:solidFill>
              </a:rPr>
              <a:t>Normal User</a:t>
            </a:r>
            <a:r>
              <a:rPr lang="en-US" sz="1400" dirty="0"/>
              <a:t>:</a:t>
            </a:r>
          </a:p>
          <a:p>
            <a:pPr>
              <a:lnSpc>
                <a:spcPct val="120000"/>
              </a:lnSpc>
              <a:spcBef>
                <a:spcPts val="0"/>
              </a:spcBef>
              <a:spcAft>
                <a:spcPts val="0"/>
              </a:spcAft>
            </a:pPr>
            <a:r>
              <a:rPr lang="en-US" dirty="0"/>
              <a:t>It is assumed that a cluster-independent service manages normal users in the following ways: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an administrator distributing private keys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 user store like Keystone or Google Accounts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 file with a list of usernames and passwords</a:t>
            </a:r>
          </a:p>
          <a:p>
            <a:pPr>
              <a:lnSpc>
                <a:spcPct val="120000"/>
              </a:lnSpc>
              <a:spcBef>
                <a:spcPts val="0"/>
              </a:spcBef>
              <a:spcAft>
                <a:spcPts val="0"/>
              </a:spcAft>
            </a:pPr>
            <a:endParaRPr lang="en-US" sz="1400" dirty="0"/>
          </a:p>
          <a:p>
            <a:pPr>
              <a:lnSpc>
                <a:spcPct val="120000"/>
              </a:lnSpc>
              <a:spcBef>
                <a:spcPts val="0"/>
              </a:spcBef>
              <a:spcAft>
                <a:spcPts val="0"/>
              </a:spcAft>
            </a:pPr>
            <a:r>
              <a:rPr lang="en-US" sz="1400" b="1" dirty="0">
                <a:solidFill>
                  <a:schemeClr val="accent2">
                    <a:lumMod val="50000"/>
                  </a:schemeClr>
                </a:solidFill>
              </a:rPr>
              <a:t>Service Account: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service accounts are users managed by the Kubernetes API.</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They are bound to specific namespaces, and created automatically by the API server or manually through API calls.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Service accounts are tied to a set of credentials stored as Secrets, which are mounted into pods allowing in-cluster processes to talk to the Kubernetes API.</a:t>
            </a:r>
          </a:p>
          <a:p>
            <a:pPr>
              <a:lnSpc>
                <a:spcPct val="120000"/>
              </a:lnSpc>
              <a:spcBef>
                <a:spcPts val="0"/>
              </a:spcBef>
              <a:spcAft>
                <a:spcPts val="0"/>
              </a:spcAft>
            </a:pPr>
            <a:endParaRPr lang="en-US" dirty="0"/>
          </a:p>
          <a:p>
            <a:pPr>
              <a:lnSpc>
                <a:spcPct val="120000"/>
              </a:lnSpc>
              <a:spcBef>
                <a:spcPts val="0"/>
              </a:spcBef>
              <a:spcAft>
                <a:spcPts val="0"/>
              </a:spcAft>
            </a:pPr>
            <a:r>
              <a:rPr lang="en-US" dirty="0"/>
              <a:t>Every process inside or outside the cluster, from a human user typing </a:t>
            </a:r>
            <a:r>
              <a:rPr lang="en-US" dirty="0" err="1"/>
              <a:t>kubectl</a:t>
            </a:r>
            <a:r>
              <a:rPr lang="en-US" dirty="0"/>
              <a:t> on a workstation, to </a:t>
            </a:r>
            <a:r>
              <a:rPr lang="en-US" dirty="0" err="1"/>
              <a:t>kubelets</a:t>
            </a:r>
            <a:r>
              <a:rPr lang="en-US" dirty="0"/>
              <a:t> on nodes, to members of the control plane, must authenticate when making requests to the API server</a:t>
            </a:r>
          </a:p>
          <a:p>
            <a:pPr>
              <a:lnSpc>
                <a:spcPct val="120000"/>
              </a:lnSpc>
              <a:spcBef>
                <a:spcPts val="0"/>
              </a:spcBef>
              <a:spcAft>
                <a:spcPts val="0"/>
              </a:spcAft>
            </a:pPr>
            <a:endParaRPr lang="en-US" sz="1400" dirty="0"/>
          </a:p>
          <a:p>
            <a:pPr>
              <a:lnSpc>
                <a:spcPct val="120000"/>
              </a:lnSpc>
              <a:spcBef>
                <a:spcPts val="0"/>
              </a:spcBef>
              <a:spcAft>
                <a:spcPts val="0"/>
              </a:spcAft>
            </a:pPr>
            <a:r>
              <a:rPr lang="en-US" sz="1400" b="1" dirty="0">
                <a:solidFill>
                  <a:schemeClr val="accent2">
                    <a:lumMod val="50000"/>
                  </a:schemeClr>
                </a:solidFill>
              </a:rPr>
              <a:t>Authentication strategies</a:t>
            </a:r>
            <a:endParaRPr lang="en-US" sz="1400" dirty="0"/>
          </a:p>
          <a:p>
            <a:pPr>
              <a:lnSpc>
                <a:spcPct val="120000"/>
              </a:lnSpc>
              <a:spcBef>
                <a:spcPts val="0"/>
              </a:spcBef>
              <a:spcAft>
                <a:spcPts val="0"/>
              </a:spcAft>
            </a:pPr>
            <a:r>
              <a:rPr lang="en-US" dirty="0"/>
              <a:t>You can enable multiple authentication methods at once. You should usually use at least two methods: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service account tokens for service accounts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at least one other method for user authentication.</a:t>
            </a:r>
          </a:p>
          <a:p>
            <a:pPr lvl="1" indent="0">
              <a:lnSpc>
                <a:spcPct val="120000"/>
              </a:lnSpc>
              <a:spcBef>
                <a:spcPts val="0"/>
              </a:spcBef>
              <a:spcAft>
                <a:spcPts val="0"/>
              </a:spcAft>
              <a:buClr>
                <a:schemeClr val="accent2">
                  <a:lumMod val="50000"/>
                </a:schemeClr>
              </a:buClr>
              <a:buSzPct val="100000"/>
              <a:buNone/>
            </a:pPr>
            <a:endParaRPr lang="en-US" dirty="0"/>
          </a:p>
          <a:p>
            <a:pPr marL="573088" lvl="1"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dirty="0"/>
              <a:t>X509 Client Certs</a:t>
            </a:r>
          </a:p>
          <a:p>
            <a:pPr marL="573088" lvl="1"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dirty="0"/>
              <a:t>Static Token File</a:t>
            </a:r>
          </a:p>
          <a:p>
            <a:pPr marL="573088" lvl="1"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dirty="0"/>
              <a:t>Bootstrap Tokens</a:t>
            </a:r>
          </a:p>
          <a:p>
            <a:pPr marL="573088" lvl="1"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dirty="0"/>
              <a:t>Service Account Tokens</a:t>
            </a:r>
          </a:p>
          <a:p>
            <a:pPr marL="573088" lvl="1"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dirty="0"/>
              <a:t>OpenID Connect Tokens</a:t>
            </a:r>
          </a:p>
          <a:p>
            <a:pPr marL="573088" lvl="1"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dirty="0"/>
              <a:t>Webhook Token Authentication</a:t>
            </a:r>
          </a:p>
          <a:p>
            <a:pPr marL="573088" lvl="1"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dirty="0"/>
              <a:t>Authenticating Proxy</a:t>
            </a:r>
            <a:endParaRPr lang="en-IN" dirty="0"/>
          </a:p>
        </p:txBody>
      </p:sp>
      <p:sp>
        <p:nvSpPr>
          <p:cNvPr id="3" name="Title 2">
            <a:extLst>
              <a:ext uri="{FF2B5EF4-FFF2-40B4-BE49-F238E27FC236}">
                <a16:creationId xmlns:a16="http://schemas.microsoft.com/office/drawing/2014/main" id="{2BC8EB86-273A-46EA-B7BD-EAD39DBC1BE7}"/>
              </a:ext>
            </a:extLst>
          </p:cNvPr>
          <p:cNvSpPr>
            <a:spLocks noGrp="1"/>
          </p:cNvSpPr>
          <p:nvPr>
            <p:ph type="title"/>
          </p:nvPr>
        </p:nvSpPr>
        <p:spPr/>
        <p:txBody>
          <a:bodyPr/>
          <a:lstStyle/>
          <a:p>
            <a:r>
              <a:rPr lang="en-IN" b="1" dirty="0">
                <a:solidFill>
                  <a:schemeClr val="accent2">
                    <a:lumMod val="50000"/>
                  </a:schemeClr>
                </a:solidFill>
              </a:rPr>
              <a:t>Authenticating</a:t>
            </a:r>
          </a:p>
        </p:txBody>
      </p:sp>
    </p:spTree>
    <p:extLst>
      <p:ext uri="{BB962C8B-B14F-4D97-AF65-F5344CB8AC3E}">
        <p14:creationId xmlns:p14="http://schemas.microsoft.com/office/powerpoint/2010/main" val="578225671"/>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07EE49-E0EE-40EE-87D0-EF289AA3A7AF}"/>
              </a:ext>
            </a:extLst>
          </p:cNvPr>
          <p:cNvSpPr>
            <a:spLocks noGrp="1"/>
          </p:cNvSpPr>
          <p:nvPr>
            <p:ph idx="1"/>
          </p:nvPr>
        </p:nvSpPr>
        <p:spPr>
          <a:xfrm>
            <a:off x="323528" y="1196392"/>
            <a:ext cx="8568952" cy="5544976"/>
          </a:xfrm>
        </p:spPr>
        <p:txBody>
          <a:bodyPr>
            <a:normAutofit fontScale="92500" lnSpcReduction="10000"/>
          </a:bodyPr>
          <a:lstStyle/>
          <a:p>
            <a:pPr>
              <a:lnSpc>
                <a:spcPct val="120000"/>
              </a:lnSpc>
              <a:spcBef>
                <a:spcPts val="0"/>
              </a:spcBef>
              <a:spcAft>
                <a:spcPts val="0"/>
              </a:spcAft>
            </a:pPr>
            <a:r>
              <a:rPr lang="en-US" sz="1600" b="1" dirty="0">
                <a:solidFill>
                  <a:schemeClr val="accent2">
                    <a:lumMod val="50000"/>
                  </a:schemeClr>
                </a:solidFill>
              </a:rPr>
              <a:t>Using RBAC Authorization</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Role-based access control (RBAC) is a method of regulating access to computer or network resources based on the roles of individual users within your organization.</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RBAC API declares four kinds of Kubernetes object: Role, </a:t>
            </a:r>
            <a:r>
              <a:rPr lang="en-US" dirty="0" err="1"/>
              <a:t>ClusterRole</a:t>
            </a:r>
            <a:r>
              <a:rPr lang="en-US" dirty="0"/>
              <a:t>, </a:t>
            </a:r>
            <a:r>
              <a:rPr lang="en-US" dirty="0" err="1"/>
              <a:t>RoleBinding</a:t>
            </a:r>
            <a:r>
              <a:rPr lang="en-US" dirty="0"/>
              <a:t> and </a:t>
            </a:r>
            <a:r>
              <a:rPr lang="en-US" dirty="0" err="1"/>
              <a:t>ClusterRoleBinding</a:t>
            </a:r>
            <a:r>
              <a:rPr lang="en-US" dirty="0"/>
              <a: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a:lnSpc>
                <a:spcPct val="120000"/>
              </a:lnSpc>
              <a:spcBef>
                <a:spcPts val="0"/>
              </a:spcBef>
              <a:spcAft>
                <a:spcPts val="0"/>
              </a:spcAft>
            </a:pPr>
            <a:r>
              <a:rPr lang="en-US" b="1" dirty="0">
                <a:solidFill>
                  <a:schemeClr val="accent2">
                    <a:lumMod val="50000"/>
                  </a:schemeClr>
                </a:solidFill>
              </a:rPr>
              <a:t>Role and </a:t>
            </a:r>
            <a:r>
              <a:rPr lang="en-US" b="1" dirty="0" err="1">
                <a:solidFill>
                  <a:schemeClr val="accent2">
                    <a:lumMod val="50000"/>
                  </a:schemeClr>
                </a:solidFill>
              </a:rPr>
              <a:t>ClusterRole</a:t>
            </a:r>
            <a:endParaRPr lang="en-US" b="1" dirty="0">
              <a:solidFill>
                <a:schemeClr val="accent2">
                  <a:lumMod val="50000"/>
                </a:schemeClr>
              </a:solidFill>
            </a:endParaRP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An RBAC Role or </a:t>
            </a:r>
            <a:r>
              <a:rPr lang="en-US" dirty="0" err="1"/>
              <a:t>ClusterRole</a:t>
            </a:r>
            <a:r>
              <a:rPr lang="en-US" dirty="0"/>
              <a:t> contains rules that represent a set of permissions. Permissions are purely additive (there are no "deny" rules).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 Role always sets permissions within a particular namespace; when you create a Role, you have to specify the namespace it belongs in.</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ClusterRole</a:t>
            </a:r>
            <a:r>
              <a:rPr lang="en-US" dirty="0"/>
              <a:t>, by contrast, is a non-</a:t>
            </a:r>
            <a:r>
              <a:rPr lang="en-US" dirty="0" err="1"/>
              <a:t>namespaced</a:t>
            </a:r>
            <a:r>
              <a:rPr lang="en-US" dirty="0"/>
              <a:t> resource. The resources have different names (Role and </a:t>
            </a:r>
            <a:r>
              <a:rPr lang="en-US" dirty="0" err="1"/>
              <a:t>ClusterRole</a:t>
            </a:r>
            <a:r>
              <a:rPr lang="en-US" dirty="0"/>
              <a:t>) because a Kubernetes object always has to be either </a:t>
            </a:r>
            <a:r>
              <a:rPr lang="en-US" dirty="0" err="1"/>
              <a:t>namespaced</a:t>
            </a:r>
            <a:r>
              <a:rPr lang="en-US" dirty="0"/>
              <a:t> or not </a:t>
            </a:r>
            <a:r>
              <a:rPr lang="en-US" dirty="0" err="1"/>
              <a:t>namespaced</a:t>
            </a:r>
            <a:r>
              <a:rPr lang="en-US" dirty="0"/>
              <a:t>; it can't be both.</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a:lnSpc>
                <a:spcPct val="120000"/>
              </a:lnSpc>
              <a:spcBef>
                <a:spcPts val="0"/>
              </a:spcBef>
              <a:spcAft>
                <a:spcPts val="0"/>
              </a:spcAft>
            </a:pPr>
            <a:r>
              <a:rPr lang="en-US" b="1" dirty="0" err="1"/>
              <a:t>ClusterRoles</a:t>
            </a:r>
            <a:r>
              <a:rPr lang="en-US" b="1" dirty="0"/>
              <a:t> have several uses. You can use a </a:t>
            </a:r>
            <a:r>
              <a:rPr lang="en-US" b="1" dirty="0" err="1"/>
              <a:t>ClusterRole</a:t>
            </a:r>
            <a:r>
              <a:rPr lang="en-US" b="1" dirty="0"/>
              <a:t> to:</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define permissions on </a:t>
            </a:r>
            <a:r>
              <a:rPr lang="en-US" dirty="0" err="1"/>
              <a:t>namespaced</a:t>
            </a:r>
            <a:r>
              <a:rPr lang="en-US" dirty="0"/>
              <a:t> resources and be granted within individual namespace(s)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define permissions on </a:t>
            </a:r>
            <a:r>
              <a:rPr lang="en-US" dirty="0" err="1"/>
              <a:t>namespaced</a:t>
            </a:r>
            <a:r>
              <a:rPr lang="en-US" dirty="0"/>
              <a:t> resources and be granted across all namespaces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define permissions on cluster-scoped resources</a:t>
            </a:r>
          </a:p>
          <a:p>
            <a:pPr>
              <a:lnSpc>
                <a:spcPct val="120000"/>
              </a:lnSpc>
              <a:spcBef>
                <a:spcPts val="0"/>
              </a:spcBef>
              <a:spcAft>
                <a:spcPts val="0"/>
              </a:spcAft>
            </a:pPr>
            <a:r>
              <a:rPr lang="en-US" dirty="0"/>
              <a:t>If you want to define a role within a namespace, use a Role; if you want to define a role cluster-wide, use a </a:t>
            </a:r>
            <a:r>
              <a:rPr lang="en-US" dirty="0" err="1"/>
              <a:t>ClusterRole</a:t>
            </a:r>
            <a:endParaRPr lang="en-US" dirty="0"/>
          </a:p>
          <a:p>
            <a:endParaRPr lang="en-US" dirty="0"/>
          </a:p>
          <a:p>
            <a:endParaRPr lang="en-US" dirty="0"/>
          </a:p>
          <a:p>
            <a:endParaRPr lang="en-US" dirty="0"/>
          </a:p>
          <a:p>
            <a:pPr lvl="1"/>
            <a:endParaRPr lang="en-US" dirty="0"/>
          </a:p>
          <a:p>
            <a:pPr marL="1371600" lvl="3" indent="0">
              <a:buNone/>
            </a:pPr>
            <a:r>
              <a:rPr lang="en-US" sz="1100" dirty="0"/>
              <a:t>  </a:t>
            </a:r>
            <a:r>
              <a:rPr lang="en-US" sz="1100" b="1" dirty="0"/>
              <a:t>Role</a:t>
            </a:r>
            <a:r>
              <a:rPr lang="en-US" sz="1100" dirty="0"/>
              <a:t>				                   </a:t>
            </a:r>
            <a:r>
              <a:rPr lang="en-US" sz="1100" b="1" dirty="0" err="1"/>
              <a:t>ClusterRole</a:t>
            </a:r>
            <a:endParaRPr lang="en-US" sz="1100" b="1" dirty="0"/>
          </a:p>
          <a:p>
            <a:pPr lvl="1"/>
            <a:endParaRPr lang="en-US" dirty="0"/>
          </a:p>
          <a:p>
            <a:pPr lvl="1"/>
            <a:endParaRPr lang="en-US" dirty="0"/>
          </a:p>
          <a:p>
            <a:pPr lvl="1"/>
            <a:endParaRPr lang="en-US" dirty="0"/>
          </a:p>
          <a:p>
            <a:endParaRPr lang="en-US" dirty="0"/>
          </a:p>
          <a:p>
            <a:endParaRPr lang="en-US" dirty="0"/>
          </a:p>
          <a:p>
            <a:pPr lvl="1"/>
            <a:endParaRPr lang="en-US" dirty="0"/>
          </a:p>
          <a:p>
            <a:endParaRPr lang="en-US" dirty="0"/>
          </a:p>
          <a:p>
            <a:endParaRPr lang="en-US" dirty="0"/>
          </a:p>
        </p:txBody>
      </p:sp>
      <p:sp>
        <p:nvSpPr>
          <p:cNvPr id="3" name="Title 2">
            <a:extLst>
              <a:ext uri="{FF2B5EF4-FFF2-40B4-BE49-F238E27FC236}">
                <a16:creationId xmlns:a16="http://schemas.microsoft.com/office/drawing/2014/main" id="{DA9D96AA-1D44-4810-A8C5-5CFB7DE90E7C}"/>
              </a:ext>
            </a:extLst>
          </p:cNvPr>
          <p:cNvSpPr>
            <a:spLocks noGrp="1"/>
          </p:cNvSpPr>
          <p:nvPr>
            <p:ph type="title"/>
          </p:nvPr>
        </p:nvSpPr>
        <p:spPr>
          <a:xfrm>
            <a:off x="323528" y="448629"/>
            <a:ext cx="8367147" cy="747763"/>
          </a:xfrm>
        </p:spPr>
        <p:txBody>
          <a:bodyPr/>
          <a:lstStyle/>
          <a:p>
            <a:r>
              <a:rPr lang="en-US" b="1" dirty="0">
                <a:solidFill>
                  <a:schemeClr val="accent2">
                    <a:lumMod val="50000"/>
                  </a:schemeClr>
                </a:solidFill>
              </a:rPr>
              <a:t>RBAC Authorization</a:t>
            </a:r>
          </a:p>
        </p:txBody>
      </p:sp>
      <p:pic>
        <p:nvPicPr>
          <p:cNvPr id="4" name="Picture 3">
            <a:extLst>
              <a:ext uri="{FF2B5EF4-FFF2-40B4-BE49-F238E27FC236}">
                <a16:creationId xmlns:a16="http://schemas.microsoft.com/office/drawing/2014/main" id="{BFC60101-C7DE-43C4-A9EC-B47CD7C46638}"/>
              </a:ext>
            </a:extLst>
          </p:cNvPr>
          <p:cNvPicPr>
            <a:picLocks noChangeAspect="1"/>
          </p:cNvPicPr>
          <p:nvPr/>
        </p:nvPicPr>
        <p:blipFill>
          <a:blip r:embed="rId2"/>
          <a:stretch>
            <a:fillRect/>
          </a:stretch>
        </p:blipFill>
        <p:spPr>
          <a:xfrm>
            <a:off x="755576" y="4725144"/>
            <a:ext cx="3240360" cy="1501002"/>
          </a:xfrm>
          <a:prstGeom prst="rect">
            <a:avLst/>
          </a:prstGeom>
        </p:spPr>
      </p:pic>
      <p:pic>
        <p:nvPicPr>
          <p:cNvPr id="5" name="Picture 4">
            <a:extLst>
              <a:ext uri="{FF2B5EF4-FFF2-40B4-BE49-F238E27FC236}">
                <a16:creationId xmlns:a16="http://schemas.microsoft.com/office/drawing/2014/main" id="{99FCF8EA-FC56-4288-A799-6DA2D8B50A9D}"/>
              </a:ext>
            </a:extLst>
          </p:cNvPr>
          <p:cNvPicPr>
            <a:picLocks noChangeAspect="1"/>
          </p:cNvPicPr>
          <p:nvPr/>
        </p:nvPicPr>
        <p:blipFill>
          <a:blip r:embed="rId3"/>
          <a:stretch>
            <a:fillRect/>
          </a:stretch>
        </p:blipFill>
        <p:spPr>
          <a:xfrm>
            <a:off x="4572000" y="4653136"/>
            <a:ext cx="3096344" cy="1440919"/>
          </a:xfrm>
          <a:prstGeom prst="rect">
            <a:avLst/>
          </a:prstGeom>
        </p:spPr>
      </p:pic>
    </p:spTree>
    <p:extLst>
      <p:ext uri="{BB962C8B-B14F-4D97-AF65-F5344CB8AC3E}">
        <p14:creationId xmlns:p14="http://schemas.microsoft.com/office/powerpoint/2010/main" val="758267971"/>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F3831-1621-4F06-858A-AF38781E9964}"/>
              </a:ext>
            </a:extLst>
          </p:cNvPr>
          <p:cNvSpPr>
            <a:spLocks noGrp="1"/>
          </p:cNvSpPr>
          <p:nvPr>
            <p:ph idx="1"/>
          </p:nvPr>
        </p:nvSpPr>
        <p:spPr>
          <a:xfrm>
            <a:off x="395536" y="1268760"/>
            <a:ext cx="8295137" cy="5256584"/>
          </a:xfrm>
        </p:spPr>
        <p:txBody>
          <a:bodyPr/>
          <a:lstStyle/>
          <a:p>
            <a:pPr>
              <a:lnSpc>
                <a:spcPct val="120000"/>
              </a:lnSpc>
              <a:spcBef>
                <a:spcPts val="0"/>
              </a:spcBef>
              <a:spcAft>
                <a:spcPts val="0"/>
              </a:spcAft>
            </a:pPr>
            <a:r>
              <a:rPr lang="en-US" b="1" dirty="0" err="1">
                <a:solidFill>
                  <a:schemeClr val="accent2">
                    <a:lumMod val="50000"/>
                  </a:schemeClr>
                </a:solidFill>
              </a:rPr>
              <a:t>RoleBinding</a:t>
            </a:r>
            <a:r>
              <a:rPr lang="en-US" b="1" dirty="0">
                <a:solidFill>
                  <a:schemeClr val="accent2">
                    <a:lumMod val="50000"/>
                  </a:schemeClr>
                </a:solidFill>
              </a:rPr>
              <a:t> and </a:t>
            </a:r>
            <a:r>
              <a:rPr lang="en-US" b="1" dirty="0" err="1">
                <a:solidFill>
                  <a:schemeClr val="accent2">
                    <a:lumMod val="50000"/>
                  </a:schemeClr>
                </a:solidFill>
              </a:rPr>
              <a:t>ClusterRoleBinding</a:t>
            </a:r>
            <a:endParaRPr lang="en-US" b="1" dirty="0">
              <a:solidFill>
                <a:schemeClr val="accent2">
                  <a:lumMod val="50000"/>
                </a:schemeClr>
              </a:solidFill>
            </a:endParaRPr>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US" dirty="0"/>
              <a:t>A role binding grants the permissions defined in a role to a user or set of users. It holds a list of subjects (users, groups, or service accounts), and a reference to the role being granted. </a:t>
            </a:r>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US" dirty="0"/>
              <a:t>A </a:t>
            </a:r>
            <a:r>
              <a:rPr lang="en-US" b="1" dirty="0" err="1"/>
              <a:t>RoleBinding</a:t>
            </a:r>
            <a:r>
              <a:rPr lang="en-US" dirty="0"/>
              <a:t> grants permissions within a specific namespace whereas a </a:t>
            </a:r>
            <a:r>
              <a:rPr lang="en-US" b="1" dirty="0" err="1"/>
              <a:t>ClusterRoleBinding</a:t>
            </a:r>
            <a:r>
              <a:rPr lang="en-US" dirty="0"/>
              <a:t> grants that access cluster-wide.</a:t>
            </a:r>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US" dirty="0"/>
              <a:t>A </a:t>
            </a:r>
            <a:r>
              <a:rPr lang="en-US" dirty="0" err="1"/>
              <a:t>RoleBinding</a:t>
            </a:r>
            <a:r>
              <a:rPr lang="en-US" dirty="0"/>
              <a:t> may reference any Role in the same namespace. Alternatively, a </a:t>
            </a:r>
            <a:r>
              <a:rPr lang="en-US" dirty="0" err="1"/>
              <a:t>RoleBinding</a:t>
            </a:r>
            <a:r>
              <a:rPr lang="en-US" dirty="0"/>
              <a:t> can reference a </a:t>
            </a:r>
            <a:r>
              <a:rPr lang="en-US" dirty="0" err="1"/>
              <a:t>ClusterRole</a:t>
            </a:r>
            <a:r>
              <a:rPr lang="en-US" dirty="0"/>
              <a:t> and bind that </a:t>
            </a:r>
            <a:r>
              <a:rPr lang="en-US" dirty="0" err="1"/>
              <a:t>ClusterRole</a:t>
            </a:r>
            <a:r>
              <a:rPr lang="en-US" dirty="0"/>
              <a:t> to the namespace of the </a:t>
            </a:r>
            <a:r>
              <a:rPr lang="en-US" dirty="0" err="1"/>
              <a:t>RoleBinding</a:t>
            </a:r>
            <a:r>
              <a:rPr lang="en-US" dirty="0"/>
              <a:t>. If you want to bind a </a:t>
            </a:r>
            <a:r>
              <a:rPr lang="en-US" dirty="0" err="1"/>
              <a:t>ClusterRole</a:t>
            </a:r>
            <a:r>
              <a:rPr lang="en-US" dirty="0"/>
              <a:t> to all the namespaces in your cluster, you use a </a:t>
            </a:r>
            <a:r>
              <a:rPr lang="en-US" dirty="0" err="1"/>
              <a:t>ClusterRoleBinding</a:t>
            </a:r>
            <a:r>
              <a:rPr lang="en-US" dirty="0"/>
              <a:t>.</a:t>
            </a:r>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US" dirty="0"/>
              <a:t>After you create a binding, you cannot change the Role or </a:t>
            </a:r>
            <a:r>
              <a:rPr lang="en-US" dirty="0" err="1"/>
              <a:t>ClusterRole</a:t>
            </a:r>
            <a:r>
              <a:rPr lang="en-US" dirty="0"/>
              <a:t> that it refers to. If you try to change a binding's </a:t>
            </a:r>
            <a:r>
              <a:rPr lang="en-US" dirty="0" err="1"/>
              <a:t>roleRef</a:t>
            </a:r>
            <a:r>
              <a:rPr lang="en-US" dirty="0"/>
              <a:t>, you get a validation error. If you do want to change the </a:t>
            </a:r>
            <a:r>
              <a:rPr lang="en-US" dirty="0" err="1"/>
              <a:t>roleRef</a:t>
            </a:r>
            <a:r>
              <a:rPr lang="en-US" dirty="0"/>
              <a:t> for a binding, you need to remove the binding object and create a replacement.</a:t>
            </a:r>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lvl="1" indent="0">
              <a:lnSpc>
                <a:spcPct val="100000"/>
              </a:lnSpc>
              <a:spcBef>
                <a:spcPts val="0"/>
              </a:spcBef>
              <a:spcAft>
                <a:spcPts val="0"/>
              </a:spcAft>
              <a:buClr>
                <a:schemeClr val="accent2">
                  <a:lumMod val="50000"/>
                </a:schemeClr>
              </a:buClr>
              <a:buSzPct val="100000"/>
              <a:buNone/>
            </a:pPr>
            <a:r>
              <a:rPr lang="en-US" dirty="0"/>
              <a:t>	</a:t>
            </a:r>
            <a:r>
              <a:rPr lang="en-US" b="1" dirty="0" err="1"/>
              <a:t>RoleBinding</a:t>
            </a:r>
            <a:r>
              <a:rPr lang="en-US" b="1" dirty="0"/>
              <a:t>			  		</a:t>
            </a:r>
            <a:r>
              <a:rPr lang="en-US" b="1" dirty="0" err="1"/>
              <a:t>ClusterRolebinding</a:t>
            </a:r>
            <a:endParaRPr lang="en-US" b="1" dirty="0"/>
          </a:p>
          <a:p>
            <a:pPr>
              <a:lnSpc>
                <a:spcPct val="100000"/>
              </a:lnSpc>
              <a:spcBef>
                <a:spcPts val="0"/>
              </a:spcBef>
              <a:spcAft>
                <a:spcPts val="0"/>
              </a:spcAft>
            </a:pPr>
            <a:endParaRPr lang="en-US" dirty="0"/>
          </a:p>
          <a:p>
            <a:endParaRPr lang="en-US" dirty="0"/>
          </a:p>
        </p:txBody>
      </p:sp>
      <p:sp>
        <p:nvSpPr>
          <p:cNvPr id="3" name="Title 2">
            <a:extLst>
              <a:ext uri="{FF2B5EF4-FFF2-40B4-BE49-F238E27FC236}">
                <a16:creationId xmlns:a16="http://schemas.microsoft.com/office/drawing/2014/main" id="{AB05E844-0916-4A2B-B4C9-312EC7A7E684}"/>
              </a:ext>
            </a:extLst>
          </p:cNvPr>
          <p:cNvSpPr>
            <a:spLocks noGrp="1"/>
          </p:cNvSpPr>
          <p:nvPr>
            <p:ph type="title"/>
          </p:nvPr>
        </p:nvSpPr>
        <p:spPr/>
        <p:txBody>
          <a:bodyPr/>
          <a:lstStyle/>
          <a:p>
            <a:r>
              <a:rPr lang="en-US" b="1" dirty="0">
                <a:solidFill>
                  <a:schemeClr val="accent2">
                    <a:lumMod val="50000"/>
                  </a:schemeClr>
                </a:solidFill>
              </a:rPr>
              <a:t>RBAC Authorization</a:t>
            </a:r>
            <a:endParaRPr lang="en-US" dirty="0"/>
          </a:p>
        </p:txBody>
      </p:sp>
      <p:pic>
        <p:nvPicPr>
          <p:cNvPr id="4" name="Picture 3">
            <a:extLst>
              <a:ext uri="{FF2B5EF4-FFF2-40B4-BE49-F238E27FC236}">
                <a16:creationId xmlns:a16="http://schemas.microsoft.com/office/drawing/2014/main" id="{C6CBD096-0D1F-4D53-BFF3-4445BCCC82C3}"/>
              </a:ext>
            </a:extLst>
          </p:cNvPr>
          <p:cNvPicPr>
            <a:picLocks noChangeAspect="1"/>
          </p:cNvPicPr>
          <p:nvPr/>
        </p:nvPicPr>
        <p:blipFill>
          <a:blip r:embed="rId2"/>
          <a:stretch>
            <a:fillRect/>
          </a:stretch>
        </p:blipFill>
        <p:spPr>
          <a:xfrm>
            <a:off x="453326" y="3717032"/>
            <a:ext cx="4320480" cy="2131373"/>
          </a:xfrm>
          <a:prstGeom prst="rect">
            <a:avLst/>
          </a:prstGeom>
        </p:spPr>
      </p:pic>
      <p:pic>
        <p:nvPicPr>
          <p:cNvPr id="5" name="Picture 4">
            <a:extLst>
              <a:ext uri="{FF2B5EF4-FFF2-40B4-BE49-F238E27FC236}">
                <a16:creationId xmlns:a16="http://schemas.microsoft.com/office/drawing/2014/main" id="{FEDA9AD6-C5BE-4632-B307-7660F33369A1}"/>
              </a:ext>
            </a:extLst>
          </p:cNvPr>
          <p:cNvPicPr>
            <a:picLocks noChangeAspect="1"/>
          </p:cNvPicPr>
          <p:nvPr/>
        </p:nvPicPr>
        <p:blipFill>
          <a:blip r:embed="rId3"/>
          <a:stretch>
            <a:fillRect/>
          </a:stretch>
        </p:blipFill>
        <p:spPr>
          <a:xfrm>
            <a:off x="4901299" y="4107054"/>
            <a:ext cx="3758633" cy="1351327"/>
          </a:xfrm>
          <a:prstGeom prst="rect">
            <a:avLst/>
          </a:prstGeom>
        </p:spPr>
      </p:pic>
    </p:spTree>
    <p:extLst>
      <p:ext uri="{BB962C8B-B14F-4D97-AF65-F5344CB8AC3E}">
        <p14:creationId xmlns:p14="http://schemas.microsoft.com/office/powerpoint/2010/main" val="2804683067"/>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1033C0-707E-4D7A-B47D-20EFFAC5941F}"/>
              </a:ext>
            </a:extLst>
          </p:cNvPr>
          <p:cNvSpPr>
            <a:spLocks noGrp="1"/>
          </p:cNvSpPr>
          <p:nvPr>
            <p:ph idx="1"/>
          </p:nvPr>
        </p:nvSpPr>
        <p:spPr>
          <a:xfrm>
            <a:off x="453325" y="1340768"/>
            <a:ext cx="8237348" cy="5328592"/>
          </a:xfrm>
        </p:spPr>
        <p:txBody>
          <a:bodyPr>
            <a:normAutofit/>
          </a:bodyPr>
          <a:lstStyle/>
          <a:p>
            <a:pPr>
              <a:lnSpc>
                <a:spcPct val="120000"/>
              </a:lnSpc>
              <a:spcBef>
                <a:spcPts val="0"/>
              </a:spcBef>
              <a:spcAft>
                <a:spcPts val="0"/>
              </a:spcAft>
            </a:pPr>
            <a:r>
              <a:rPr lang="en-US" sz="1600" b="1" dirty="0">
                <a:solidFill>
                  <a:schemeClr val="accent2">
                    <a:lumMod val="50000"/>
                  </a:schemeClr>
                </a:solidFill>
              </a:rPr>
              <a:t>Volumes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 Kubernetes volume has an explicit lifetime - the same as the Pod that encloses it.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Volume outlives any Containers that run within the Pod, and data is preserved across Container restarts.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When a Pod ceases to exist, the volume will cease to exist, too.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Kubernetes supports many types of volumes, and a Pod can use any number of them simultaneously.</a:t>
            </a:r>
          </a:p>
          <a:p>
            <a:pPr>
              <a:lnSpc>
                <a:spcPct val="120000"/>
              </a:lnSpc>
              <a:spcBef>
                <a:spcPts val="0"/>
              </a:spcBef>
              <a:spcAft>
                <a:spcPts val="0"/>
              </a:spcAft>
            </a:pPr>
            <a:endParaRPr lang="en-US" dirty="0"/>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At its core, a volume is just a directory, possibly with some data in it, which is accessible to the Containers in a Pod. How that directory comes to be, the medium that backs it, and the contents of it are determined by the particular volume type used.</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To use a volume, a Pod specifies what volumes to provide for the Pod (the </a:t>
            </a:r>
            <a:r>
              <a:rPr lang="en-US" b="1" dirty="0"/>
              <a:t>.</a:t>
            </a:r>
            <a:r>
              <a:rPr lang="en-US" b="1" dirty="0" err="1"/>
              <a:t>spec.volumes</a:t>
            </a:r>
            <a:r>
              <a:rPr lang="en-US" b="1" dirty="0"/>
              <a:t> </a:t>
            </a:r>
            <a:r>
              <a:rPr lang="en-US" dirty="0"/>
              <a:t>field) and where to mount those into Containers (</a:t>
            </a:r>
            <a:r>
              <a:rPr lang="en-US" b="1" dirty="0"/>
              <a:t>the .</a:t>
            </a:r>
            <a:r>
              <a:rPr lang="en-US" b="1" dirty="0" err="1"/>
              <a:t>spec.containers</a:t>
            </a:r>
            <a:r>
              <a:rPr lang="en-US" b="1" dirty="0"/>
              <a:t>[*].</a:t>
            </a:r>
            <a:r>
              <a:rPr lang="en-US" b="1" dirty="0" err="1"/>
              <a:t>volumeMounts</a:t>
            </a:r>
            <a:r>
              <a:rPr lang="en-US" b="1" dirty="0"/>
              <a:t> </a:t>
            </a:r>
            <a:r>
              <a:rPr lang="en-US" dirty="0"/>
              <a:t>field).</a:t>
            </a:r>
          </a:p>
          <a:p>
            <a:pPr>
              <a:lnSpc>
                <a:spcPct val="120000"/>
              </a:lnSpc>
              <a:spcBef>
                <a:spcPts val="0"/>
              </a:spcBef>
              <a:spcAft>
                <a:spcPts val="0"/>
              </a:spcAft>
            </a:pPr>
            <a:endParaRPr lang="en-US" dirty="0"/>
          </a:p>
          <a:p>
            <a:pPr>
              <a:lnSpc>
                <a:spcPct val="120000"/>
              </a:lnSpc>
              <a:spcBef>
                <a:spcPts val="0"/>
              </a:spcBef>
              <a:spcAft>
                <a:spcPts val="0"/>
              </a:spcAft>
            </a:pPr>
            <a:r>
              <a:rPr lang="en-US" sz="1600" b="1" dirty="0">
                <a:solidFill>
                  <a:schemeClr val="accent2">
                    <a:lumMod val="50000"/>
                  </a:schemeClr>
                </a:solidFill>
              </a:rPr>
              <a:t>Kubernetes supports several types of Volumes: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configMap</a:t>
            </a:r>
            <a:endParaRPr lang="en-US"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emptyDir</a:t>
            </a:r>
            <a:endParaRPr lang="en-US"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hostPath</a:t>
            </a:r>
            <a:endParaRPr lang="en-US"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persistentVolumeClaim</a:t>
            </a:r>
            <a:endParaRPr lang="en-US"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secret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etc</a:t>
            </a:r>
            <a:endParaRPr lang="en-US" dirty="0"/>
          </a:p>
          <a:p>
            <a:pPr>
              <a:lnSpc>
                <a:spcPct val="120000"/>
              </a:lnSpc>
              <a:spcBef>
                <a:spcPts val="0"/>
              </a:spcBef>
              <a:spcAft>
                <a:spcPts val="0"/>
              </a:spcAft>
            </a:pPr>
            <a:endParaRPr lang="en-US" dirty="0"/>
          </a:p>
          <a:p>
            <a:endParaRPr lang="en-US" dirty="0"/>
          </a:p>
          <a:p>
            <a:endParaRPr lang="en-IN" dirty="0"/>
          </a:p>
        </p:txBody>
      </p:sp>
      <p:sp>
        <p:nvSpPr>
          <p:cNvPr id="3" name="Title 2">
            <a:extLst>
              <a:ext uri="{FF2B5EF4-FFF2-40B4-BE49-F238E27FC236}">
                <a16:creationId xmlns:a16="http://schemas.microsoft.com/office/drawing/2014/main" id="{EEC0849E-608A-4DD5-B353-6682870C2041}"/>
              </a:ext>
            </a:extLst>
          </p:cNvPr>
          <p:cNvSpPr>
            <a:spLocks noGrp="1"/>
          </p:cNvSpPr>
          <p:nvPr>
            <p:ph type="title"/>
          </p:nvPr>
        </p:nvSpPr>
        <p:spPr/>
        <p:txBody>
          <a:bodyPr/>
          <a:lstStyle/>
          <a:p>
            <a:r>
              <a:rPr lang="en-US" b="1" dirty="0">
                <a:solidFill>
                  <a:schemeClr val="accent2">
                    <a:lumMod val="50000"/>
                  </a:schemeClr>
                </a:solidFill>
              </a:rPr>
              <a:t>Volumes</a:t>
            </a:r>
            <a:endParaRPr lang="en-IN" b="1" dirty="0">
              <a:solidFill>
                <a:schemeClr val="accent2">
                  <a:lumMod val="50000"/>
                </a:schemeClr>
              </a:solidFill>
            </a:endParaRPr>
          </a:p>
        </p:txBody>
      </p:sp>
    </p:spTree>
    <p:extLst>
      <p:ext uri="{BB962C8B-B14F-4D97-AF65-F5344CB8AC3E}">
        <p14:creationId xmlns:p14="http://schemas.microsoft.com/office/powerpoint/2010/main" val="1932478053"/>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9F5920-65BE-4D0A-B131-E015BD1E4F70}"/>
              </a:ext>
            </a:extLst>
          </p:cNvPr>
          <p:cNvSpPr>
            <a:spLocks noGrp="1"/>
          </p:cNvSpPr>
          <p:nvPr>
            <p:ph idx="1"/>
          </p:nvPr>
        </p:nvSpPr>
        <p:spPr>
          <a:xfrm>
            <a:off x="453325" y="1340768"/>
            <a:ext cx="8237348" cy="4968552"/>
          </a:xfrm>
        </p:spPr>
        <p:txBody>
          <a:bodyPr/>
          <a:lstStyle/>
          <a:p>
            <a:pPr>
              <a:lnSpc>
                <a:spcPct val="120000"/>
              </a:lnSpc>
              <a:spcBef>
                <a:spcPts val="0"/>
              </a:spcBef>
              <a:spcAft>
                <a:spcPts val="0"/>
              </a:spcAft>
            </a:pPr>
            <a:r>
              <a:rPr lang="en-US" sz="1600" b="1" dirty="0" err="1">
                <a:solidFill>
                  <a:schemeClr val="accent2">
                    <a:lumMod val="50000"/>
                  </a:schemeClr>
                </a:solidFill>
              </a:rPr>
              <a:t>hostPath</a:t>
            </a:r>
            <a:endParaRPr lang="en-US" sz="1600" b="1" dirty="0">
              <a:solidFill>
                <a:schemeClr val="accent2">
                  <a:lumMod val="50000"/>
                </a:schemeClr>
              </a:solidFill>
            </a:endParaRPr>
          </a:p>
          <a:p>
            <a:pPr lvl="1">
              <a:lnSpc>
                <a:spcPct val="120000"/>
              </a:lnSpc>
              <a:spcBef>
                <a:spcPts val="0"/>
              </a:spcBef>
              <a:spcAft>
                <a:spcPts val="0"/>
              </a:spcAft>
            </a:pPr>
            <a:r>
              <a:rPr lang="en-US" dirty="0"/>
              <a:t>A </a:t>
            </a:r>
            <a:r>
              <a:rPr lang="en-US" dirty="0" err="1"/>
              <a:t>hostPath</a:t>
            </a:r>
            <a:r>
              <a:rPr lang="en-US" dirty="0"/>
              <a:t> volume mounts a file or directory from the host node's filesystem into your Pod</a:t>
            </a:r>
          </a:p>
          <a:p>
            <a:pPr>
              <a:lnSpc>
                <a:spcPct val="120000"/>
              </a:lnSpc>
              <a:spcBef>
                <a:spcPts val="0"/>
              </a:spcBef>
              <a:spcAft>
                <a:spcPts val="0"/>
              </a:spcAft>
            </a:pPr>
            <a:endParaRPr lang="en-US" dirty="0"/>
          </a:p>
          <a:p>
            <a:pPr>
              <a:lnSpc>
                <a:spcPct val="120000"/>
              </a:lnSpc>
              <a:spcBef>
                <a:spcPts val="0"/>
              </a:spcBef>
              <a:spcAft>
                <a:spcPts val="0"/>
              </a:spcAft>
            </a:pPr>
            <a:r>
              <a:rPr lang="en-US" dirty="0" err="1"/>
              <a:t>usecases</a:t>
            </a:r>
            <a:r>
              <a:rPr lang="en-US" dirty="0"/>
              <a:t> for a </a:t>
            </a:r>
            <a:r>
              <a:rPr lang="en-US" dirty="0" err="1"/>
              <a:t>hostPath</a:t>
            </a:r>
            <a:r>
              <a:rPr lang="en-US" dirty="0"/>
              <a:t> are:</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running a Container that needs access to Docker internals; use a </a:t>
            </a:r>
            <a:r>
              <a:rPr lang="en-US" dirty="0" err="1"/>
              <a:t>hostPath</a:t>
            </a:r>
            <a:r>
              <a:rPr lang="en-US" dirty="0"/>
              <a:t> of /var/lib/docker</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running </a:t>
            </a:r>
            <a:r>
              <a:rPr lang="en-US" dirty="0" err="1"/>
              <a:t>cAdvisor</a:t>
            </a:r>
            <a:r>
              <a:rPr lang="en-US" dirty="0"/>
              <a:t> in a Container; use a </a:t>
            </a:r>
            <a:r>
              <a:rPr lang="en-US" dirty="0" err="1"/>
              <a:t>hostPath</a:t>
            </a:r>
            <a:r>
              <a:rPr lang="en-US" dirty="0"/>
              <a:t> of /sys</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a:lnSpc>
                <a:spcPct val="120000"/>
              </a:lnSpc>
              <a:spcBef>
                <a:spcPts val="0"/>
              </a:spcBef>
              <a:spcAft>
                <a:spcPts val="0"/>
              </a:spcAft>
            </a:pPr>
            <a:endParaRPr lang="en-US" dirty="0"/>
          </a:p>
          <a:p>
            <a:pPr>
              <a:lnSpc>
                <a:spcPct val="120000"/>
              </a:lnSpc>
              <a:spcBef>
                <a:spcPts val="0"/>
              </a:spcBef>
              <a:spcAft>
                <a:spcPts val="0"/>
              </a:spcAft>
            </a:pPr>
            <a:r>
              <a:rPr lang="en-US" sz="1600" b="1" dirty="0" err="1">
                <a:solidFill>
                  <a:schemeClr val="accent2">
                    <a:lumMod val="50000"/>
                  </a:schemeClr>
                </a:solidFill>
              </a:rPr>
              <a:t>emptyDir</a:t>
            </a:r>
            <a:endParaRPr lang="en-US" sz="1600" b="1" dirty="0">
              <a:solidFill>
                <a:schemeClr val="accent2">
                  <a:lumMod val="50000"/>
                </a:schemeClr>
              </a:solidFill>
            </a:endParaRP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An </a:t>
            </a:r>
            <a:r>
              <a:rPr lang="en-US" dirty="0" err="1"/>
              <a:t>emptyDir</a:t>
            </a:r>
            <a:r>
              <a:rPr lang="en-US" dirty="0"/>
              <a:t> volume is first created when a Pod is assigned to a Node, and exists as long as that Pod is running on that node.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As the name says, it is initially empty. Containers in the Pod can all read and write the same files in the </a:t>
            </a:r>
            <a:r>
              <a:rPr lang="en-US" dirty="0" err="1"/>
              <a:t>emptyDir</a:t>
            </a:r>
            <a:r>
              <a:rPr lang="en-US" dirty="0"/>
              <a:t> volume, though that volume can be mounted at the same or different paths in each Container.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When a Pod is removed from a node for any reason, the data in the </a:t>
            </a:r>
            <a:r>
              <a:rPr lang="en-US" dirty="0" err="1"/>
              <a:t>emptyDir</a:t>
            </a:r>
            <a:r>
              <a:rPr lang="en-US" dirty="0"/>
              <a:t> is deleted forever.</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By default, </a:t>
            </a:r>
            <a:r>
              <a:rPr lang="en-US" dirty="0" err="1"/>
              <a:t>emptyDir</a:t>
            </a:r>
            <a:r>
              <a:rPr lang="en-US" dirty="0"/>
              <a:t> volumes are stored on whatever medium is backing the node - that might be disk or SSD or network storage, depending on your environment. However, you can set the </a:t>
            </a:r>
            <a:r>
              <a:rPr lang="en-US" dirty="0" err="1"/>
              <a:t>emptyDir.medium</a:t>
            </a:r>
            <a:r>
              <a:rPr lang="en-US" dirty="0"/>
              <a:t> field to "Memory" to tell Kubernetes to mount a </a:t>
            </a:r>
            <a:r>
              <a:rPr lang="en-US" dirty="0" err="1"/>
              <a:t>tmpfs</a:t>
            </a:r>
            <a:r>
              <a:rPr lang="en-US" dirty="0"/>
              <a:t> (RAM-backed filesystem) for you instead.</a:t>
            </a:r>
          </a:p>
          <a:p>
            <a:endParaRPr lang="en-IN" dirty="0"/>
          </a:p>
        </p:txBody>
      </p:sp>
      <p:sp>
        <p:nvSpPr>
          <p:cNvPr id="3" name="Title 2">
            <a:extLst>
              <a:ext uri="{FF2B5EF4-FFF2-40B4-BE49-F238E27FC236}">
                <a16:creationId xmlns:a16="http://schemas.microsoft.com/office/drawing/2014/main" id="{EAD3472C-E3CC-4BB8-B5EC-21A874C995D0}"/>
              </a:ext>
            </a:extLst>
          </p:cNvPr>
          <p:cNvSpPr>
            <a:spLocks noGrp="1"/>
          </p:cNvSpPr>
          <p:nvPr>
            <p:ph type="title"/>
          </p:nvPr>
        </p:nvSpPr>
        <p:spPr/>
        <p:txBody>
          <a:bodyPr/>
          <a:lstStyle/>
          <a:p>
            <a:r>
              <a:rPr lang="en-US" b="1" dirty="0">
                <a:solidFill>
                  <a:schemeClr val="accent2">
                    <a:lumMod val="50000"/>
                  </a:schemeClr>
                </a:solidFill>
              </a:rPr>
              <a:t>Volumes						(Contd.)</a:t>
            </a:r>
            <a:endParaRPr lang="en-IN" b="1" dirty="0">
              <a:solidFill>
                <a:schemeClr val="accent2">
                  <a:lumMod val="50000"/>
                </a:schemeClr>
              </a:solidFill>
            </a:endParaRPr>
          </a:p>
        </p:txBody>
      </p:sp>
    </p:spTree>
    <p:extLst>
      <p:ext uri="{BB962C8B-B14F-4D97-AF65-F5344CB8AC3E}">
        <p14:creationId xmlns:p14="http://schemas.microsoft.com/office/powerpoint/2010/main" val="44111020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2D63D1-9A0A-4F8F-88B6-8C9B95493710}"/>
              </a:ext>
            </a:extLst>
          </p:cNvPr>
          <p:cNvSpPr>
            <a:spLocks noGrp="1"/>
          </p:cNvSpPr>
          <p:nvPr>
            <p:ph idx="1"/>
          </p:nvPr>
        </p:nvSpPr>
        <p:spPr>
          <a:xfrm>
            <a:off x="323528" y="1196392"/>
            <a:ext cx="8712967" cy="5544976"/>
          </a:xfrm>
        </p:spPr>
        <p:txBody>
          <a:bodyPr>
            <a:normAutofit lnSpcReduction="10000"/>
          </a:bodyPr>
          <a:lstStyle/>
          <a:p>
            <a:pPr>
              <a:lnSpc>
                <a:spcPct val="120000"/>
              </a:lnSpc>
              <a:spcBef>
                <a:spcPts val="0"/>
              </a:spcBef>
              <a:spcAft>
                <a:spcPts val="0"/>
              </a:spcAft>
            </a:pPr>
            <a:r>
              <a:rPr lang="en-IN" sz="1400" b="1" dirty="0">
                <a:solidFill>
                  <a:schemeClr val="accent2">
                    <a:lumMod val="50000"/>
                  </a:schemeClr>
                </a:solidFill>
              </a:rPr>
              <a:t>Control Plane Components:</a:t>
            </a:r>
          </a:p>
          <a:p>
            <a:pPr>
              <a:lnSpc>
                <a:spcPct val="120000"/>
              </a:lnSpc>
              <a:spcBef>
                <a:spcPts val="0"/>
              </a:spcBef>
              <a:spcAft>
                <a:spcPts val="0"/>
              </a:spcAft>
            </a:pPr>
            <a:endParaRPr lang="en-IN" b="1" dirty="0">
              <a:solidFill>
                <a:schemeClr val="accent2">
                  <a:lumMod val="50000"/>
                </a:schemeClr>
              </a:solidFill>
            </a:endParaRPr>
          </a:p>
          <a:p>
            <a:pPr>
              <a:lnSpc>
                <a:spcPct val="120000"/>
              </a:lnSpc>
              <a:spcBef>
                <a:spcPts val="0"/>
              </a:spcBef>
              <a:spcAft>
                <a:spcPts val="0"/>
              </a:spcAft>
            </a:pPr>
            <a:r>
              <a:rPr lang="en-US" dirty="0"/>
              <a:t>The control plane's components make global decisions about the cluster,  as well as detecting and responding to cluster events</a:t>
            </a:r>
            <a:endParaRPr lang="en-IN" dirty="0"/>
          </a:p>
          <a:p>
            <a:pPr>
              <a:lnSpc>
                <a:spcPct val="120000"/>
              </a:lnSpc>
              <a:spcBef>
                <a:spcPts val="0"/>
              </a:spcBef>
              <a:spcAft>
                <a:spcPts val="0"/>
              </a:spcAft>
            </a:pPr>
            <a:endParaRPr lang="en-IN" dirty="0"/>
          </a:p>
          <a:p>
            <a:pPr>
              <a:lnSpc>
                <a:spcPct val="120000"/>
              </a:lnSpc>
              <a:spcBef>
                <a:spcPts val="0"/>
              </a:spcBef>
              <a:spcAft>
                <a:spcPts val="0"/>
              </a:spcAft>
            </a:pPr>
            <a:r>
              <a:rPr lang="en-IN" b="1" dirty="0" err="1">
                <a:solidFill>
                  <a:schemeClr val="accent2">
                    <a:lumMod val="50000"/>
                  </a:schemeClr>
                </a:solidFill>
              </a:rPr>
              <a:t>kube-apiserver</a:t>
            </a:r>
            <a:endParaRPr lang="en-IN" b="1" dirty="0">
              <a:solidFill>
                <a:schemeClr val="accent2">
                  <a:lumMod val="50000"/>
                </a:schemeClr>
              </a:solidFill>
            </a:endParaRPr>
          </a:p>
          <a:p>
            <a:pPr lvl="1">
              <a:lnSpc>
                <a:spcPct val="120000"/>
              </a:lnSpc>
              <a:spcBef>
                <a:spcPts val="0"/>
              </a:spcBef>
              <a:spcAft>
                <a:spcPts val="0"/>
              </a:spcAft>
            </a:pPr>
            <a:r>
              <a:rPr lang="en-US" dirty="0"/>
              <a:t>The API server is a component of the Kubernetes </a:t>
            </a:r>
            <a:r>
              <a:rPr lang="en-US" dirty="0">
                <a:hlinkClick r:id="rId2"/>
              </a:rPr>
              <a:t>control plane</a:t>
            </a:r>
            <a:r>
              <a:rPr lang="en-US" dirty="0"/>
              <a:t> that exposes the Kubernetes API. The API server is the front end for the Kubernetes control plane. </a:t>
            </a:r>
            <a:r>
              <a:rPr lang="en-US" dirty="0" err="1"/>
              <a:t>kube-apiserver</a:t>
            </a:r>
            <a:r>
              <a:rPr lang="en-US" dirty="0"/>
              <a:t> is designed to scale horizontally—that is, it scales by deploying more instances. You can run several instances of </a:t>
            </a:r>
            <a:r>
              <a:rPr lang="en-US" dirty="0" err="1"/>
              <a:t>kube-apiserver</a:t>
            </a:r>
            <a:r>
              <a:rPr lang="en-US" dirty="0"/>
              <a:t> and balance traffic between those instances</a:t>
            </a:r>
          </a:p>
          <a:p>
            <a:pPr>
              <a:lnSpc>
                <a:spcPct val="120000"/>
              </a:lnSpc>
              <a:spcBef>
                <a:spcPts val="0"/>
              </a:spcBef>
              <a:spcAft>
                <a:spcPts val="0"/>
              </a:spcAft>
            </a:pPr>
            <a:r>
              <a:rPr lang="en-IN" b="1" dirty="0" err="1">
                <a:solidFill>
                  <a:schemeClr val="accent2">
                    <a:lumMod val="50000"/>
                  </a:schemeClr>
                </a:solidFill>
              </a:rPr>
              <a:t>etcd</a:t>
            </a:r>
            <a:endParaRPr lang="en-IN" b="1" dirty="0">
              <a:solidFill>
                <a:schemeClr val="accent2">
                  <a:lumMod val="50000"/>
                </a:schemeClr>
              </a:solidFill>
            </a:endParaRPr>
          </a:p>
          <a:p>
            <a:pPr lvl="1">
              <a:lnSpc>
                <a:spcPct val="120000"/>
              </a:lnSpc>
              <a:spcBef>
                <a:spcPts val="0"/>
              </a:spcBef>
              <a:spcAft>
                <a:spcPts val="0"/>
              </a:spcAft>
            </a:pPr>
            <a:r>
              <a:rPr lang="en-US" dirty="0"/>
              <a:t>Consistent and highly-available key value store used as Kubernetes' backing store for all cluster data.</a:t>
            </a:r>
          </a:p>
          <a:p>
            <a:pPr>
              <a:lnSpc>
                <a:spcPct val="120000"/>
              </a:lnSpc>
              <a:spcBef>
                <a:spcPts val="0"/>
              </a:spcBef>
              <a:spcAft>
                <a:spcPts val="0"/>
              </a:spcAft>
            </a:pPr>
            <a:r>
              <a:rPr lang="en-IN" b="1" dirty="0" err="1">
                <a:solidFill>
                  <a:schemeClr val="accent2">
                    <a:lumMod val="50000"/>
                  </a:schemeClr>
                </a:solidFill>
              </a:rPr>
              <a:t>kube</a:t>
            </a:r>
            <a:r>
              <a:rPr lang="en-IN" b="1" dirty="0">
                <a:solidFill>
                  <a:schemeClr val="accent2">
                    <a:lumMod val="50000"/>
                  </a:schemeClr>
                </a:solidFill>
              </a:rPr>
              <a:t>-scheduler</a:t>
            </a:r>
          </a:p>
          <a:p>
            <a:pPr lvl="1">
              <a:lnSpc>
                <a:spcPct val="120000"/>
              </a:lnSpc>
              <a:spcBef>
                <a:spcPts val="0"/>
              </a:spcBef>
              <a:spcAft>
                <a:spcPts val="0"/>
              </a:spcAft>
            </a:pPr>
            <a:r>
              <a:rPr lang="en-US" dirty="0"/>
              <a:t>Control plane component that watches for newly created </a:t>
            </a:r>
            <a:r>
              <a:rPr lang="en-US" dirty="0">
                <a:hlinkClick r:id="rId3"/>
              </a:rPr>
              <a:t>Pods</a:t>
            </a:r>
            <a:r>
              <a:rPr lang="en-US" dirty="0"/>
              <a:t> with no assigned </a:t>
            </a:r>
            <a:r>
              <a:rPr lang="en-US" dirty="0">
                <a:hlinkClick r:id="rId4"/>
              </a:rPr>
              <a:t>node</a:t>
            </a:r>
            <a:r>
              <a:rPr lang="en-US" dirty="0"/>
              <a:t>, and selects a node for them to run on.</a:t>
            </a:r>
          </a:p>
          <a:p>
            <a:pPr>
              <a:lnSpc>
                <a:spcPct val="120000"/>
              </a:lnSpc>
              <a:spcBef>
                <a:spcPts val="0"/>
              </a:spcBef>
              <a:spcAft>
                <a:spcPts val="0"/>
              </a:spcAft>
            </a:pPr>
            <a:r>
              <a:rPr lang="en-IN" b="1" dirty="0" err="1">
                <a:solidFill>
                  <a:schemeClr val="accent2">
                    <a:lumMod val="50000"/>
                  </a:schemeClr>
                </a:solidFill>
              </a:rPr>
              <a:t>kube</a:t>
            </a:r>
            <a:r>
              <a:rPr lang="en-IN" b="1" dirty="0">
                <a:solidFill>
                  <a:schemeClr val="accent2">
                    <a:lumMod val="50000"/>
                  </a:schemeClr>
                </a:solidFill>
              </a:rPr>
              <a:t>-controller-manager</a:t>
            </a:r>
          </a:p>
          <a:p>
            <a:pPr lvl="1">
              <a:lnSpc>
                <a:spcPct val="120000"/>
              </a:lnSpc>
              <a:spcBef>
                <a:spcPts val="0"/>
              </a:spcBef>
              <a:spcAft>
                <a:spcPts val="0"/>
              </a:spcAft>
            </a:pPr>
            <a:r>
              <a:rPr lang="en-US" dirty="0"/>
              <a:t>Control Plane component that runs </a:t>
            </a:r>
            <a:r>
              <a:rPr lang="en-US" dirty="0">
                <a:hlinkClick r:id="rId5"/>
              </a:rPr>
              <a:t>controller</a:t>
            </a:r>
            <a:r>
              <a:rPr lang="en-US" dirty="0"/>
              <a:t> processes.</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   </a:t>
            </a:r>
            <a:r>
              <a:rPr lang="en-US" b="1" dirty="0"/>
              <a:t>Node controller</a:t>
            </a:r>
            <a:r>
              <a:rPr lang="en-US" dirty="0"/>
              <a:t>: Responsible for noticing and responding when nodes go down.</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   </a:t>
            </a:r>
            <a:r>
              <a:rPr lang="en-US" b="1" dirty="0"/>
              <a:t>Replication controller</a:t>
            </a:r>
            <a:r>
              <a:rPr lang="en-US" dirty="0"/>
              <a:t>: Responsible for maintaining the correct number of pods for every replication controller object in the system.</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   </a:t>
            </a:r>
            <a:r>
              <a:rPr lang="en-US" b="1" dirty="0"/>
              <a:t>Endpoints controller</a:t>
            </a:r>
            <a:r>
              <a:rPr lang="en-US" dirty="0"/>
              <a:t>: Populates the Endpoints object (that is, joins Services &amp; Pods).</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   </a:t>
            </a:r>
            <a:r>
              <a:rPr lang="en-US" b="1" dirty="0"/>
              <a:t>Service Account &amp; Token controllers</a:t>
            </a:r>
            <a:r>
              <a:rPr lang="en-US" dirty="0"/>
              <a:t>: Create default accounts and API access tokens for new namespaces</a:t>
            </a:r>
          </a:p>
          <a:p>
            <a:pPr>
              <a:lnSpc>
                <a:spcPct val="120000"/>
              </a:lnSpc>
              <a:spcBef>
                <a:spcPts val="0"/>
              </a:spcBef>
              <a:spcAft>
                <a:spcPts val="0"/>
              </a:spcAft>
            </a:pPr>
            <a:r>
              <a:rPr lang="en-IN" b="1" dirty="0">
                <a:solidFill>
                  <a:schemeClr val="accent2">
                    <a:lumMod val="50000"/>
                  </a:schemeClr>
                </a:solidFill>
              </a:rPr>
              <a:t>cloud-controller-manager</a:t>
            </a:r>
          </a:p>
          <a:p>
            <a:pPr lvl="1">
              <a:lnSpc>
                <a:spcPct val="120000"/>
              </a:lnSpc>
              <a:spcBef>
                <a:spcPts val="0"/>
              </a:spcBef>
              <a:spcAft>
                <a:spcPts val="0"/>
              </a:spcAft>
            </a:pPr>
            <a:r>
              <a:rPr lang="en-US" dirty="0"/>
              <a:t>A Kubernetes </a:t>
            </a:r>
            <a:r>
              <a:rPr lang="en-US" dirty="0">
                <a:hlinkClick r:id="rId2"/>
              </a:rPr>
              <a:t>control plane</a:t>
            </a:r>
            <a:r>
              <a:rPr lang="en-US" dirty="0"/>
              <a:t> component that embeds cloud-specific control logic. </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  </a:t>
            </a:r>
            <a:r>
              <a:rPr lang="en-US" b="1" dirty="0"/>
              <a:t>Node controller: </a:t>
            </a:r>
            <a:r>
              <a:rPr lang="en-US" dirty="0"/>
              <a:t>For checking the cloud provider to determine if a node has been deleted in the cloud after it stops responding</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  </a:t>
            </a:r>
            <a:r>
              <a:rPr lang="en-US" b="1" dirty="0"/>
              <a:t>Route controller</a:t>
            </a:r>
            <a:r>
              <a:rPr lang="en-US" dirty="0"/>
              <a:t>: For setting up routes in the underlying cloud infrastructure</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b="1" dirty="0"/>
              <a:t>  Service controller</a:t>
            </a:r>
            <a:r>
              <a:rPr lang="en-US" dirty="0"/>
              <a:t>: For creating, updating and deleting cloud provider load balancers</a:t>
            </a:r>
          </a:p>
          <a:p>
            <a:pPr lvl="1">
              <a:lnSpc>
                <a:spcPct val="120000"/>
              </a:lnSpc>
              <a:spcBef>
                <a:spcPts val="0"/>
              </a:spcBef>
              <a:spcAft>
                <a:spcPts val="0"/>
              </a:spcAft>
            </a:pPr>
            <a:endParaRPr lang="en-US" dirty="0"/>
          </a:p>
          <a:p>
            <a:pPr>
              <a:lnSpc>
                <a:spcPct val="120000"/>
              </a:lnSpc>
              <a:spcBef>
                <a:spcPts val="0"/>
              </a:spcBef>
              <a:spcAft>
                <a:spcPts val="0"/>
              </a:spcAft>
            </a:pPr>
            <a:endParaRPr lang="en-US" dirty="0"/>
          </a:p>
          <a:p>
            <a:endParaRPr lang="en-IN" dirty="0"/>
          </a:p>
          <a:p>
            <a:pPr>
              <a:buNone/>
            </a:pPr>
            <a:endParaRPr lang="en-US" dirty="0"/>
          </a:p>
          <a:p>
            <a:endParaRPr lang="en-US" dirty="0"/>
          </a:p>
          <a:p>
            <a:endParaRPr lang="en-US" dirty="0"/>
          </a:p>
          <a:p>
            <a:endParaRPr lang="en-IN" dirty="0"/>
          </a:p>
        </p:txBody>
      </p:sp>
      <p:sp>
        <p:nvSpPr>
          <p:cNvPr id="3" name="Title 2">
            <a:extLst>
              <a:ext uri="{FF2B5EF4-FFF2-40B4-BE49-F238E27FC236}">
                <a16:creationId xmlns:a16="http://schemas.microsoft.com/office/drawing/2014/main" id="{35053CCE-20E0-4BDF-9D96-A8AEB03F5AA8}"/>
              </a:ext>
            </a:extLst>
          </p:cNvPr>
          <p:cNvSpPr>
            <a:spLocks noGrp="1"/>
          </p:cNvSpPr>
          <p:nvPr>
            <p:ph type="title"/>
          </p:nvPr>
        </p:nvSpPr>
        <p:spPr/>
        <p:txBody>
          <a:bodyPr/>
          <a:lstStyle/>
          <a:p>
            <a:r>
              <a:rPr lang="en-US" b="1" dirty="0">
                <a:solidFill>
                  <a:schemeClr val="accent2">
                    <a:lumMod val="50000"/>
                  </a:schemeClr>
                </a:solidFill>
              </a:rPr>
              <a:t>Kubernetes Components </a:t>
            </a:r>
            <a:endParaRPr lang="en-IN" dirty="0"/>
          </a:p>
        </p:txBody>
      </p:sp>
    </p:spTree>
    <p:extLst>
      <p:ext uri="{BB962C8B-B14F-4D97-AF65-F5344CB8AC3E}">
        <p14:creationId xmlns:p14="http://schemas.microsoft.com/office/powerpoint/2010/main" val="3198126180"/>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4BB406-C6E3-4ED7-9C86-E7775DECC749}"/>
              </a:ext>
            </a:extLst>
          </p:cNvPr>
          <p:cNvSpPr>
            <a:spLocks noGrp="1"/>
          </p:cNvSpPr>
          <p:nvPr>
            <p:ph idx="1"/>
          </p:nvPr>
        </p:nvSpPr>
        <p:spPr>
          <a:xfrm>
            <a:off x="453325" y="1340768"/>
            <a:ext cx="8237348" cy="5256584"/>
          </a:xfrm>
        </p:spPr>
        <p:txBody>
          <a:bodyPr>
            <a:normAutofit/>
          </a:bodyPr>
          <a:lstStyle/>
          <a:p>
            <a:pPr>
              <a:lnSpc>
                <a:spcPct val="120000"/>
              </a:lnSpc>
              <a:spcBef>
                <a:spcPts val="0"/>
              </a:spcBef>
              <a:spcAft>
                <a:spcPts val="0"/>
              </a:spcAft>
            </a:pPr>
            <a:r>
              <a:rPr lang="en-US" sz="1700" b="1" dirty="0" err="1">
                <a:solidFill>
                  <a:schemeClr val="accent2">
                    <a:lumMod val="50000"/>
                  </a:schemeClr>
                </a:solidFill>
              </a:rPr>
              <a:t>ConfigMap</a:t>
            </a:r>
            <a:endParaRPr lang="en-US" sz="1700" b="1" dirty="0">
              <a:solidFill>
                <a:schemeClr val="accent2">
                  <a:lumMod val="50000"/>
                </a:schemeClr>
              </a:solidFill>
            </a:endParaRP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 </a:t>
            </a:r>
            <a:r>
              <a:rPr lang="en-US" dirty="0" err="1"/>
              <a:t>ConfigMap</a:t>
            </a:r>
            <a:r>
              <a:rPr lang="en-US" dirty="0"/>
              <a:t> is an API object used to store </a:t>
            </a:r>
            <a:r>
              <a:rPr lang="en-US" b="1" dirty="0"/>
              <a:t>non-confidential</a:t>
            </a:r>
            <a:r>
              <a:rPr lang="en-US" dirty="0"/>
              <a:t> data in key-value pairs. Pods can consume ConfigMaps as environment variables, command-line arguments, or as configuration files in a volume.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 </a:t>
            </a:r>
            <a:r>
              <a:rPr lang="en-US" dirty="0" err="1"/>
              <a:t>ConfigMap</a:t>
            </a:r>
            <a:r>
              <a:rPr lang="en-US" dirty="0"/>
              <a:t> allows you to decouple environment-specific configuration from your container images, so that your applications are easily portable.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 </a:t>
            </a:r>
            <a:r>
              <a:rPr lang="en-US" dirty="0" err="1"/>
              <a:t>ConfigMap</a:t>
            </a:r>
            <a:r>
              <a:rPr lang="en-US" dirty="0"/>
              <a:t> is not designed to hold large chunks of data. The data stored in a </a:t>
            </a:r>
            <a:r>
              <a:rPr lang="en-US" dirty="0" err="1"/>
              <a:t>ConfigMap</a:t>
            </a:r>
            <a:r>
              <a:rPr lang="en-US" dirty="0"/>
              <a:t> cannot </a:t>
            </a:r>
            <a:r>
              <a:rPr lang="en-US" dirty="0" err="1"/>
              <a:t>exeed</a:t>
            </a:r>
            <a:r>
              <a:rPr lang="en-US" dirty="0"/>
              <a:t> 1 </a:t>
            </a:r>
            <a:r>
              <a:rPr lang="en-US" dirty="0" err="1"/>
              <a:t>MiB</a:t>
            </a:r>
            <a:endParaRPr lang="en-US"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Unlike most Kubernetes objects that have a spec, a </a:t>
            </a:r>
            <a:r>
              <a:rPr lang="en-US" dirty="0" err="1"/>
              <a:t>ConfigMap</a:t>
            </a:r>
            <a:r>
              <a:rPr lang="en-US" dirty="0"/>
              <a:t> has data and </a:t>
            </a:r>
            <a:r>
              <a:rPr lang="en-US" dirty="0" err="1"/>
              <a:t>binaryData</a:t>
            </a:r>
            <a:r>
              <a:rPr lang="en-US" dirty="0"/>
              <a:t> fields.</a:t>
            </a:r>
          </a:p>
          <a:p>
            <a:pPr>
              <a:lnSpc>
                <a:spcPct val="120000"/>
              </a:lnSpc>
              <a:spcBef>
                <a:spcPts val="0"/>
              </a:spcBef>
              <a:spcAft>
                <a:spcPts val="0"/>
              </a:spcAft>
            </a:pPr>
            <a:endParaRPr lang="en-US" dirty="0"/>
          </a:p>
          <a:p>
            <a:pPr>
              <a:lnSpc>
                <a:spcPct val="120000"/>
              </a:lnSpc>
              <a:spcBef>
                <a:spcPts val="0"/>
              </a:spcBef>
              <a:spcAft>
                <a:spcPts val="0"/>
              </a:spcAft>
            </a:pPr>
            <a:r>
              <a:rPr lang="en-US" b="1" dirty="0"/>
              <a:t>There are four different ways that you can use a </a:t>
            </a:r>
            <a:r>
              <a:rPr lang="en-US" b="1" dirty="0" err="1"/>
              <a:t>ConfigMap</a:t>
            </a:r>
            <a:r>
              <a:rPr lang="en-US" b="1" dirty="0"/>
              <a:t> to configure a container inside a Pod:</a:t>
            </a:r>
          </a:p>
          <a:p>
            <a:pPr lvl="1">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  Command line arguments to the </a:t>
            </a:r>
            <a:r>
              <a:rPr lang="en-US" dirty="0" err="1"/>
              <a:t>entrypoint</a:t>
            </a:r>
            <a:r>
              <a:rPr lang="en-US" dirty="0"/>
              <a:t> of a container</a:t>
            </a:r>
          </a:p>
          <a:p>
            <a:pPr lvl="1">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  Environment variables for a container</a:t>
            </a:r>
          </a:p>
          <a:p>
            <a:pPr lvl="1">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  Add a file in read-only volume, for the application to read</a:t>
            </a:r>
          </a:p>
          <a:p>
            <a:pPr lvl="1">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  Write code to run inside the Pod that uses the Kubernetes API to read a </a:t>
            </a:r>
            <a:r>
              <a:rPr lang="en-US" dirty="0" err="1"/>
              <a:t>ConfigMap</a:t>
            </a:r>
            <a:endParaRPr lang="en-US" dirty="0"/>
          </a:p>
          <a:p>
            <a:pPr>
              <a:lnSpc>
                <a:spcPct val="120000"/>
              </a:lnSpc>
              <a:spcBef>
                <a:spcPts val="0"/>
              </a:spcBef>
              <a:spcAft>
                <a:spcPts val="0"/>
              </a:spcAft>
            </a:pPr>
            <a:endParaRPr lang="en-US" dirty="0"/>
          </a:p>
          <a:p>
            <a:pPr>
              <a:lnSpc>
                <a:spcPct val="120000"/>
              </a:lnSpc>
              <a:spcBef>
                <a:spcPts val="0"/>
              </a:spcBef>
              <a:spcAft>
                <a:spcPts val="0"/>
              </a:spcAft>
            </a:pPr>
            <a:r>
              <a:rPr lang="en-US" b="1" dirty="0"/>
              <a:t>To consume a </a:t>
            </a:r>
            <a:r>
              <a:rPr lang="en-US" b="1" dirty="0" err="1"/>
              <a:t>ConfigMap</a:t>
            </a:r>
            <a:r>
              <a:rPr lang="en-US" b="1" dirty="0"/>
              <a:t> in a volume in a Pod:</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Create a </a:t>
            </a:r>
            <a:r>
              <a:rPr lang="en-US" dirty="0" err="1"/>
              <a:t>ConfigMap</a:t>
            </a:r>
            <a:r>
              <a:rPr lang="en-US" dirty="0"/>
              <a:t> or use an existing one. Multiple Pods can reference the same </a:t>
            </a:r>
            <a:r>
              <a:rPr lang="en-US" dirty="0" err="1"/>
              <a:t>ConfigMap</a:t>
            </a:r>
            <a:r>
              <a:rPr lang="en-US" dirty="0"/>
              <a: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Modify your Pod definition to add a volume under </a:t>
            </a:r>
            <a:r>
              <a:rPr lang="en-US" b="1" dirty="0"/>
              <a:t>.</a:t>
            </a:r>
            <a:r>
              <a:rPr lang="en-US" b="1" dirty="0" err="1"/>
              <a:t>spec.volumes</a:t>
            </a:r>
            <a:r>
              <a:rPr lang="en-US" b="1" dirty="0"/>
              <a:t>[]. </a:t>
            </a:r>
            <a:r>
              <a:rPr lang="en-US" dirty="0"/>
              <a:t>Name the volume anything, and have a </a:t>
            </a:r>
            <a:r>
              <a:rPr lang="en-US" b="1" dirty="0"/>
              <a:t>.</a:t>
            </a:r>
            <a:r>
              <a:rPr lang="en-US" b="1" dirty="0" err="1"/>
              <a:t>spec.volumes</a:t>
            </a:r>
            <a:r>
              <a:rPr lang="en-US" b="1" dirty="0"/>
              <a:t>[].configMap.name </a:t>
            </a:r>
            <a:r>
              <a:rPr lang="en-US" dirty="0"/>
              <a:t>field set to reference your </a:t>
            </a:r>
            <a:r>
              <a:rPr lang="en-US" dirty="0" err="1"/>
              <a:t>ConfigMap</a:t>
            </a:r>
            <a:r>
              <a:rPr lang="en-US" dirty="0"/>
              <a:t> object.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Add a </a:t>
            </a:r>
            <a:r>
              <a:rPr lang="en-US" b="1" dirty="0"/>
              <a:t>.</a:t>
            </a:r>
            <a:r>
              <a:rPr lang="en-US" b="1" dirty="0" err="1"/>
              <a:t>spec.containers</a:t>
            </a:r>
            <a:r>
              <a:rPr lang="en-US" b="1" dirty="0"/>
              <a:t>[].</a:t>
            </a:r>
            <a:r>
              <a:rPr lang="en-US" b="1" dirty="0" err="1"/>
              <a:t>volumeMounts</a:t>
            </a:r>
            <a:r>
              <a:rPr lang="en-US" b="1" dirty="0"/>
              <a:t>[] </a:t>
            </a:r>
            <a:r>
              <a:rPr lang="en-US" dirty="0"/>
              <a:t>to each container that needs the </a:t>
            </a:r>
            <a:r>
              <a:rPr lang="en-US" dirty="0" err="1"/>
              <a:t>ConfigMap</a:t>
            </a:r>
            <a:r>
              <a:rPr lang="en-US" dirty="0"/>
              <a:t>. Specify </a:t>
            </a:r>
            <a:r>
              <a:rPr lang="en-US" b="1" dirty="0"/>
              <a:t>.</a:t>
            </a:r>
            <a:r>
              <a:rPr lang="en-US" b="1" dirty="0" err="1"/>
              <a:t>spec.containers</a:t>
            </a:r>
            <a:r>
              <a:rPr lang="en-US" b="1" dirty="0"/>
              <a:t>[].</a:t>
            </a:r>
            <a:r>
              <a:rPr lang="en-US" b="1" dirty="0" err="1"/>
              <a:t>volumeMounts</a:t>
            </a:r>
            <a:r>
              <a:rPr lang="en-US" b="1" dirty="0"/>
              <a:t>[].</a:t>
            </a:r>
            <a:r>
              <a:rPr lang="en-US" b="1" dirty="0" err="1"/>
              <a:t>readOnly</a:t>
            </a:r>
            <a:r>
              <a:rPr lang="en-US" b="1" dirty="0"/>
              <a:t> = true </a:t>
            </a:r>
            <a:r>
              <a:rPr lang="en-US" dirty="0"/>
              <a:t>and </a:t>
            </a:r>
            <a:r>
              <a:rPr lang="en-US" b="1" dirty="0"/>
              <a:t>.</a:t>
            </a:r>
            <a:r>
              <a:rPr lang="en-US" b="1" dirty="0" err="1"/>
              <a:t>spec.containers</a:t>
            </a:r>
            <a:r>
              <a:rPr lang="en-US" b="1" dirty="0"/>
              <a:t>[].</a:t>
            </a:r>
            <a:r>
              <a:rPr lang="en-US" b="1" dirty="0" err="1"/>
              <a:t>volumeMounts</a:t>
            </a:r>
            <a:r>
              <a:rPr lang="en-US" b="1" dirty="0"/>
              <a:t>[].</a:t>
            </a:r>
            <a:r>
              <a:rPr lang="en-US" b="1" dirty="0" err="1"/>
              <a:t>mountPath</a:t>
            </a:r>
            <a:r>
              <a:rPr lang="en-US" b="1" dirty="0"/>
              <a:t> </a:t>
            </a:r>
            <a:r>
              <a:rPr lang="en-US" dirty="0"/>
              <a:t>to an unused directory name where you would like the </a:t>
            </a:r>
            <a:r>
              <a:rPr lang="en-US" dirty="0" err="1"/>
              <a:t>ConfigMap</a:t>
            </a:r>
            <a:r>
              <a:rPr lang="en-US" dirty="0"/>
              <a:t> to appear.</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Modify your image or command line so that the program looks for files in that directory. Each key in the </a:t>
            </a:r>
            <a:r>
              <a:rPr lang="en-US" dirty="0" err="1"/>
              <a:t>ConfigMap</a:t>
            </a:r>
            <a:r>
              <a:rPr lang="en-US" dirty="0"/>
              <a:t> data map becomes the filename under </a:t>
            </a:r>
            <a:r>
              <a:rPr lang="en-US" dirty="0" err="1"/>
              <a:t>mountPath</a:t>
            </a:r>
            <a:endParaRPr lang="en-IN" dirty="0"/>
          </a:p>
        </p:txBody>
      </p:sp>
      <p:sp>
        <p:nvSpPr>
          <p:cNvPr id="3" name="Title 2">
            <a:extLst>
              <a:ext uri="{FF2B5EF4-FFF2-40B4-BE49-F238E27FC236}">
                <a16:creationId xmlns:a16="http://schemas.microsoft.com/office/drawing/2014/main" id="{A6A5B694-6A2F-43E5-9BED-7D92AC846BE7}"/>
              </a:ext>
            </a:extLst>
          </p:cNvPr>
          <p:cNvSpPr>
            <a:spLocks noGrp="1"/>
          </p:cNvSpPr>
          <p:nvPr>
            <p:ph type="title"/>
          </p:nvPr>
        </p:nvSpPr>
        <p:spPr/>
        <p:txBody>
          <a:bodyPr/>
          <a:lstStyle/>
          <a:p>
            <a:r>
              <a:rPr lang="en-US" b="1" dirty="0" err="1">
                <a:solidFill>
                  <a:schemeClr val="accent2">
                    <a:lumMod val="50000"/>
                  </a:schemeClr>
                </a:solidFill>
              </a:rPr>
              <a:t>Configmap</a:t>
            </a:r>
            <a:endParaRPr lang="en-IN" b="1" dirty="0">
              <a:solidFill>
                <a:schemeClr val="accent2">
                  <a:lumMod val="50000"/>
                </a:schemeClr>
              </a:solidFill>
            </a:endParaRPr>
          </a:p>
        </p:txBody>
      </p:sp>
    </p:spTree>
    <p:extLst>
      <p:ext uri="{BB962C8B-B14F-4D97-AF65-F5344CB8AC3E}">
        <p14:creationId xmlns:p14="http://schemas.microsoft.com/office/powerpoint/2010/main" val="286277797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745476-14B5-4C29-B117-7FA711135BAE}"/>
              </a:ext>
            </a:extLst>
          </p:cNvPr>
          <p:cNvSpPr>
            <a:spLocks noGrp="1"/>
          </p:cNvSpPr>
          <p:nvPr>
            <p:ph idx="1"/>
          </p:nvPr>
        </p:nvSpPr>
        <p:spPr>
          <a:xfrm>
            <a:off x="453325" y="1340768"/>
            <a:ext cx="8237348" cy="5068603"/>
          </a:xfrm>
        </p:spPr>
        <p:txBody>
          <a:bodyPr>
            <a:normAutofit/>
          </a:bodyPr>
          <a:lstStyle/>
          <a:p>
            <a:pPr>
              <a:lnSpc>
                <a:spcPct val="120000"/>
              </a:lnSpc>
              <a:spcBef>
                <a:spcPts val="0"/>
              </a:spcBef>
              <a:spcAft>
                <a:spcPts val="0"/>
              </a:spcAft>
            </a:pPr>
            <a:r>
              <a:rPr lang="en-US" sz="1600" b="1" dirty="0">
                <a:solidFill>
                  <a:schemeClr val="accent2">
                    <a:lumMod val="50000"/>
                  </a:schemeClr>
                </a:solidFill>
              </a:rPr>
              <a:t>Secrets</a:t>
            </a:r>
          </a:p>
          <a:p>
            <a:pPr lvl="1">
              <a:lnSpc>
                <a:spcPct val="120000"/>
              </a:lnSpc>
              <a:spcBef>
                <a:spcPts val="0"/>
              </a:spcBef>
              <a:spcAft>
                <a:spcPts val="0"/>
              </a:spcAft>
            </a:pPr>
            <a:r>
              <a:rPr lang="en-US" dirty="0"/>
              <a:t>A Secret is an object that contains a small amount of sensitive data such as a password, a token, or a key.</a:t>
            </a:r>
          </a:p>
          <a:p>
            <a:pPr>
              <a:lnSpc>
                <a:spcPct val="120000"/>
              </a:lnSpc>
              <a:spcBef>
                <a:spcPts val="0"/>
              </a:spcBef>
              <a:spcAft>
                <a:spcPts val="0"/>
              </a:spcAft>
            </a:pPr>
            <a:endParaRPr lang="en-US" dirty="0"/>
          </a:p>
          <a:p>
            <a:pPr>
              <a:lnSpc>
                <a:spcPct val="120000"/>
              </a:lnSpc>
              <a:spcBef>
                <a:spcPts val="0"/>
              </a:spcBef>
              <a:spcAft>
                <a:spcPts val="0"/>
              </a:spcAft>
            </a:pPr>
            <a:r>
              <a:rPr lang="en-US" dirty="0"/>
              <a:t>To use a secret, a Pod needs to reference the secret. A secret can be used with a Pod in three ways: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As files in a volume mounted on one or more of its containers.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As container environment variable.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By the </a:t>
            </a:r>
            <a:r>
              <a:rPr lang="en-US" dirty="0" err="1"/>
              <a:t>kubelet</a:t>
            </a:r>
            <a:r>
              <a:rPr lang="en-US" dirty="0"/>
              <a:t> when pulling images for the Pod.</a:t>
            </a:r>
          </a:p>
          <a:p>
            <a:pPr>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Built-in Secrets</a:t>
            </a:r>
          </a:p>
          <a:p>
            <a:pPr lvl="1">
              <a:lnSpc>
                <a:spcPct val="120000"/>
              </a:lnSpc>
              <a:spcBef>
                <a:spcPts val="0"/>
              </a:spcBef>
              <a:spcAft>
                <a:spcPts val="0"/>
              </a:spcAft>
            </a:pPr>
            <a:r>
              <a:rPr lang="en-US" dirty="0"/>
              <a:t>Kubernetes automatically creates secrets which contain credentials for accessing the API and automatically modifies your Pods to use this type of secret.</a:t>
            </a:r>
          </a:p>
          <a:p>
            <a:pPr>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To consume a Secret in a volume in a Pod:</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Create a secret or use an existing one. Multiple Pods can reference the same secret.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Modify your Pod definition to add a volume under </a:t>
            </a:r>
            <a:r>
              <a:rPr lang="en-US" b="1" dirty="0"/>
              <a:t>.</a:t>
            </a:r>
            <a:r>
              <a:rPr lang="en-US" b="1" dirty="0" err="1"/>
              <a:t>spec.volumes</a:t>
            </a:r>
            <a:r>
              <a:rPr lang="en-US" b="1" dirty="0"/>
              <a:t>[]. </a:t>
            </a:r>
            <a:r>
              <a:rPr lang="en-US" dirty="0"/>
              <a:t>Name the volume anything, and have a </a:t>
            </a:r>
            <a:r>
              <a:rPr lang="en-US" b="1" dirty="0"/>
              <a:t>.</a:t>
            </a:r>
            <a:r>
              <a:rPr lang="en-US" b="1" dirty="0" err="1"/>
              <a:t>spec.volumes</a:t>
            </a:r>
            <a:r>
              <a:rPr lang="en-US" b="1" dirty="0"/>
              <a:t>[].</a:t>
            </a:r>
            <a:r>
              <a:rPr lang="en-US" b="1" dirty="0" err="1"/>
              <a:t>secret.secretName</a:t>
            </a:r>
            <a:r>
              <a:rPr lang="en-US" b="1" dirty="0"/>
              <a:t> </a:t>
            </a:r>
            <a:r>
              <a:rPr lang="en-US" dirty="0"/>
              <a:t>field equal to the name of the Secret object.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Add a </a:t>
            </a:r>
            <a:r>
              <a:rPr lang="en-US" b="1" dirty="0"/>
              <a:t>.</a:t>
            </a:r>
            <a:r>
              <a:rPr lang="en-US" b="1" dirty="0" err="1"/>
              <a:t>spec.containers</a:t>
            </a:r>
            <a:r>
              <a:rPr lang="en-US" b="1" dirty="0"/>
              <a:t>[].</a:t>
            </a:r>
            <a:r>
              <a:rPr lang="en-US" b="1" dirty="0" err="1"/>
              <a:t>volumeMounts</a:t>
            </a:r>
            <a:r>
              <a:rPr lang="en-US" b="1" dirty="0"/>
              <a:t>[] </a:t>
            </a:r>
            <a:r>
              <a:rPr lang="en-US" dirty="0"/>
              <a:t>to each container that needs the secret. Specify </a:t>
            </a:r>
            <a:r>
              <a:rPr lang="en-US" b="1" dirty="0"/>
              <a:t>.</a:t>
            </a:r>
            <a:r>
              <a:rPr lang="en-US" b="1" dirty="0" err="1"/>
              <a:t>spec.containers</a:t>
            </a:r>
            <a:r>
              <a:rPr lang="en-US" b="1" dirty="0"/>
              <a:t>[].</a:t>
            </a:r>
            <a:r>
              <a:rPr lang="en-US" b="1" dirty="0" err="1"/>
              <a:t>volumeMounts</a:t>
            </a:r>
            <a:r>
              <a:rPr lang="en-US" b="1" dirty="0"/>
              <a:t>[].</a:t>
            </a:r>
            <a:r>
              <a:rPr lang="en-US" b="1" dirty="0" err="1"/>
              <a:t>readOnly</a:t>
            </a:r>
            <a:r>
              <a:rPr lang="en-US" b="1" dirty="0"/>
              <a:t> = true </a:t>
            </a:r>
            <a:r>
              <a:rPr lang="en-US" dirty="0"/>
              <a:t>and </a:t>
            </a:r>
            <a:r>
              <a:rPr lang="en-US" b="1" dirty="0"/>
              <a:t>.</a:t>
            </a:r>
            <a:r>
              <a:rPr lang="en-US" b="1" dirty="0" err="1"/>
              <a:t>spec.containers</a:t>
            </a:r>
            <a:r>
              <a:rPr lang="en-US" b="1" dirty="0"/>
              <a:t>[].</a:t>
            </a:r>
            <a:r>
              <a:rPr lang="en-US" b="1" dirty="0" err="1"/>
              <a:t>volumeMounts</a:t>
            </a:r>
            <a:r>
              <a:rPr lang="en-US" b="1" dirty="0"/>
              <a:t>[].</a:t>
            </a:r>
            <a:r>
              <a:rPr lang="en-US" b="1" dirty="0" err="1"/>
              <a:t>mountPath</a:t>
            </a:r>
            <a:r>
              <a:rPr lang="en-US" b="1" dirty="0"/>
              <a:t> </a:t>
            </a:r>
            <a:r>
              <a:rPr lang="en-US" dirty="0"/>
              <a:t>to an unused directory name where you would like the secrets to appear.</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Modify your image or command line so that the program looks for files in that directory. Each key in the secret data map becomes the filename under </a:t>
            </a:r>
            <a:r>
              <a:rPr lang="en-US" dirty="0" err="1"/>
              <a:t>mountPath</a:t>
            </a:r>
            <a:r>
              <a:rPr lang="en-US" dirty="0"/>
              <a:t>.</a:t>
            </a:r>
          </a:p>
          <a:p>
            <a:endParaRPr lang="en-US" dirty="0"/>
          </a:p>
          <a:p>
            <a:endParaRPr lang="en-IN" dirty="0"/>
          </a:p>
        </p:txBody>
      </p:sp>
      <p:sp>
        <p:nvSpPr>
          <p:cNvPr id="3" name="Title 2">
            <a:extLst>
              <a:ext uri="{FF2B5EF4-FFF2-40B4-BE49-F238E27FC236}">
                <a16:creationId xmlns:a16="http://schemas.microsoft.com/office/drawing/2014/main" id="{E06B09A2-4F05-435F-A93E-DE56C5B3481C}"/>
              </a:ext>
            </a:extLst>
          </p:cNvPr>
          <p:cNvSpPr>
            <a:spLocks noGrp="1"/>
          </p:cNvSpPr>
          <p:nvPr>
            <p:ph type="title"/>
          </p:nvPr>
        </p:nvSpPr>
        <p:spPr/>
        <p:txBody>
          <a:bodyPr/>
          <a:lstStyle/>
          <a:p>
            <a:r>
              <a:rPr lang="en-US" b="1" dirty="0">
                <a:solidFill>
                  <a:schemeClr val="accent2">
                    <a:lumMod val="50000"/>
                  </a:schemeClr>
                </a:solidFill>
              </a:rPr>
              <a:t>Secrets</a:t>
            </a:r>
            <a:endParaRPr lang="en-IN" b="1" dirty="0">
              <a:solidFill>
                <a:schemeClr val="accent2">
                  <a:lumMod val="50000"/>
                </a:schemeClr>
              </a:solidFill>
            </a:endParaRPr>
          </a:p>
        </p:txBody>
      </p:sp>
    </p:spTree>
    <p:extLst>
      <p:ext uri="{BB962C8B-B14F-4D97-AF65-F5344CB8AC3E}">
        <p14:creationId xmlns:p14="http://schemas.microsoft.com/office/powerpoint/2010/main" val="129668078"/>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F06A2D-30A9-4FCC-8879-DBA55CD9DEA5}"/>
              </a:ext>
            </a:extLst>
          </p:cNvPr>
          <p:cNvSpPr>
            <a:spLocks noGrp="1"/>
          </p:cNvSpPr>
          <p:nvPr>
            <p:ph idx="1"/>
          </p:nvPr>
        </p:nvSpPr>
        <p:spPr>
          <a:xfrm>
            <a:off x="323528" y="1196392"/>
            <a:ext cx="8367145" cy="5212979"/>
          </a:xfrm>
        </p:spPr>
        <p:txBody>
          <a:bodyPr>
            <a:normAutofit lnSpcReduction="10000"/>
          </a:bodyPr>
          <a:lstStyle/>
          <a:p>
            <a:pPr>
              <a:lnSpc>
                <a:spcPct val="120000"/>
              </a:lnSpc>
              <a:spcBef>
                <a:spcPts val="0"/>
              </a:spcBef>
              <a:spcAft>
                <a:spcPts val="0"/>
              </a:spcAft>
            </a:pPr>
            <a:r>
              <a:rPr lang="en-US" sz="1900" b="1" dirty="0">
                <a:solidFill>
                  <a:schemeClr val="accent2">
                    <a:lumMod val="50000"/>
                  </a:schemeClr>
                </a:solidFill>
              </a:rPr>
              <a:t>Persistent Volumes</a:t>
            </a:r>
          </a:p>
          <a:p>
            <a:pPr lvl="1">
              <a:lnSpc>
                <a:spcPct val="120000"/>
              </a:lnSpc>
              <a:spcBef>
                <a:spcPts val="0"/>
              </a:spcBef>
              <a:spcAft>
                <a:spcPts val="0"/>
              </a:spcAft>
            </a:pPr>
            <a:r>
              <a:rPr lang="en-US" dirty="0"/>
              <a:t>The </a:t>
            </a:r>
            <a:r>
              <a:rPr lang="en-US" dirty="0" err="1"/>
              <a:t>PersistentVolume</a:t>
            </a:r>
            <a:r>
              <a:rPr lang="en-US" dirty="0"/>
              <a:t> subsystem provides an API for users and administrators that abstracts details of how storage is provided from how it is consumed. To do this, </a:t>
            </a:r>
            <a:r>
              <a:rPr lang="en-US" dirty="0" err="1"/>
              <a:t>kubernetes</a:t>
            </a:r>
            <a:r>
              <a:rPr lang="en-US" dirty="0"/>
              <a:t> introduce two new API resources: </a:t>
            </a:r>
            <a:r>
              <a:rPr lang="en-US" b="1" dirty="0" err="1"/>
              <a:t>PersistentVolume</a:t>
            </a:r>
            <a:r>
              <a:rPr lang="en-US" dirty="0"/>
              <a:t> and </a:t>
            </a:r>
            <a:r>
              <a:rPr lang="en-US" b="1" dirty="0" err="1"/>
              <a:t>PersistentVolumeClaim</a:t>
            </a:r>
            <a:r>
              <a:rPr lang="en-US" dirty="0"/>
              <a:t>.</a:t>
            </a:r>
          </a:p>
          <a:p>
            <a:pPr lvl="1">
              <a:lnSpc>
                <a:spcPct val="120000"/>
              </a:lnSpc>
              <a:spcBef>
                <a:spcPts val="0"/>
              </a:spcBef>
              <a:spcAft>
                <a:spcPts val="0"/>
              </a:spcAft>
            </a:pPr>
            <a:endParaRPr lang="en-US" dirty="0"/>
          </a:p>
          <a:p>
            <a:pPr>
              <a:lnSpc>
                <a:spcPct val="120000"/>
              </a:lnSpc>
              <a:spcBef>
                <a:spcPts val="0"/>
              </a:spcBef>
              <a:spcAft>
                <a:spcPts val="0"/>
              </a:spcAft>
            </a:pPr>
            <a:r>
              <a:rPr lang="en-US" dirty="0"/>
              <a:t>A </a:t>
            </a:r>
            <a:r>
              <a:rPr lang="en-US" b="1" dirty="0" err="1"/>
              <a:t>PersistentVolume</a:t>
            </a:r>
            <a:r>
              <a:rPr lang="en-US" dirty="0"/>
              <a:t> (PV) is a piece of storage in the cluster that has been provisioned by an administrator or dynamically provisioned using </a:t>
            </a:r>
            <a:r>
              <a:rPr lang="en-US" b="1" dirty="0"/>
              <a:t>Storage Classes</a:t>
            </a:r>
            <a:r>
              <a:rPr lang="en-US" dirty="0"/>
              <a:t>. It is a resource in the cluster just like a node is a cluster resource. This API object captures the details of the implementation of the storage, be that NFS, iSCSI, or a cloud-provider-specific storage system.</a:t>
            </a:r>
          </a:p>
          <a:p>
            <a:pPr>
              <a:lnSpc>
                <a:spcPct val="120000"/>
              </a:lnSpc>
              <a:spcBef>
                <a:spcPts val="0"/>
              </a:spcBef>
              <a:spcAft>
                <a:spcPts val="0"/>
              </a:spcAft>
            </a:pPr>
            <a:endParaRPr lang="en-US" dirty="0"/>
          </a:p>
          <a:p>
            <a:pPr>
              <a:lnSpc>
                <a:spcPct val="120000"/>
              </a:lnSpc>
              <a:spcBef>
                <a:spcPts val="0"/>
              </a:spcBef>
              <a:spcAft>
                <a:spcPts val="0"/>
              </a:spcAft>
            </a:pPr>
            <a:r>
              <a:rPr lang="en-US" dirty="0"/>
              <a:t>A </a:t>
            </a:r>
            <a:r>
              <a:rPr lang="en-US" b="1" dirty="0" err="1"/>
              <a:t>PersistentVolumeClaim</a:t>
            </a:r>
            <a:r>
              <a:rPr lang="en-US" dirty="0"/>
              <a:t> (PVC) is a request for storage by a user. It is similar to a Pod. Pods consume node resources and PVCs consume PV resources. Pods can request specific levels of resources (CPU and Memory). Claims can request specific size and access modes (e.g., they can be mounted </a:t>
            </a:r>
            <a:r>
              <a:rPr lang="en-US" i="1" dirty="0" err="1"/>
              <a:t>ReadWriteOnce</a:t>
            </a:r>
            <a:r>
              <a:rPr lang="en-US" dirty="0"/>
              <a:t>, </a:t>
            </a:r>
            <a:r>
              <a:rPr lang="en-US" i="1" dirty="0" err="1"/>
              <a:t>ReadOnlyMany</a:t>
            </a:r>
            <a:r>
              <a:rPr lang="en-US" dirty="0"/>
              <a:t> or </a:t>
            </a:r>
            <a:r>
              <a:rPr lang="en-US" i="1" dirty="0" err="1"/>
              <a:t>ReadWriteMany</a:t>
            </a:r>
            <a:r>
              <a:rPr lang="en-US" dirty="0" err="1"/>
              <a:t>s</a:t>
            </a:r>
            <a:r>
              <a:rPr lang="en-US" dirty="0"/>
              <a:t>).</a:t>
            </a:r>
          </a:p>
          <a:p>
            <a:pPr>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Lifecycle of a volume and claim</a:t>
            </a:r>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b="1" dirty="0"/>
              <a:t>Provisioning</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b="1" dirty="0"/>
              <a:t>Static</a:t>
            </a:r>
          </a:p>
          <a:p>
            <a:pPr lvl="2">
              <a:lnSpc>
                <a:spcPct val="120000"/>
              </a:lnSpc>
              <a:spcBef>
                <a:spcPts val="0"/>
              </a:spcBef>
            </a:pPr>
            <a:r>
              <a:rPr lang="en-US" sz="1200" dirty="0"/>
              <a:t>A cluster administrator creates a number of PVs. They carry the details of the real storage, which is available for use by cluster users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b="1" dirty="0"/>
              <a:t>Dynamic</a:t>
            </a:r>
            <a:r>
              <a:rPr lang="en-US" dirty="0"/>
              <a:t> </a:t>
            </a:r>
          </a:p>
          <a:p>
            <a:pPr lvl="2">
              <a:lnSpc>
                <a:spcPct val="120000"/>
              </a:lnSpc>
              <a:spcBef>
                <a:spcPts val="0"/>
              </a:spcBef>
            </a:pPr>
            <a:r>
              <a:rPr lang="en-US" sz="1200" dirty="0"/>
              <a:t>When none of the static PVs the administrator created match a user's </a:t>
            </a:r>
            <a:r>
              <a:rPr lang="en-US" sz="1200" dirty="0" err="1"/>
              <a:t>PersistentVolumeClaim</a:t>
            </a:r>
            <a:r>
              <a:rPr lang="en-US" sz="1200" dirty="0"/>
              <a:t>, the cluster may try to dynamically provision a volume specially for the PVC. This provisioning is based on </a:t>
            </a:r>
            <a:r>
              <a:rPr lang="en-US" sz="1200" b="1" dirty="0" err="1"/>
              <a:t>StorageClasses</a:t>
            </a:r>
            <a:r>
              <a:rPr lang="en-US" sz="1200" dirty="0"/>
              <a:t>: the PVC must request a storage class and the administrator must have created and configured that class for dynamic provisioning to occur.</a:t>
            </a:r>
          </a:p>
          <a:p>
            <a:pPr>
              <a:lnSpc>
                <a:spcPct val="120000"/>
              </a:lnSpc>
              <a:spcBef>
                <a:spcPts val="0"/>
              </a:spcBef>
              <a:spcAft>
                <a:spcPts val="0"/>
              </a:spcAft>
            </a:pPr>
            <a:r>
              <a:rPr lang="en-US" dirty="0"/>
              <a:t>	</a:t>
            </a:r>
            <a:endParaRPr lang="en-IN" dirty="0"/>
          </a:p>
        </p:txBody>
      </p:sp>
      <p:sp>
        <p:nvSpPr>
          <p:cNvPr id="3" name="Title 2">
            <a:extLst>
              <a:ext uri="{FF2B5EF4-FFF2-40B4-BE49-F238E27FC236}">
                <a16:creationId xmlns:a16="http://schemas.microsoft.com/office/drawing/2014/main" id="{ACDD7A3D-2FDC-493E-B001-A7EDE16BCDE3}"/>
              </a:ext>
            </a:extLst>
          </p:cNvPr>
          <p:cNvSpPr>
            <a:spLocks noGrp="1"/>
          </p:cNvSpPr>
          <p:nvPr>
            <p:ph type="title"/>
          </p:nvPr>
        </p:nvSpPr>
        <p:spPr/>
        <p:txBody>
          <a:bodyPr/>
          <a:lstStyle/>
          <a:p>
            <a:r>
              <a:rPr lang="en-US" b="1" dirty="0">
                <a:solidFill>
                  <a:schemeClr val="accent2">
                    <a:lumMod val="50000"/>
                  </a:schemeClr>
                </a:solidFill>
              </a:rPr>
              <a:t>Persistent Volumes</a:t>
            </a:r>
            <a:endParaRPr lang="en-IN" b="1" dirty="0">
              <a:solidFill>
                <a:schemeClr val="accent2">
                  <a:lumMod val="50000"/>
                </a:schemeClr>
              </a:solidFill>
            </a:endParaRPr>
          </a:p>
        </p:txBody>
      </p:sp>
    </p:spTree>
    <p:extLst>
      <p:ext uri="{BB962C8B-B14F-4D97-AF65-F5344CB8AC3E}">
        <p14:creationId xmlns:p14="http://schemas.microsoft.com/office/powerpoint/2010/main" val="1954466455"/>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D81360-2509-4224-8256-A3A2B3E6CA92}"/>
              </a:ext>
            </a:extLst>
          </p:cNvPr>
          <p:cNvSpPr>
            <a:spLocks noGrp="1"/>
          </p:cNvSpPr>
          <p:nvPr>
            <p:ph idx="1"/>
          </p:nvPr>
        </p:nvSpPr>
        <p:spPr>
          <a:xfrm>
            <a:off x="453325" y="1196392"/>
            <a:ext cx="8237348" cy="5472968"/>
          </a:xfrm>
        </p:spPr>
        <p:txBody>
          <a:bodyPr>
            <a:normAutofit fontScale="92500"/>
          </a:bodyPr>
          <a:lstStyle/>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b="1" dirty="0"/>
              <a:t>Binding</a:t>
            </a:r>
            <a:r>
              <a:rPr lang="en-US" dirty="0"/>
              <a:t> </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A control loop in the master watches for new PVCs, finds a matching PV (if possible), and binds them together.</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If a PV was dynamically provisioned for a new PVC, the loop will always bind that PV to the PVC. Otherwise</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The user will always get at least what they asked for, but the volume may be in excess of what was requested. </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dirty="0"/>
              <a:t>Once bound, </a:t>
            </a:r>
            <a:r>
              <a:rPr lang="en-US" b="1" dirty="0" err="1"/>
              <a:t>PersistentVolumeClaim</a:t>
            </a:r>
            <a:r>
              <a:rPr lang="en-US" dirty="0"/>
              <a:t> binds are exclusive, regardless of how they were bound. A PVC to PV binding is a one-to-one mapping, using a </a:t>
            </a:r>
            <a:r>
              <a:rPr lang="en-US" dirty="0" err="1"/>
              <a:t>ClaimRef</a:t>
            </a:r>
            <a:r>
              <a:rPr lang="en-US" dirty="0"/>
              <a:t> which is a bi-directional binding between the </a:t>
            </a:r>
            <a:r>
              <a:rPr lang="en-US" b="1" dirty="0" err="1"/>
              <a:t>PersistentVolume</a:t>
            </a:r>
            <a:r>
              <a:rPr lang="en-US" dirty="0"/>
              <a:t> and the </a:t>
            </a:r>
            <a:r>
              <a:rPr lang="en-US" b="1" dirty="0" err="1"/>
              <a:t>PersistentVolumeClaim</a:t>
            </a:r>
            <a:r>
              <a:rPr lang="en-US" dirty="0"/>
              <a:t>.</a:t>
            </a:r>
          </a:p>
          <a:p>
            <a:pPr marL="285750" indent="-2857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sz="1300" b="1" dirty="0"/>
              <a:t>Using</a:t>
            </a:r>
            <a:r>
              <a:rPr lang="en-US" dirty="0"/>
              <a:t>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Pods use claims as volumes. The cluster inspects the claim to find the bound volume and mounts that volume for a Pod.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If a user deletes a PVC in active use by a Pod, the PVC is not removed immediately. PVC removal is postponed until the PVC is no longer actively used by any Pods. Also, if an admin deletes a PV that is bound to a PVC, the PV is not removed immediately. PV removal is postponed until the PV is no longer bound to a PVC.</a:t>
            </a:r>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b="1" dirty="0"/>
              <a:t>Reclaiming</a:t>
            </a:r>
            <a:r>
              <a:rPr lang="en-US" dirty="0"/>
              <a:t> 	</a:t>
            </a:r>
          </a:p>
          <a:p>
            <a:pPr lvl="1">
              <a:lnSpc>
                <a:spcPct val="120000"/>
              </a:lnSpc>
              <a:spcBef>
                <a:spcPts val="0"/>
              </a:spcBef>
              <a:spcAft>
                <a:spcPts val="0"/>
              </a:spcAft>
            </a:pPr>
            <a:r>
              <a:rPr lang="en-US" dirty="0"/>
              <a:t>When a user is done with their volume, they can delete the PVC objects from the API that allows reclamation of the resource. The reclaim policy for a </a:t>
            </a:r>
            <a:r>
              <a:rPr lang="en-US" dirty="0" err="1"/>
              <a:t>PersistentVolume</a:t>
            </a:r>
            <a:r>
              <a:rPr lang="en-US" dirty="0"/>
              <a:t> tells the cluster what to do with the volume after it has been released of its claim. Currently, volumes can either be </a:t>
            </a:r>
            <a:r>
              <a:rPr lang="en-US" b="1" dirty="0"/>
              <a:t>Retained, Recycled, or Deleted</a:t>
            </a:r>
            <a:r>
              <a:rPr lang="en-US" dirty="0"/>
              <a:t>.</a:t>
            </a:r>
          </a:p>
          <a:p>
            <a:pPr>
              <a:lnSpc>
                <a:spcPct val="120000"/>
              </a:lnSpc>
              <a:spcBef>
                <a:spcPts val="0"/>
              </a:spcBef>
              <a:spcAft>
                <a:spcPts val="0"/>
              </a:spcAft>
            </a:pPr>
            <a:r>
              <a:rPr lang="en-US" sz="1100" dirty="0"/>
              <a:t>		</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sz="1100" dirty="0"/>
              <a:t>    Retain</a:t>
            </a:r>
          </a:p>
          <a:p>
            <a:pPr lvl="2">
              <a:lnSpc>
                <a:spcPct val="120000"/>
              </a:lnSpc>
              <a:spcBef>
                <a:spcPts val="0"/>
              </a:spcBef>
            </a:pPr>
            <a:r>
              <a:rPr lang="en-US" sz="1100" dirty="0"/>
              <a:t>The Retain reclaim policy allows for manual reclamation of the resource. When the </a:t>
            </a:r>
            <a:r>
              <a:rPr lang="en-US" sz="1100" dirty="0" err="1"/>
              <a:t>PersistentVolumeClaim</a:t>
            </a:r>
            <a:r>
              <a:rPr lang="en-US" sz="1100" dirty="0"/>
              <a:t> is deleted, the </a:t>
            </a:r>
            <a:r>
              <a:rPr lang="en-US" sz="1100" dirty="0" err="1"/>
              <a:t>PersistentVolume</a:t>
            </a:r>
            <a:r>
              <a:rPr lang="en-US" sz="1100" dirty="0"/>
              <a:t> still exists and the volume is considered "released". But it is not yet available for another claim because the previous claimant's data remains on the volume. An administrator can manually reclaim the volume</a:t>
            </a:r>
          </a:p>
          <a:p>
            <a:pPr>
              <a:lnSpc>
                <a:spcPct val="120000"/>
              </a:lnSpc>
              <a:spcBef>
                <a:spcPts val="0"/>
              </a:spcBef>
              <a:spcAft>
                <a:spcPts val="0"/>
              </a:spcAft>
            </a:pPr>
            <a:r>
              <a:rPr lang="en-US" sz="1100" dirty="0"/>
              <a:t>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sz="1100" dirty="0"/>
              <a:t>Delete </a:t>
            </a:r>
          </a:p>
          <a:p>
            <a:pPr lvl="2">
              <a:lnSpc>
                <a:spcPct val="120000"/>
              </a:lnSpc>
              <a:spcBef>
                <a:spcPts val="0"/>
              </a:spcBef>
            </a:pPr>
            <a:r>
              <a:rPr lang="en-US" sz="1100" dirty="0"/>
              <a:t>For volume plugins that support the Delete reclaim policy, deletion removes both the </a:t>
            </a:r>
            <a:r>
              <a:rPr lang="en-US" sz="1100" dirty="0" err="1"/>
              <a:t>PersistentVolume</a:t>
            </a:r>
            <a:r>
              <a:rPr lang="en-US" sz="1100" dirty="0"/>
              <a:t> object from</a:t>
            </a:r>
          </a:p>
          <a:p>
            <a:pPr>
              <a:lnSpc>
                <a:spcPct val="120000"/>
              </a:lnSpc>
              <a:spcBef>
                <a:spcPts val="0"/>
              </a:spcBef>
              <a:spcAft>
                <a:spcPts val="0"/>
              </a:spcAft>
            </a:pPr>
            <a:r>
              <a:rPr lang="en-US" sz="1100" dirty="0"/>
              <a:t> 	      Kubernetes, as well as the associated storage asset in the external infrastructure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sz="1100" dirty="0"/>
              <a:t>Recycle </a:t>
            </a:r>
          </a:p>
          <a:p>
            <a:pPr lvl="1" indent="0">
              <a:lnSpc>
                <a:spcPct val="120000"/>
              </a:lnSpc>
              <a:spcBef>
                <a:spcPts val="0"/>
              </a:spcBef>
              <a:spcAft>
                <a:spcPts val="0"/>
              </a:spcAft>
              <a:buClr>
                <a:schemeClr val="accent2">
                  <a:lumMod val="50000"/>
                </a:schemeClr>
              </a:buClr>
              <a:buSzPct val="100000"/>
              <a:buNone/>
            </a:pPr>
            <a:r>
              <a:rPr lang="en-US" sz="1100" dirty="0"/>
              <a:t>	      Delete the content and make it eligible for re use by another PV</a:t>
            </a:r>
          </a:p>
          <a:p>
            <a:endParaRPr lang="en-IN" dirty="0"/>
          </a:p>
        </p:txBody>
      </p:sp>
      <p:sp>
        <p:nvSpPr>
          <p:cNvPr id="3" name="Title 2">
            <a:extLst>
              <a:ext uri="{FF2B5EF4-FFF2-40B4-BE49-F238E27FC236}">
                <a16:creationId xmlns:a16="http://schemas.microsoft.com/office/drawing/2014/main" id="{CD283973-5222-4FED-992E-701F55295540}"/>
              </a:ext>
            </a:extLst>
          </p:cNvPr>
          <p:cNvSpPr>
            <a:spLocks noGrp="1"/>
          </p:cNvSpPr>
          <p:nvPr>
            <p:ph type="title"/>
          </p:nvPr>
        </p:nvSpPr>
        <p:spPr/>
        <p:txBody>
          <a:bodyPr/>
          <a:lstStyle/>
          <a:p>
            <a:r>
              <a:rPr lang="en-US" b="1" dirty="0">
                <a:solidFill>
                  <a:schemeClr val="accent2">
                    <a:lumMod val="50000"/>
                  </a:schemeClr>
                </a:solidFill>
              </a:rPr>
              <a:t>Persistent Volumes		 		(Contd.)</a:t>
            </a:r>
            <a:endParaRPr lang="en-IN" dirty="0"/>
          </a:p>
        </p:txBody>
      </p:sp>
    </p:spTree>
    <p:extLst>
      <p:ext uri="{BB962C8B-B14F-4D97-AF65-F5344CB8AC3E}">
        <p14:creationId xmlns:p14="http://schemas.microsoft.com/office/powerpoint/2010/main" val="1734283043"/>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EE4245-9675-4850-8FB2-72873B79E499}"/>
              </a:ext>
            </a:extLst>
          </p:cNvPr>
          <p:cNvSpPr>
            <a:spLocks noGrp="1"/>
          </p:cNvSpPr>
          <p:nvPr>
            <p:ph idx="1"/>
          </p:nvPr>
        </p:nvSpPr>
        <p:spPr>
          <a:xfrm>
            <a:off x="453325" y="1196392"/>
            <a:ext cx="8237348" cy="5212979"/>
          </a:xfrm>
        </p:spPr>
        <p:txBody>
          <a:bodyPr>
            <a:normAutofit lnSpcReduction="10000"/>
          </a:bodyPr>
          <a:lstStyle/>
          <a:p>
            <a:pPr>
              <a:lnSpc>
                <a:spcPct val="120000"/>
              </a:lnSpc>
              <a:spcBef>
                <a:spcPts val="0"/>
              </a:spcBef>
              <a:spcAft>
                <a:spcPts val="0"/>
              </a:spcAft>
            </a:pPr>
            <a:r>
              <a:rPr lang="en-IN" b="1" dirty="0">
                <a:solidFill>
                  <a:schemeClr val="accent2">
                    <a:lumMod val="50000"/>
                  </a:schemeClr>
                </a:solidFill>
              </a:rPr>
              <a:t>Types of Persistent Volumes</a:t>
            </a:r>
          </a:p>
          <a:p>
            <a:pPr lvl="1">
              <a:lnSpc>
                <a:spcPct val="120000"/>
              </a:lnSpc>
              <a:spcBef>
                <a:spcPts val="0"/>
              </a:spcBef>
              <a:spcAft>
                <a:spcPts val="0"/>
              </a:spcAft>
            </a:pPr>
            <a:r>
              <a:rPr lang="en-IN" dirty="0" err="1"/>
              <a:t>PersistentVolume</a:t>
            </a:r>
            <a:r>
              <a:rPr lang="en-IN" dirty="0"/>
              <a:t> types are implemented as plugins. Kubernetes currently supports the following plugins:</a:t>
            </a:r>
          </a:p>
          <a:p>
            <a:pPr>
              <a:lnSpc>
                <a:spcPct val="120000"/>
              </a:lnSpc>
              <a:spcBef>
                <a:spcPts val="0"/>
              </a:spcBef>
              <a:spcAft>
                <a:spcPts val="0"/>
              </a:spcAft>
            </a:pPr>
            <a:endParaRPr lang="en-IN"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err="1"/>
              <a:t>GCEPersistentDisk</a:t>
            </a:r>
            <a:endParaRPr lang="en-IN"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err="1"/>
              <a:t>AWSElasticBlockStore</a:t>
            </a:r>
            <a:endParaRPr lang="en-IN"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err="1"/>
              <a:t>AzureFile</a:t>
            </a:r>
            <a:endParaRPr lang="en-IN"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err="1"/>
              <a:t>AzureDisk</a:t>
            </a:r>
            <a:endParaRPr lang="en-IN"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a:t>CSI</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a:t>FC (Fibre Channel)</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err="1"/>
              <a:t>FlexVolume</a:t>
            </a:r>
            <a:endParaRPr lang="en-IN"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err="1"/>
              <a:t>Flocker</a:t>
            </a:r>
            <a:endParaRPr lang="en-IN"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a:t>NFS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a:t>iSCSI</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a:t>RBD (</a:t>
            </a:r>
            <a:r>
              <a:rPr lang="en-IN" dirty="0" err="1"/>
              <a:t>Ceph</a:t>
            </a:r>
            <a:r>
              <a:rPr lang="en-IN" dirty="0"/>
              <a:t> Block Device)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err="1"/>
              <a:t>CephFS</a:t>
            </a:r>
            <a:endParaRPr lang="en-IN"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a:t>Cinder (OpenStack block storage)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err="1"/>
              <a:t>Glusterfs</a:t>
            </a:r>
            <a:endParaRPr lang="en-IN"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err="1"/>
              <a:t>VsphereVolume</a:t>
            </a:r>
            <a:endParaRPr lang="en-IN"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err="1"/>
              <a:t>Quobyte</a:t>
            </a:r>
            <a:r>
              <a:rPr lang="en-IN" dirty="0"/>
              <a:t> Volumes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err="1"/>
              <a:t>HostPath</a:t>
            </a:r>
            <a:r>
              <a:rPr lang="en-IN" dirty="0"/>
              <a:t> (Single node testing only -- local storage is not supported in any way and WILL NOT WORK in a multi-node cluster)</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err="1"/>
              <a:t>Portworx</a:t>
            </a:r>
            <a:r>
              <a:rPr lang="en-IN" dirty="0"/>
              <a:t> Volumes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err="1"/>
              <a:t>ScaleIO</a:t>
            </a:r>
            <a:r>
              <a:rPr lang="en-IN" dirty="0"/>
              <a:t> Volumes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IN" dirty="0" err="1"/>
              <a:t>StorageOS</a:t>
            </a:r>
            <a:endParaRPr lang="en-IN" dirty="0"/>
          </a:p>
        </p:txBody>
      </p:sp>
      <p:sp>
        <p:nvSpPr>
          <p:cNvPr id="3" name="Title 2">
            <a:extLst>
              <a:ext uri="{FF2B5EF4-FFF2-40B4-BE49-F238E27FC236}">
                <a16:creationId xmlns:a16="http://schemas.microsoft.com/office/drawing/2014/main" id="{247E0B6D-1566-49B6-9BFE-E46120DA4142}"/>
              </a:ext>
            </a:extLst>
          </p:cNvPr>
          <p:cNvSpPr>
            <a:spLocks noGrp="1"/>
          </p:cNvSpPr>
          <p:nvPr>
            <p:ph type="title"/>
          </p:nvPr>
        </p:nvSpPr>
        <p:spPr/>
        <p:txBody>
          <a:bodyPr/>
          <a:lstStyle/>
          <a:p>
            <a:r>
              <a:rPr lang="en-US" b="1" dirty="0">
                <a:solidFill>
                  <a:schemeClr val="accent2">
                    <a:lumMod val="50000"/>
                  </a:schemeClr>
                </a:solidFill>
              </a:rPr>
              <a:t>Persistent Volumes		 		(Contd.)</a:t>
            </a:r>
            <a:endParaRPr lang="en-IN" dirty="0"/>
          </a:p>
        </p:txBody>
      </p:sp>
    </p:spTree>
    <p:extLst>
      <p:ext uri="{BB962C8B-B14F-4D97-AF65-F5344CB8AC3E}">
        <p14:creationId xmlns:p14="http://schemas.microsoft.com/office/powerpoint/2010/main" val="568590337"/>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2D779-0BCE-4D21-809D-3A584F18425A}"/>
              </a:ext>
            </a:extLst>
          </p:cNvPr>
          <p:cNvSpPr>
            <a:spLocks noGrp="1"/>
          </p:cNvSpPr>
          <p:nvPr>
            <p:ph idx="1"/>
          </p:nvPr>
        </p:nvSpPr>
        <p:spPr>
          <a:xfrm>
            <a:off x="453325" y="1196392"/>
            <a:ext cx="8237348" cy="5661608"/>
          </a:xfrm>
        </p:spPr>
        <p:txBody>
          <a:bodyPr>
            <a:normAutofit fontScale="92500"/>
          </a:bodyPr>
          <a:lstStyle/>
          <a:p>
            <a:pPr>
              <a:lnSpc>
                <a:spcPct val="110000"/>
              </a:lnSpc>
              <a:spcBef>
                <a:spcPts val="0"/>
              </a:spcBef>
              <a:spcAft>
                <a:spcPts val="0"/>
              </a:spcAft>
            </a:pPr>
            <a:r>
              <a:rPr lang="en-US" b="1" dirty="0">
                <a:solidFill>
                  <a:schemeClr val="accent2">
                    <a:lumMod val="50000"/>
                  </a:schemeClr>
                </a:solidFill>
              </a:rPr>
              <a:t>Services, Load Balancing, and Networking</a:t>
            </a:r>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Containers within a Pod use networking to communicate via loopback.</a:t>
            </a:r>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b="1" dirty="0"/>
              <a:t>Cluster networking </a:t>
            </a:r>
            <a:r>
              <a:rPr lang="en-US" dirty="0"/>
              <a:t>provides communication between different Pods.</a:t>
            </a:r>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The Service resource lets you expose an application running in Pods to be reachable from outside your cluster.</a:t>
            </a:r>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You can also use Services to publish services only for consumption inside your cluster.</a:t>
            </a:r>
          </a:p>
          <a:p>
            <a:pPr>
              <a:lnSpc>
                <a:spcPct val="110000"/>
              </a:lnSpc>
              <a:spcBef>
                <a:spcPts val="0"/>
              </a:spcBef>
              <a:spcAft>
                <a:spcPts val="0"/>
              </a:spcAft>
            </a:pPr>
            <a:r>
              <a:rPr lang="en-US" b="1" dirty="0">
                <a:solidFill>
                  <a:schemeClr val="accent2">
                    <a:lumMod val="50000"/>
                  </a:schemeClr>
                </a:solidFill>
              </a:rPr>
              <a:t>Service</a:t>
            </a:r>
          </a:p>
          <a:p>
            <a:pPr lvl="1">
              <a:lnSpc>
                <a:spcPct val="110000"/>
              </a:lnSpc>
              <a:spcBef>
                <a:spcPts val="0"/>
              </a:spcBef>
              <a:spcAft>
                <a:spcPts val="0"/>
              </a:spcAft>
            </a:pPr>
            <a:r>
              <a:rPr lang="en-US" dirty="0"/>
              <a:t>An abstract way to expose an application running on a set of Pods as a network service. Kubernetes gives Pods their own IP addresses and a single DNS name for a set of Pods, and can load-balance across them.</a:t>
            </a:r>
          </a:p>
          <a:p>
            <a:pPr lvl="1">
              <a:lnSpc>
                <a:spcPct val="110000"/>
              </a:lnSpc>
              <a:spcBef>
                <a:spcPts val="0"/>
              </a:spcBef>
              <a:spcAft>
                <a:spcPts val="0"/>
              </a:spcAft>
            </a:pPr>
            <a:endParaRPr lang="en-US" dirty="0"/>
          </a:p>
          <a:p>
            <a:pPr>
              <a:lnSpc>
                <a:spcPct val="110000"/>
              </a:lnSpc>
              <a:spcBef>
                <a:spcPts val="0"/>
              </a:spcBef>
              <a:spcAft>
                <a:spcPts val="0"/>
              </a:spcAft>
            </a:pPr>
            <a:r>
              <a:rPr lang="en-US" b="1" dirty="0"/>
              <a:t>Use Case of a Service:</a:t>
            </a:r>
          </a:p>
          <a:p>
            <a:pPr lvl="1">
              <a:lnSpc>
                <a:spcPct val="110000"/>
              </a:lnSpc>
              <a:spcBef>
                <a:spcPts val="0"/>
              </a:spcBef>
              <a:spcAft>
                <a:spcPts val="0"/>
              </a:spcAft>
            </a:pPr>
            <a:r>
              <a:rPr lang="en-US" dirty="0"/>
              <a:t>Consider a stateless image-processing backend which is running with 3 replicas. Those replicas are fungible—frontends do not care which backend they use. While the actual Pods that compose the backend set may change, the frontend clients should not need to be aware of that, nor should they need to keep track of the set of backends themselves.</a:t>
            </a:r>
          </a:p>
          <a:p>
            <a:pPr lvl="1">
              <a:lnSpc>
                <a:spcPct val="110000"/>
              </a:lnSpc>
              <a:spcBef>
                <a:spcPts val="0"/>
              </a:spcBef>
              <a:spcAft>
                <a:spcPts val="0"/>
              </a:spcAft>
            </a:pPr>
            <a:endParaRPr lang="en-US" dirty="0"/>
          </a:p>
          <a:p>
            <a:pPr>
              <a:lnSpc>
                <a:spcPct val="110000"/>
              </a:lnSpc>
              <a:spcBef>
                <a:spcPts val="0"/>
              </a:spcBef>
              <a:spcAft>
                <a:spcPts val="0"/>
              </a:spcAft>
            </a:pPr>
            <a:r>
              <a:rPr lang="en-US" b="1" dirty="0"/>
              <a:t>Defining a Service</a:t>
            </a:r>
          </a:p>
          <a:p>
            <a:pPr>
              <a:lnSpc>
                <a:spcPct val="110000"/>
              </a:lnSpc>
              <a:spcBef>
                <a:spcPts val="0"/>
              </a:spcBef>
              <a:spcAft>
                <a:spcPts val="0"/>
              </a:spcAft>
            </a:pPr>
            <a:endParaRPr lang="en-US" b="1" dirty="0"/>
          </a:p>
          <a:p>
            <a:pPr>
              <a:lnSpc>
                <a:spcPct val="110000"/>
              </a:lnSpc>
              <a:spcBef>
                <a:spcPts val="0"/>
              </a:spcBef>
              <a:spcAft>
                <a:spcPts val="0"/>
              </a:spcAft>
            </a:pPr>
            <a:endParaRPr lang="en-US" b="1" dirty="0"/>
          </a:p>
          <a:p>
            <a:pPr>
              <a:lnSpc>
                <a:spcPct val="110000"/>
              </a:lnSpc>
              <a:spcBef>
                <a:spcPts val="0"/>
              </a:spcBef>
              <a:spcAft>
                <a:spcPts val="0"/>
              </a:spcAft>
            </a:pPr>
            <a:endParaRPr lang="en-US" b="1" dirty="0"/>
          </a:p>
          <a:p>
            <a:pPr>
              <a:lnSpc>
                <a:spcPct val="110000"/>
              </a:lnSpc>
              <a:spcBef>
                <a:spcPts val="0"/>
              </a:spcBef>
              <a:spcAft>
                <a:spcPts val="0"/>
              </a:spcAft>
            </a:pPr>
            <a:endParaRPr lang="en-US" b="1" dirty="0"/>
          </a:p>
          <a:p>
            <a:pPr>
              <a:lnSpc>
                <a:spcPct val="110000"/>
              </a:lnSpc>
              <a:spcBef>
                <a:spcPts val="0"/>
              </a:spcBef>
              <a:spcAft>
                <a:spcPts val="0"/>
              </a:spcAft>
            </a:pPr>
            <a:endParaRPr lang="en-US" b="1" dirty="0"/>
          </a:p>
          <a:p>
            <a:pPr>
              <a:lnSpc>
                <a:spcPct val="110000"/>
              </a:lnSpc>
              <a:spcBef>
                <a:spcPts val="0"/>
              </a:spcBef>
              <a:spcAft>
                <a:spcPts val="0"/>
              </a:spcAft>
            </a:pPr>
            <a:endParaRPr lang="en-US" b="1" dirty="0"/>
          </a:p>
          <a:p>
            <a:pPr>
              <a:lnSpc>
                <a:spcPct val="110000"/>
              </a:lnSpc>
              <a:spcBef>
                <a:spcPts val="0"/>
              </a:spcBef>
              <a:spcAft>
                <a:spcPts val="0"/>
              </a:spcAft>
            </a:pPr>
            <a:endParaRPr lang="en-US" b="1" dirty="0"/>
          </a:p>
          <a:p>
            <a:pPr>
              <a:lnSpc>
                <a:spcPct val="110000"/>
              </a:lnSpc>
              <a:spcBef>
                <a:spcPts val="0"/>
              </a:spcBef>
              <a:spcAft>
                <a:spcPts val="0"/>
              </a:spcAft>
            </a:pPr>
            <a:endParaRPr lang="en-US" b="1" dirty="0"/>
          </a:p>
          <a:p>
            <a:pPr>
              <a:lnSpc>
                <a:spcPct val="110000"/>
              </a:lnSpc>
              <a:spcBef>
                <a:spcPts val="0"/>
              </a:spcBef>
              <a:spcAft>
                <a:spcPts val="0"/>
              </a:spcAft>
            </a:pPr>
            <a:endParaRPr lang="en-US" b="1" dirty="0"/>
          </a:p>
          <a:p>
            <a:pPr>
              <a:lnSpc>
                <a:spcPct val="110000"/>
              </a:lnSpc>
              <a:spcBef>
                <a:spcPts val="0"/>
              </a:spcBef>
              <a:spcAft>
                <a:spcPts val="0"/>
              </a:spcAft>
            </a:pPr>
            <a:endParaRPr lang="en-US" b="1" dirty="0"/>
          </a:p>
          <a:p>
            <a:pPr lvl="8">
              <a:lnSpc>
                <a:spcPct val="110000"/>
              </a:lnSpc>
              <a:spcBef>
                <a:spcPts val="0"/>
              </a:spcBef>
            </a:pPr>
            <a:endParaRPr lang="en-US" b="1" dirty="0"/>
          </a:p>
          <a:p>
            <a:pPr marL="3657600" lvl="8" indent="0">
              <a:lnSpc>
                <a:spcPct val="110000"/>
              </a:lnSpc>
              <a:spcBef>
                <a:spcPts val="0"/>
              </a:spcBef>
              <a:buNone/>
            </a:pPr>
            <a:r>
              <a:rPr lang="en-US" b="1" dirty="0"/>
              <a:t>		</a:t>
            </a:r>
          </a:p>
          <a:p>
            <a:pPr marL="3657600" lvl="8" indent="0">
              <a:lnSpc>
                <a:spcPct val="110000"/>
              </a:lnSpc>
              <a:spcBef>
                <a:spcPts val="0"/>
              </a:spcBef>
              <a:buNone/>
            </a:pPr>
            <a:r>
              <a:rPr lang="en-US" sz="1100" b="1" dirty="0">
                <a:solidFill>
                  <a:schemeClr val="accent2">
                    <a:lumMod val="50000"/>
                  </a:schemeClr>
                </a:solidFill>
              </a:rPr>
              <a:t>	              Service without Selector</a:t>
            </a:r>
            <a:r>
              <a:rPr lang="en-US" b="1" dirty="0"/>
              <a:t>	</a:t>
            </a:r>
          </a:p>
          <a:p>
            <a:pPr marL="3657600" lvl="8" indent="0">
              <a:lnSpc>
                <a:spcPct val="110000"/>
              </a:lnSpc>
              <a:spcBef>
                <a:spcPts val="0"/>
              </a:spcBef>
              <a:buNone/>
            </a:pPr>
            <a:endParaRPr lang="en-IN" b="1" dirty="0"/>
          </a:p>
        </p:txBody>
      </p:sp>
      <p:sp>
        <p:nvSpPr>
          <p:cNvPr id="3" name="Title 2">
            <a:extLst>
              <a:ext uri="{FF2B5EF4-FFF2-40B4-BE49-F238E27FC236}">
                <a16:creationId xmlns:a16="http://schemas.microsoft.com/office/drawing/2014/main" id="{3A360115-3D28-4F2A-B2EB-E5A40577156E}"/>
              </a:ext>
            </a:extLst>
          </p:cNvPr>
          <p:cNvSpPr>
            <a:spLocks noGrp="1"/>
          </p:cNvSpPr>
          <p:nvPr>
            <p:ph type="title"/>
          </p:nvPr>
        </p:nvSpPr>
        <p:spPr/>
        <p:txBody>
          <a:bodyPr>
            <a:normAutofit/>
          </a:bodyPr>
          <a:lstStyle/>
          <a:p>
            <a:r>
              <a:rPr lang="en-US" b="1" dirty="0">
                <a:solidFill>
                  <a:schemeClr val="accent2">
                    <a:lumMod val="50000"/>
                  </a:schemeClr>
                </a:solidFill>
              </a:rPr>
              <a:t>Services &amp; Load Balancing</a:t>
            </a:r>
            <a:endParaRPr lang="en-IN" b="1" dirty="0">
              <a:solidFill>
                <a:schemeClr val="accent2">
                  <a:lumMod val="50000"/>
                </a:schemeClr>
              </a:solidFill>
            </a:endParaRPr>
          </a:p>
        </p:txBody>
      </p:sp>
      <p:pic>
        <p:nvPicPr>
          <p:cNvPr id="4" name="Picture 3">
            <a:extLst>
              <a:ext uri="{FF2B5EF4-FFF2-40B4-BE49-F238E27FC236}">
                <a16:creationId xmlns:a16="http://schemas.microsoft.com/office/drawing/2014/main" id="{91E46006-ED15-4C89-A87C-390085B6D190}"/>
              </a:ext>
            </a:extLst>
          </p:cNvPr>
          <p:cNvPicPr>
            <a:picLocks noChangeAspect="1"/>
          </p:cNvPicPr>
          <p:nvPr/>
        </p:nvPicPr>
        <p:blipFill>
          <a:blip r:embed="rId2"/>
          <a:stretch>
            <a:fillRect/>
          </a:stretch>
        </p:blipFill>
        <p:spPr>
          <a:xfrm>
            <a:off x="1229548" y="4149080"/>
            <a:ext cx="1902292" cy="2392820"/>
          </a:xfrm>
          <a:prstGeom prst="rect">
            <a:avLst/>
          </a:prstGeom>
        </p:spPr>
      </p:pic>
      <p:pic>
        <p:nvPicPr>
          <p:cNvPr id="5" name="Picture 4">
            <a:extLst>
              <a:ext uri="{FF2B5EF4-FFF2-40B4-BE49-F238E27FC236}">
                <a16:creationId xmlns:a16="http://schemas.microsoft.com/office/drawing/2014/main" id="{2E903666-8E17-415E-9F8E-17F35AC4FF6D}"/>
              </a:ext>
            </a:extLst>
          </p:cNvPr>
          <p:cNvPicPr>
            <a:picLocks noChangeAspect="1"/>
          </p:cNvPicPr>
          <p:nvPr/>
        </p:nvPicPr>
        <p:blipFill>
          <a:blip r:embed="rId3"/>
          <a:stretch>
            <a:fillRect/>
          </a:stretch>
        </p:blipFill>
        <p:spPr>
          <a:xfrm>
            <a:off x="5372574" y="4149079"/>
            <a:ext cx="2079745" cy="2055421"/>
          </a:xfrm>
          <a:prstGeom prst="rect">
            <a:avLst/>
          </a:prstGeom>
        </p:spPr>
      </p:pic>
    </p:spTree>
    <p:extLst>
      <p:ext uri="{BB962C8B-B14F-4D97-AF65-F5344CB8AC3E}">
        <p14:creationId xmlns:p14="http://schemas.microsoft.com/office/powerpoint/2010/main" val="1965029025"/>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88E41F-B6F1-481E-A152-7E7C96C5032A}"/>
              </a:ext>
            </a:extLst>
          </p:cNvPr>
          <p:cNvSpPr>
            <a:spLocks noGrp="1"/>
          </p:cNvSpPr>
          <p:nvPr>
            <p:ph idx="1"/>
          </p:nvPr>
        </p:nvSpPr>
        <p:spPr>
          <a:xfrm>
            <a:off x="323528" y="1340768"/>
            <a:ext cx="8086770" cy="1224136"/>
          </a:xfrm>
        </p:spPr>
        <p:txBody>
          <a:bodyPr>
            <a:normAutofit/>
          </a:bodyPr>
          <a:lstStyle/>
          <a:p>
            <a:pPr>
              <a:lnSpc>
                <a:spcPct val="120000"/>
              </a:lnSpc>
              <a:spcBef>
                <a:spcPts val="0"/>
              </a:spcBef>
              <a:spcAft>
                <a:spcPts val="0"/>
              </a:spcAft>
              <a:buNone/>
            </a:pPr>
            <a:r>
              <a:rPr lang="en-US" sz="1700" b="1" dirty="0">
                <a:solidFill>
                  <a:schemeClr val="accent2">
                    <a:lumMod val="50000"/>
                  </a:schemeClr>
                </a:solidFill>
              </a:rPr>
              <a:t>Virtual IPs and service proxies</a:t>
            </a:r>
          </a:p>
          <a:p>
            <a:pPr>
              <a:lnSpc>
                <a:spcPct val="120000"/>
              </a:lnSpc>
              <a:spcBef>
                <a:spcPts val="0"/>
              </a:spcBef>
              <a:spcAft>
                <a:spcPts val="0"/>
              </a:spcAft>
            </a:pPr>
            <a:endParaRPr lang="en-US" sz="1700" b="1" dirty="0">
              <a:solidFill>
                <a:schemeClr val="accent2">
                  <a:lumMod val="50000"/>
                </a:schemeClr>
              </a:solidFill>
            </a:endParaRPr>
          </a:p>
          <a:p>
            <a:pPr>
              <a:lnSpc>
                <a:spcPct val="120000"/>
              </a:lnSpc>
              <a:spcBef>
                <a:spcPts val="0"/>
              </a:spcBef>
              <a:spcAft>
                <a:spcPts val="0"/>
              </a:spcAft>
            </a:pPr>
            <a:endParaRPr lang="en-US" sz="1700" b="1" dirty="0">
              <a:solidFill>
                <a:schemeClr val="accent2">
                  <a:lumMod val="50000"/>
                </a:schemeClr>
              </a:solidFill>
            </a:endParaRPr>
          </a:p>
          <a:p>
            <a:endParaRPr lang="en-US" dirty="0"/>
          </a:p>
        </p:txBody>
      </p:sp>
      <p:sp>
        <p:nvSpPr>
          <p:cNvPr id="3" name="Content Placeholder 2">
            <a:extLst>
              <a:ext uri="{FF2B5EF4-FFF2-40B4-BE49-F238E27FC236}">
                <a16:creationId xmlns:a16="http://schemas.microsoft.com/office/drawing/2014/main" id="{3184ADC2-99E8-4BE3-B97E-D0B7F6292D46}"/>
              </a:ext>
            </a:extLst>
          </p:cNvPr>
          <p:cNvSpPr>
            <a:spLocks noGrp="1"/>
          </p:cNvSpPr>
          <p:nvPr>
            <p:ph idx="13"/>
          </p:nvPr>
        </p:nvSpPr>
        <p:spPr>
          <a:xfrm>
            <a:off x="8532440" y="1268759"/>
            <a:ext cx="122142" cy="5140611"/>
          </a:xfrm>
        </p:spPr>
        <p:txBody>
          <a:bodyPr>
            <a:normAutofit/>
          </a:bodyPr>
          <a:lstStyle/>
          <a:p>
            <a:endParaRPr lang="en-US" dirty="0"/>
          </a:p>
          <a:p>
            <a:endParaRPr lang="en-US" dirty="0"/>
          </a:p>
          <a:p>
            <a:endParaRPr lang="en-US" dirty="0"/>
          </a:p>
          <a:p>
            <a:endParaRPr lang="en-US" dirty="0"/>
          </a:p>
          <a:p>
            <a:endParaRPr lang="en-US" dirty="0"/>
          </a:p>
          <a:p>
            <a:pPr lvl="1"/>
            <a:r>
              <a:rPr lang="en-US" dirty="0"/>
              <a:t>            </a:t>
            </a:r>
            <a:endParaRPr lang="en-US" b="1" dirty="0">
              <a:solidFill>
                <a:schemeClr val="accent2">
                  <a:lumMod val="50000"/>
                </a:schemeClr>
              </a:solidFill>
            </a:endParaRPr>
          </a:p>
          <a:p>
            <a:endParaRPr lang="en-US" dirty="0"/>
          </a:p>
          <a:p>
            <a:endParaRPr lang="en-US" dirty="0"/>
          </a:p>
          <a:p>
            <a:endParaRPr lang="en-US" dirty="0"/>
          </a:p>
          <a:p>
            <a:endParaRPr lang="en-US" dirty="0"/>
          </a:p>
          <a:p>
            <a:endParaRPr lang="en-US" dirty="0"/>
          </a:p>
          <a:p>
            <a:r>
              <a:rPr lang="en-US" dirty="0"/>
              <a:t>                   </a:t>
            </a:r>
            <a:endParaRPr lang="en-US" b="1" dirty="0">
              <a:solidFill>
                <a:schemeClr val="accent2">
                  <a:lumMod val="50000"/>
                </a:schemeClr>
              </a:solidFill>
            </a:endParaRPr>
          </a:p>
        </p:txBody>
      </p:sp>
      <p:sp>
        <p:nvSpPr>
          <p:cNvPr id="4" name="Title 3">
            <a:extLst>
              <a:ext uri="{FF2B5EF4-FFF2-40B4-BE49-F238E27FC236}">
                <a16:creationId xmlns:a16="http://schemas.microsoft.com/office/drawing/2014/main" id="{0B6FAFAA-C0B7-4D8D-B341-5AE3261B23C6}"/>
              </a:ext>
            </a:extLst>
          </p:cNvPr>
          <p:cNvSpPr>
            <a:spLocks noGrp="1"/>
          </p:cNvSpPr>
          <p:nvPr>
            <p:ph type="title"/>
          </p:nvPr>
        </p:nvSpPr>
        <p:spPr/>
        <p:txBody>
          <a:bodyPr/>
          <a:lstStyle/>
          <a:p>
            <a:r>
              <a:rPr lang="en-US" b="1" dirty="0">
                <a:solidFill>
                  <a:schemeClr val="accent2">
                    <a:lumMod val="50000"/>
                  </a:schemeClr>
                </a:solidFill>
              </a:rPr>
              <a:t>Services &amp; Load Balancing			(Contd.)</a:t>
            </a:r>
            <a:endParaRPr lang="en-US" dirty="0"/>
          </a:p>
        </p:txBody>
      </p:sp>
      <p:pic>
        <p:nvPicPr>
          <p:cNvPr id="9" name="Picture 8">
            <a:extLst>
              <a:ext uri="{FF2B5EF4-FFF2-40B4-BE49-F238E27FC236}">
                <a16:creationId xmlns:a16="http://schemas.microsoft.com/office/drawing/2014/main" id="{028C72E9-BE98-4D73-AC9C-AE24E6F249AA}"/>
              </a:ext>
            </a:extLst>
          </p:cNvPr>
          <p:cNvPicPr>
            <a:picLocks noChangeAspect="1"/>
          </p:cNvPicPr>
          <p:nvPr/>
        </p:nvPicPr>
        <p:blipFill>
          <a:blip r:embed="rId2"/>
          <a:stretch>
            <a:fillRect/>
          </a:stretch>
        </p:blipFill>
        <p:spPr>
          <a:xfrm>
            <a:off x="1312307" y="1772816"/>
            <a:ext cx="6161887" cy="4413510"/>
          </a:xfrm>
          <a:prstGeom prst="rect">
            <a:avLst/>
          </a:prstGeom>
        </p:spPr>
      </p:pic>
    </p:spTree>
    <p:extLst>
      <p:ext uri="{BB962C8B-B14F-4D97-AF65-F5344CB8AC3E}">
        <p14:creationId xmlns:p14="http://schemas.microsoft.com/office/powerpoint/2010/main" val="1839816737"/>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2C1C78-5D42-430F-AA84-4958997706D9}"/>
              </a:ext>
            </a:extLst>
          </p:cNvPr>
          <p:cNvSpPr>
            <a:spLocks noGrp="1"/>
          </p:cNvSpPr>
          <p:nvPr>
            <p:ph idx="1"/>
          </p:nvPr>
        </p:nvSpPr>
        <p:spPr>
          <a:xfrm>
            <a:off x="323528" y="1268760"/>
            <a:ext cx="8367145" cy="5328592"/>
          </a:xfrm>
        </p:spPr>
        <p:txBody>
          <a:bodyPr>
            <a:normAutofit fontScale="92500" lnSpcReduction="20000"/>
          </a:bodyPr>
          <a:lstStyle/>
          <a:p>
            <a:pPr>
              <a:lnSpc>
                <a:spcPct val="120000"/>
              </a:lnSpc>
              <a:spcBef>
                <a:spcPts val="0"/>
              </a:spcBef>
              <a:spcAft>
                <a:spcPts val="0"/>
              </a:spcAft>
            </a:pPr>
            <a:r>
              <a:rPr lang="en-US" sz="1600" b="1" dirty="0">
                <a:solidFill>
                  <a:schemeClr val="accent2">
                    <a:lumMod val="50000"/>
                  </a:schemeClr>
                </a:solidFill>
              </a:rPr>
              <a:t>Discovering services</a:t>
            </a:r>
          </a:p>
          <a:p>
            <a:pPr lvl="1">
              <a:lnSpc>
                <a:spcPct val="120000"/>
              </a:lnSpc>
              <a:spcBef>
                <a:spcPts val="0"/>
              </a:spcBef>
              <a:spcAft>
                <a:spcPts val="0"/>
              </a:spcAft>
            </a:pPr>
            <a:r>
              <a:rPr lang="en-US" dirty="0"/>
              <a:t>Kubernetes supports 2 primary modes of finding a Service - environment variables and DNS.</a:t>
            </a:r>
          </a:p>
          <a:p>
            <a:pPr lvl="1">
              <a:lnSpc>
                <a:spcPct val="120000"/>
              </a:lnSpc>
              <a:spcBef>
                <a:spcPts val="0"/>
              </a:spcBef>
              <a:spcAft>
                <a:spcPts val="0"/>
              </a:spcAft>
            </a:pPr>
            <a:endParaRPr lang="en-US" dirty="0"/>
          </a:p>
          <a:p>
            <a:pPr>
              <a:lnSpc>
                <a:spcPct val="120000"/>
              </a:lnSpc>
              <a:spcBef>
                <a:spcPts val="0"/>
              </a:spcBef>
              <a:spcAft>
                <a:spcPts val="0"/>
              </a:spcAft>
            </a:pPr>
            <a:r>
              <a:rPr lang="en-US" b="1" dirty="0"/>
              <a:t>Environment variables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When a Pod is run on a Node, the </a:t>
            </a:r>
            <a:r>
              <a:rPr lang="en-US" dirty="0" err="1"/>
              <a:t>kubelet</a:t>
            </a:r>
            <a:r>
              <a:rPr lang="en-US" dirty="0"/>
              <a:t> adds a set of environment variables for each active Service.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For example, the Service </a:t>
            </a:r>
            <a:r>
              <a:rPr lang="en-US" b="1" dirty="0" err="1"/>
              <a:t>redis</a:t>
            </a:r>
            <a:r>
              <a:rPr lang="en-US" b="1" dirty="0"/>
              <a:t>-master</a:t>
            </a:r>
            <a:r>
              <a:rPr lang="en-US" dirty="0"/>
              <a:t> which exposes </a:t>
            </a:r>
            <a:r>
              <a:rPr lang="en-US" b="1" dirty="0"/>
              <a:t>TCP </a:t>
            </a:r>
            <a:r>
              <a:rPr lang="en-US" dirty="0"/>
              <a:t>port </a:t>
            </a:r>
            <a:r>
              <a:rPr lang="en-US" b="1" dirty="0"/>
              <a:t>6379</a:t>
            </a:r>
            <a:r>
              <a:rPr lang="en-US" dirty="0"/>
              <a:t> and has been allocated </a:t>
            </a:r>
            <a:r>
              <a:rPr lang="en-US" b="1" dirty="0"/>
              <a:t>cluster IP </a:t>
            </a:r>
            <a:r>
              <a:rPr lang="en-US" dirty="0"/>
              <a:t>address </a:t>
            </a:r>
            <a:r>
              <a:rPr lang="en-US" b="1" dirty="0"/>
              <a:t>10.0.0.11</a:t>
            </a:r>
            <a:r>
              <a:rPr lang="en-US" dirty="0"/>
              <a:t>, produces the following environment variables:</a:t>
            </a:r>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When you have a Pod that needs to access a Service, and you are using the environment variable method to publish the port and cluster IP to the client Pods, you must create the Service before the client Pods come into existence. Otherwise, those client Pods won't have their environment variables populated.</a:t>
            </a:r>
          </a:p>
          <a:p>
            <a:pPr>
              <a:lnSpc>
                <a:spcPct val="120000"/>
              </a:lnSpc>
              <a:spcBef>
                <a:spcPts val="0"/>
              </a:spcBef>
              <a:spcAft>
                <a:spcPts val="0"/>
              </a:spcAft>
            </a:pPr>
            <a:endParaRPr lang="en-US" dirty="0"/>
          </a:p>
          <a:p>
            <a:pPr>
              <a:lnSpc>
                <a:spcPct val="120000"/>
              </a:lnSpc>
              <a:spcBef>
                <a:spcPts val="0"/>
              </a:spcBef>
              <a:spcAft>
                <a:spcPts val="0"/>
              </a:spcAft>
            </a:pPr>
            <a:r>
              <a:rPr lang="en-US" b="1" dirty="0"/>
              <a:t>DNS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 cluster-aware DNS server, such as </a:t>
            </a:r>
            <a:r>
              <a:rPr lang="en-US" dirty="0" err="1"/>
              <a:t>CoreDNS</a:t>
            </a:r>
            <a:r>
              <a:rPr lang="en-US" dirty="0"/>
              <a:t>, watches the Kubernetes API for new Services and creates a set of DNS records for each one. If DNS has been enabled throughout your cluster then all Pods should automatically be able to resolve Services by their DNS name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For example, if you have a Service called </a:t>
            </a:r>
            <a:r>
              <a:rPr lang="en-US" b="1" dirty="0"/>
              <a:t>my-service</a:t>
            </a:r>
            <a:r>
              <a:rPr lang="en-US" dirty="0"/>
              <a:t> in a Kubernetes namespace </a:t>
            </a:r>
            <a:r>
              <a:rPr lang="en-US" b="1" dirty="0"/>
              <a:t>my-ns</a:t>
            </a:r>
            <a:r>
              <a:rPr lang="en-US" dirty="0"/>
              <a:t>, the control plane and the DNS Service acting together create a DNS record for </a:t>
            </a:r>
            <a:r>
              <a:rPr lang="en-US" b="1" dirty="0"/>
              <a:t>my-service.my-ns</a:t>
            </a:r>
            <a:r>
              <a:rPr lang="en-US" dirty="0"/>
              <a:t>. Pods in the </a:t>
            </a:r>
            <a:r>
              <a:rPr lang="en-US" b="1" dirty="0"/>
              <a:t>my-ns</a:t>
            </a:r>
            <a:r>
              <a:rPr lang="en-US" dirty="0"/>
              <a:t> namespace should be able to find it by simply doing a name lookup for </a:t>
            </a:r>
            <a:r>
              <a:rPr lang="en-US" b="1" dirty="0"/>
              <a:t>my-service</a:t>
            </a:r>
            <a:r>
              <a:rPr lang="en-US" dirty="0"/>
              <a:t> (</a:t>
            </a:r>
            <a:r>
              <a:rPr lang="en-US" b="1" dirty="0"/>
              <a:t>my-service.my-ns </a:t>
            </a:r>
            <a:r>
              <a:rPr lang="en-US" dirty="0"/>
              <a:t>would also work).</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Pods in </a:t>
            </a:r>
            <a:r>
              <a:rPr lang="en-US" b="1" dirty="0"/>
              <a:t>other namespaces </a:t>
            </a:r>
            <a:r>
              <a:rPr lang="en-US" dirty="0"/>
              <a:t>must qualify the name as </a:t>
            </a:r>
            <a:r>
              <a:rPr lang="en-US" b="1" dirty="0"/>
              <a:t>my-service.my-ns</a:t>
            </a:r>
            <a:r>
              <a:rPr lang="en-US" dirty="0"/>
              <a:t>. These names will resolve to the cluster IP assigned for the Service.</a:t>
            </a:r>
          </a:p>
        </p:txBody>
      </p:sp>
      <p:sp>
        <p:nvSpPr>
          <p:cNvPr id="3" name="Title 2">
            <a:extLst>
              <a:ext uri="{FF2B5EF4-FFF2-40B4-BE49-F238E27FC236}">
                <a16:creationId xmlns:a16="http://schemas.microsoft.com/office/drawing/2014/main" id="{E7137EB4-8313-48A0-BEE2-8FD5250EAAA9}"/>
              </a:ext>
            </a:extLst>
          </p:cNvPr>
          <p:cNvSpPr>
            <a:spLocks noGrp="1"/>
          </p:cNvSpPr>
          <p:nvPr>
            <p:ph type="title"/>
          </p:nvPr>
        </p:nvSpPr>
        <p:spPr/>
        <p:txBody>
          <a:bodyPr/>
          <a:lstStyle/>
          <a:p>
            <a:r>
              <a:rPr lang="en-US" b="1" dirty="0">
                <a:solidFill>
                  <a:schemeClr val="accent2">
                    <a:lumMod val="50000"/>
                  </a:schemeClr>
                </a:solidFill>
              </a:rPr>
              <a:t>Services &amp; Load Balancing			(Contd.)</a:t>
            </a:r>
            <a:endParaRPr lang="en-US" dirty="0"/>
          </a:p>
        </p:txBody>
      </p:sp>
      <p:pic>
        <p:nvPicPr>
          <p:cNvPr id="4" name="Picture 3">
            <a:extLst>
              <a:ext uri="{FF2B5EF4-FFF2-40B4-BE49-F238E27FC236}">
                <a16:creationId xmlns:a16="http://schemas.microsoft.com/office/drawing/2014/main" id="{447A2E1B-CAC9-4E91-B005-FEAF9537604A}"/>
              </a:ext>
            </a:extLst>
          </p:cNvPr>
          <p:cNvPicPr>
            <a:picLocks noChangeAspect="1"/>
          </p:cNvPicPr>
          <p:nvPr/>
        </p:nvPicPr>
        <p:blipFill>
          <a:blip r:embed="rId2"/>
          <a:stretch>
            <a:fillRect/>
          </a:stretch>
        </p:blipFill>
        <p:spPr>
          <a:xfrm>
            <a:off x="2627784" y="2564904"/>
            <a:ext cx="3482132" cy="1373128"/>
          </a:xfrm>
          <a:prstGeom prst="rect">
            <a:avLst/>
          </a:prstGeom>
        </p:spPr>
      </p:pic>
    </p:spTree>
    <p:extLst>
      <p:ext uri="{BB962C8B-B14F-4D97-AF65-F5344CB8AC3E}">
        <p14:creationId xmlns:p14="http://schemas.microsoft.com/office/powerpoint/2010/main" val="2701583938"/>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2D1E69-3E4F-4715-A443-294F291270B7}"/>
              </a:ext>
            </a:extLst>
          </p:cNvPr>
          <p:cNvSpPr>
            <a:spLocks noGrp="1"/>
          </p:cNvSpPr>
          <p:nvPr>
            <p:ph idx="1"/>
          </p:nvPr>
        </p:nvSpPr>
        <p:spPr>
          <a:xfrm>
            <a:off x="453325" y="1268760"/>
            <a:ext cx="8237348" cy="5256584"/>
          </a:xfrm>
        </p:spPr>
        <p:txBody>
          <a:bodyPr>
            <a:normAutofit fontScale="92500" lnSpcReduction="10000"/>
          </a:bodyPr>
          <a:lstStyle/>
          <a:p>
            <a:pPr>
              <a:lnSpc>
                <a:spcPct val="110000"/>
              </a:lnSpc>
              <a:spcBef>
                <a:spcPts val="0"/>
              </a:spcBef>
              <a:spcAft>
                <a:spcPts val="0"/>
              </a:spcAft>
            </a:pPr>
            <a:r>
              <a:rPr lang="en-US" sz="1600" b="1" dirty="0">
                <a:solidFill>
                  <a:schemeClr val="accent2">
                    <a:lumMod val="50000"/>
                  </a:schemeClr>
                </a:solidFill>
              </a:rPr>
              <a:t>Headless Services</a:t>
            </a:r>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Sometimes you don't need load-balancing and a single Service IP. In this case, you can create what are termed "headless" Services, by explicitly specifying "None" for the cluster IP (.</a:t>
            </a:r>
            <a:r>
              <a:rPr lang="en-US" dirty="0" err="1"/>
              <a:t>spec.clusterIP</a:t>
            </a:r>
            <a:r>
              <a:rPr lang="en-US" dirty="0"/>
              <a:t>).</a:t>
            </a:r>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For headless Services, a cluster IP is not allocated, </a:t>
            </a:r>
            <a:r>
              <a:rPr lang="en-US" dirty="0" err="1"/>
              <a:t>kube</a:t>
            </a:r>
            <a:r>
              <a:rPr lang="en-US" dirty="0"/>
              <a:t>-proxy does not handle these Services, and there is no load balancing or proxying done by the platform for them. </a:t>
            </a:r>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How DNS is automatically configured depends on whether the Service has selectors defined:</a:t>
            </a:r>
          </a:p>
          <a:p>
            <a:pPr>
              <a:lnSpc>
                <a:spcPct val="110000"/>
              </a:lnSpc>
              <a:spcBef>
                <a:spcPts val="0"/>
              </a:spcBef>
              <a:spcAft>
                <a:spcPts val="0"/>
              </a:spcAft>
            </a:pPr>
            <a:r>
              <a:rPr lang="en-US" b="1" dirty="0"/>
              <a:t>With selectors</a:t>
            </a:r>
          </a:p>
          <a:p>
            <a:pPr lvl="1">
              <a:lnSpc>
                <a:spcPct val="110000"/>
              </a:lnSpc>
              <a:spcBef>
                <a:spcPts val="0"/>
              </a:spcBef>
              <a:spcAft>
                <a:spcPts val="0"/>
              </a:spcAft>
            </a:pPr>
            <a:r>
              <a:rPr lang="en-US" dirty="0"/>
              <a:t>For headless Services that define selectors, the endpoints controller creates Endpoints records in the API, and modifies the DNS configuration to return records (addresses) that point directly to the Pods backing the Service.</a:t>
            </a:r>
          </a:p>
          <a:p>
            <a:pPr>
              <a:lnSpc>
                <a:spcPct val="110000"/>
              </a:lnSpc>
              <a:spcBef>
                <a:spcPts val="0"/>
              </a:spcBef>
              <a:spcAft>
                <a:spcPts val="0"/>
              </a:spcAft>
            </a:pPr>
            <a:r>
              <a:rPr lang="en-US" b="1" dirty="0"/>
              <a:t>Without selectors</a:t>
            </a:r>
          </a:p>
          <a:p>
            <a:pPr lvl="1">
              <a:lnSpc>
                <a:spcPct val="110000"/>
              </a:lnSpc>
              <a:spcBef>
                <a:spcPts val="0"/>
              </a:spcBef>
              <a:spcAft>
                <a:spcPts val="0"/>
              </a:spcAft>
            </a:pPr>
            <a:r>
              <a:rPr lang="en-US" dirty="0"/>
              <a:t>For headless Services that do not define selectors, the endpoints controller does not create Endpoints records.         However, the DNS system looks for and configures either:</a:t>
            </a:r>
          </a:p>
          <a:p>
            <a:pPr marL="1314450" lvl="2" indent="-171450">
              <a:lnSpc>
                <a:spcPct val="110000"/>
              </a:lnSpc>
              <a:spcBef>
                <a:spcPts val="0"/>
              </a:spcBef>
              <a:buClr>
                <a:schemeClr val="accent2">
                  <a:lumMod val="50000"/>
                </a:schemeClr>
              </a:buClr>
              <a:buSzPct val="100000"/>
              <a:buFont typeface="Arial" panose="020B0604020202020204" pitchFamily="34" charset="0"/>
              <a:buChar char="•"/>
            </a:pPr>
            <a:r>
              <a:rPr lang="en-US" sz="1200" dirty="0"/>
              <a:t>CNAME records for </a:t>
            </a:r>
            <a:r>
              <a:rPr lang="en-US" sz="1200" dirty="0" err="1"/>
              <a:t>ExternalName</a:t>
            </a:r>
            <a:r>
              <a:rPr lang="en-US" sz="1200" dirty="0"/>
              <a:t>-type Services.</a:t>
            </a:r>
          </a:p>
          <a:p>
            <a:pPr marL="1314450" lvl="2" indent="-171450">
              <a:lnSpc>
                <a:spcPct val="110000"/>
              </a:lnSpc>
              <a:spcBef>
                <a:spcPts val="0"/>
              </a:spcBef>
              <a:buClr>
                <a:schemeClr val="accent2">
                  <a:lumMod val="50000"/>
                </a:schemeClr>
              </a:buClr>
              <a:buSzPct val="100000"/>
              <a:buFont typeface="Arial" panose="020B0604020202020204" pitchFamily="34" charset="0"/>
              <a:buChar char="•"/>
            </a:pPr>
            <a:r>
              <a:rPr lang="en-US" sz="1200" dirty="0"/>
              <a:t>A records for any Endpoints that share a name with the Service, for all other types.</a:t>
            </a:r>
          </a:p>
          <a:p>
            <a:pPr marL="1314450" lvl="2" indent="-171450">
              <a:lnSpc>
                <a:spcPct val="110000"/>
              </a:lnSpc>
              <a:spcBef>
                <a:spcPts val="0"/>
              </a:spcBef>
              <a:buClr>
                <a:schemeClr val="accent2">
                  <a:lumMod val="50000"/>
                </a:schemeClr>
              </a:buClr>
              <a:buSzPct val="100000"/>
              <a:buFont typeface="Arial" panose="020B0604020202020204" pitchFamily="34" charset="0"/>
              <a:buChar char="•"/>
            </a:pPr>
            <a:endParaRPr lang="en-US" sz="1500" b="1" dirty="0">
              <a:solidFill>
                <a:schemeClr val="accent2">
                  <a:lumMod val="50000"/>
                </a:schemeClr>
              </a:solidFill>
            </a:endParaRPr>
          </a:p>
          <a:p>
            <a:pPr>
              <a:lnSpc>
                <a:spcPct val="120000"/>
              </a:lnSpc>
              <a:spcBef>
                <a:spcPts val="0"/>
              </a:spcBef>
              <a:spcAft>
                <a:spcPts val="0"/>
              </a:spcAft>
            </a:pPr>
            <a:r>
              <a:rPr lang="en-US" sz="1500" b="1" dirty="0">
                <a:solidFill>
                  <a:schemeClr val="accent2">
                    <a:lumMod val="50000"/>
                  </a:schemeClr>
                </a:solidFill>
              </a:rPr>
              <a:t>Publishing Services (</a:t>
            </a:r>
            <a:r>
              <a:rPr lang="en-US" sz="1500" b="1" dirty="0" err="1">
                <a:solidFill>
                  <a:schemeClr val="accent2">
                    <a:lumMod val="50000"/>
                  </a:schemeClr>
                </a:solidFill>
              </a:rPr>
              <a:t>ServiceTypes</a:t>
            </a:r>
            <a:r>
              <a:rPr lang="en-US" sz="1500" b="1" dirty="0">
                <a:solidFill>
                  <a:schemeClr val="accent2">
                    <a:lumMod val="50000"/>
                  </a:schemeClr>
                </a:solidFill>
              </a:rPr>
              <a:t>)</a:t>
            </a:r>
          </a:p>
          <a:p>
            <a:pPr lvl="1">
              <a:lnSpc>
                <a:spcPct val="120000"/>
              </a:lnSpc>
              <a:spcBef>
                <a:spcPts val="0"/>
              </a:spcBef>
              <a:spcAft>
                <a:spcPts val="0"/>
              </a:spcAft>
            </a:pPr>
            <a:r>
              <a:rPr lang="en-US" dirty="0"/>
              <a:t>Kubernetes </a:t>
            </a:r>
            <a:r>
              <a:rPr lang="en-US" dirty="0" err="1"/>
              <a:t>ServiceTypes</a:t>
            </a:r>
            <a:r>
              <a:rPr lang="en-US" dirty="0"/>
              <a:t> allow you to specify what kind of Service you want. The default is </a:t>
            </a:r>
            <a:r>
              <a:rPr lang="en-US" dirty="0" err="1"/>
              <a:t>ClusterIP</a:t>
            </a:r>
            <a:r>
              <a:rPr lang="en-US" dirty="0"/>
              <a:t>.</a:t>
            </a:r>
          </a:p>
          <a:p>
            <a:pPr>
              <a:lnSpc>
                <a:spcPct val="120000"/>
              </a:lnSpc>
              <a:spcBef>
                <a:spcPts val="0"/>
              </a:spcBef>
              <a:spcAft>
                <a:spcPts val="0"/>
              </a:spcAft>
            </a:pPr>
            <a:r>
              <a:rPr lang="en-US" dirty="0"/>
              <a:t>Type values and their behaviors are:</a:t>
            </a:r>
          </a:p>
          <a:p>
            <a:pPr>
              <a:lnSpc>
                <a:spcPct val="120000"/>
              </a:lnSpc>
              <a:spcBef>
                <a:spcPts val="0"/>
              </a:spcBef>
              <a:spcAft>
                <a:spcPts val="0"/>
              </a:spcAft>
            </a:pPr>
            <a:r>
              <a:rPr lang="en-US" b="1" dirty="0" err="1"/>
              <a:t>ClusterIP</a:t>
            </a:r>
            <a:r>
              <a:rPr lang="en-US" b="1" dirty="0"/>
              <a:t>: </a:t>
            </a:r>
            <a:r>
              <a:rPr lang="en-US" dirty="0"/>
              <a:t>Exposes the Service on a cluster-internal IP. Choosing this value makes the Service only reachable from within the cluster. This is the default </a:t>
            </a:r>
            <a:r>
              <a:rPr lang="en-US" dirty="0" err="1"/>
              <a:t>ServiceType</a:t>
            </a:r>
            <a:r>
              <a:rPr lang="en-US" dirty="0"/>
              <a:t>.</a:t>
            </a:r>
          </a:p>
          <a:p>
            <a:pPr>
              <a:lnSpc>
                <a:spcPct val="120000"/>
              </a:lnSpc>
              <a:spcBef>
                <a:spcPts val="0"/>
              </a:spcBef>
              <a:spcAft>
                <a:spcPts val="0"/>
              </a:spcAft>
            </a:pPr>
            <a:r>
              <a:rPr lang="en-US" b="1" dirty="0"/>
              <a:t>NodePort: </a:t>
            </a:r>
            <a:r>
              <a:rPr lang="en-US" dirty="0"/>
              <a:t>Exposes the Service on each Node's IP at a static port (the NodePort). A </a:t>
            </a:r>
            <a:r>
              <a:rPr lang="en-US" dirty="0" err="1"/>
              <a:t>ClusterIP</a:t>
            </a:r>
            <a:r>
              <a:rPr lang="en-US" dirty="0"/>
              <a:t> Service, to which the NodePort Service routes, is automatically created. You'll be able to contact the NodePort Service, from outside the cluster, by requesting &lt;</a:t>
            </a:r>
            <a:r>
              <a:rPr lang="en-US" dirty="0" err="1"/>
              <a:t>NodeIP</a:t>
            </a:r>
            <a:r>
              <a:rPr lang="en-US" dirty="0"/>
              <a:t>&gt;:&lt;NodePort&gt;.</a:t>
            </a:r>
          </a:p>
          <a:p>
            <a:pPr>
              <a:lnSpc>
                <a:spcPct val="120000"/>
              </a:lnSpc>
              <a:spcBef>
                <a:spcPts val="0"/>
              </a:spcBef>
              <a:spcAft>
                <a:spcPts val="0"/>
              </a:spcAft>
            </a:pPr>
            <a:r>
              <a:rPr lang="en-US" b="1" dirty="0" err="1"/>
              <a:t>LoadBalancer</a:t>
            </a:r>
            <a:r>
              <a:rPr lang="en-US" b="1" dirty="0"/>
              <a:t>: </a:t>
            </a:r>
            <a:r>
              <a:rPr lang="en-US" dirty="0"/>
              <a:t>Exposes the Service externally using a cloud provider's load balancer. NodePort and </a:t>
            </a:r>
            <a:r>
              <a:rPr lang="en-US" dirty="0" err="1"/>
              <a:t>ClusterIP</a:t>
            </a:r>
            <a:r>
              <a:rPr lang="en-US" dirty="0"/>
              <a:t> Services, to which the external load balancer routes, are automatically created.</a:t>
            </a:r>
          </a:p>
          <a:p>
            <a:pPr>
              <a:lnSpc>
                <a:spcPct val="120000"/>
              </a:lnSpc>
              <a:spcBef>
                <a:spcPts val="0"/>
              </a:spcBef>
              <a:spcAft>
                <a:spcPts val="0"/>
              </a:spcAft>
            </a:pPr>
            <a:r>
              <a:rPr lang="en-US" b="1" dirty="0" err="1"/>
              <a:t>ExternalName</a:t>
            </a:r>
            <a:r>
              <a:rPr lang="en-US" b="1" dirty="0"/>
              <a:t>: </a:t>
            </a:r>
            <a:r>
              <a:rPr lang="en-US" dirty="0"/>
              <a:t>Maps the Service to the contents of the </a:t>
            </a:r>
            <a:r>
              <a:rPr lang="en-US" dirty="0" err="1"/>
              <a:t>externalName</a:t>
            </a:r>
            <a:r>
              <a:rPr lang="en-US" dirty="0"/>
              <a:t> field (e.g. foo.bar.example.com), by returning a CNAME record with its value. No proxying of any kind is set up.</a:t>
            </a:r>
          </a:p>
        </p:txBody>
      </p:sp>
      <p:sp>
        <p:nvSpPr>
          <p:cNvPr id="3" name="Title 2">
            <a:extLst>
              <a:ext uri="{FF2B5EF4-FFF2-40B4-BE49-F238E27FC236}">
                <a16:creationId xmlns:a16="http://schemas.microsoft.com/office/drawing/2014/main" id="{492F8357-A619-4F2F-933A-D1A62C540561}"/>
              </a:ext>
            </a:extLst>
          </p:cNvPr>
          <p:cNvSpPr>
            <a:spLocks noGrp="1"/>
          </p:cNvSpPr>
          <p:nvPr>
            <p:ph type="title"/>
          </p:nvPr>
        </p:nvSpPr>
        <p:spPr/>
        <p:txBody>
          <a:bodyPr/>
          <a:lstStyle/>
          <a:p>
            <a:r>
              <a:rPr lang="en-US" b="1" dirty="0">
                <a:solidFill>
                  <a:schemeClr val="accent2">
                    <a:lumMod val="50000"/>
                  </a:schemeClr>
                </a:solidFill>
              </a:rPr>
              <a:t>Services &amp; Load Balancing			(Contd.)</a:t>
            </a:r>
            <a:endParaRPr lang="en-US" dirty="0"/>
          </a:p>
        </p:txBody>
      </p:sp>
    </p:spTree>
    <p:extLst>
      <p:ext uri="{BB962C8B-B14F-4D97-AF65-F5344CB8AC3E}">
        <p14:creationId xmlns:p14="http://schemas.microsoft.com/office/powerpoint/2010/main" val="233761850"/>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2A5BA2-2970-4CED-824A-1273715025D3}"/>
              </a:ext>
            </a:extLst>
          </p:cNvPr>
          <p:cNvSpPr>
            <a:spLocks noGrp="1"/>
          </p:cNvSpPr>
          <p:nvPr>
            <p:ph idx="1"/>
          </p:nvPr>
        </p:nvSpPr>
        <p:spPr>
          <a:xfrm>
            <a:off x="453326" y="1268760"/>
            <a:ext cx="4478714" cy="5472608"/>
          </a:xfrm>
        </p:spPr>
        <p:txBody>
          <a:bodyPr>
            <a:normAutofit lnSpcReduction="10000"/>
          </a:bodyPr>
          <a:lstStyle/>
          <a:p>
            <a:pPr>
              <a:lnSpc>
                <a:spcPct val="100000"/>
              </a:lnSpc>
              <a:spcBef>
                <a:spcPts val="0"/>
              </a:spcBef>
              <a:spcAft>
                <a:spcPts val="0"/>
              </a:spcAft>
            </a:pPr>
            <a:r>
              <a:rPr lang="en-US" sz="1400" b="1" dirty="0">
                <a:solidFill>
                  <a:schemeClr val="accent2">
                    <a:lumMod val="50000"/>
                  </a:schemeClr>
                </a:solidFill>
              </a:rPr>
              <a:t>Type NodePort</a:t>
            </a:r>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US" dirty="0"/>
              <a:t>If you set the type field to NodePort, the Kubernetes control plane allocates a port from a range specified by --service-node-port-range flag (default: 30000-32767). Each node proxies that port (the same port number on every Node) into your Service. Your Service reports the allocated port in its .</a:t>
            </a:r>
            <a:r>
              <a:rPr lang="en-US" dirty="0" err="1"/>
              <a:t>spec.ports</a:t>
            </a:r>
            <a:r>
              <a:rPr lang="en-US" dirty="0"/>
              <a:t>[*].</a:t>
            </a:r>
            <a:r>
              <a:rPr lang="en-US" dirty="0" err="1"/>
              <a:t>nodePort</a:t>
            </a:r>
            <a:r>
              <a:rPr lang="en-US" dirty="0"/>
              <a:t> field</a:t>
            </a:r>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US" dirty="0"/>
              <a:t>If you want to specify particular IP(s) to proxy the port, you can set the --</a:t>
            </a:r>
            <a:r>
              <a:rPr lang="en-US" dirty="0" err="1"/>
              <a:t>nodeport</a:t>
            </a:r>
            <a:r>
              <a:rPr lang="en-US" dirty="0"/>
              <a:t>-addresses flag in </a:t>
            </a:r>
            <a:r>
              <a:rPr lang="en-US" dirty="0" err="1"/>
              <a:t>kube</a:t>
            </a:r>
            <a:r>
              <a:rPr lang="en-US" dirty="0"/>
              <a:t>-proxy to particular IP block(s); this is supported since Kubernetes v1.10. </a:t>
            </a:r>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US" dirty="0"/>
              <a:t>If you want a specific port number, you can specify a value in the </a:t>
            </a:r>
            <a:r>
              <a:rPr lang="en-US" dirty="0" err="1"/>
              <a:t>nodePort</a:t>
            </a:r>
            <a:r>
              <a:rPr lang="en-US" dirty="0"/>
              <a:t> field. The control plane will either allocate you that port or report that the API transaction failed. This means that you need to take care of possible port collisions yourself. You also have to use a valid port number, one that's inside the range configured for NodePort use.</a:t>
            </a:r>
          </a:p>
          <a:p>
            <a:pPr>
              <a:lnSpc>
                <a:spcPct val="100000"/>
              </a:lnSpc>
              <a:spcBef>
                <a:spcPts val="0"/>
              </a:spcBef>
              <a:spcAft>
                <a:spcPts val="0"/>
              </a:spcAft>
            </a:pPr>
            <a:endParaRPr lang="en-US" dirty="0"/>
          </a:p>
          <a:p>
            <a:pPr>
              <a:lnSpc>
                <a:spcPct val="100000"/>
              </a:lnSpc>
              <a:spcBef>
                <a:spcPts val="0"/>
              </a:spcBef>
              <a:spcAft>
                <a:spcPts val="0"/>
              </a:spcAft>
            </a:pPr>
            <a:r>
              <a:rPr lang="en-US" sz="1400" b="1" dirty="0">
                <a:solidFill>
                  <a:schemeClr val="accent2">
                    <a:lumMod val="50000"/>
                  </a:schemeClr>
                </a:solidFill>
              </a:rPr>
              <a:t>Type </a:t>
            </a:r>
            <a:r>
              <a:rPr lang="en-US" sz="1400" b="1" dirty="0" err="1">
                <a:solidFill>
                  <a:schemeClr val="accent2">
                    <a:lumMod val="50000"/>
                  </a:schemeClr>
                </a:solidFill>
              </a:rPr>
              <a:t>ExternalName</a:t>
            </a:r>
            <a:endParaRPr lang="en-US" sz="1400" b="1" dirty="0">
              <a:solidFill>
                <a:schemeClr val="accent2">
                  <a:lumMod val="50000"/>
                </a:schemeClr>
              </a:solidFill>
            </a:endParaRPr>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US" dirty="0"/>
              <a:t>Services of type </a:t>
            </a:r>
            <a:r>
              <a:rPr lang="en-US" dirty="0" err="1"/>
              <a:t>ExternalName</a:t>
            </a:r>
            <a:r>
              <a:rPr lang="en-US" dirty="0"/>
              <a:t> map a Service to a DNS name, not to a typical selector such as my-service or </a:t>
            </a:r>
            <a:r>
              <a:rPr lang="en-US" dirty="0" err="1"/>
              <a:t>cassandra</a:t>
            </a:r>
            <a:r>
              <a:rPr lang="en-US" dirty="0"/>
              <a:t>. You specify these Services with the </a:t>
            </a:r>
            <a:r>
              <a:rPr lang="en-US" dirty="0" err="1"/>
              <a:t>spec.externalName</a:t>
            </a:r>
            <a:r>
              <a:rPr lang="en-US" dirty="0"/>
              <a:t> parameter.</a:t>
            </a:r>
          </a:p>
          <a:p>
            <a:pPr marL="573088" lvl="1" indent="-1714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US" dirty="0" err="1"/>
              <a:t>ExternalName</a:t>
            </a:r>
            <a:r>
              <a:rPr lang="en-US" dirty="0"/>
              <a:t> accepts an IPv4 address string, but as a DNS names comprised of digits, not as an IP address. </a:t>
            </a:r>
            <a:r>
              <a:rPr lang="en-US" dirty="0" err="1"/>
              <a:t>ExternalNames</a:t>
            </a:r>
            <a:r>
              <a:rPr lang="en-US" dirty="0"/>
              <a:t> that resemble IPv4 addresses are not resolved by </a:t>
            </a:r>
            <a:r>
              <a:rPr lang="en-US" dirty="0" err="1"/>
              <a:t>CoreDNS</a:t>
            </a:r>
            <a:r>
              <a:rPr lang="en-US" dirty="0"/>
              <a:t> or ingress-</a:t>
            </a:r>
            <a:r>
              <a:rPr lang="en-US" dirty="0" err="1"/>
              <a:t>nginx</a:t>
            </a:r>
            <a:r>
              <a:rPr lang="en-US" dirty="0"/>
              <a:t> because </a:t>
            </a:r>
            <a:r>
              <a:rPr lang="en-US" dirty="0" err="1"/>
              <a:t>ExternalName</a:t>
            </a:r>
            <a:r>
              <a:rPr lang="en-US" dirty="0"/>
              <a:t> is intended to specify a canonical DNS name. To hardcode an IP address, consider using headless Services.</a:t>
            </a:r>
          </a:p>
          <a:p>
            <a:endParaRPr lang="en-US" dirty="0"/>
          </a:p>
        </p:txBody>
      </p:sp>
      <p:sp>
        <p:nvSpPr>
          <p:cNvPr id="3" name="Content Placeholder 2">
            <a:extLst>
              <a:ext uri="{FF2B5EF4-FFF2-40B4-BE49-F238E27FC236}">
                <a16:creationId xmlns:a16="http://schemas.microsoft.com/office/drawing/2014/main" id="{6CD5148C-10E9-4E3D-B59F-331977910321}"/>
              </a:ext>
            </a:extLst>
          </p:cNvPr>
          <p:cNvSpPr>
            <a:spLocks noGrp="1"/>
          </p:cNvSpPr>
          <p:nvPr>
            <p:ph idx="13"/>
          </p:nvPr>
        </p:nvSpPr>
        <p:spPr>
          <a:xfrm>
            <a:off x="5076056" y="1268760"/>
            <a:ext cx="3578526" cy="5256584"/>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pPr marL="914400" lvl="2" indent="0">
              <a:buNone/>
            </a:pPr>
            <a:r>
              <a:rPr lang="en-US" sz="1400" b="1" dirty="0">
                <a:solidFill>
                  <a:schemeClr val="accent2">
                    <a:lumMod val="50000"/>
                  </a:schemeClr>
                </a:solidFill>
              </a:rPr>
              <a:t> NodePort</a:t>
            </a:r>
          </a:p>
          <a:p>
            <a:pPr marL="914400" lvl="2" indent="0">
              <a:buNone/>
            </a:pPr>
            <a:endParaRPr lang="en-US" sz="1400" b="1" dirty="0">
              <a:solidFill>
                <a:schemeClr val="accent2">
                  <a:lumMod val="50000"/>
                </a:schemeClr>
              </a:solidFill>
            </a:endParaRPr>
          </a:p>
          <a:p>
            <a:pPr marL="914400" lvl="2" indent="0">
              <a:buNone/>
            </a:pPr>
            <a:endParaRPr lang="en-US" sz="1400" b="1" dirty="0">
              <a:solidFill>
                <a:schemeClr val="accent2">
                  <a:lumMod val="50000"/>
                </a:schemeClr>
              </a:solidFill>
            </a:endParaRPr>
          </a:p>
          <a:p>
            <a:pPr marL="914400" lvl="2" indent="0">
              <a:buNone/>
            </a:pPr>
            <a:endParaRPr lang="en-US" sz="1400" b="1" dirty="0">
              <a:solidFill>
                <a:schemeClr val="accent2">
                  <a:lumMod val="50000"/>
                </a:schemeClr>
              </a:solidFill>
            </a:endParaRPr>
          </a:p>
          <a:p>
            <a:pPr marL="914400" lvl="2" indent="0">
              <a:buNone/>
            </a:pPr>
            <a:endParaRPr lang="en-US" sz="1400" b="1" dirty="0">
              <a:solidFill>
                <a:schemeClr val="accent2">
                  <a:lumMod val="50000"/>
                </a:schemeClr>
              </a:solidFill>
            </a:endParaRPr>
          </a:p>
          <a:p>
            <a:pPr marL="914400" lvl="2" indent="0">
              <a:buNone/>
            </a:pPr>
            <a:endParaRPr lang="en-US" sz="1400" b="1" dirty="0">
              <a:solidFill>
                <a:schemeClr val="accent2">
                  <a:lumMod val="50000"/>
                </a:schemeClr>
              </a:solidFill>
            </a:endParaRPr>
          </a:p>
          <a:p>
            <a:pPr marL="914400" lvl="2" indent="0">
              <a:buNone/>
            </a:pPr>
            <a:endParaRPr lang="en-US" sz="1400" b="1" dirty="0">
              <a:solidFill>
                <a:schemeClr val="accent2">
                  <a:lumMod val="50000"/>
                </a:schemeClr>
              </a:solidFill>
            </a:endParaRPr>
          </a:p>
          <a:p>
            <a:pPr marL="914400" lvl="2" indent="0">
              <a:buNone/>
            </a:pPr>
            <a:endParaRPr lang="en-US" sz="1400" b="1" dirty="0">
              <a:solidFill>
                <a:schemeClr val="accent2">
                  <a:lumMod val="50000"/>
                </a:schemeClr>
              </a:solidFill>
            </a:endParaRPr>
          </a:p>
          <a:p>
            <a:pPr marL="914400" lvl="2" indent="0">
              <a:buNone/>
            </a:pPr>
            <a:endParaRPr lang="en-US" sz="1400" b="1" dirty="0">
              <a:solidFill>
                <a:schemeClr val="accent2">
                  <a:lumMod val="50000"/>
                </a:schemeClr>
              </a:solidFill>
            </a:endParaRPr>
          </a:p>
          <a:p>
            <a:pPr marL="914400" lvl="2" indent="0">
              <a:buNone/>
            </a:pPr>
            <a:endParaRPr lang="en-US" sz="1400" b="1" dirty="0">
              <a:solidFill>
                <a:schemeClr val="accent2">
                  <a:lumMod val="50000"/>
                </a:schemeClr>
              </a:solidFill>
            </a:endParaRPr>
          </a:p>
          <a:p>
            <a:pPr marL="914400" lvl="2" indent="0">
              <a:buNone/>
            </a:pPr>
            <a:endParaRPr lang="en-US" sz="1400" b="1" dirty="0">
              <a:solidFill>
                <a:schemeClr val="accent2">
                  <a:lumMod val="50000"/>
                </a:schemeClr>
              </a:solidFill>
            </a:endParaRPr>
          </a:p>
          <a:p>
            <a:pPr marL="914400" lvl="2" indent="0">
              <a:buNone/>
            </a:pPr>
            <a:r>
              <a:rPr lang="en-US" sz="1400" b="1" dirty="0">
                <a:solidFill>
                  <a:schemeClr val="accent2">
                    <a:lumMod val="50000"/>
                  </a:schemeClr>
                </a:solidFill>
              </a:rPr>
              <a:t>  External Name</a:t>
            </a:r>
          </a:p>
        </p:txBody>
      </p:sp>
      <p:sp>
        <p:nvSpPr>
          <p:cNvPr id="4" name="Title 3">
            <a:extLst>
              <a:ext uri="{FF2B5EF4-FFF2-40B4-BE49-F238E27FC236}">
                <a16:creationId xmlns:a16="http://schemas.microsoft.com/office/drawing/2014/main" id="{50DDE1F0-3155-4CD8-8C53-4E7FEA5A73F9}"/>
              </a:ext>
            </a:extLst>
          </p:cNvPr>
          <p:cNvSpPr>
            <a:spLocks noGrp="1"/>
          </p:cNvSpPr>
          <p:nvPr>
            <p:ph type="title"/>
          </p:nvPr>
        </p:nvSpPr>
        <p:spPr/>
        <p:txBody>
          <a:bodyPr/>
          <a:lstStyle/>
          <a:p>
            <a:r>
              <a:rPr lang="en-US" b="1" dirty="0">
                <a:solidFill>
                  <a:schemeClr val="accent2">
                    <a:lumMod val="50000"/>
                  </a:schemeClr>
                </a:solidFill>
              </a:rPr>
              <a:t>Services &amp; Load Balancing			(Contd.)</a:t>
            </a:r>
            <a:endParaRPr lang="en-US" dirty="0"/>
          </a:p>
        </p:txBody>
      </p:sp>
      <p:pic>
        <p:nvPicPr>
          <p:cNvPr id="5" name="Picture 4">
            <a:extLst>
              <a:ext uri="{FF2B5EF4-FFF2-40B4-BE49-F238E27FC236}">
                <a16:creationId xmlns:a16="http://schemas.microsoft.com/office/drawing/2014/main" id="{157CBB3A-D914-464A-BB24-8B349D3354EE}"/>
              </a:ext>
            </a:extLst>
          </p:cNvPr>
          <p:cNvPicPr>
            <a:picLocks noChangeAspect="1"/>
          </p:cNvPicPr>
          <p:nvPr/>
        </p:nvPicPr>
        <p:blipFill>
          <a:blip r:embed="rId2"/>
          <a:stretch>
            <a:fillRect/>
          </a:stretch>
        </p:blipFill>
        <p:spPr>
          <a:xfrm>
            <a:off x="5383595" y="1268760"/>
            <a:ext cx="3060565" cy="2581005"/>
          </a:xfrm>
          <a:prstGeom prst="rect">
            <a:avLst/>
          </a:prstGeom>
        </p:spPr>
      </p:pic>
      <p:pic>
        <p:nvPicPr>
          <p:cNvPr id="6" name="Picture 5">
            <a:extLst>
              <a:ext uri="{FF2B5EF4-FFF2-40B4-BE49-F238E27FC236}">
                <a16:creationId xmlns:a16="http://schemas.microsoft.com/office/drawing/2014/main" id="{E79DA4E5-61F5-4562-923E-7E2515F2DB7A}"/>
              </a:ext>
            </a:extLst>
          </p:cNvPr>
          <p:cNvPicPr>
            <a:picLocks noChangeAspect="1"/>
          </p:cNvPicPr>
          <p:nvPr/>
        </p:nvPicPr>
        <p:blipFill>
          <a:blip r:embed="rId3"/>
          <a:stretch>
            <a:fillRect/>
          </a:stretch>
        </p:blipFill>
        <p:spPr>
          <a:xfrm>
            <a:off x="5383595" y="4509120"/>
            <a:ext cx="3056413" cy="1656184"/>
          </a:xfrm>
          <a:prstGeom prst="rect">
            <a:avLst/>
          </a:prstGeom>
        </p:spPr>
      </p:pic>
    </p:spTree>
    <p:extLst>
      <p:ext uri="{BB962C8B-B14F-4D97-AF65-F5344CB8AC3E}">
        <p14:creationId xmlns:p14="http://schemas.microsoft.com/office/powerpoint/2010/main" val="135825554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2D63D1-9A0A-4F8F-88B6-8C9B95493710}"/>
              </a:ext>
            </a:extLst>
          </p:cNvPr>
          <p:cNvSpPr>
            <a:spLocks noGrp="1"/>
          </p:cNvSpPr>
          <p:nvPr>
            <p:ph idx="1"/>
          </p:nvPr>
        </p:nvSpPr>
        <p:spPr>
          <a:xfrm>
            <a:off x="323528" y="1196392"/>
            <a:ext cx="8712967" cy="5544976"/>
          </a:xfrm>
        </p:spPr>
        <p:txBody>
          <a:bodyPr>
            <a:normAutofit lnSpcReduction="10000"/>
          </a:bodyPr>
          <a:lstStyle/>
          <a:p>
            <a:pPr>
              <a:lnSpc>
                <a:spcPct val="100000"/>
              </a:lnSpc>
              <a:spcBef>
                <a:spcPts val="0"/>
              </a:spcBef>
              <a:spcAft>
                <a:spcPts val="0"/>
              </a:spcAft>
            </a:pPr>
            <a:r>
              <a:rPr lang="en-IN" sz="1400" b="1" dirty="0">
                <a:solidFill>
                  <a:schemeClr val="accent2">
                    <a:lumMod val="50000"/>
                  </a:schemeClr>
                </a:solidFill>
              </a:rPr>
              <a:t>Node Components:</a:t>
            </a:r>
          </a:p>
          <a:p>
            <a:pPr>
              <a:lnSpc>
                <a:spcPct val="100000"/>
              </a:lnSpc>
              <a:spcBef>
                <a:spcPts val="0"/>
              </a:spcBef>
              <a:spcAft>
                <a:spcPts val="0"/>
              </a:spcAft>
            </a:pPr>
            <a:endParaRPr lang="en-IN" sz="1400" b="1" dirty="0">
              <a:solidFill>
                <a:schemeClr val="accent2">
                  <a:lumMod val="50000"/>
                </a:schemeClr>
              </a:solidFill>
            </a:endParaRPr>
          </a:p>
          <a:p>
            <a:pPr>
              <a:lnSpc>
                <a:spcPct val="100000"/>
              </a:lnSpc>
              <a:spcBef>
                <a:spcPts val="0"/>
              </a:spcBef>
              <a:spcAft>
                <a:spcPts val="0"/>
              </a:spcAft>
            </a:pPr>
            <a:r>
              <a:rPr lang="en-US" dirty="0"/>
              <a:t>Node components run on every node, maintaining running pods and providing the Kubernetes runtime environment.</a:t>
            </a:r>
          </a:p>
          <a:p>
            <a:pPr>
              <a:lnSpc>
                <a:spcPct val="100000"/>
              </a:lnSpc>
              <a:spcBef>
                <a:spcPts val="0"/>
              </a:spcBef>
              <a:spcAft>
                <a:spcPts val="0"/>
              </a:spcAft>
            </a:pPr>
            <a:endParaRPr lang="en-US" dirty="0"/>
          </a:p>
          <a:p>
            <a:pPr>
              <a:lnSpc>
                <a:spcPct val="100000"/>
              </a:lnSpc>
              <a:spcBef>
                <a:spcPts val="0"/>
              </a:spcBef>
              <a:spcAft>
                <a:spcPts val="0"/>
              </a:spcAft>
            </a:pPr>
            <a:r>
              <a:rPr lang="en-US" b="1" dirty="0" err="1"/>
              <a:t>kubelet</a:t>
            </a:r>
            <a:endParaRPr lang="en-US" b="1" dirty="0"/>
          </a:p>
          <a:p>
            <a:pPr lvl="1">
              <a:lnSpc>
                <a:spcPct val="100000"/>
              </a:lnSpc>
              <a:spcBef>
                <a:spcPts val="0"/>
              </a:spcBef>
              <a:spcAft>
                <a:spcPts val="0"/>
              </a:spcAft>
            </a:pPr>
            <a:r>
              <a:rPr lang="en-US" dirty="0"/>
              <a:t>An agent that runs on each </a:t>
            </a:r>
            <a:r>
              <a:rPr lang="en-US" dirty="0">
                <a:hlinkClick r:id="rId2"/>
              </a:rPr>
              <a:t>node</a:t>
            </a:r>
            <a:r>
              <a:rPr lang="en-US" dirty="0"/>
              <a:t> in the cluster. It makes sure that </a:t>
            </a:r>
            <a:r>
              <a:rPr lang="en-US" dirty="0">
                <a:hlinkClick r:id="rId3"/>
              </a:rPr>
              <a:t>containers</a:t>
            </a:r>
            <a:r>
              <a:rPr lang="en-US" dirty="0"/>
              <a:t> are running in a </a:t>
            </a:r>
            <a:r>
              <a:rPr lang="en-US" dirty="0">
                <a:hlinkClick r:id="rId4"/>
              </a:rPr>
              <a:t>Pod</a:t>
            </a:r>
            <a:r>
              <a:rPr lang="en-US" dirty="0"/>
              <a:t>.</a:t>
            </a:r>
          </a:p>
          <a:p>
            <a:pPr>
              <a:lnSpc>
                <a:spcPct val="100000"/>
              </a:lnSpc>
              <a:spcBef>
                <a:spcPts val="0"/>
              </a:spcBef>
              <a:spcAft>
                <a:spcPts val="0"/>
              </a:spcAft>
            </a:pPr>
            <a:r>
              <a:rPr lang="en-US" b="1" dirty="0" err="1"/>
              <a:t>kube</a:t>
            </a:r>
            <a:r>
              <a:rPr lang="en-US" b="1" dirty="0"/>
              <a:t>-proxy</a:t>
            </a:r>
          </a:p>
          <a:p>
            <a:pPr lvl="1">
              <a:lnSpc>
                <a:spcPct val="100000"/>
              </a:lnSpc>
              <a:spcBef>
                <a:spcPts val="0"/>
              </a:spcBef>
              <a:spcAft>
                <a:spcPts val="0"/>
              </a:spcAft>
            </a:pPr>
            <a:r>
              <a:rPr lang="en-US" dirty="0" err="1"/>
              <a:t>kube</a:t>
            </a:r>
            <a:r>
              <a:rPr lang="en-US" dirty="0"/>
              <a:t>-proxy is a network proxy that runs on each </a:t>
            </a:r>
            <a:r>
              <a:rPr lang="en-US" dirty="0">
                <a:hlinkClick r:id="rId2"/>
              </a:rPr>
              <a:t>node</a:t>
            </a:r>
            <a:r>
              <a:rPr lang="en-US" dirty="0"/>
              <a:t> in your cluster, implementing part of the Kubernetes </a:t>
            </a:r>
            <a:r>
              <a:rPr lang="en-US" dirty="0">
                <a:hlinkClick r:id="rId5"/>
              </a:rPr>
              <a:t>Service</a:t>
            </a:r>
            <a:r>
              <a:rPr lang="en-US" dirty="0"/>
              <a:t> concept.</a:t>
            </a:r>
          </a:p>
          <a:p>
            <a:pPr lvl="1">
              <a:lnSpc>
                <a:spcPct val="100000"/>
              </a:lnSpc>
              <a:spcBef>
                <a:spcPts val="0"/>
              </a:spcBef>
              <a:spcAft>
                <a:spcPts val="0"/>
              </a:spcAft>
            </a:pPr>
            <a:r>
              <a:rPr lang="en-US" dirty="0" err="1">
                <a:hlinkClick r:id="rId6"/>
              </a:rPr>
              <a:t>kube</a:t>
            </a:r>
            <a:r>
              <a:rPr lang="en-US" dirty="0">
                <a:hlinkClick r:id="rId6"/>
              </a:rPr>
              <a:t>-proxy</a:t>
            </a:r>
            <a:r>
              <a:rPr lang="en-US" dirty="0"/>
              <a:t> maintains network rules on nodes. These network rules allow network communication to your Pods from network sessions inside or outside of your cluster.</a:t>
            </a:r>
          </a:p>
          <a:p>
            <a:pPr>
              <a:lnSpc>
                <a:spcPct val="100000"/>
              </a:lnSpc>
              <a:spcBef>
                <a:spcPts val="0"/>
              </a:spcBef>
              <a:spcAft>
                <a:spcPts val="0"/>
              </a:spcAft>
            </a:pPr>
            <a:r>
              <a:rPr lang="en-US" b="1" dirty="0"/>
              <a:t>Container runtime</a:t>
            </a:r>
          </a:p>
          <a:p>
            <a:pPr lvl="1">
              <a:lnSpc>
                <a:spcPct val="100000"/>
              </a:lnSpc>
              <a:spcBef>
                <a:spcPts val="0"/>
              </a:spcBef>
              <a:spcAft>
                <a:spcPts val="0"/>
              </a:spcAft>
            </a:pPr>
            <a:r>
              <a:rPr lang="en-US" dirty="0"/>
              <a:t>The container runtime is the software that is responsible for running containers.</a:t>
            </a:r>
          </a:p>
          <a:p>
            <a:pPr lvl="1">
              <a:lnSpc>
                <a:spcPct val="100000"/>
              </a:lnSpc>
              <a:spcBef>
                <a:spcPts val="0"/>
              </a:spcBef>
              <a:spcAft>
                <a:spcPts val="0"/>
              </a:spcAft>
            </a:pPr>
            <a:r>
              <a:rPr lang="en-US" dirty="0"/>
              <a:t>Kubernetes supports several container runtimes: </a:t>
            </a:r>
            <a:r>
              <a:rPr lang="en-US" dirty="0">
                <a:hlinkClick r:id="rId7"/>
              </a:rPr>
              <a:t>Docker</a:t>
            </a:r>
            <a:r>
              <a:rPr lang="en-US" dirty="0"/>
              <a:t>, </a:t>
            </a:r>
            <a:r>
              <a:rPr lang="en-US" dirty="0" err="1">
                <a:hlinkClick r:id="rId8"/>
              </a:rPr>
              <a:t>containerd</a:t>
            </a:r>
            <a:r>
              <a:rPr lang="en-US" dirty="0"/>
              <a:t>, </a:t>
            </a:r>
            <a:r>
              <a:rPr lang="en-US" dirty="0">
                <a:hlinkClick r:id="rId9"/>
              </a:rPr>
              <a:t>CRI-O</a:t>
            </a:r>
            <a:r>
              <a:rPr lang="en-US" dirty="0"/>
              <a:t>, and any implementation of the </a:t>
            </a:r>
            <a:r>
              <a:rPr lang="en-US" dirty="0">
                <a:hlinkClick r:id="rId10"/>
              </a:rPr>
              <a:t>Kubernetes CRI (Container Runtime Interface)</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sz="1400" b="1" dirty="0">
                <a:solidFill>
                  <a:schemeClr val="accent2">
                    <a:lumMod val="50000"/>
                  </a:schemeClr>
                </a:solidFill>
              </a:rPr>
              <a:t>Addons</a:t>
            </a:r>
          </a:p>
          <a:p>
            <a:pPr>
              <a:lnSpc>
                <a:spcPct val="100000"/>
              </a:lnSpc>
              <a:spcBef>
                <a:spcPts val="0"/>
              </a:spcBef>
              <a:spcAft>
                <a:spcPts val="0"/>
              </a:spcAft>
            </a:pPr>
            <a:endParaRPr lang="en-US" dirty="0">
              <a:solidFill>
                <a:schemeClr val="accent2">
                  <a:lumMod val="50000"/>
                </a:schemeClr>
              </a:solidFill>
            </a:endParaRPr>
          </a:p>
          <a:p>
            <a:pPr>
              <a:lnSpc>
                <a:spcPct val="100000"/>
              </a:lnSpc>
              <a:spcBef>
                <a:spcPts val="0"/>
              </a:spcBef>
              <a:spcAft>
                <a:spcPts val="0"/>
              </a:spcAft>
            </a:pPr>
            <a:r>
              <a:rPr lang="en-US" b="1" dirty="0"/>
              <a:t>DNS</a:t>
            </a:r>
          </a:p>
          <a:p>
            <a:pPr lvl="1">
              <a:lnSpc>
                <a:spcPct val="100000"/>
              </a:lnSpc>
              <a:spcBef>
                <a:spcPts val="0"/>
              </a:spcBef>
              <a:spcAft>
                <a:spcPts val="0"/>
              </a:spcAft>
            </a:pPr>
            <a:r>
              <a:rPr lang="en-US" dirty="0"/>
              <a:t>Cluster DNS is a DNS server, in addition to the other DNS server(s) in your environment, which serves DNS records for Kubernetes services</a:t>
            </a:r>
          </a:p>
          <a:p>
            <a:pPr lvl="1">
              <a:lnSpc>
                <a:spcPct val="100000"/>
              </a:lnSpc>
              <a:spcBef>
                <a:spcPts val="0"/>
              </a:spcBef>
              <a:spcAft>
                <a:spcPts val="0"/>
              </a:spcAft>
            </a:pPr>
            <a:r>
              <a:rPr lang="en-US" dirty="0"/>
              <a:t>Containers started by Kubernetes automatically include this DNS server in their DNS searches</a:t>
            </a:r>
          </a:p>
          <a:p>
            <a:pPr>
              <a:lnSpc>
                <a:spcPct val="100000"/>
              </a:lnSpc>
              <a:spcBef>
                <a:spcPts val="0"/>
              </a:spcBef>
              <a:spcAft>
                <a:spcPts val="0"/>
              </a:spcAft>
            </a:pPr>
            <a:r>
              <a:rPr lang="en-US" b="1" dirty="0"/>
              <a:t>Dashboard </a:t>
            </a:r>
          </a:p>
          <a:p>
            <a:pPr lvl="1">
              <a:lnSpc>
                <a:spcPct val="100000"/>
              </a:lnSpc>
              <a:spcBef>
                <a:spcPts val="0"/>
              </a:spcBef>
              <a:spcAft>
                <a:spcPts val="0"/>
              </a:spcAft>
            </a:pPr>
            <a:r>
              <a:rPr lang="en-US" dirty="0">
                <a:hlinkClick r:id="rId11"/>
              </a:rPr>
              <a:t>Dashboard</a:t>
            </a:r>
            <a:r>
              <a:rPr lang="en-US" dirty="0"/>
              <a:t> is a general purpose, web-based UI for Kubernetes clusters. It allows users to manage and troubleshoot applications running in the cluster, as well as the cluster itself</a:t>
            </a:r>
            <a:endParaRPr lang="en-US" b="1" dirty="0"/>
          </a:p>
          <a:p>
            <a:pPr>
              <a:lnSpc>
                <a:spcPct val="100000"/>
              </a:lnSpc>
              <a:spcBef>
                <a:spcPts val="0"/>
              </a:spcBef>
              <a:spcAft>
                <a:spcPts val="0"/>
              </a:spcAft>
            </a:pPr>
            <a:r>
              <a:rPr lang="en-US" b="1" dirty="0"/>
              <a:t>Container Resource monitor </a:t>
            </a:r>
          </a:p>
          <a:p>
            <a:pPr lvl="1">
              <a:lnSpc>
                <a:spcPct val="100000"/>
              </a:lnSpc>
              <a:spcBef>
                <a:spcPts val="0"/>
              </a:spcBef>
              <a:spcAft>
                <a:spcPts val="0"/>
              </a:spcAft>
            </a:pPr>
            <a:r>
              <a:rPr lang="en-US" dirty="0">
                <a:hlinkClick r:id="rId12"/>
              </a:rPr>
              <a:t>Container Resource Monitoring</a:t>
            </a:r>
            <a:r>
              <a:rPr lang="en-US" dirty="0"/>
              <a:t> records generic time-series metrics about containers in a central database, and provides a UI for browsing that data</a:t>
            </a:r>
            <a:endParaRPr lang="en-US" b="1" dirty="0"/>
          </a:p>
          <a:p>
            <a:pPr>
              <a:lnSpc>
                <a:spcPct val="100000"/>
              </a:lnSpc>
              <a:spcBef>
                <a:spcPts val="0"/>
              </a:spcBef>
              <a:spcAft>
                <a:spcPts val="0"/>
              </a:spcAft>
            </a:pPr>
            <a:r>
              <a:rPr lang="en-US" b="1" dirty="0"/>
              <a:t>Cluster level logging</a:t>
            </a:r>
          </a:p>
          <a:p>
            <a:pPr lvl="1">
              <a:lnSpc>
                <a:spcPct val="100000"/>
              </a:lnSpc>
              <a:spcBef>
                <a:spcPts val="0"/>
              </a:spcBef>
              <a:spcAft>
                <a:spcPts val="0"/>
              </a:spcAft>
            </a:pPr>
            <a:r>
              <a:rPr lang="en-US" dirty="0"/>
              <a:t>A </a:t>
            </a:r>
            <a:r>
              <a:rPr lang="en-US" dirty="0">
                <a:hlinkClick r:id="rId13"/>
              </a:rPr>
              <a:t>cluster-level logging</a:t>
            </a:r>
            <a:r>
              <a:rPr lang="en-US" dirty="0"/>
              <a:t> mechanism is responsible for saving container logs to a central log store with search/browsing interface</a:t>
            </a:r>
            <a:endParaRPr lang="en-US" b="1" dirty="0"/>
          </a:p>
          <a:p>
            <a:pPr>
              <a:lnSpc>
                <a:spcPct val="120000"/>
              </a:lnSpc>
              <a:spcBef>
                <a:spcPts val="0"/>
              </a:spcBef>
              <a:spcAft>
                <a:spcPts val="0"/>
              </a:spcAft>
            </a:pPr>
            <a:endParaRPr lang="en-US" dirty="0"/>
          </a:p>
          <a:p>
            <a:endParaRPr lang="en-IN" dirty="0"/>
          </a:p>
          <a:p>
            <a:pPr>
              <a:buNone/>
            </a:pPr>
            <a:endParaRPr lang="en-US" dirty="0"/>
          </a:p>
          <a:p>
            <a:endParaRPr lang="en-US" dirty="0"/>
          </a:p>
          <a:p>
            <a:endParaRPr lang="en-US" dirty="0"/>
          </a:p>
          <a:p>
            <a:endParaRPr lang="en-IN" dirty="0"/>
          </a:p>
        </p:txBody>
      </p:sp>
      <p:sp>
        <p:nvSpPr>
          <p:cNvPr id="3" name="Title 2">
            <a:extLst>
              <a:ext uri="{FF2B5EF4-FFF2-40B4-BE49-F238E27FC236}">
                <a16:creationId xmlns:a16="http://schemas.microsoft.com/office/drawing/2014/main" id="{35053CCE-20E0-4BDF-9D96-A8AEB03F5AA8}"/>
              </a:ext>
            </a:extLst>
          </p:cNvPr>
          <p:cNvSpPr>
            <a:spLocks noGrp="1"/>
          </p:cNvSpPr>
          <p:nvPr>
            <p:ph type="title"/>
          </p:nvPr>
        </p:nvSpPr>
        <p:spPr/>
        <p:txBody>
          <a:bodyPr/>
          <a:lstStyle/>
          <a:p>
            <a:r>
              <a:rPr lang="en-US" b="1" dirty="0">
                <a:solidFill>
                  <a:schemeClr val="accent2">
                    <a:lumMod val="50000"/>
                  </a:schemeClr>
                </a:solidFill>
              </a:rPr>
              <a:t>Kubernetes Components                               (Cont. ) </a:t>
            </a:r>
            <a:endParaRPr lang="en-IN" dirty="0"/>
          </a:p>
        </p:txBody>
      </p:sp>
    </p:spTree>
    <p:extLst>
      <p:ext uri="{BB962C8B-B14F-4D97-AF65-F5344CB8AC3E}">
        <p14:creationId xmlns:p14="http://schemas.microsoft.com/office/powerpoint/2010/main" val="3058963789"/>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B415B2-D5AF-4044-A99F-EE82E2411AAB}"/>
              </a:ext>
            </a:extLst>
          </p:cNvPr>
          <p:cNvSpPr>
            <a:spLocks noGrp="1"/>
          </p:cNvSpPr>
          <p:nvPr>
            <p:ph idx="1"/>
          </p:nvPr>
        </p:nvSpPr>
        <p:spPr>
          <a:xfrm>
            <a:off x="539552" y="1268759"/>
            <a:ext cx="4032448" cy="5140611"/>
          </a:xfrm>
        </p:spPr>
        <p:txBody>
          <a:bodyPr>
            <a:normAutofit/>
          </a:bodyPr>
          <a:lstStyle/>
          <a:p>
            <a:pPr>
              <a:lnSpc>
                <a:spcPct val="110000"/>
              </a:lnSpc>
              <a:spcBef>
                <a:spcPts val="0"/>
              </a:spcBef>
              <a:spcAft>
                <a:spcPts val="0"/>
              </a:spcAft>
              <a:buNone/>
            </a:pPr>
            <a:r>
              <a:rPr lang="en-US" sz="1400" b="1" dirty="0">
                <a:solidFill>
                  <a:schemeClr val="accent2">
                    <a:lumMod val="50000"/>
                  </a:schemeClr>
                </a:solidFill>
              </a:rPr>
              <a:t> Type </a:t>
            </a:r>
            <a:r>
              <a:rPr lang="en-US" sz="1400" b="1" dirty="0" err="1">
                <a:solidFill>
                  <a:schemeClr val="accent2">
                    <a:lumMod val="50000"/>
                  </a:schemeClr>
                </a:solidFill>
              </a:rPr>
              <a:t>LoadBalancer</a:t>
            </a:r>
            <a:endParaRPr lang="en-US" sz="1400" b="1" dirty="0">
              <a:solidFill>
                <a:schemeClr val="accent2">
                  <a:lumMod val="50000"/>
                </a:schemeClr>
              </a:solidFill>
            </a:endParaRPr>
          </a:p>
          <a:p>
            <a:pPr lvl="1">
              <a:lnSpc>
                <a:spcPct val="110000"/>
              </a:lnSpc>
              <a:spcBef>
                <a:spcPts val="0"/>
              </a:spcBef>
              <a:spcAft>
                <a:spcPts val="0"/>
              </a:spcAft>
            </a:pPr>
            <a:r>
              <a:rPr lang="en-US" dirty="0"/>
              <a:t>On cloud providers which support external load balancers, setting the type field to </a:t>
            </a:r>
            <a:r>
              <a:rPr lang="en-US" dirty="0" err="1"/>
              <a:t>LoadBalancer</a:t>
            </a:r>
            <a:r>
              <a:rPr lang="en-US" dirty="0"/>
              <a:t> provisions a load balancer for your Service. The actual creation of the load balancer happens asynchronously, and information about the provisioned balancer is published in the Service's </a:t>
            </a:r>
            <a:r>
              <a:rPr lang="en-US" b="1" dirty="0"/>
              <a:t>.</a:t>
            </a:r>
            <a:r>
              <a:rPr lang="en-US" b="1" dirty="0" err="1"/>
              <a:t>status.loadBalancer</a:t>
            </a:r>
            <a:r>
              <a:rPr lang="en-US" b="1" dirty="0"/>
              <a:t> </a:t>
            </a:r>
            <a:r>
              <a:rPr lang="en-US" dirty="0"/>
              <a:t>field.</a:t>
            </a:r>
          </a:p>
          <a:p>
            <a:pPr lvl="1">
              <a:lnSpc>
                <a:spcPct val="110000"/>
              </a:lnSpc>
              <a:spcBef>
                <a:spcPts val="0"/>
              </a:spcBef>
              <a:spcAft>
                <a:spcPts val="0"/>
              </a:spcAft>
            </a:pPr>
            <a:endParaRPr lang="en-US" dirty="0"/>
          </a:p>
          <a:p>
            <a:pPr lvl="1">
              <a:lnSpc>
                <a:spcPct val="110000"/>
              </a:lnSpc>
              <a:spcBef>
                <a:spcPts val="0"/>
              </a:spcBef>
              <a:spcAft>
                <a:spcPts val="0"/>
              </a:spcAft>
            </a:pPr>
            <a:endParaRPr lang="en-US" dirty="0"/>
          </a:p>
          <a:p>
            <a:pPr lvl="1">
              <a:lnSpc>
                <a:spcPct val="110000"/>
              </a:lnSpc>
              <a:spcBef>
                <a:spcPts val="0"/>
              </a:spcBef>
              <a:spcAft>
                <a:spcPts val="0"/>
              </a:spcAft>
            </a:pPr>
            <a:endParaRPr lang="en-US" dirty="0"/>
          </a:p>
          <a:p>
            <a:pPr>
              <a:lnSpc>
                <a:spcPct val="110000"/>
              </a:lnSpc>
              <a:spcBef>
                <a:spcPts val="0"/>
              </a:spcBef>
              <a:spcAft>
                <a:spcPts val="0"/>
              </a:spcAft>
            </a:pPr>
            <a:endParaRPr lang="en-US" dirty="0"/>
          </a:p>
          <a:p>
            <a:pPr>
              <a:lnSpc>
                <a:spcPct val="110000"/>
              </a:lnSpc>
              <a:spcBef>
                <a:spcPts val="0"/>
              </a:spcBef>
              <a:spcAft>
                <a:spcPts val="0"/>
              </a:spcAft>
            </a:pPr>
            <a:r>
              <a:rPr lang="en-US" dirty="0"/>
              <a:t> </a:t>
            </a:r>
            <a:r>
              <a:rPr lang="en-US" sz="1400" b="1" dirty="0">
                <a:solidFill>
                  <a:schemeClr val="accent2">
                    <a:lumMod val="50000"/>
                  </a:schemeClr>
                </a:solidFill>
              </a:rPr>
              <a:t>External IPs</a:t>
            </a:r>
          </a:p>
          <a:p>
            <a:pPr lvl="1">
              <a:lnSpc>
                <a:spcPct val="110000"/>
              </a:lnSpc>
              <a:spcBef>
                <a:spcPts val="0"/>
              </a:spcBef>
              <a:spcAft>
                <a:spcPts val="0"/>
              </a:spcAft>
            </a:pPr>
            <a:r>
              <a:rPr lang="en-US" dirty="0"/>
              <a:t>If there are external IPs that route to one or more cluster nodes, Kubernetes Services can be exposed on those </a:t>
            </a:r>
            <a:r>
              <a:rPr lang="en-US" dirty="0" err="1"/>
              <a:t>externalIPs</a:t>
            </a:r>
            <a:r>
              <a:rPr lang="en-US" dirty="0"/>
              <a:t>. Traffic that ingresses into the cluster with the external IP (as destination IP), on the Service port, will be routed to one of the Service endpoints. </a:t>
            </a:r>
            <a:r>
              <a:rPr lang="en-US" dirty="0" err="1"/>
              <a:t>externalIPs</a:t>
            </a:r>
            <a:r>
              <a:rPr lang="en-US" dirty="0"/>
              <a:t> are not managed by Kubernetes and are the responsibility of the cluster administrator.</a:t>
            </a:r>
          </a:p>
          <a:p>
            <a:endParaRPr lang="en-US" dirty="0"/>
          </a:p>
        </p:txBody>
      </p:sp>
      <p:sp>
        <p:nvSpPr>
          <p:cNvPr id="3" name="Content Placeholder 2">
            <a:extLst>
              <a:ext uri="{FF2B5EF4-FFF2-40B4-BE49-F238E27FC236}">
                <a16:creationId xmlns:a16="http://schemas.microsoft.com/office/drawing/2014/main" id="{112DA9CB-61FC-4847-A50A-8BD8B58C0401}"/>
              </a:ext>
            </a:extLst>
          </p:cNvPr>
          <p:cNvSpPr>
            <a:spLocks noGrp="1"/>
          </p:cNvSpPr>
          <p:nvPr>
            <p:ph idx="13"/>
          </p:nvPr>
        </p:nvSpPr>
        <p:spPr>
          <a:xfrm>
            <a:off x="4860034" y="1268760"/>
            <a:ext cx="3794548" cy="5328592"/>
          </a:xfrm>
        </p:spPr>
        <p:txBody>
          <a:bodyPr>
            <a:normAutofit fontScale="92500" lnSpcReduction="20000"/>
          </a:bodyPr>
          <a:lstStyle/>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r>
              <a:rPr lang="en-US" sz="1400" b="1">
                <a:solidFill>
                  <a:schemeClr val="accent2">
                    <a:lumMod val="50000"/>
                  </a:schemeClr>
                </a:solidFill>
              </a:rPr>
              <a:t> Load </a:t>
            </a:r>
            <a:r>
              <a:rPr lang="en-US" sz="1400" b="1" dirty="0">
                <a:solidFill>
                  <a:schemeClr val="accent2">
                    <a:lumMod val="50000"/>
                  </a:schemeClr>
                </a:solidFill>
              </a:rPr>
              <a:t>Balancer</a:t>
            </a: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a:p>
            <a:pPr lvl="2"/>
            <a:r>
              <a:rPr lang="en-US" sz="1400" b="1" dirty="0">
                <a:solidFill>
                  <a:schemeClr val="accent2">
                    <a:lumMod val="50000"/>
                  </a:schemeClr>
                </a:solidFill>
              </a:rPr>
              <a:t>    External IPs</a:t>
            </a:r>
          </a:p>
          <a:p>
            <a:pPr lvl="2"/>
            <a:endParaRPr lang="en-US" sz="1400" b="1" dirty="0">
              <a:solidFill>
                <a:schemeClr val="accent2">
                  <a:lumMod val="50000"/>
                </a:schemeClr>
              </a:solidFill>
            </a:endParaRPr>
          </a:p>
          <a:p>
            <a:pPr lvl="2"/>
            <a:endParaRPr lang="en-US" sz="1400" b="1" dirty="0">
              <a:solidFill>
                <a:schemeClr val="accent2">
                  <a:lumMod val="50000"/>
                </a:schemeClr>
              </a:solidFill>
            </a:endParaRPr>
          </a:p>
        </p:txBody>
      </p:sp>
      <p:sp>
        <p:nvSpPr>
          <p:cNvPr id="4" name="Title 3">
            <a:extLst>
              <a:ext uri="{FF2B5EF4-FFF2-40B4-BE49-F238E27FC236}">
                <a16:creationId xmlns:a16="http://schemas.microsoft.com/office/drawing/2014/main" id="{8D689916-BCD1-4FE7-9458-FC3CFCEA124D}"/>
              </a:ext>
            </a:extLst>
          </p:cNvPr>
          <p:cNvSpPr>
            <a:spLocks noGrp="1"/>
          </p:cNvSpPr>
          <p:nvPr>
            <p:ph type="title"/>
          </p:nvPr>
        </p:nvSpPr>
        <p:spPr/>
        <p:txBody>
          <a:bodyPr/>
          <a:lstStyle/>
          <a:p>
            <a:r>
              <a:rPr lang="en-US" b="1" dirty="0">
                <a:solidFill>
                  <a:schemeClr val="accent2">
                    <a:lumMod val="50000"/>
                  </a:schemeClr>
                </a:solidFill>
              </a:rPr>
              <a:t>Services &amp; Load Balancing			(Contd.)</a:t>
            </a:r>
            <a:endParaRPr lang="en-US" dirty="0"/>
          </a:p>
        </p:txBody>
      </p:sp>
      <p:pic>
        <p:nvPicPr>
          <p:cNvPr id="5" name="Picture 4">
            <a:extLst>
              <a:ext uri="{FF2B5EF4-FFF2-40B4-BE49-F238E27FC236}">
                <a16:creationId xmlns:a16="http://schemas.microsoft.com/office/drawing/2014/main" id="{B6E06524-F9AE-43A4-AA69-F67E83774186}"/>
              </a:ext>
            </a:extLst>
          </p:cNvPr>
          <p:cNvPicPr>
            <a:picLocks noChangeAspect="1"/>
          </p:cNvPicPr>
          <p:nvPr/>
        </p:nvPicPr>
        <p:blipFill>
          <a:blip r:embed="rId2"/>
          <a:stretch>
            <a:fillRect/>
          </a:stretch>
        </p:blipFill>
        <p:spPr>
          <a:xfrm>
            <a:off x="6034934" y="1268760"/>
            <a:ext cx="1273370" cy="2245672"/>
          </a:xfrm>
          <a:prstGeom prst="rect">
            <a:avLst/>
          </a:prstGeom>
        </p:spPr>
      </p:pic>
      <p:pic>
        <p:nvPicPr>
          <p:cNvPr id="6" name="Picture 5">
            <a:extLst>
              <a:ext uri="{FF2B5EF4-FFF2-40B4-BE49-F238E27FC236}">
                <a16:creationId xmlns:a16="http://schemas.microsoft.com/office/drawing/2014/main" id="{780E1090-023B-4835-9041-3A95A71048C9}"/>
              </a:ext>
            </a:extLst>
          </p:cNvPr>
          <p:cNvPicPr>
            <a:picLocks noChangeAspect="1"/>
          </p:cNvPicPr>
          <p:nvPr/>
        </p:nvPicPr>
        <p:blipFill>
          <a:blip r:embed="rId3"/>
          <a:stretch>
            <a:fillRect/>
          </a:stretch>
        </p:blipFill>
        <p:spPr>
          <a:xfrm>
            <a:off x="6228184" y="4149080"/>
            <a:ext cx="1209674" cy="1897110"/>
          </a:xfrm>
          <a:prstGeom prst="rect">
            <a:avLst/>
          </a:prstGeom>
        </p:spPr>
      </p:pic>
    </p:spTree>
    <p:extLst>
      <p:ext uri="{BB962C8B-B14F-4D97-AF65-F5344CB8AC3E}">
        <p14:creationId xmlns:p14="http://schemas.microsoft.com/office/powerpoint/2010/main" val="1771735513"/>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21BD25-950A-418A-B26F-BA6D8F4AF09E}"/>
              </a:ext>
            </a:extLst>
          </p:cNvPr>
          <p:cNvSpPr>
            <a:spLocks noGrp="1"/>
          </p:cNvSpPr>
          <p:nvPr>
            <p:ph idx="1"/>
          </p:nvPr>
        </p:nvSpPr>
        <p:spPr>
          <a:xfrm>
            <a:off x="453325" y="1268760"/>
            <a:ext cx="8237348" cy="5184576"/>
          </a:xfrm>
        </p:spPr>
        <p:txBody>
          <a:bodyPr>
            <a:normAutofit fontScale="92500" lnSpcReduction="20000"/>
          </a:bodyPr>
          <a:lstStyle/>
          <a:p>
            <a:pPr>
              <a:lnSpc>
                <a:spcPct val="120000"/>
              </a:lnSpc>
              <a:spcBef>
                <a:spcPts val="0"/>
              </a:spcBef>
              <a:spcAft>
                <a:spcPts val="0"/>
              </a:spcAft>
            </a:pPr>
            <a:r>
              <a:rPr lang="en-US" sz="1500" b="1" dirty="0">
                <a:solidFill>
                  <a:schemeClr val="accent2">
                    <a:lumMod val="50000"/>
                  </a:schemeClr>
                </a:solidFill>
              </a:rPr>
              <a:t>DNS</a:t>
            </a:r>
            <a:r>
              <a:rPr lang="en-US" b="1" dirty="0">
                <a:solidFill>
                  <a:schemeClr val="accent2">
                    <a:lumMod val="50000"/>
                  </a:schemeClr>
                </a:solidFill>
              </a:rPr>
              <a:t> for Services and Pods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Kubernetes DNS schedules a DNS Pod and Service on the cluster, and configures the </a:t>
            </a:r>
            <a:r>
              <a:rPr lang="en-US" dirty="0" err="1"/>
              <a:t>kubelets</a:t>
            </a:r>
            <a:r>
              <a:rPr lang="en-US" dirty="0"/>
              <a:t> to tell individual containers to use the DNS Service's IP to resolve DNS names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Every Service defined in the cluster (including the DNS server itself) is assigned a DNS name.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By default, a client Pod's DNS search list will include the Pod's own namespace and the cluster's default domain. This is best illustrated by example:</a:t>
            </a:r>
          </a:p>
          <a:p>
            <a:pPr>
              <a:lnSpc>
                <a:spcPct val="120000"/>
              </a:lnSpc>
              <a:spcBef>
                <a:spcPts val="0"/>
              </a:spcBef>
              <a:spcAft>
                <a:spcPts val="0"/>
              </a:spcAft>
            </a:pPr>
            <a:endParaRPr lang="en-US" dirty="0"/>
          </a:p>
          <a:p>
            <a:pPr>
              <a:lnSpc>
                <a:spcPct val="120000"/>
              </a:lnSpc>
              <a:spcBef>
                <a:spcPts val="0"/>
              </a:spcBef>
              <a:spcAft>
                <a:spcPts val="0"/>
              </a:spcAft>
            </a:pPr>
            <a:r>
              <a:rPr lang="en-US" dirty="0"/>
              <a:t>Assume a Service named </a:t>
            </a:r>
            <a:r>
              <a:rPr lang="en-US" b="1" dirty="0"/>
              <a:t>foo</a:t>
            </a:r>
            <a:r>
              <a:rPr lang="en-US" dirty="0"/>
              <a:t> in the Kubernetes namespace </a:t>
            </a:r>
            <a:r>
              <a:rPr lang="en-US" b="1" dirty="0"/>
              <a:t>bar</a:t>
            </a:r>
            <a:r>
              <a:rPr lang="en-US" dirty="0"/>
              <a:t>. A Pod running in namespace </a:t>
            </a:r>
            <a:r>
              <a:rPr lang="en-US" b="1" dirty="0"/>
              <a:t>bar</a:t>
            </a:r>
            <a:r>
              <a:rPr lang="en-US" dirty="0"/>
              <a:t> can look up this service by simply doing a DNS query for </a:t>
            </a:r>
            <a:r>
              <a:rPr lang="en-US" b="1" dirty="0"/>
              <a:t>foo</a:t>
            </a:r>
            <a:r>
              <a:rPr lang="en-US" dirty="0"/>
              <a:t>. A Pod running in namespace </a:t>
            </a:r>
            <a:r>
              <a:rPr lang="en-US" b="1" dirty="0"/>
              <a:t>quux</a:t>
            </a:r>
            <a:r>
              <a:rPr lang="en-US" dirty="0"/>
              <a:t> can look up this service by doing a DNS query for </a:t>
            </a:r>
            <a:r>
              <a:rPr lang="en-US" b="1" dirty="0" err="1"/>
              <a:t>foo.bar</a:t>
            </a:r>
            <a:r>
              <a:rPr lang="en-US" dirty="0"/>
              <a:t>.</a:t>
            </a:r>
          </a:p>
          <a:p>
            <a:pPr>
              <a:lnSpc>
                <a:spcPct val="120000"/>
              </a:lnSpc>
              <a:spcBef>
                <a:spcPts val="0"/>
              </a:spcBef>
              <a:spcAft>
                <a:spcPts val="0"/>
              </a:spcAft>
            </a:pPr>
            <a:endParaRPr lang="en-US" dirty="0"/>
          </a:p>
          <a:p>
            <a:pPr>
              <a:lnSpc>
                <a:spcPct val="120000"/>
              </a:lnSpc>
              <a:spcBef>
                <a:spcPts val="0"/>
              </a:spcBef>
              <a:spcAft>
                <a:spcPts val="0"/>
              </a:spcAft>
            </a:pPr>
            <a:r>
              <a:rPr lang="en-US" sz="1300" b="1" dirty="0">
                <a:solidFill>
                  <a:schemeClr val="accent2">
                    <a:lumMod val="50000"/>
                  </a:schemeClr>
                </a:solidFill>
              </a:rPr>
              <a:t>Services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t>
            </a:r>
            <a:r>
              <a:rPr lang="en-US" b="1" dirty="0"/>
              <a:t>Normal</a:t>
            </a:r>
            <a:r>
              <a:rPr lang="en-US" dirty="0"/>
              <a:t>" (not headless) Services are assigned a DNS A or AAAA record, depending on the IP family of the service, for a name of the form </a:t>
            </a:r>
            <a:r>
              <a:rPr lang="en-US" b="1" dirty="0"/>
              <a:t>my-svc.my-</a:t>
            </a:r>
            <a:r>
              <a:rPr lang="en-US" b="1" dirty="0" err="1"/>
              <a:t>namespace.svc.cluster</a:t>
            </a:r>
            <a:r>
              <a:rPr lang="en-US" b="1" dirty="0"/>
              <a:t>-</a:t>
            </a:r>
            <a:r>
              <a:rPr lang="en-US" b="1" dirty="0" err="1"/>
              <a:t>domain.example</a:t>
            </a:r>
            <a:r>
              <a:rPr lang="en-US" b="1" dirty="0"/>
              <a:t>.</a:t>
            </a:r>
            <a:r>
              <a:rPr lang="en-US" dirty="0"/>
              <a:t> This resolves to the cluster IP of the Service.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t>
            </a:r>
            <a:r>
              <a:rPr lang="en-US" b="1" dirty="0"/>
              <a:t>Headless</a:t>
            </a:r>
            <a:r>
              <a:rPr lang="en-US" dirty="0"/>
              <a:t>" (without a cluster IP) Services are also assigned a DNS A or AAAA record, depending on the IP family of the service, for a name of the form </a:t>
            </a:r>
            <a:r>
              <a:rPr lang="en-US" b="1" dirty="0"/>
              <a:t>my-svc.my-</a:t>
            </a:r>
            <a:r>
              <a:rPr lang="en-US" b="1" dirty="0" err="1"/>
              <a:t>namespace.svc.cluster</a:t>
            </a:r>
            <a:r>
              <a:rPr lang="en-US" b="1" dirty="0"/>
              <a:t>-</a:t>
            </a:r>
            <a:r>
              <a:rPr lang="en-US" b="1" dirty="0" err="1"/>
              <a:t>domain.example</a:t>
            </a:r>
            <a:r>
              <a:rPr lang="en-US" b="1" dirty="0"/>
              <a:t>.</a:t>
            </a:r>
            <a:r>
              <a:rPr lang="en-US" dirty="0"/>
              <a:t> Unlike normal Services, this resolves to the set of IPs of the pods selected by the Service. </a:t>
            </a:r>
          </a:p>
          <a:p>
            <a:pPr>
              <a:lnSpc>
                <a:spcPct val="120000"/>
              </a:lnSpc>
              <a:spcBef>
                <a:spcPts val="0"/>
              </a:spcBef>
              <a:spcAft>
                <a:spcPts val="0"/>
              </a:spcAft>
            </a:pPr>
            <a:endParaRPr lang="en-US" dirty="0"/>
          </a:p>
          <a:p>
            <a:pPr>
              <a:lnSpc>
                <a:spcPct val="120000"/>
              </a:lnSpc>
              <a:spcBef>
                <a:spcPts val="0"/>
              </a:spcBef>
              <a:spcAft>
                <a:spcPts val="0"/>
              </a:spcAft>
            </a:pPr>
            <a:r>
              <a:rPr lang="en-US" sz="1300" b="1" dirty="0">
                <a:solidFill>
                  <a:schemeClr val="accent2">
                    <a:lumMod val="50000"/>
                  </a:schemeClr>
                </a:solidFill>
              </a:rPr>
              <a:t>Pods</a:t>
            </a:r>
          </a:p>
          <a:p>
            <a:pPr lvl="1">
              <a:lnSpc>
                <a:spcPct val="120000"/>
              </a:lnSpc>
              <a:spcBef>
                <a:spcPts val="0"/>
              </a:spcBef>
              <a:spcAft>
                <a:spcPts val="0"/>
              </a:spcAft>
            </a:pPr>
            <a:r>
              <a:rPr lang="en-US" dirty="0"/>
              <a:t>In general a pod has the following DNS resolution: pod-ip-address.my-</a:t>
            </a:r>
            <a:r>
              <a:rPr lang="en-US" dirty="0" err="1"/>
              <a:t>namespace.pod.cluster</a:t>
            </a:r>
            <a:r>
              <a:rPr lang="en-US" dirty="0"/>
              <a:t>-</a:t>
            </a:r>
            <a:r>
              <a:rPr lang="en-US" dirty="0" err="1"/>
              <a:t>domain.example</a:t>
            </a:r>
            <a:r>
              <a:rPr lang="en-US" dirty="0"/>
              <a:t>.</a:t>
            </a:r>
          </a:p>
          <a:p>
            <a:pPr>
              <a:lnSpc>
                <a:spcPct val="120000"/>
              </a:lnSpc>
              <a:spcBef>
                <a:spcPts val="0"/>
              </a:spcBef>
              <a:spcAft>
                <a:spcPts val="0"/>
              </a:spcAft>
            </a:pPr>
            <a:endParaRPr lang="en-US"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For example, if a pod in the default namespace has the IP address 172.17.0.3, and the domain name for your cluster is </a:t>
            </a:r>
            <a:r>
              <a:rPr lang="en-US" dirty="0" err="1"/>
              <a:t>cluster.local</a:t>
            </a:r>
            <a:r>
              <a:rPr lang="en-US" dirty="0"/>
              <a:t>, then the Pod has a DNS name:</a:t>
            </a:r>
          </a:p>
          <a:p>
            <a:pPr>
              <a:lnSpc>
                <a:spcPct val="120000"/>
              </a:lnSpc>
              <a:spcBef>
                <a:spcPts val="0"/>
              </a:spcBef>
              <a:spcAft>
                <a:spcPts val="0"/>
              </a:spcAft>
            </a:pPr>
            <a:endParaRPr lang="en-US" dirty="0"/>
          </a:p>
          <a:p>
            <a:pPr lvl="2">
              <a:lnSpc>
                <a:spcPct val="120000"/>
              </a:lnSpc>
              <a:spcBef>
                <a:spcPts val="0"/>
              </a:spcBef>
            </a:pPr>
            <a:r>
              <a:rPr lang="en-US" sz="1400" i="1" dirty="0"/>
              <a:t>172-17-0-3.default.pod.cluster.local.</a:t>
            </a:r>
          </a:p>
          <a:p>
            <a:pPr>
              <a:lnSpc>
                <a:spcPct val="120000"/>
              </a:lnSpc>
              <a:spcBef>
                <a:spcPts val="0"/>
              </a:spcBef>
              <a:spcAft>
                <a:spcPts val="0"/>
              </a:spcAft>
            </a:pPr>
            <a:endParaRPr lang="en-US"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Any pods created by a Deployment or </a:t>
            </a:r>
            <a:r>
              <a:rPr lang="en-US" dirty="0" err="1"/>
              <a:t>DaemonSet</a:t>
            </a:r>
            <a:r>
              <a:rPr lang="en-US" dirty="0"/>
              <a:t> exposed by a Service have the following DNS resolution available:</a:t>
            </a:r>
          </a:p>
          <a:p>
            <a:pPr>
              <a:lnSpc>
                <a:spcPct val="120000"/>
              </a:lnSpc>
              <a:spcBef>
                <a:spcPts val="0"/>
              </a:spcBef>
              <a:spcAft>
                <a:spcPts val="0"/>
              </a:spcAft>
            </a:pPr>
            <a:endParaRPr lang="en-US" dirty="0"/>
          </a:p>
          <a:p>
            <a:pPr lvl="2">
              <a:lnSpc>
                <a:spcPct val="120000"/>
              </a:lnSpc>
              <a:spcBef>
                <a:spcPts val="0"/>
              </a:spcBef>
            </a:pPr>
            <a:r>
              <a:rPr lang="en-US" sz="1400" i="1" dirty="0"/>
              <a:t>pod-ip-address.deployment-name.my-namespace.svc.cluster-domain.example</a:t>
            </a:r>
          </a:p>
          <a:p>
            <a:pPr>
              <a:lnSpc>
                <a:spcPct val="120000"/>
              </a:lnSpc>
              <a:spcBef>
                <a:spcPts val="0"/>
              </a:spcBef>
              <a:spcAft>
                <a:spcPts val="0"/>
              </a:spcAft>
            </a:pPr>
            <a:endParaRPr lang="en-US" dirty="0"/>
          </a:p>
        </p:txBody>
      </p:sp>
      <p:sp>
        <p:nvSpPr>
          <p:cNvPr id="3" name="Title 2">
            <a:extLst>
              <a:ext uri="{FF2B5EF4-FFF2-40B4-BE49-F238E27FC236}">
                <a16:creationId xmlns:a16="http://schemas.microsoft.com/office/drawing/2014/main" id="{C0FB3DD9-C78C-4623-8976-C56E110433FC}"/>
              </a:ext>
            </a:extLst>
          </p:cNvPr>
          <p:cNvSpPr>
            <a:spLocks noGrp="1"/>
          </p:cNvSpPr>
          <p:nvPr>
            <p:ph type="title"/>
          </p:nvPr>
        </p:nvSpPr>
        <p:spPr/>
        <p:txBody>
          <a:bodyPr/>
          <a:lstStyle/>
          <a:p>
            <a:r>
              <a:rPr lang="en-US" b="1" dirty="0">
                <a:solidFill>
                  <a:schemeClr val="accent2">
                    <a:lumMod val="50000"/>
                  </a:schemeClr>
                </a:solidFill>
              </a:rPr>
              <a:t>DNS for Services &amp; Pods</a:t>
            </a:r>
          </a:p>
        </p:txBody>
      </p:sp>
    </p:spTree>
    <p:extLst>
      <p:ext uri="{BB962C8B-B14F-4D97-AF65-F5344CB8AC3E}">
        <p14:creationId xmlns:p14="http://schemas.microsoft.com/office/powerpoint/2010/main" val="4273921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643575-AADA-41AA-893C-10C4B6E1AFBC}"/>
              </a:ext>
            </a:extLst>
          </p:cNvPr>
          <p:cNvSpPr>
            <a:spLocks noGrp="1"/>
          </p:cNvSpPr>
          <p:nvPr>
            <p:ph idx="1"/>
          </p:nvPr>
        </p:nvSpPr>
        <p:spPr>
          <a:xfrm>
            <a:off x="453325" y="1268760"/>
            <a:ext cx="8237348" cy="5184576"/>
          </a:xfrm>
        </p:spPr>
        <p:txBody>
          <a:bodyPr>
            <a:normAutofit/>
          </a:bodyPr>
          <a:lstStyle/>
          <a:p>
            <a:pPr>
              <a:lnSpc>
                <a:spcPct val="120000"/>
              </a:lnSpc>
              <a:spcBef>
                <a:spcPts val="0"/>
              </a:spcBef>
              <a:spcAft>
                <a:spcPts val="0"/>
              </a:spcAft>
            </a:pPr>
            <a:r>
              <a:rPr lang="en-US" sz="1400" b="1" dirty="0">
                <a:solidFill>
                  <a:schemeClr val="accent2">
                    <a:lumMod val="50000"/>
                  </a:schemeClr>
                </a:solidFill>
              </a:rPr>
              <a:t>Cluster Networking</a:t>
            </a:r>
          </a:p>
          <a:p>
            <a:pPr lvl="1">
              <a:lnSpc>
                <a:spcPct val="120000"/>
              </a:lnSpc>
              <a:spcBef>
                <a:spcPts val="0"/>
              </a:spcBef>
              <a:spcAft>
                <a:spcPts val="0"/>
              </a:spcAft>
            </a:pPr>
            <a:r>
              <a:rPr lang="en-US" dirty="0"/>
              <a:t>This helps to define how communication between Pod-to-Pod in a Kubernetes cluster</a:t>
            </a:r>
          </a:p>
          <a:p>
            <a:pPr>
              <a:lnSpc>
                <a:spcPct val="120000"/>
              </a:lnSpc>
              <a:spcBef>
                <a:spcPts val="0"/>
              </a:spcBef>
              <a:spcAft>
                <a:spcPts val="0"/>
              </a:spcAft>
            </a:pPr>
            <a:r>
              <a:rPr lang="en-US" b="1" dirty="0"/>
              <a:t>Every Pod gets its own IP address.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Kubernetes IP addresses exist at the Pod scope - containers within a Pod share their network namespaces - including their IP address.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This means that containers within a Pod can all reach each other's ports on localhost.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This also means that containers within a Pod must coordinate port usage, but this is no different from processes in a VM. This is called the "IP-per-pod" model.</a:t>
            </a:r>
          </a:p>
          <a:p>
            <a:pPr>
              <a:lnSpc>
                <a:spcPct val="120000"/>
              </a:lnSpc>
              <a:spcBef>
                <a:spcPts val="0"/>
              </a:spcBef>
              <a:spcAft>
                <a:spcPts val="0"/>
              </a:spcAft>
            </a:pPr>
            <a:r>
              <a:rPr lang="en-US" b="1" dirty="0"/>
              <a:t>Kubernetes network model</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Kubernetes imposes the following fundamental requirements on any networking implementation</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pods on a node can communicate with all pods on all nodes without NAT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agents on a node (e.g. system daemons, </a:t>
            </a:r>
            <a:r>
              <a:rPr lang="en-US" dirty="0" err="1"/>
              <a:t>kubelet</a:t>
            </a:r>
            <a:r>
              <a:rPr lang="en-US" dirty="0"/>
              <a:t>) can communicate with all pods on that node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pods in the host network of a node can communicate with all pods on all nodes without NAT</a:t>
            </a:r>
          </a:p>
          <a:p>
            <a:pPr>
              <a:lnSpc>
                <a:spcPct val="120000"/>
              </a:lnSpc>
              <a:spcBef>
                <a:spcPts val="0"/>
              </a:spcBef>
              <a:spcAft>
                <a:spcPts val="0"/>
              </a:spcAft>
            </a:pPr>
            <a:r>
              <a:rPr lang="en-US" b="1" dirty="0"/>
              <a:t>How to implement the Kubernetes networking model</a:t>
            </a:r>
          </a:p>
          <a:p>
            <a:pPr>
              <a:lnSpc>
                <a:spcPct val="120000"/>
              </a:lnSpc>
              <a:spcBef>
                <a:spcPts val="0"/>
              </a:spcBef>
              <a:spcAft>
                <a:spcPts val="0"/>
              </a:spcAft>
            </a:pPr>
            <a:endParaRPr lang="en-US" dirty="0"/>
          </a:p>
        </p:txBody>
      </p:sp>
      <p:sp>
        <p:nvSpPr>
          <p:cNvPr id="3" name="Title 2">
            <a:extLst>
              <a:ext uri="{FF2B5EF4-FFF2-40B4-BE49-F238E27FC236}">
                <a16:creationId xmlns:a16="http://schemas.microsoft.com/office/drawing/2014/main" id="{CCEAD894-D040-4386-A60E-CD64E12148C7}"/>
              </a:ext>
            </a:extLst>
          </p:cNvPr>
          <p:cNvSpPr>
            <a:spLocks noGrp="1"/>
          </p:cNvSpPr>
          <p:nvPr>
            <p:ph type="title"/>
          </p:nvPr>
        </p:nvSpPr>
        <p:spPr/>
        <p:txBody>
          <a:bodyPr>
            <a:normAutofit/>
          </a:bodyPr>
          <a:lstStyle/>
          <a:p>
            <a:r>
              <a:rPr lang="en-US" sz="2400" b="1" dirty="0">
                <a:solidFill>
                  <a:schemeClr val="accent2">
                    <a:lumMod val="50000"/>
                  </a:schemeClr>
                </a:solidFill>
              </a:rPr>
              <a:t>Cluster Networking</a:t>
            </a:r>
          </a:p>
        </p:txBody>
      </p:sp>
      <p:pic>
        <p:nvPicPr>
          <p:cNvPr id="4" name="Picture 3">
            <a:extLst>
              <a:ext uri="{FF2B5EF4-FFF2-40B4-BE49-F238E27FC236}">
                <a16:creationId xmlns:a16="http://schemas.microsoft.com/office/drawing/2014/main" id="{5695B2A7-94FA-4C83-987F-C0F141D864E6}"/>
              </a:ext>
            </a:extLst>
          </p:cNvPr>
          <p:cNvPicPr>
            <a:picLocks noChangeAspect="1"/>
          </p:cNvPicPr>
          <p:nvPr/>
        </p:nvPicPr>
        <p:blipFill>
          <a:blip r:embed="rId2"/>
          <a:stretch>
            <a:fillRect/>
          </a:stretch>
        </p:blipFill>
        <p:spPr>
          <a:xfrm>
            <a:off x="1331640" y="4547824"/>
            <a:ext cx="5616624" cy="2082831"/>
          </a:xfrm>
          <a:prstGeom prst="rect">
            <a:avLst/>
          </a:prstGeom>
        </p:spPr>
      </p:pic>
    </p:spTree>
    <p:extLst>
      <p:ext uri="{BB962C8B-B14F-4D97-AF65-F5344CB8AC3E}">
        <p14:creationId xmlns:p14="http://schemas.microsoft.com/office/powerpoint/2010/main" val="3990973017"/>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55A28C-F551-4677-8EFD-35B411CF5FE3}"/>
              </a:ext>
            </a:extLst>
          </p:cNvPr>
          <p:cNvSpPr>
            <a:spLocks noGrp="1"/>
          </p:cNvSpPr>
          <p:nvPr>
            <p:ph idx="1"/>
          </p:nvPr>
        </p:nvSpPr>
        <p:spPr>
          <a:xfrm>
            <a:off x="323528" y="1268760"/>
            <a:ext cx="8568951" cy="5256584"/>
          </a:xfrm>
        </p:spPr>
        <p:txBody>
          <a:bodyPr>
            <a:normAutofit/>
          </a:bodyPr>
          <a:lstStyle/>
          <a:p>
            <a:pPr>
              <a:lnSpc>
                <a:spcPct val="110000"/>
              </a:lnSpc>
              <a:spcBef>
                <a:spcPts val="0"/>
              </a:spcBef>
              <a:spcAft>
                <a:spcPts val="0"/>
              </a:spcAft>
            </a:pPr>
            <a:r>
              <a:rPr lang="en-US" sz="1400" b="1" dirty="0">
                <a:solidFill>
                  <a:schemeClr val="accent2">
                    <a:lumMod val="50000"/>
                  </a:schemeClr>
                </a:solidFill>
              </a:rPr>
              <a:t>Network Policies</a:t>
            </a:r>
          </a:p>
          <a:p>
            <a:pPr marL="171450"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If you want to control traffic flow at the IP address or port level (OSI layer 3 or 4), then you might consider using Kubernetes </a:t>
            </a:r>
            <a:r>
              <a:rPr lang="en-US" dirty="0" err="1"/>
              <a:t>NetworkPolicies</a:t>
            </a:r>
            <a:r>
              <a:rPr lang="en-US" dirty="0"/>
              <a:t> for particular applications in your cluster. </a:t>
            </a:r>
          </a:p>
          <a:p>
            <a:pPr marL="171450"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err="1"/>
              <a:t>NetworkPolicies</a:t>
            </a:r>
            <a:r>
              <a:rPr lang="en-US" dirty="0"/>
              <a:t> are an application-centric construct which allow you to specify how a pod is allowed to communicate with various network "entities" over the network.</a:t>
            </a:r>
          </a:p>
          <a:p>
            <a:pPr marL="171450"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The entities that a Pod can communicate with are identified through a combination of the following 3 identifiers:</a:t>
            </a:r>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Other pods that are allowed (exception: a pod cannot block access to itself)</a:t>
            </a:r>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Namespaces that are allowed</a:t>
            </a:r>
          </a:p>
          <a:p>
            <a:pPr marL="573088" lvl="1"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IP blocks (exception: traffic to and from the node where a Pod is running is always allowed, regardless of the IP address of the Pod or the node)</a:t>
            </a:r>
          </a:p>
          <a:p>
            <a:pPr marL="171450"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When defining a pod- or namespace- based </a:t>
            </a:r>
            <a:r>
              <a:rPr lang="en-US" dirty="0" err="1"/>
              <a:t>NetworkPolicy</a:t>
            </a:r>
            <a:r>
              <a:rPr lang="en-US" dirty="0"/>
              <a:t>, you use a selector to specify what traffic is allowed to and from the Pod(s) that match the selector.</a:t>
            </a:r>
          </a:p>
          <a:p>
            <a:pPr marL="171450"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Meanwhile, when IP based </a:t>
            </a:r>
            <a:r>
              <a:rPr lang="en-US" dirty="0" err="1"/>
              <a:t>NetworkPolicies</a:t>
            </a:r>
            <a:r>
              <a:rPr lang="en-US" dirty="0"/>
              <a:t> are created, we define policies based on IP blocks (CIDR ranges)</a:t>
            </a:r>
          </a:p>
          <a:p>
            <a:pPr marL="171450" indent="-171450">
              <a:lnSpc>
                <a:spcPct val="110000"/>
              </a:lnSpc>
              <a:spcBef>
                <a:spcPts val="0"/>
              </a:spcBef>
              <a:spcAft>
                <a:spcPts val="0"/>
              </a:spcAft>
              <a:buClr>
                <a:schemeClr val="accent2">
                  <a:lumMod val="50000"/>
                </a:schemeClr>
              </a:buClr>
              <a:buSzPct val="100000"/>
              <a:buFont typeface="Arial" panose="020B0604020202020204" pitchFamily="34" charset="0"/>
              <a:buChar char="•"/>
            </a:pPr>
            <a:endParaRPr lang="en-US" dirty="0"/>
          </a:p>
          <a:p>
            <a:pPr>
              <a:lnSpc>
                <a:spcPct val="110000"/>
              </a:lnSpc>
              <a:spcBef>
                <a:spcPts val="0"/>
              </a:spcBef>
              <a:spcAft>
                <a:spcPts val="0"/>
              </a:spcAft>
              <a:buClr>
                <a:schemeClr val="accent2">
                  <a:lumMod val="50000"/>
                </a:schemeClr>
              </a:buClr>
              <a:buSzPct val="100000"/>
              <a:buNone/>
            </a:pPr>
            <a:r>
              <a:rPr lang="en-US" b="1" dirty="0">
                <a:solidFill>
                  <a:schemeClr val="accent2">
                    <a:lumMod val="50000"/>
                  </a:schemeClr>
                </a:solidFill>
              </a:rPr>
              <a:t>Isolated and Non-isolated Pods</a:t>
            </a:r>
          </a:p>
          <a:p>
            <a:pPr marL="171450"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By default, pods are non-isolated; they accept traffic from any source.</a:t>
            </a:r>
          </a:p>
          <a:p>
            <a:pPr marL="171450"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Pods become isolated by having a </a:t>
            </a:r>
            <a:r>
              <a:rPr lang="en-US" b="1" dirty="0" err="1"/>
              <a:t>NetworkPolicy</a:t>
            </a:r>
            <a:r>
              <a:rPr lang="en-US" dirty="0"/>
              <a:t> that selects them. Once there is any </a:t>
            </a:r>
            <a:r>
              <a:rPr lang="en-US" b="1" dirty="0" err="1"/>
              <a:t>NetworkPolicy</a:t>
            </a:r>
            <a:r>
              <a:rPr lang="en-US" dirty="0"/>
              <a:t> in a namespace selecting a particular pod, that pod will reject any connections that are not allowed by any </a:t>
            </a:r>
            <a:r>
              <a:rPr lang="en-US" dirty="0" err="1"/>
              <a:t>NetworkPolicy</a:t>
            </a:r>
            <a:r>
              <a:rPr lang="en-US" dirty="0"/>
              <a:t>. (Other pods in the namespace that are not selected by any </a:t>
            </a:r>
            <a:r>
              <a:rPr lang="en-US" dirty="0" err="1"/>
              <a:t>NetworkPolicy</a:t>
            </a:r>
            <a:r>
              <a:rPr lang="en-US" dirty="0"/>
              <a:t> will continue to accept all traffic.)</a:t>
            </a:r>
          </a:p>
          <a:p>
            <a:pPr marL="171450" indent="-171450">
              <a:lnSpc>
                <a:spcPct val="110000"/>
              </a:lnSpc>
              <a:spcBef>
                <a:spcPts val="0"/>
              </a:spcBef>
              <a:spcAft>
                <a:spcPts val="0"/>
              </a:spcAft>
              <a:buClr>
                <a:schemeClr val="accent2">
                  <a:lumMod val="50000"/>
                </a:schemeClr>
              </a:buClr>
              <a:buSzPct val="100000"/>
              <a:buFont typeface="Arial" panose="020B0604020202020204" pitchFamily="34" charset="0"/>
              <a:buChar char="•"/>
            </a:pPr>
            <a:r>
              <a:rPr lang="en-US" dirty="0"/>
              <a:t>Network policies do not conflict; they are additive. If any policy or policies select a pod, the pod is restricted to what is allowed by the union of those policies' ingress/egress rules. Thus, order of evaluation does not affect the policy result</a:t>
            </a:r>
          </a:p>
        </p:txBody>
      </p:sp>
      <p:sp>
        <p:nvSpPr>
          <p:cNvPr id="3" name="Title 2">
            <a:extLst>
              <a:ext uri="{FF2B5EF4-FFF2-40B4-BE49-F238E27FC236}">
                <a16:creationId xmlns:a16="http://schemas.microsoft.com/office/drawing/2014/main" id="{4A88B40F-DE6B-4BBA-BB26-13B275960730}"/>
              </a:ext>
            </a:extLst>
          </p:cNvPr>
          <p:cNvSpPr>
            <a:spLocks noGrp="1"/>
          </p:cNvSpPr>
          <p:nvPr>
            <p:ph type="title"/>
          </p:nvPr>
        </p:nvSpPr>
        <p:spPr/>
        <p:txBody>
          <a:bodyPr>
            <a:normAutofit/>
          </a:bodyPr>
          <a:lstStyle/>
          <a:p>
            <a:r>
              <a:rPr lang="en-US" b="1" dirty="0">
                <a:solidFill>
                  <a:schemeClr val="accent2">
                    <a:lumMod val="50000"/>
                  </a:schemeClr>
                </a:solidFill>
              </a:rPr>
              <a:t>Network Policies</a:t>
            </a:r>
          </a:p>
        </p:txBody>
      </p:sp>
    </p:spTree>
    <p:extLst>
      <p:ext uri="{BB962C8B-B14F-4D97-AF65-F5344CB8AC3E}">
        <p14:creationId xmlns:p14="http://schemas.microsoft.com/office/powerpoint/2010/main" val="3171569662"/>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9589BB-27C2-446B-8E24-F5D1CCCC0FC6}"/>
              </a:ext>
            </a:extLst>
          </p:cNvPr>
          <p:cNvSpPr>
            <a:spLocks noGrp="1"/>
          </p:cNvSpPr>
          <p:nvPr>
            <p:ph idx="1"/>
          </p:nvPr>
        </p:nvSpPr>
        <p:spPr>
          <a:xfrm>
            <a:off x="323528" y="1268760"/>
            <a:ext cx="6798012" cy="5400599"/>
          </a:xfrm>
        </p:spPr>
        <p:txBody>
          <a:bodyPr>
            <a:normAutofit fontScale="92500" lnSpcReduction="20000"/>
          </a:bodyPr>
          <a:lstStyle/>
          <a:p>
            <a:pPr>
              <a:lnSpc>
                <a:spcPct val="120000"/>
              </a:lnSpc>
              <a:spcBef>
                <a:spcPts val="0"/>
              </a:spcBef>
              <a:spcAft>
                <a:spcPts val="0"/>
              </a:spcAft>
            </a:pPr>
            <a:r>
              <a:rPr lang="en-US" b="1" dirty="0"/>
              <a:t>podSelector: </a:t>
            </a:r>
            <a:r>
              <a:rPr lang="en-US" dirty="0"/>
              <a:t>Each </a:t>
            </a:r>
            <a:r>
              <a:rPr lang="en-US" dirty="0" err="1"/>
              <a:t>NetworkPolicy</a:t>
            </a:r>
            <a:r>
              <a:rPr lang="en-US" dirty="0"/>
              <a:t> includes a podSelector which selects the grouping of pods to which the policy applies. The example policy selects pods with the label "role=</a:t>
            </a:r>
            <a:r>
              <a:rPr lang="en-US" dirty="0" err="1"/>
              <a:t>db</a:t>
            </a:r>
            <a:r>
              <a:rPr lang="en-US" dirty="0"/>
              <a:t>". An empty podSelector selects all pods in the namespace.</a:t>
            </a:r>
          </a:p>
          <a:p>
            <a:pPr>
              <a:lnSpc>
                <a:spcPct val="120000"/>
              </a:lnSpc>
              <a:spcBef>
                <a:spcPts val="0"/>
              </a:spcBef>
              <a:spcAft>
                <a:spcPts val="0"/>
              </a:spcAft>
            </a:pPr>
            <a:endParaRPr lang="en-US" dirty="0"/>
          </a:p>
          <a:p>
            <a:pPr>
              <a:lnSpc>
                <a:spcPct val="120000"/>
              </a:lnSpc>
              <a:spcBef>
                <a:spcPts val="0"/>
              </a:spcBef>
              <a:spcAft>
                <a:spcPts val="0"/>
              </a:spcAft>
            </a:pPr>
            <a:r>
              <a:rPr lang="en-US" b="1" dirty="0" err="1"/>
              <a:t>policyTypes</a:t>
            </a:r>
            <a:r>
              <a:rPr lang="en-US" b="1" dirty="0"/>
              <a:t>: </a:t>
            </a:r>
            <a:r>
              <a:rPr lang="en-US" dirty="0"/>
              <a:t>Each </a:t>
            </a:r>
            <a:r>
              <a:rPr lang="en-US" dirty="0" err="1"/>
              <a:t>NetworkPolicy</a:t>
            </a:r>
            <a:r>
              <a:rPr lang="en-US" dirty="0"/>
              <a:t> includes a </a:t>
            </a:r>
            <a:r>
              <a:rPr lang="en-US" dirty="0" err="1"/>
              <a:t>policyTypes</a:t>
            </a:r>
            <a:r>
              <a:rPr lang="en-US" dirty="0"/>
              <a:t> list which may include either Ingress, Egress, or both. The </a:t>
            </a:r>
            <a:r>
              <a:rPr lang="en-US" dirty="0" err="1"/>
              <a:t>policyTypes</a:t>
            </a:r>
            <a:r>
              <a:rPr lang="en-US" dirty="0"/>
              <a:t> field indicates whether or not the given policy applies to ingress traffic to selected pod, egress traffic from selected pods, or both. If no </a:t>
            </a:r>
            <a:r>
              <a:rPr lang="en-US" dirty="0" err="1"/>
              <a:t>policyTypes</a:t>
            </a:r>
            <a:r>
              <a:rPr lang="en-US" dirty="0"/>
              <a:t> are specified on a </a:t>
            </a:r>
            <a:r>
              <a:rPr lang="en-US" dirty="0" err="1"/>
              <a:t>NetworkPolicy</a:t>
            </a:r>
            <a:r>
              <a:rPr lang="en-US" dirty="0"/>
              <a:t> then by default Ingress will always be set and Egress will be set if the </a:t>
            </a:r>
            <a:r>
              <a:rPr lang="en-US" dirty="0" err="1"/>
              <a:t>NetworkPolicy</a:t>
            </a:r>
            <a:r>
              <a:rPr lang="en-US" dirty="0"/>
              <a:t> has any egress rules.</a:t>
            </a:r>
          </a:p>
          <a:p>
            <a:pPr>
              <a:lnSpc>
                <a:spcPct val="120000"/>
              </a:lnSpc>
              <a:spcBef>
                <a:spcPts val="0"/>
              </a:spcBef>
              <a:spcAft>
                <a:spcPts val="0"/>
              </a:spcAft>
            </a:pPr>
            <a:endParaRPr lang="en-US" dirty="0"/>
          </a:p>
          <a:p>
            <a:pPr>
              <a:lnSpc>
                <a:spcPct val="120000"/>
              </a:lnSpc>
              <a:spcBef>
                <a:spcPts val="0"/>
              </a:spcBef>
              <a:spcAft>
                <a:spcPts val="0"/>
              </a:spcAft>
            </a:pPr>
            <a:r>
              <a:rPr lang="en-US" b="1" dirty="0"/>
              <a:t>ingress: </a:t>
            </a:r>
            <a:r>
              <a:rPr lang="en-US" dirty="0"/>
              <a:t>Each </a:t>
            </a:r>
            <a:r>
              <a:rPr lang="en-US" dirty="0" err="1"/>
              <a:t>NetworkPolicy</a:t>
            </a:r>
            <a:r>
              <a:rPr lang="en-US" dirty="0"/>
              <a:t> may include a list of allowed ingress rules. Each rule allows traffic which matches both the from and ports sections. The example policy contains a single rule, which matches traffic on a single port, from one of three sources, the first specified via an </a:t>
            </a:r>
            <a:r>
              <a:rPr lang="en-US" dirty="0" err="1"/>
              <a:t>ipBlock</a:t>
            </a:r>
            <a:r>
              <a:rPr lang="en-US" dirty="0"/>
              <a:t>, the second via a </a:t>
            </a:r>
            <a:r>
              <a:rPr lang="en-US" dirty="0" err="1"/>
              <a:t>namespaceSelector</a:t>
            </a:r>
            <a:r>
              <a:rPr lang="en-US" dirty="0"/>
              <a:t> and the third via a podSelector.</a:t>
            </a:r>
          </a:p>
          <a:p>
            <a:pPr>
              <a:lnSpc>
                <a:spcPct val="120000"/>
              </a:lnSpc>
              <a:spcBef>
                <a:spcPts val="0"/>
              </a:spcBef>
              <a:spcAft>
                <a:spcPts val="0"/>
              </a:spcAft>
            </a:pPr>
            <a:endParaRPr lang="en-US" dirty="0"/>
          </a:p>
          <a:p>
            <a:pPr>
              <a:lnSpc>
                <a:spcPct val="120000"/>
              </a:lnSpc>
              <a:spcBef>
                <a:spcPts val="0"/>
              </a:spcBef>
              <a:spcAft>
                <a:spcPts val="0"/>
              </a:spcAft>
            </a:pPr>
            <a:r>
              <a:rPr lang="en-US" b="1" dirty="0"/>
              <a:t>egress: </a:t>
            </a:r>
            <a:r>
              <a:rPr lang="en-US" dirty="0"/>
              <a:t>Each </a:t>
            </a:r>
            <a:r>
              <a:rPr lang="en-US" dirty="0" err="1"/>
              <a:t>NetworkPolicy</a:t>
            </a:r>
            <a:r>
              <a:rPr lang="en-US" dirty="0"/>
              <a:t> may include a list of allowed egress rules. Each rule allows traffic which matches both the to and ports sections. The example policy contains a single rule, which matches traffic on a single port to any destination in 10.0.0.0/24.</a:t>
            </a:r>
          </a:p>
          <a:p>
            <a:pPr>
              <a:lnSpc>
                <a:spcPct val="120000"/>
              </a:lnSpc>
              <a:spcBef>
                <a:spcPts val="0"/>
              </a:spcBef>
              <a:spcAft>
                <a:spcPts val="0"/>
              </a:spcAft>
            </a:pPr>
            <a:endParaRPr lang="en-US" dirty="0"/>
          </a:p>
          <a:p>
            <a:pPr>
              <a:lnSpc>
                <a:spcPct val="120000"/>
              </a:lnSpc>
              <a:spcBef>
                <a:spcPts val="0"/>
              </a:spcBef>
              <a:spcAft>
                <a:spcPts val="0"/>
              </a:spcAft>
            </a:pPr>
            <a:r>
              <a:rPr lang="en-US" b="1" dirty="0"/>
              <a:t>So, the example </a:t>
            </a:r>
            <a:r>
              <a:rPr lang="en-US" b="1" dirty="0" err="1"/>
              <a:t>NetworkPolicy</a:t>
            </a:r>
            <a:r>
              <a:rPr lang="en-US" b="1" dirty="0"/>
              <a:t>:</a:t>
            </a:r>
          </a:p>
          <a:p>
            <a:pPr>
              <a:lnSpc>
                <a:spcPct val="120000"/>
              </a:lnSpc>
              <a:spcBef>
                <a:spcPts val="0"/>
              </a:spcBef>
              <a:spcAft>
                <a:spcPts val="0"/>
              </a:spcAft>
            </a:pPr>
            <a:endParaRPr lang="en-US" dirty="0"/>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isolates "role=</a:t>
            </a:r>
            <a:r>
              <a:rPr lang="en-US" dirty="0" err="1"/>
              <a:t>db</a:t>
            </a:r>
            <a:r>
              <a:rPr lang="en-US" dirty="0"/>
              <a:t>" pods in the "default" namespace for both ingress and egress traffic (if they weren't already isolated)</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(Ingress rules) allows connections to all pods in the "default" namespace with the label "role=</a:t>
            </a:r>
            <a:r>
              <a:rPr lang="en-US" dirty="0" err="1"/>
              <a:t>db</a:t>
            </a:r>
            <a:r>
              <a:rPr lang="en-US" dirty="0"/>
              <a:t>" on TCP port 6379 from:</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any pod in the "default" namespace with the label "role=frontend"</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any pod in a namespace with the label "project=</a:t>
            </a:r>
            <a:r>
              <a:rPr lang="en-US" dirty="0" err="1"/>
              <a:t>myproject</a:t>
            </a:r>
            <a:r>
              <a:rPr lang="en-US" dirty="0"/>
              <a: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IP addresses in the ranges 172.17.0.0–172.17.0.255 and 172.17.2.0–172.17.255.255 (</a:t>
            </a:r>
            <a:r>
              <a:rPr lang="en-US" dirty="0" err="1"/>
              <a:t>ie</a:t>
            </a:r>
            <a:r>
              <a:rPr lang="en-US" dirty="0"/>
              <a:t>, all of 172.17.0.0/16 except 172.17.1.0/24)</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(Egress rules) allows connections from any pod in the "default" namespace with the label "role=</a:t>
            </a:r>
            <a:r>
              <a:rPr lang="en-US" dirty="0" err="1"/>
              <a:t>db</a:t>
            </a:r>
            <a:r>
              <a:rPr lang="en-US" dirty="0"/>
              <a:t>" to CIDR 10.0.0.0/24 on TCP port 5978</a:t>
            </a:r>
          </a:p>
        </p:txBody>
      </p:sp>
      <p:pic>
        <p:nvPicPr>
          <p:cNvPr id="5" name="Content Placeholder 4">
            <a:extLst>
              <a:ext uri="{FF2B5EF4-FFF2-40B4-BE49-F238E27FC236}">
                <a16:creationId xmlns:a16="http://schemas.microsoft.com/office/drawing/2014/main" id="{438BA06A-5493-4D7A-884D-A5404C4FB81C}"/>
              </a:ext>
            </a:extLst>
          </p:cNvPr>
          <p:cNvPicPr>
            <a:picLocks noGrp="1" noChangeAspect="1"/>
          </p:cNvPicPr>
          <p:nvPr>
            <p:ph idx="13"/>
          </p:nvPr>
        </p:nvPicPr>
        <p:blipFill>
          <a:blip r:embed="rId2"/>
          <a:stretch>
            <a:fillRect/>
          </a:stretch>
        </p:blipFill>
        <p:spPr>
          <a:xfrm>
            <a:off x="7121540" y="1484784"/>
            <a:ext cx="1698932" cy="4670425"/>
          </a:xfrm>
          <a:prstGeom prst="rect">
            <a:avLst/>
          </a:prstGeom>
        </p:spPr>
      </p:pic>
      <p:sp>
        <p:nvSpPr>
          <p:cNvPr id="4" name="Title 3">
            <a:extLst>
              <a:ext uri="{FF2B5EF4-FFF2-40B4-BE49-F238E27FC236}">
                <a16:creationId xmlns:a16="http://schemas.microsoft.com/office/drawing/2014/main" id="{16D785A1-E465-4952-B792-64F8AD47FDDE}"/>
              </a:ext>
            </a:extLst>
          </p:cNvPr>
          <p:cNvSpPr>
            <a:spLocks noGrp="1"/>
          </p:cNvSpPr>
          <p:nvPr>
            <p:ph type="title"/>
          </p:nvPr>
        </p:nvSpPr>
        <p:spPr/>
        <p:txBody>
          <a:bodyPr/>
          <a:lstStyle/>
          <a:p>
            <a:r>
              <a:rPr lang="en-US" b="1" dirty="0">
                <a:solidFill>
                  <a:schemeClr val="accent2">
                    <a:lumMod val="50000"/>
                  </a:schemeClr>
                </a:solidFill>
              </a:rPr>
              <a:t>Network Policies					(Contd.)</a:t>
            </a:r>
            <a:endParaRPr lang="en-US" dirty="0"/>
          </a:p>
        </p:txBody>
      </p:sp>
    </p:spTree>
    <p:extLst>
      <p:ext uri="{BB962C8B-B14F-4D97-AF65-F5344CB8AC3E}">
        <p14:creationId xmlns:p14="http://schemas.microsoft.com/office/powerpoint/2010/main" val="1226998245"/>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A56A31-BCF5-42E8-9B94-A81BD5877A88}"/>
              </a:ext>
            </a:extLst>
          </p:cNvPr>
          <p:cNvSpPr>
            <a:spLocks noGrp="1"/>
          </p:cNvSpPr>
          <p:nvPr>
            <p:ph idx="1"/>
          </p:nvPr>
        </p:nvSpPr>
        <p:spPr>
          <a:xfrm>
            <a:off x="251520" y="1268760"/>
            <a:ext cx="7056784" cy="5328592"/>
          </a:xfrm>
        </p:spPr>
        <p:txBody>
          <a:bodyPr>
            <a:normAutofit/>
          </a:bodyPr>
          <a:lstStyle/>
          <a:p>
            <a:pPr>
              <a:lnSpc>
                <a:spcPct val="100000"/>
              </a:lnSpc>
              <a:spcBef>
                <a:spcPts val="0"/>
              </a:spcBef>
              <a:spcAft>
                <a:spcPts val="0"/>
              </a:spcAft>
              <a:buNone/>
            </a:pPr>
            <a:r>
              <a:rPr lang="en-US" b="1" dirty="0"/>
              <a:t>Default deny all ingress traffic</a:t>
            </a:r>
          </a:p>
          <a:p>
            <a:pPr lvl="1">
              <a:lnSpc>
                <a:spcPct val="100000"/>
              </a:lnSpc>
              <a:spcBef>
                <a:spcPts val="0"/>
              </a:spcBef>
              <a:spcAft>
                <a:spcPts val="0"/>
              </a:spcAft>
            </a:pPr>
            <a:r>
              <a:rPr lang="en-US" dirty="0"/>
              <a:t>You can create a "default" isolation policy for a namespace by creating a </a:t>
            </a:r>
            <a:r>
              <a:rPr lang="en-US" dirty="0" err="1"/>
              <a:t>NetworkPolicy</a:t>
            </a:r>
            <a:r>
              <a:rPr lang="en-US" dirty="0"/>
              <a:t> that selects all pods but does not allow any ingress traffic to those pods.</a:t>
            </a:r>
          </a:p>
          <a:p>
            <a:pPr lvl="1">
              <a:lnSpc>
                <a:spcPct val="100000"/>
              </a:lnSpc>
              <a:spcBef>
                <a:spcPts val="0"/>
              </a:spcBef>
              <a:spcAft>
                <a:spcPts val="0"/>
              </a:spcAft>
            </a:pPr>
            <a:endParaRPr lang="en-US" dirty="0"/>
          </a:p>
          <a:p>
            <a:pPr lvl="1">
              <a:lnSpc>
                <a:spcPct val="100000"/>
              </a:lnSpc>
              <a:spcBef>
                <a:spcPts val="0"/>
              </a:spcBef>
              <a:spcAft>
                <a:spcPts val="0"/>
              </a:spcAft>
            </a:pPr>
            <a:endParaRPr lang="en-US" dirty="0"/>
          </a:p>
          <a:p>
            <a:pPr>
              <a:lnSpc>
                <a:spcPct val="100000"/>
              </a:lnSpc>
              <a:spcBef>
                <a:spcPts val="0"/>
              </a:spcBef>
              <a:spcAft>
                <a:spcPts val="0"/>
              </a:spcAft>
            </a:pPr>
            <a:r>
              <a:rPr lang="en-US" b="1" dirty="0"/>
              <a:t>Default allow all ingress traffic</a:t>
            </a:r>
          </a:p>
          <a:p>
            <a:pPr>
              <a:lnSpc>
                <a:spcPct val="100000"/>
              </a:lnSpc>
              <a:spcBef>
                <a:spcPts val="0"/>
              </a:spcBef>
              <a:spcAft>
                <a:spcPts val="0"/>
              </a:spcAft>
            </a:pPr>
            <a:r>
              <a:rPr lang="en-US" dirty="0"/>
              <a:t>If you want to allow all traffic to all pods in a namespace (even if policies are added that cause some pods to be treated as "isolated"), you can create a policy that explicitly allows all traffic in that namespace.</a:t>
            </a:r>
          </a:p>
          <a:p>
            <a:pPr>
              <a:lnSpc>
                <a:spcPct val="100000"/>
              </a:lnSpc>
              <a:spcBef>
                <a:spcPts val="0"/>
              </a:spcBef>
              <a:spcAft>
                <a:spcPts val="0"/>
              </a:spcAft>
            </a:pPr>
            <a:endParaRPr lang="en-US" dirty="0"/>
          </a:p>
          <a:p>
            <a:pPr>
              <a:lnSpc>
                <a:spcPct val="100000"/>
              </a:lnSpc>
              <a:spcBef>
                <a:spcPts val="0"/>
              </a:spcBef>
              <a:spcAft>
                <a:spcPts val="0"/>
              </a:spcAft>
            </a:pPr>
            <a:endParaRPr lang="en-US" dirty="0"/>
          </a:p>
          <a:p>
            <a:pPr>
              <a:lnSpc>
                <a:spcPct val="100000"/>
              </a:lnSpc>
              <a:spcBef>
                <a:spcPts val="0"/>
              </a:spcBef>
              <a:spcAft>
                <a:spcPts val="0"/>
              </a:spcAft>
            </a:pPr>
            <a:r>
              <a:rPr lang="en-US" b="1" dirty="0"/>
              <a:t>Default deny all egress traffic</a:t>
            </a:r>
          </a:p>
          <a:p>
            <a:pPr>
              <a:lnSpc>
                <a:spcPct val="100000"/>
              </a:lnSpc>
              <a:spcBef>
                <a:spcPts val="0"/>
              </a:spcBef>
              <a:spcAft>
                <a:spcPts val="0"/>
              </a:spcAft>
            </a:pPr>
            <a:r>
              <a:rPr lang="en-US" dirty="0"/>
              <a:t>You can create a "default" egress isolation policy for a namespace by creating a </a:t>
            </a:r>
            <a:r>
              <a:rPr lang="en-US" dirty="0" err="1"/>
              <a:t>NetworkPolicy</a:t>
            </a:r>
            <a:r>
              <a:rPr lang="en-US" dirty="0"/>
              <a:t> that selects all pods but does not allow any egress traffic from those pods.</a:t>
            </a:r>
          </a:p>
          <a:p>
            <a:pPr>
              <a:lnSpc>
                <a:spcPct val="100000"/>
              </a:lnSpc>
              <a:spcBef>
                <a:spcPts val="0"/>
              </a:spcBef>
              <a:spcAft>
                <a:spcPts val="0"/>
              </a:spcAft>
            </a:pPr>
            <a:endParaRPr lang="en-US" dirty="0"/>
          </a:p>
          <a:p>
            <a:pPr>
              <a:lnSpc>
                <a:spcPct val="100000"/>
              </a:lnSpc>
              <a:spcBef>
                <a:spcPts val="0"/>
              </a:spcBef>
              <a:spcAft>
                <a:spcPts val="0"/>
              </a:spcAft>
            </a:pPr>
            <a:endParaRPr lang="en-US" dirty="0"/>
          </a:p>
          <a:p>
            <a:pPr>
              <a:lnSpc>
                <a:spcPct val="100000"/>
              </a:lnSpc>
              <a:spcBef>
                <a:spcPts val="0"/>
              </a:spcBef>
              <a:spcAft>
                <a:spcPts val="0"/>
              </a:spcAft>
            </a:pPr>
            <a:r>
              <a:rPr lang="en-US" b="1" dirty="0"/>
              <a:t>Default allow all egress traffic</a:t>
            </a:r>
          </a:p>
          <a:p>
            <a:pPr>
              <a:lnSpc>
                <a:spcPct val="100000"/>
              </a:lnSpc>
              <a:spcBef>
                <a:spcPts val="0"/>
              </a:spcBef>
              <a:spcAft>
                <a:spcPts val="0"/>
              </a:spcAft>
            </a:pPr>
            <a:r>
              <a:rPr lang="en-US" dirty="0"/>
              <a:t>If you want to allow all traffic from all pods in a namespace (even if policies are added that cause some pods to be treated as "isolated"), you can create a policy that explicitly allows all egress traffic in that namespace.</a:t>
            </a:r>
          </a:p>
          <a:p>
            <a:pPr>
              <a:lnSpc>
                <a:spcPct val="100000"/>
              </a:lnSpc>
              <a:spcBef>
                <a:spcPts val="0"/>
              </a:spcBef>
              <a:spcAft>
                <a:spcPts val="0"/>
              </a:spcAft>
            </a:pPr>
            <a:endParaRPr lang="en-US" dirty="0"/>
          </a:p>
          <a:p>
            <a:pPr>
              <a:lnSpc>
                <a:spcPct val="100000"/>
              </a:lnSpc>
              <a:spcBef>
                <a:spcPts val="0"/>
              </a:spcBef>
              <a:spcAft>
                <a:spcPts val="0"/>
              </a:spcAft>
            </a:pPr>
            <a:endParaRPr lang="en-US" b="1" dirty="0"/>
          </a:p>
          <a:p>
            <a:pPr>
              <a:lnSpc>
                <a:spcPct val="100000"/>
              </a:lnSpc>
              <a:spcBef>
                <a:spcPts val="0"/>
              </a:spcBef>
              <a:spcAft>
                <a:spcPts val="0"/>
              </a:spcAft>
            </a:pPr>
            <a:r>
              <a:rPr lang="en-US" b="1" dirty="0"/>
              <a:t>Default deny all ingress and all egress traffic</a:t>
            </a:r>
          </a:p>
          <a:p>
            <a:pPr>
              <a:lnSpc>
                <a:spcPct val="100000"/>
              </a:lnSpc>
              <a:spcBef>
                <a:spcPts val="0"/>
              </a:spcBef>
              <a:spcAft>
                <a:spcPts val="0"/>
              </a:spcAft>
            </a:pPr>
            <a:r>
              <a:rPr lang="en-US" dirty="0"/>
              <a:t>You can create a "default" policy for a namespace which prevents all ingress AND egress traffic by creating the following </a:t>
            </a:r>
            <a:r>
              <a:rPr lang="en-US" dirty="0" err="1"/>
              <a:t>NetworkPolicy</a:t>
            </a:r>
            <a:r>
              <a:rPr lang="en-US" dirty="0"/>
              <a:t> in that namespace.</a:t>
            </a:r>
          </a:p>
          <a:p>
            <a:pPr>
              <a:lnSpc>
                <a:spcPct val="100000"/>
              </a:lnSpc>
              <a:spcBef>
                <a:spcPts val="0"/>
              </a:spcBef>
              <a:spcAft>
                <a:spcPts val="0"/>
              </a:spcAft>
            </a:pPr>
            <a:endParaRPr lang="en-US" dirty="0"/>
          </a:p>
        </p:txBody>
      </p:sp>
      <p:pic>
        <p:nvPicPr>
          <p:cNvPr id="6" name="Content Placeholder 5">
            <a:extLst>
              <a:ext uri="{FF2B5EF4-FFF2-40B4-BE49-F238E27FC236}">
                <a16:creationId xmlns:a16="http://schemas.microsoft.com/office/drawing/2014/main" id="{942FE1B4-59D4-4CA7-8680-887061B6169F}"/>
              </a:ext>
            </a:extLst>
          </p:cNvPr>
          <p:cNvPicPr>
            <a:picLocks noGrp="1" noChangeAspect="1"/>
          </p:cNvPicPr>
          <p:nvPr>
            <p:ph idx="13"/>
          </p:nvPr>
        </p:nvPicPr>
        <p:blipFill>
          <a:blip r:embed="rId2"/>
          <a:stretch>
            <a:fillRect/>
          </a:stretch>
        </p:blipFill>
        <p:spPr>
          <a:xfrm>
            <a:off x="7380312" y="2201046"/>
            <a:ext cx="1360084" cy="1116644"/>
          </a:xfrm>
          <a:prstGeom prst="rect">
            <a:avLst/>
          </a:prstGeom>
        </p:spPr>
      </p:pic>
      <p:sp>
        <p:nvSpPr>
          <p:cNvPr id="4" name="Title 3">
            <a:extLst>
              <a:ext uri="{FF2B5EF4-FFF2-40B4-BE49-F238E27FC236}">
                <a16:creationId xmlns:a16="http://schemas.microsoft.com/office/drawing/2014/main" id="{D8F390A6-3DD5-42EE-826A-822030B5AF8D}"/>
              </a:ext>
            </a:extLst>
          </p:cNvPr>
          <p:cNvSpPr>
            <a:spLocks noGrp="1"/>
          </p:cNvSpPr>
          <p:nvPr>
            <p:ph type="title"/>
          </p:nvPr>
        </p:nvSpPr>
        <p:spPr/>
        <p:txBody>
          <a:bodyPr/>
          <a:lstStyle/>
          <a:p>
            <a:r>
              <a:rPr lang="en-US" b="1" dirty="0">
                <a:solidFill>
                  <a:schemeClr val="accent2">
                    <a:lumMod val="50000"/>
                  </a:schemeClr>
                </a:solidFill>
              </a:rPr>
              <a:t>Network Policies					(Contd.)</a:t>
            </a:r>
            <a:endParaRPr lang="en-US" dirty="0"/>
          </a:p>
        </p:txBody>
      </p:sp>
      <p:pic>
        <p:nvPicPr>
          <p:cNvPr id="5" name="Picture 4">
            <a:extLst>
              <a:ext uri="{FF2B5EF4-FFF2-40B4-BE49-F238E27FC236}">
                <a16:creationId xmlns:a16="http://schemas.microsoft.com/office/drawing/2014/main" id="{D052F9A1-3949-4DE8-93EE-C62A95F63D01}"/>
              </a:ext>
            </a:extLst>
          </p:cNvPr>
          <p:cNvPicPr>
            <a:picLocks noChangeAspect="1"/>
          </p:cNvPicPr>
          <p:nvPr/>
        </p:nvPicPr>
        <p:blipFill>
          <a:blip r:embed="rId3"/>
          <a:stretch>
            <a:fillRect/>
          </a:stretch>
        </p:blipFill>
        <p:spPr>
          <a:xfrm>
            <a:off x="7380312" y="1268760"/>
            <a:ext cx="1339605" cy="864096"/>
          </a:xfrm>
          <a:prstGeom prst="rect">
            <a:avLst/>
          </a:prstGeom>
        </p:spPr>
      </p:pic>
      <p:pic>
        <p:nvPicPr>
          <p:cNvPr id="7" name="Picture 6">
            <a:extLst>
              <a:ext uri="{FF2B5EF4-FFF2-40B4-BE49-F238E27FC236}">
                <a16:creationId xmlns:a16="http://schemas.microsoft.com/office/drawing/2014/main" id="{263A288F-A19B-43D0-A6CE-C0A401A75233}"/>
              </a:ext>
            </a:extLst>
          </p:cNvPr>
          <p:cNvPicPr>
            <a:picLocks noChangeAspect="1"/>
          </p:cNvPicPr>
          <p:nvPr/>
        </p:nvPicPr>
        <p:blipFill>
          <a:blip r:embed="rId4"/>
          <a:stretch>
            <a:fillRect/>
          </a:stretch>
        </p:blipFill>
        <p:spPr>
          <a:xfrm>
            <a:off x="7380312" y="3429000"/>
            <a:ext cx="1249431" cy="815059"/>
          </a:xfrm>
          <a:prstGeom prst="rect">
            <a:avLst/>
          </a:prstGeom>
        </p:spPr>
      </p:pic>
      <p:pic>
        <p:nvPicPr>
          <p:cNvPr id="8" name="Picture 7">
            <a:extLst>
              <a:ext uri="{FF2B5EF4-FFF2-40B4-BE49-F238E27FC236}">
                <a16:creationId xmlns:a16="http://schemas.microsoft.com/office/drawing/2014/main" id="{9807958E-0D9D-46E7-B122-48FA7B967EEA}"/>
              </a:ext>
            </a:extLst>
          </p:cNvPr>
          <p:cNvPicPr>
            <a:picLocks noChangeAspect="1"/>
          </p:cNvPicPr>
          <p:nvPr/>
        </p:nvPicPr>
        <p:blipFill>
          <a:blip r:embed="rId5"/>
          <a:stretch>
            <a:fillRect/>
          </a:stretch>
        </p:blipFill>
        <p:spPr>
          <a:xfrm>
            <a:off x="7405339" y="4332018"/>
            <a:ext cx="1111680" cy="898898"/>
          </a:xfrm>
          <a:prstGeom prst="rect">
            <a:avLst/>
          </a:prstGeom>
        </p:spPr>
      </p:pic>
      <p:pic>
        <p:nvPicPr>
          <p:cNvPr id="9" name="Picture 8">
            <a:extLst>
              <a:ext uri="{FF2B5EF4-FFF2-40B4-BE49-F238E27FC236}">
                <a16:creationId xmlns:a16="http://schemas.microsoft.com/office/drawing/2014/main" id="{4B61A8A2-F901-4150-8009-86C528BB4DAB}"/>
              </a:ext>
            </a:extLst>
          </p:cNvPr>
          <p:cNvPicPr>
            <a:picLocks noChangeAspect="1"/>
          </p:cNvPicPr>
          <p:nvPr/>
        </p:nvPicPr>
        <p:blipFill>
          <a:blip r:embed="rId6"/>
          <a:stretch>
            <a:fillRect/>
          </a:stretch>
        </p:blipFill>
        <p:spPr>
          <a:xfrm>
            <a:off x="7405339" y="5318875"/>
            <a:ext cx="1350607" cy="990445"/>
          </a:xfrm>
          <a:prstGeom prst="rect">
            <a:avLst/>
          </a:prstGeom>
        </p:spPr>
      </p:pic>
    </p:spTree>
    <p:extLst>
      <p:ext uri="{BB962C8B-B14F-4D97-AF65-F5344CB8AC3E}">
        <p14:creationId xmlns:p14="http://schemas.microsoft.com/office/powerpoint/2010/main" val="1418418836"/>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18E4B7-3C1F-449B-9023-1E94BE09B4FA}"/>
              </a:ext>
            </a:extLst>
          </p:cNvPr>
          <p:cNvSpPr>
            <a:spLocks noGrp="1"/>
          </p:cNvSpPr>
          <p:nvPr>
            <p:ph idx="1"/>
          </p:nvPr>
        </p:nvSpPr>
        <p:spPr>
          <a:xfrm>
            <a:off x="453325" y="1340768"/>
            <a:ext cx="8237348" cy="5068603"/>
          </a:xfrm>
        </p:spPr>
        <p:txBody>
          <a:bodyPr/>
          <a:lstStyle/>
          <a:p>
            <a:pPr>
              <a:lnSpc>
                <a:spcPct val="100000"/>
              </a:lnSpc>
              <a:spcBef>
                <a:spcPts val="600"/>
              </a:spcBef>
              <a:spcAft>
                <a:spcPts val="600"/>
              </a:spcAft>
            </a:pPr>
            <a:r>
              <a:rPr lang="en-IN" dirty="0"/>
              <a:t>The following solutions are available to setup a production grade Kubernetes cluster </a:t>
            </a:r>
          </a:p>
          <a:p>
            <a:pPr>
              <a:lnSpc>
                <a:spcPct val="100000"/>
              </a:lnSpc>
              <a:spcBef>
                <a:spcPts val="600"/>
              </a:spcBef>
              <a:spcAft>
                <a:spcPts val="600"/>
              </a:spcAft>
            </a:pPr>
            <a:endParaRPr lang="en-IN" dirty="0"/>
          </a:p>
          <a:p>
            <a:pPr>
              <a:lnSpc>
                <a:spcPct val="100000"/>
              </a:lnSpc>
              <a:spcBef>
                <a:spcPts val="600"/>
              </a:spcBef>
              <a:spcAft>
                <a:spcPts val="600"/>
              </a:spcAft>
            </a:pPr>
            <a:r>
              <a:rPr lang="en-IN" sz="1400" b="1" dirty="0">
                <a:solidFill>
                  <a:schemeClr val="accent2">
                    <a:lumMod val="50000"/>
                  </a:schemeClr>
                </a:solidFill>
              </a:rPr>
              <a:t>Installing Kubernetes with deployment tools</a:t>
            </a:r>
          </a:p>
          <a:p>
            <a:pPr marL="573088" lvl="1" indent="-171450">
              <a:lnSpc>
                <a:spcPct val="100000"/>
              </a:lnSpc>
              <a:spcAft>
                <a:spcPts val="600"/>
              </a:spcAft>
              <a:buClr>
                <a:schemeClr val="accent2">
                  <a:lumMod val="50000"/>
                </a:schemeClr>
              </a:buClr>
              <a:buSzPct val="100000"/>
              <a:buFont typeface="Arial" panose="020B0604020202020204" pitchFamily="34" charset="0"/>
              <a:buChar char="•"/>
            </a:pPr>
            <a:r>
              <a:rPr lang="en-IN" dirty="0"/>
              <a:t>Bootstrapping clusters with </a:t>
            </a:r>
            <a:r>
              <a:rPr lang="en-IN" dirty="0" err="1"/>
              <a:t>kubeadm</a:t>
            </a:r>
            <a:endParaRPr lang="en-IN" dirty="0"/>
          </a:p>
          <a:p>
            <a:pPr marL="573088" lvl="1" indent="-171450">
              <a:lnSpc>
                <a:spcPct val="100000"/>
              </a:lnSpc>
              <a:spcAft>
                <a:spcPts val="600"/>
              </a:spcAft>
              <a:buClr>
                <a:schemeClr val="accent2">
                  <a:lumMod val="50000"/>
                </a:schemeClr>
              </a:buClr>
              <a:buSzPct val="100000"/>
              <a:buFont typeface="Arial" panose="020B0604020202020204" pitchFamily="34" charset="0"/>
              <a:buChar char="•"/>
            </a:pPr>
            <a:r>
              <a:rPr lang="en-IN" dirty="0"/>
              <a:t>Installing Kubernetes with kops</a:t>
            </a:r>
          </a:p>
          <a:p>
            <a:pPr marL="573088" lvl="1" indent="-171450">
              <a:lnSpc>
                <a:spcPct val="100000"/>
              </a:lnSpc>
              <a:spcAft>
                <a:spcPts val="600"/>
              </a:spcAft>
              <a:buClr>
                <a:schemeClr val="accent2">
                  <a:lumMod val="50000"/>
                </a:schemeClr>
              </a:buClr>
              <a:buSzPct val="100000"/>
              <a:buFont typeface="Arial" panose="020B0604020202020204" pitchFamily="34" charset="0"/>
              <a:buChar char="•"/>
            </a:pPr>
            <a:r>
              <a:rPr lang="en-IN" dirty="0"/>
              <a:t>Installing Kubernetes with </a:t>
            </a:r>
            <a:r>
              <a:rPr lang="en-IN" dirty="0" err="1"/>
              <a:t>Kubespray</a:t>
            </a:r>
            <a:endParaRPr lang="en-IN" dirty="0"/>
          </a:p>
          <a:p>
            <a:pPr>
              <a:lnSpc>
                <a:spcPct val="100000"/>
              </a:lnSpc>
              <a:spcBef>
                <a:spcPts val="600"/>
              </a:spcBef>
              <a:spcAft>
                <a:spcPts val="600"/>
              </a:spcAft>
            </a:pPr>
            <a:endParaRPr lang="en-IN" dirty="0"/>
          </a:p>
          <a:p>
            <a:pPr>
              <a:lnSpc>
                <a:spcPct val="100000"/>
              </a:lnSpc>
              <a:spcBef>
                <a:spcPts val="600"/>
              </a:spcBef>
              <a:spcAft>
                <a:spcPts val="600"/>
              </a:spcAft>
            </a:pPr>
            <a:r>
              <a:rPr lang="en-IN" sz="1400" b="1" dirty="0">
                <a:solidFill>
                  <a:schemeClr val="accent2">
                    <a:lumMod val="50000"/>
                  </a:schemeClr>
                </a:solidFill>
              </a:rPr>
              <a:t>Turnkey Cloud Solutions</a:t>
            </a:r>
          </a:p>
          <a:p>
            <a:pPr marL="573088" lvl="1" indent="-171450">
              <a:lnSpc>
                <a:spcPct val="100000"/>
              </a:lnSpc>
              <a:spcAft>
                <a:spcPts val="600"/>
              </a:spcAft>
              <a:buClr>
                <a:schemeClr val="accent2">
                  <a:lumMod val="50000"/>
                </a:schemeClr>
              </a:buClr>
              <a:buSzPct val="100000"/>
              <a:buFont typeface="Arial" panose="020B0604020202020204" pitchFamily="34" charset="0"/>
              <a:buChar char="•"/>
            </a:pPr>
            <a:r>
              <a:rPr lang="en-IN" dirty="0"/>
              <a:t>Running Kubernetes on Alibaba Cloud</a:t>
            </a:r>
          </a:p>
          <a:p>
            <a:pPr marL="573088" lvl="1" indent="-171450">
              <a:lnSpc>
                <a:spcPct val="100000"/>
              </a:lnSpc>
              <a:spcAft>
                <a:spcPts val="600"/>
              </a:spcAft>
              <a:buClr>
                <a:schemeClr val="accent2">
                  <a:lumMod val="50000"/>
                </a:schemeClr>
              </a:buClr>
              <a:buSzPct val="100000"/>
              <a:buFont typeface="Arial" panose="020B0604020202020204" pitchFamily="34" charset="0"/>
              <a:buChar char="•"/>
            </a:pPr>
            <a:r>
              <a:rPr lang="en-IN" dirty="0"/>
              <a:t>Running Kubernetes on AWS EC2</a:t>
            </a:r>
          </a:p>
          <a:p>
            <a:pPr marL="573088" lvl="1" indent="-171450">
              <a:lnSpc>
                <a:spcPct val="100000"/>
              </a:lnSpc>
              <a:spcAft>
                <a:spcPts val="600"/>
              </a:spcAft>
              <a:buClr>
                <a:schemeClr val="accent2">
                  <a:lumMod val="50000"/>
                </a:schemeClr>
              </a:buClr>
              <a:buSzPct val="100000"/>
              <a:buFont typeface="Arial" panose="020B0604020202020204" pitchFamily="34" charset="0"/>
              <a:buChar char="•"/>
            </a:pPr>
            <a:r>
              <a:rPr lang="en-IN" dirty="0"/>
              <a:t>Running Kubernetes on Azure</a:t>
            </a:r>
          </a:p>
          <a:p>
            <a:pPr marL="573088" lvl="1" indent="-171450">
              <a:lnSpc>
                <a:spcPct val="100000"/>
              </a:lnSpc>
              <a:spcAft>
                <a:spcPts val="600"/>
              </a:spcAft>
              <a:buClr>
                <a:schemeClr val="accent2">
                  <a:lumMod val="50000"/>
                </a:schemeClr>
              </a:buClr>
              <a:buSzPct val="100000"/>
              <a:buFont typeface="Arial" panose="020B0604020202020204" pitchFamily="34" charset="0"/>
              <a:buChar char="•"/>
            </a:pPr>
            <a:r>
              <a:rPr lang="en-IN" dirty="0"/>
              <a:t>Running Kubernetes on Google Compute Engine</a:t>
            </a:r>
          </a:p>
          <a:p>
            <a:pPr marL="573088" lvl="1" indent="-171450">
              <a:lnSpc>
                <a:spcPct val="100000"/>
              </a:lnSpc>
              <a:spcAft>
                <a:spcPts val="600"/>
              </a:spcAft>
              <a:buClr>
                <a:schemeClr val="accent2">
                  <a:lumMod val="50000"/>
                </a:schemeClr>
              </a:buClr>
              <a:buSzPct val="100000"/>
              <a:buFont typeface="Arial" panose="020B0604020202020204" pitchFamily="34" charset="0"/>
              <a:buChar char="•"/>
            </a:pPr>
            <a:r>
              <a:rPr lang="en-IN" dirty="0"/>
              <a:t>Running Kubernetes on Multiple Clouds with IBM Cloud Private</a:t>
            </a:r>
          </a:p>
          <a:p>
            <a:pPr marL="573088" lvl="1" indent="-171450">
              <a:lnSpc>
                <a:spcPct val="100000"/>
              </a:lnSpc>
              <a:spcAft>
                <a:spcPts val="600"/>
              </a:spcAft>
              <a:buClr>
                <a:schemeClr val="accent2">
                  <a:lumMod val="50000"/>
                </a:schemeClr>
              </a:buClr>
              <a:buSzPct val="100000"/>
              <a:buFont typeface="Arial" panose="020B0604020202020204" pitchFamily="34" charset="0"/>
              <a:buChar char="•"/>
            </a:pPr>
            <a:r>
              <a:rPr lang="en-IN" dirty="0"/>
              <a:t>Running Kubernetes on Tencent Kubernetes Engine</a:t>
            </a:r>
          </a:p>
        </p:txBody>
      </p:sp>
      <p:sp>
        <p:nvSpPr>
          <p:cNvPr id="3" name="Title 2">
            <a:extLst>
              <a:ext uri="{FF2B5EF4-FFF2-40B4-BE49-F238E27FC236}">
                <a16:creationId xmlns:a16="http://schemas.microsoft.com/office/drawing/2014/main" id="{A9527D4F-073D-4236-9F4E-246822346E74}"/>
              </a:ext>
            </a:extLst>
          </p:cNvPr>
          <p:cNvSpPr>
            <a:spLocks noGrp="1"/>
          </p:cNvSpPr>
          <p:nvPr>
            <p:ph type="title"/>
          </p:nvPr>
        </p:nvSpPr>
        <p:spPr/>
        <p:txBody>
          <a:bodyPr/>
          <a:lstStyle/>
          <a:p>
            <a:r>
              <a:rPr lang="en-US" b="1" dirty="0">
                <a:solidFill>
                  <a:schemeClr val="accent2">
                    <a:lumMod val="50000"/>
                  </a:schemeClr>
                </a:solidFill>
              </a:rPr>
              <a:t>Setup Kubernetes Cluster</a:t>
            </a:r>
            <a:endParaRPr lang="en-IN" dirty="0"/>
          </a:p>
        </p:txBody>
      </p:sp>
    </p:spTree>
    <p:extLst>
      <p:ext uri="{BB962C8B-B14F-4D97-AF65-F5344CB8AC3E}">
        <p14:creationId xmlns:p14="http://schemas.microsoft.com/office/powerpoint/2010/main" val="3293249233"/>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a:extLst>
              <a:ext uri="{FF2B5EF4-FFF2-40B4-BE49-F238E27FC236}">
                <a16:creationId xmlns:a16="http://schemas.microsoft.com/office/drawing/2014/main" id="{29C85277-39F6-40EB-ACA4-6250CC1FB33C}"/>
              </a:ext>
            </a:extLst>
          </p:cNvPr>
          <p:cNvSpPr>
            <a:spLocks noGrp="1"/>
          </p:cNvSpPr>
          <p:nvPr>
            <p:ph idx="1"/>
          </p:nvPr>
        </p:nvSpPr>
        <p:spPr>
          <a:xfrm>
            <a:off x="323528" y="1340768"/>
            <a:ext cx="8367145" cy="5068603"/>
          </a:xfrm>
        </p:spPr>
        <p:txBody>
          <a:bodyPr>
            <a:normAutofit/>
          </a:bodyPr>
          <a:lstStyle/>
          <a:p>
            <a:r>
              <a:rPr lang="en-US" b="1" dirty="0">
                <a:solidFill>
                  <a:schemeClr val="accent2">
                    <a:lumMod val="50000"/>
                  </a:schemeClr>
                </a:solidFill>
              </a:rPr>
              <a:t>Options for Non - Highly Available topology : </a:t>
            </a:r>
          </a:p>
          <a:p>
            <a:endParaRPr lang="en-US" b="1" dirty="0">
              <a:solidFill>
                <a:schemeClr val="accent2">
                  <a:lumMod val="50000"/>
                </a:schemeClr>
              </a:solidFill>
            </a:endParaRPr>
          </a:p>
          <a:p>
            <a:pPr lvl="8"/>
            <a:r>
              <a:rPr lang="en-US" sz="1200" dirty="0">
                <a:solidFill>
                  <a:schemeClr val="accent2">
                    <a:lumMod val="50000"/>
                  </a:schemeClr>
                </a:solidFill>
              </a:rPr>
              <a:t>               </a:t>
            </a:r>
          </a:p>
          <a:p>
            <a:pPr lvl="8"/>
            <a:r>
              <a:rPr lang="en-US" sz="1200" dirty="0">
                <a:solidFill>
                  <a:schemeClr val="accent2">
                    <a:lumMod val="50000"/>
                  </a:schemeClr>
                </a:solidFill>
              </a:rPr>
              <a:t>                - A single VM hosts all the </a:t>
            </a:r>
            <a:r>
              <a:rPr lang="en-US" sz="1200" dirty="0" err="1">
                <a:solidFill>
                  <a:schemeClr val="accent2">
                    <a:lumMod val="50000"/>
                  </a:schemeClr>
                </a:solidFill>
              </a:rPr>
              <a:t>kubernetes</a:t>
            </a:r>
            <a:r>
              <a:rPr lang="en-US" sz="1200" dirty="0">
                <a:solidFill>
                  <a:schemeClr val="accent2">
                    <a:lumMod val="50000"/>
                  </a:schemeClr>
                </a:solidFill>
              </a:rPr>
              <a:t> components</a:t>
            </a:r>
          </a:p>
          <a:p>
            <a:pPr lvl="8"/>
            <a:r>
              <a:rPr lang="en-US" sz="1200" dirty="0">
                <a:solidFill>
                  <a:schemeClr val="accent2">
                    <a:lumMod val="50000"/>
                  </a:schemeClr>
                </a:solidFill>
              </a:rPr>
              <a:t>                - Good use case for learning environment  </a:t>
            </a:r>
          </a:p>
          <a:p>
            <a:pPr lvl="8"/>
            <a:endParaRPr lang="en-US" b="1" dirty="0">
              <a:solidFill>
                <a:schemeClr val="accent2">
                  <a:lumMod val="50000"/>
                </a:schemeClr>
              </a:solidFill>
            </a:endParaRPr>
          </a:p>
          <a:p>
            <a:endParaRPr lang="en-US" b="1" dirty="0">
              <a:solidFill>
                <a:schemeClr val="accent2">
                  <a:lumMod val="50000"/>
                </a:schemeClr>
              </a:solidFill>
            </a:endParaRPr>
          </a:p>
          <a:p>
            <a:r>
              <a:rPr lang="en-US" b="1" dirty="0">
                <a:solidFill>
                  <a:schemeClr val="accent2">
                    <a:lumMod val="50000"/>
                  </a:schemeClr>
                </a:solidFill>
              </a:rPr>
              <a:t>                                             </a:t>
            </a:r>
            <a:r>
              <a:rPr lang="en-US" b="1" dirty="0" err="1">
                <a:solidFill>
                  <a:schemeClr val="accent2">
                    <a:lumMod val="50000"/>
                  </a:schemeClr>
                </a:solidFill>
              </a:rPr>
              <a:t>Minikube</a:t>
            </a:r>
            <a:endParaRPr lang="en-US" b="1" dirty="0">
              <a:solidFill>
                <a:schemeClr val="accent2">
                  <a:lumMod val="50000"/>
                </a:schemeClr>
              </a:solidFill>
            </a:endParaRPr>
          </a:p>
          <a:p>
            <a:endParaRPr lang="en-US" b="1" dirty="0">
              <a:solidFill>
                <a:schemeClr val="accent2">
                  <a:lumMod val="50000"/>
                </a:schemeClr>
              </a:solidFill>
            </a:endParaRPr>
          </a:p>
          <a:p>
            <a:pPr lvl="8"/>
            <a:r>
              <a:rPr lang="en-US" b="1" dirty="0">
                <a:solidFill>
                  <a:schemeClr val="accent2">
                    <a:lumMod val="50000"/>
                  </a:schemeClr>
                </a:solidFill>
              </a:rPr>
              <a:t>             </a:t>
            </a:r>
          </a:p>
          <a:p>
            <a:pPr lvl="8"/>
            <a:r>
              <a:rPr lang="en-US" sz="1400" dirty="0">
                <a:solidFill>
                  <a:schemeClr val="accent2">
                    <a:lumMod val="50000"/>
                  </a:schemeClr>
                </a:solidFill>
              </a:rPr>
              <a:t>                     </a:t>
            </a:r>
            <a:r>
              <a:rPr lang="en-US" sz="1200" dirty="0">
                <a:solidFill>
                  <a:schemeClr val="accent2">
                    <a:lumMod val="50000"/>
                  </a:schemeClr>
                </a:solidFill>
              </a:rPr>
              <a:t>-   One Control plan, single point of failure for the	             complete cluster </a:t>
            </a:r>
          </a:p>
          <a:p>
            <a:pPr lvl="8"/>
            <a:r>
              <a:rPr lang="en-US" sz="1200" dirty="0">
                <a:solidFill>
                  <a:schemeClr val="accent2">
                    <a:lumMod val="50000"/>
                  </a:schemeClr>
                </a:solidFill>
              </a:rPr>
              <a:t>                        -   Not recommended for hosting production                                                                      	            applications  </a:t>
            </a:r>
          </a:p>
          <a:p>
            <a:endParaRPr lang="en-US" b="1" dirty="0">
              <a:solidFill>
                <a:schemeClr val="accent2">
                  <a:lumMod val="50000"/>
                </a:schemeClr>
              </a:solidFill>
            </a:endParaRPr>
          </a:p>
          <a:p>
            <a:r>
              <a:rPr lang="en-US" b="1" dirty="0">
                <a:solidFill>
                  <a:schemeClr val="accent2">
                    <a:lumMod val="50000"/>
                  </a:schemeClr>
                </a:solidFill>
              </a:rPr>
              <a:t>                                   Single Control plan setup </a:t>
            </a:r>
            <a:endParaRPr lang="en-US" dirty="0"/>
          </a:p>
        </p:txBody>
      </p:sp>
      <p:sp>
        <p:nvSpPr>
          <p:cNvPr id="11" name="Title 2">
            <a:extLst>
              <a:ext uri="{FF2B5EF4-FFF2-40B4-BE49-F238E27FC236}">
                <a16:creationId xmlns:a16="http://schemas.microsoft.com/office/drawing/2014/main" id="{36A68036-1181-4CC0-804A-E6419658B5BF}"/>
              </a:ext>
            </a:extLst>
          </p:cNvPr>
          <p:cNvSpPr>
            <a:spLocks noGrp="1"/>
          </p:cNvSpPr>
          <p:nvPr>
            <p:ph type="title"/>
          </p:nvPr>
        </p:nvSpPr>
        <p:spPr>
          <a:xfrm>
            <a:off x="453326" y="448629"/>
            <a:ext cx="8237349" cy="747763"/>
          </a:xfrm>
        </p:spPr>
        <p:txBody>
          <a:bodyPr/>
          <a:lstStyle/>
          <a:p>
            <a:r>
              <a:rPr lang="en-US" b="1" dirty="0">
                <a:solidFill>
                  <a:schemeClr val="accent2">
                    <a:lumMod val="50000"/>
                  </a:schemeClr>
                </a:solidFill>
              </a:rPr>
              <a:t>Setup Kubernetes Cluster    			(Cont.)</a:t>
            </a:r>
            <a:endParaRPr lang="en-US" dirty="0"/>
          </a:p>
        </p:txBody>
      </p:sp>
      <p:pic>
        <p:nvPicPr>
          <p:cNvPr id="8" name="Picture 7">
            <a:extLst>
              <a:ext uri="{FF2B5EF4-FFF2-40B4-BE49-F238E27FC236}">
                <a16:creationId xmlns:a16="http://schemas.microsoft.com/office/drawing/2014/main" id="{95228D8D-C4A4-4659-894F-79CD6A970E24}"/>
              </a:ext>
            </a:extLst>
          </p:cNvPr>
          <p:cNvPicPr>
            <a:picLocks noChangeAspect="1"/>
          </p:cNvPicPr>
          <p:nvPr/>
        </p:nvPicPr>
        <p:blipFill>
          <a:blip r:embed="rId2"/>
          <a:stretch>
            <a:fillRect/>
          </a:stretch>
        </p:blipFill>
        <p:spPr>
          <a:xfrm>
            <a:off x="683568" y="1757004"/>
            <a:ext cx="4032448" cy="1758458"/>
          </a:xfrm>
          <a:prstGeom prst="rect">
            <a:avLst/>
          </a:prstGeom>
        </p:spPr>
      </p:pic>
      <p:pic>
        <p:nvPicPr>
          <p:cNvPr id="10" name="Content Placeholder 3">
            <a:extLst>
              <a:ext uri="{FF2B5EF4-FFF2-40B4-BE49-F238E27FC236}">
                <a16:creationId xmlns:a16="http://schemas.microsoft.com/office/drawing/2014/main" id="{246245F7-9CF6-43E3-A8C1-31AF638FD55F}"/>
              </a:ext>
            </a:extLst>
          </p:cNvPr>
          <p:cNvPicPr>
            <a:picLocks noChangeAspect="1"/>
          </p:cNvPicPr>
          <p:nvPr/>
        </p:nvPicPr>
        <p:blipFill>
          <a:blip r:embed="rId3"/>
          <a:stretch>
            <a:fillRect/>
          </a:stretch>
        </p:blipFill>
        <p:spPr>
          <a:xfrm>
            <a:off x="453326" y="4149080"/>
            <a:ext cx="4378642" cy="1904709"/>
          </a:xfrm>
          <a:prstGeom prst="rect">
            <a:avLst/>
          </a:prstGeom>
          <a:noFill/>
        </p:spPr>
      </p:pic>
    </p:spTree>
    <p:extLst>
      <p:ext uri="{BB962C8B-B14F-4D97-AF65-F5344CB8AC3E}">
        <p14:creationId xmlns:p14="http://schemas.microsoft.com/office/powerpoint/2010/main" val="1817186455"/>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DE955C-6FB3-4341-9F3E-A6F05EA291EC}"/>
              </a:ext>
            </a:extLst>
          </p:cNvPr>
          <p:cNvSpPr>
            <a:spLocks noGrp="1"/>
          </p:cNvSpPr>
          <p:nvPr>
            <p:ph idx="1"/>
          </p:nvPr>
        </p:nvSpPr>
        <p:spPr>
          <a:xfrm>
            <a:off x="251520" y="1340768"/>
            <a:ext cx="8456381" cy="5256584"/>
          </a:xfrm>
        </p:spPr>
        <p:txBody>
          <a:bodyPr>
            <a:normAutofit lnSpcReduction="10000"/>
          </a:bodyPr>
          <a:lstStyle/>
          <a:p>
            <a:r>
              <a:rPr lang="en-US" b="1" dirty="0">
                <a:solidFill>
                  <a:schemeClr val="accent2">
                    <a:lumMod val="50000"/>
                  </a:schemeClr>
                </a:solidFill>
              </a:rPr>
              <a:t>Options for Highly Available topology</a:t>
            </a:r>
          </a:p>
          <a:p>
            <a:pPr marL="171450" indent="-171450">
              <a:buClr>
                <a:schemeClr val="accent2">
                  <a:lumMod val="50000"/>
                </a:schemeClr>
              </a:buClr>
              <a:buSzPct val="100000"/>
              <a:buFont typeface="Wingdings" panose="05000000000000000000" pitchFamily="2" charset="2"/>
              <a:buChar char="Ø"/>
            </a:pPr>
            <a:r>
              <a:rPr lang="en-IN" b="1" dirty="0">
                <a:solidFill>
                  <a:schemeClr val="accent2">
                    <a:lumMod val="50000"/>
                  </a:schemeClr>
                </a:solidFill>
              </a:rPr>
              <a:t>Stacked </a:t>
            </a:r>
            <a:r>
              <a:rPr lang="en-IN" b="1" dirty="0" err="1">
                <a:solidFill>
                  <a:schemeClr val="accent2">
                    <a:lumMod val="50000"/>
                  </a:schemeClr>
                </a:solidFill>
              </a:rPr>
              <a:t>etcd</a:t>
            </a:r>
            <a:r>
              <a:rPr lang="en-IN" b="1" dirty="0">
                <a:solidFill>
                  <a:schemeClr val="accent2">
                    <a:lumMod val="50000"/>
                  </a:schemeClr>
                </a:solidFill>
              </a:rPr>
              <a:t> topology</a:t>
            </a:r>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   </a:t>
            </a:r>
            <a:r>
              <a:rPr lang="en-IN" dirty="0" err="1"/>
              <a:t>etcd</a:t>
            </a:r>
            <a:r>
              <a:rPr lang="en-IN" dirty="0"/>
              <a:t> members are co-located with control plane components </a:t>
            </a:r>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   </a:t>
            </a:r>
            <a:r>
              <a:rPr lang="en-IN" dirty="0" err="1"/>
              <a:t>etcd</a:t>
            </a:r>
            <a:r>
              <a:rPr lang="en-IN" dirty="0"/>
              <a:t> on each node interacts with the </a:t>
            </a:r>
            <a:r>
              <a:rPr lang="en-IN" dirty="0" err="1"/>
              <a:t>kube-apiserver</a:t>
            </a:r>
            <a:r>
              <a:rPr lang="en-IN" dirty="0"/>
              <a:t> on that node only</a:t>
            </a:r>
          </a:p>
          <a:p>
            <a:pPr marL="171450" indent="-171450">
              <a:buClr>
                <a:schemeClr val="accent2">
                  <a:lumMod val="50000"/>
                </a:schemeClr>
              </a:buClr>
              <a:buSzPct val="100000"/>
              <a:buFont typeface="Wingdings" panose="05000000000000000000" pitchFamily="2" charset="2"/>
              <a:buChar char="Ø"/>
            </a:pPr>
            <a:r>
              <a:rPr lang="en-IN" b="1" dirty="0">
                <a:solidFill>
                  <a:schemeClr val="accent2">
                    <a:lumMod val="50000"/>
                  </a:schemeClr>
                </a:solidFill>
              </a:rPr>
              <a:t>External </a:t>
            </a:r>
            <a:r>
              <a:rPr lang="en-IN" b="1" dirty="0" err="1">
                <a:solidFill>
                  <a:schemeClr val="accent2">
                    <a:lumMod val="50000"/>
                  </a:schemeClr>
                </a:solidFill>
              </a:rPr>
              <a:t>etcd</a:t>
            </a:r>
            <a:r>
              <a:rPr lang="en-IN" b="1" dirty="0">
                <a:solidFill>
                  <a:schemeClr val="accent2">
                    <a:lumMod val="50000"/>
                  </a:schemeClr>
                </a:solidFill>
              </a:rPr>
              <a:t> topology</a:t>
            </a:r>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  </a:t>
            </a:r>
            <a:r>
              <a:rPr lang="en-IN" dirty="0" err="1"/>
              <a:t>etcd</a:t>
            </a:r>
            <a:r>
              <a:rPr lang="en-IN" dirty="0"/>
              <a:t> are  not co-located with control plane nodes</a:t>
            </a:r>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  </a:t>
            </a:r>
            <a:r>
              <a:rPr lang="en-IN" dirty="0" err="1"/>
              <a:t>Kube-apiserver</a:t>
            </a:r>
            <a:r>
              <a:rPr lang="en-IN" dirty="0"/>
              <a:t> on each node interacts with all the </a:t>
            </a:r>
            <a:r>
              <a:rPr lang="en-IN" dirty="0" err="1"/>
              <a:t>etcd</a:t>
            </a:r>
            <a:r>
              <a:rPr lang="en-IN" dirty="0"/>
              <a:t> members cluster </a:t>
            </a:r>
          </a:p>
          <a:p>
            <a:pPr lvl="1"/>
            <a:endParaRPr lang="en-IN" dirty="0"/>
          </a:p>
          <a:p>
            <a:endParaRPr lang="en-IN" dirty="0"/>
          </a:p>
          <a:p>
            <a:endParaRPr lang="en-US" b="1" dirty="0"/>
          </a:p>
          <a:p>
            <a:endParaRPr lang="en-IN" dirty="0"/>
          </a:p>
          <a:p>
            <a:endParaRPr lang="en-IN" dirty="0"/>
          </a:p>
          <a:p>
            <a:endParaRPr lang="en-IN" dirty="0"/>
          </a:p>
          <a:p>
            <a:endParaRPr lang="en-IN" dirty="0"/>
          </a:p>
          <a:p>
            <a:pPr lvl="1"/>
            <a:r>
              <a:rPr lang="en-IN" b="1" dirty="0">
                <a:solidFill>
                  <a:schemeClr val="accent2">
                    <a:lumMod val="50000"/>
                  </a:schemeClr>
                </a:solidFill>
              </a:rPr>
              <a:t>                  Stacked </a:t>
            </a:r>
            <a:r>
              <a:rPr lang="en-IN" b="1" dirty="0" err="1">
                <a:solidFill>
                  <a:schemeClr val="accent2">
                    <a:lumMod val="50000"/>
                  </a:schemeClr>
                </a:solidFill>
              </a:rPr>
              <a:t>etcd</a:t>
            </a:r>
            <a:r>
              <a:rPr lang="en-IN" b="1" dirty="0">
                <a:solidFill>
                  <a:schemeClr val="accent2">
                    <a:lumMod val="50000"/>
                  </a:schemeClr>
                </a:solidFill>
              </a:rPr>
              <a:t> topology                                                               External </a:t>
            </a:r>
            <a:r>
              <a:rPr lang="en-IN" b="1" dirty="0" err="1">
                <a:solidFill>
                  <a:schemeClr val="accent2">
                    <a:lumMod val="50000"/>
                  </a:schemeClr>
                </a:solidFill>
              </a:rPr>
              <a:t>etcd</a:t>
            </a:r>
            <a:r>
              <a:rPr lang="en-IN" b="1" dirty="0">
                <a:solidFill>
                  <a:schemeClr val="accent2">
                    <a:lumMod val="50000"/>
                  </a:schemeClr>
                </a:solidFill>
              </a:rPr>
              <a:t> topology</a:t>
            </a:r>
          </a:p>
          <a:p>
            <a:endParaRPr lang="en-IN" b="1" dirty="0">
              <a:solidFill>
                <a:schemeClr val="accent2">
                  <a:lumMod val="50000"/>
                </a:schemeClr>
              </a:solidFill>
            </a:endParaRPr>
          </a:p>
          <a:p>
            <a:endParaRPr lang="en-IN" dirty="0"/>
          </a:p>
        </p:txBody>
      </p:sp>
      <p:sp>
        <p:nvSpPr>
          <p:cNvPr id="3" name="Title 2">
            <a:extLst>
              <a:ext uri="{FF2B5EF4-FFF2-40B4-BE49-F238E27FC236}">
                <a16:creationId xmlns:a16="http://schemas.microsoft.com/office/drawing/2014/main" id="{2E76CAC0-7378-4F16-B80C-6E40A09A5B24}"/>
              </a:ext>
            </a:extLst>
          </p:cNvPr>
          <p:cNvSpPr>
            <a:spLocks noGrp="1"/>
          </p:cNvSpPr>
          <p:nvPr>
            <p:ph type="title"/>
          </p:nvPr>
        </p:nvSpPr>
        <p:spPr/>
        <p:txBody>
          <a:bodyPr/>
          <a:lstStyle/>
          <a:p>
            <a:r>
              <a:rPr lang="en-US" b="1" dirty="0">
                <a:solidFill>
                  <a:schemeClr val="accent2">
                    <a:lumMod val="50000"/>
                  </a:schemeClr>
                </a:solidFill>
              </a:rPr>
              <a:t>Setup Kubernetes Cluster    			(Cont.)</a:t>
            </a:r>
            <a:endParaRPr lang="en-IN" b="1" dirty="0">
              <a:solidFill>
                <a:schemeClr val="accent2">
                  <a:lumMod val="50000"/>
                </a:schemeClr>
              </a:solidFill>
            </a:endParaRPr>
          </a:p>
        </p:txBody>
      </p:sp>
      <p:pic>
        <p:nvPicPr>
          <p:cNvPr id="4" name="Picture 3">
            <a:extLst>
              <a:ext uri="{FF2B5EF4-FFF2-40B4-BE49-F238E27FC236}">
                <a16:creationId xmlns:a16="http://schemas.microsoft.com/office/drawing/2014/main" id="{BCA97159-E6C7-4AA6-976A-0DD66A9970CC}"/>
              </a:ext>
            </a:extLst>
          </p:cNvPr>
          <p:cNvPicPr>
            <a:picLocks noChangeAspect="1"/>
          </p:cNvPicPr>
          <p:nvPr/>
        </p:nvPicPr>
        <p:blipFill>
          <a:blip r:embed="rId2"/>
          <a:stretch>
            <a:fillRect/>
          </a:stretch>
        </p:blipFill>
        <p:spPr>
          <a:xfrm>
            <a:off x="381306" y="3429000"/>
            <a:ext cx="4098404" cy="2623225"/>
          </a:xfrm>
          <a:prstGeom prst="rect">
            <a:avLst/>
          </a:prstGeom>
        </p:spPr>
      </p:pic>
      <p:pic>
        <p:nvPicPr>
          <p:cNvPr id="5" name="Picture 4">
            <a:extLst>
              <a:ext uri="{FF2B5EF4-FFF2-40B4-BE49-F238E27FC236}">
                <a16:creationId xmlns:a16="http://schemas.microsoft.com/office/drawing/2014/main" id="{99C5CE42-92F1-48FA-8E56-E0A8ACBBB190}"/>
              </a:ext>
            </a:extLst>
          </p:cNvPr>
          <p:cNvPicPr>
            <a:picLocks noChangeAspect="1"/>
          </p:cNvPicPr>
          <p:nvPr/>
        </p:nvPicPr>
        <p:blipFill>
          <a:blip r:embed="rId3"/>
          <a:stretch>
            <a:fillRect/>
          </a:stretch>
        </p:blipFill>
        <p:spPr>
          <a:xfrm>
            <a:off x="4761093" y="3429000"/>
            <a:ext cx="3929582" cy="2483954"/>
          </a:xfrm>
          <a:prstGeom prst="rect">
            <a:avLst/>
          </a:prstGeom>
        </p:spPr>
      </p:pic>
    </p:spTree>
    <p:extLst>
      <p:ext uri="{BB962C8B-B14F-4D97-AF65-F5344CB8AC3E}">
        <p14:creationId xmlns:p14="http://schemas.microsoft.com/office/powerpoint/2010/main" val="2447696601"/>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CF8C6D-DD43-43CE-80A0-9C766948BB14}"/>
              </a:ext>
            </a:extLst>
          </p:cNvPr>
          <p:cNvSpPr>
            <a:spLocks noGrp="1"/>
          </p:cNvSpPr>
          <p:nvPr>
            <p:ph idx="1"/>
          </p:nvPr>
        </p:nvSpPr>
        <p:spPr>
          <a:xfrm>
            <a:off x="453325" y="1340768"/>
            <a:ext cx="8237348" cy="5068603"/>
          </a:xfrm>
        </p:spPr>
        <p:txBody>
          <a:bodyPr/>
          <a:lstStyle/>
          <a:p>
            <a:pPr lvl="1">
              <a:lnSpc>
                <a:spcPct val="100000"/>
              </a:lnSpc>
              <a:spcBef>
                <a:spcPts val="0"/>
              </a:spcBef>
              <a:spcAft>
                <a:spcPts val="0"/>
              </a:spcAft>
            </a:pPr>
            <a:r>
              <a:rPr lang="en-US" dirty="0"/>
              <a:t>Minikube is a tool that makes it easy to run Kubernetes locally. Minikube runs a single-node Kubernetes cluster inside a Virtual Machine (VM) on your laptop for users looking to try out Kubernetes or develop with it day-to-day</a:t>
            </a:r>
          </a:p>
          <a:p>
            <a:pPr>
              <a:lnSpc>
                <a:spcPct val="100000"/>
              </a:lnSpc>
              <a:spcBef>
                <a:spcPts val="0"/>
              </a:spcBef>
              <a:spcAft>
                <a:spcPts val="0"/>
              </a:spcAft>
            </a:pPr>
            <a:endParaRPr lang="en-IN" dirty="0"/>
          </a:p>
          <a:p>
            <a:pPr>
              <a:lnSpc>
                <a:spcPct val="100000"/>
              </a:lnSpc>
              <a:spcBef>
                <a:spcPts val="0"/>
              </a:spcBef>
              <a:spcAft>
                <a:spcPts val="0"/>
              </a:spcAft>
            </a:pPr>
            <a:r>
              <a:rPr lang="en-IN" b="1" dirty="0">
                <a:solidFill>
                  <a:schemeClr val="accent2">
                    <a:lumMod val="50000"/>
                  </a:schemeClr>
                </a:solidFill>
              </a:rPr>
              <a:t>Minikube supports the following Kubernetes features:</a:t>
            </a:r>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DNS</a:t>
            </a:r>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err="1"/>
              <a:t>NodePorts</a:t>
            </a:r>
            <a:endParaRPr lang="en-IN" dirty="0"/>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err="1"/>
              <a:t>ConfigMaps</a:t>
            </a:r>
            <a:r>
              <a:rPr lang="en-IN" dirty="0"/>
              <a:t> and Secrets</a:t>
            </a:r>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Dashboards</a:t>
            </a:r>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Container Runtime: </a:t>
            </a:r>
            <a:r>
              <a:rPr lang="en-IN" dirty="0">
                <a:hlinkClick r:id="rId2"/>
              </a:rPr>
              <a:t>Docker</a:t>
            </a:r>
            <a:r>
              <a:rPr lang="en-IN" dirty="0"/>
              <a:t>, </a:t>
            </a:r>
            <a:r>
              <a:rPr lang="en-IN" dirty="0">
                <a:hlinkClick r:id="rId3"/>
              </a:rPr>
              <a:t>CRI-O</a:t>
            </a:r>
            <a:r>
              <a:rPr lang="en-IN" dirty="0"/>
              <a:t>, and </a:t>
            </a:r>
            <a:r>
              <a:rPr lang="en-IN" dirty="0" err="1">
                <a:hlinkClick r:id="rId4"/>
              </a:rPr>
              <a:t>containerd</a:t>
            </a:r>
            <a:endParaRPr lang="en-IN" dirty="0"/>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Enabling CNI (Container Network Interface)</a:t>
            </a:r>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Ingress</a:t>
            </a:r>
          </a:p>
          <a:p>
            <a:pPr>
              <a:lnSpc>
                <a:spcPct val="100000"/>
              </a:lnSpc>
              <a:spcBef>
                <a:spcPts val="0"/>
              </a:spcBef>
              <a:spcAft>
                <a:spcPts val="0"/>
              </a:spcAft>
            </a:pPr>
            <a:endParaRPr lang="en-IN" b="1" dirty="0"/>
          </a:p>
          <a:p>
            <a:pPr>
              <a:lnSpc>
                <a:spcPct val="100000"/>
              </a:lnSpc>
              <a:spcBef>
                <a:spcPts val="0"/>
              </a:spcBef>
              <a:spcAft>
                <a:spcPts val="0"/>
              </a:spcAft>
            </a:pPr>
            <a:r>
              <a:rPr lang="en-IN" b="1" dirty="0">
                <a:solidFill>
                  <a:schemeClr val="accent2">
                    <a:lumMod val="50000"/>
                  </a:schemeClr>
                </a:solidFill>
              </a:rPr>
              <a:t>Supported OS:</a:t>
            </a:r>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Windows</a:t>
            </a:r>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Mac</a:t>
            </a:r>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Linux</a:t>
            </a:r>
          </a:p>
          <a:p>
            <a:pPr>
              <a:lnSpc>
                <a:spcPct val="100000"/>
              </a:lnSpc>
              <a:spcBef>
                <a:spcPts val="0"/>
              </a:spcBef>
              <a:spcAft>
                <a:spcPts val="0"/>
              </a:spcAft>
            </a:pPr>
            <a:endParaRPr lang="en-IN" b="1" dirty="0"/>
          </a:p>
          <a:p>
            <a:pPr>
              <a:lnSpc>
                <a:spcPct val="100000"/>
              </a:lnSpc>
              <a:spcBef>
                <a:spcPts val="0"/>
              </a:spcBef>
              <a:spcAft>
                <a:spcPts val="0"/>
              </a:spcAft>
            </a:pPr>
            <a:endParaRPr lang="en-IN" b="1" dirty="0"/>
          </a:p>
          <a:p>
            <a:pPr>
              <a:lnSpc>
                <a:spcPct val="100000"/>
              </a:lnSpc>
              <a:spcBef>
                <a:spcPts val="0"/>
              </a:spcBef>
              <a:spcAft>
                <a:spcPts val="0"/>
              </a:spcAft>
            </a:pPr>
            <a:r>
              <a:rPr lang="en-IN" b="1" dirty="0">
                <a:solidFill>
                  <a:schemeClr val="accent2">
                    <a:lumMod val="50000"/>
                  </a:schemeClr>
                </a:solidFill>
              </a:rPr>
              <a:t>Install and Setup Minikube :</a:t>
            </a:r>
          </a:p>
          <a:p>
            <a:pPr>
              <a:lnSpc>
                <a:spcPct val="100000"/>
              </a:lnSpc>
              <a:spcBef>
                <a:spcPts val="0"/>
              </a:spcBef>
              <a:spcAft>
                <a:spcPts val="0"/>
              </a:spcAft>
            </a:pPr>
            <a:endParaRPr lang="en-IN" b="1" dirty="0"/>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Install </a:t>
            </a:r>
            <a:r>
              <a:rPr lang="en-IN" dirty="0" err="1"/>
              <a:t>kubectl</a:t>
            </a:r>
            <a:r>
              <a:rPr lang="en-IN" dirty="0"/>
              <a:t> - </a:t>
            </a:r>
            <a:r>
              <a:rPr lang="en-IN" dirty="0">
                <a:hlinkClick r:id="rId5"/>
              </a:rPr>
              <a:t>https://kubernetes.io/docs/tasks/tools/install-kubectl/#install-kubectl-on-windows</a:t>
            </a:r>
            <a:endParaRPr lang="en-IN" dirty="0"/>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Install Hypervisor - </a:t>
            </a:r>
            <a:r>
              <a:rPr lang="en-IN" dirty="0">
                <a:hlinkClick r:id="rId6"/>
              </a:rPr>
              <a:t>https://www.virtualbox.org/wiki/Downloads</a:t>
            </a:r>
            <a:endParaRPr lang="en-IN" dirty="0"/>
          </a:p>
          <a:p>
            <a:pPr lvl="1">
              <a:lnSpc>
                <a:spcPct val="100000"/>
              </a:lnSpc>
              <a:spcBef>
                <a:spcPts val="0"/>
              </a:spcBef>
              <a:spcAft>
                <a:spcPts val="0"/>
              </a:spcAft>
              <a:buClr>
                <a:schemeClr val="accent2">
                  <a:lumMod val="50000"/>
                </a:schemeClr>
              </a:buClr>
              <a:buFont typeface="Arial" panose="020B0604020202020204" pitchFamily="34" charset="0"/>
              <a:buChar char="•"/>
            </a:pPr>
            <a:r>
              <a:rPr lang="en-IN" dirty="0"/>
              <a:t>Install Minikube -  </a:t>
            </a:r>
            <a:r>
              <a:rPr lang="en-IN" dirty="0">
                <a:hlinkClick r:id="rId7"/>
              </a:rPr>
              <a:t>https://github.com/kubernetes/minikube/releases/latest/download/minikube-installer.exe</a:t>
            </a:r>
            <a:endParaRPr lang="en-IN" dirty="0"/>
          </a:p>
          <a:p>
            <a:pPr>
              <a:lnSpc>
                <a:spcPct val="100000"/>
              </a:lnSpc>
              <a:spcBef>
                <a:spcPts val="0"/>
              </a:spcBef>
              <a:spcAft>
                <a:spcPts val="0"/>
              </a:spcAft>
            </a:pPr>
            <a:endParaRPr lang="en-IN" b="1" dirty="0"/>
          </a:p>
          <a:p>
            <a:pPr>
              <a:lnSpc>
                <a:spcPct val="100000"/>
              </a:lnSpc>
              <a:spcBef>
                <a:spcPts val="0"/>
              </a:spcBef>
              <a:spcAft>
                <a:spcPts val="0"/>
              </a:spcAft>
            </a:pPr>
            <a:endParaRPr lang="en-IN" b="1" dirty="0"/>
          </a:p>
          <a:p>
            <a:endParaRPr lang="en-IN" b="1" dirty="0"/>
          </a:p>
          <a:p>
            <a:endParaRPr lang="en-IN" b="1" dirty="0"/>
          </a:p>
          <a:p>
            <a:endParaRPr lang="en-IN" dirty="0"/>
          </a:p>
        </p:txBody>
      </p:sp>
      <p:sp>
        <p:nvSpPr>
          <p:cNvPr id="3" name="Title 2">
            <a:extLst>
              <a:ext uri="{FF2B5EF4-FFF2-40B4-BE49-F238E27FC236}">
                <a16:creationId xmlns:a16="http://schemas.microsoft.com/office/drawing/2014/main" id="{E3FA9A0F-FB18-47B8-8D5E-FA49025B57A5}"/>
              </a:ext>
            </a:extLst>
          </p:cNvPr>
          <p:cNvSpPr>
            <a:spLocks noGrp="1"/>
          </p:cNvSpPr>
          <p:nvPr>
            <p:ph type="title"/>
          </p:nvPr>
        </p:nvSpPr>
        <p:spPr/>
        <p:txBody>
          <a:bodyPr>
            <a:normAutofit/>
          </a:bodyPr>
          <a:lstStyle/>
          <a:p>
            <a:r>
              <a:rPr lang="en-IN" b="1" dirty="0">
                <a:solidFill>
                  <a:schemeClr val="accent2">
                    <a:lumMod val="50000"/>
                  </a:schemeClr>
                </a:solidFill>
              </a:rPr>
              <a:t>Kubernetes with Minikube</a:t>
            </a:r>
            <a:endParaRPr lang="en-IN" dirty="0">
              <a:solidFill>
                <a:schemeClr val="accent2">
                  <a:lumMod val="50000"/>
                </a:schemeClr>
              </a:solidFill>
            </a:endParaRPr>
          </a:p>
        </p:txBody>
      </p:sp>
    </p:spTree>
    <p:extLst>
      <p:ext uri="{BB962C8B-B14F-4D97-AF65-F5344CB8AC3E}">
        <p14:creationId xmlns:p14="http://schemas.microsoft.com/office/powerpoint/2010/main" val="186765345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2B0016-048D-45CA-B2AE-9EBAC2B5EFCF}"/>
              </a:ext>
            </a:extLst>
          </p:cNvPr>
          <p:cNvSpPr>
            <a:spLocks noGrp="1"/>
          </p:cNvSpPr>
          <p:nvPr>
            <p:ph type="title"/>
          </p:nvPr>
        </p:nvSpPr>
        <p:spPr/>
        <p:txBody>
          <a:bodyPr/>
          <a:lstStyle/>
          <a:p>
            <a:r>
              <a:rPr lang="en-US" b="1" dirty="0">
                <a:solidFill>
                  <a:schemeClr val="accent2">
                    <a:lumMod val="50000"/>
                  </a:schemeClr>
                </a:solidFill>
              </a:rPr>
              <a:t>Kubernetes Components                               (Cont. ) </a:t>
            </a:r>
            <a:endParaRPr lang="en-IN" dirty="0"/>
          </a:p>
        </p:txBody>
      </p:sp>
      <p:sp>
        <p:nvSpPr>
          <p:cNvPr id="5" name="Content Placeholder 4">
            <a:extLst>
              <a:ext uri="{FF2B5EF4-FFF2-40B4-BE49-F238E27FC236}">
                <a16:creationId xmlns:a16="http://schemas.microsoft.com/office/drawing/2014/main" id="{A56D9D87-912A-4A01-9262-03CC79246431}"/>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02F22828-B78D-4E62-A30F-48F88E913539}"/>
              </a:ext>
            </a:extLst>
          </p:cNvPr>
          <p:cNvPicPr/>
          <p:nvPr/>
        </p:nvPicPr>
        <p:blipFill>
          <a:blip r:embed="rId2"/>
          <a:stretch>
            <a:fillRect/>
          </a:stretch>
        </p:blipFill>
        <p:spPr>
          <a:xfrm>
            <a:off x="453325" y="1718052"/>
            <a:ext cx="8367147" cy="4345070"/>
          </a:xfrm>
          <a:prstGeom prst="rect">
            <a:avLst/>
          </a:prstGeom>
        </p:spPr>
      </p:pic>
    </p:spTree>
    <p:extLst>
      <p:ext uri="{BB962C8B-B14F-4D97-AF65-F5344CB8AC3E}">
        <p14:creationId xmlns:p14="http://schemas.microsoft.com/office/powerpoint/2010/main" val="1030887197"/>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E88B7D-22E5-4F88-A0CF-F8F85BB5FABF}"/>
              </a:ext>
            </a:extLst>
          </p:cNvPr>
          <p:cNvSpPr>
            <a:spLocks noGrp="1"/>
          </p:cNvSpPr>
          <p:nvPr>
            <p:ph idx="1"/>
          </p:nvPr>
        </p:nvSpPr>
        <p:spPr>
          <a:xfrm>
            <a:off x="453325" y="1412776"/>
            <a:ext cx="8237348" cy="4764187"/>
          </a:xfrm>
        </p:spPr>
        <p:txBody>
          <a:bodyPr>
            <a:normAutofit lnSpcReduction="10000"/>
          </a:bodyPr>
          <a:lstStyle/>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r>
              <a:rPr lang="en-IN" dirty="0"/>
              <a:t>minikube start --driver=&lt;driver-name&gt;</a:t>
            </a:r>
          </a:p>
          <a:p>
            <a:pPr>
              <a:lnSpc>
                <a:spcPct val="100000"/>
              </a:lnSpc>
              <a:spcBef>
                <a:spcPts val="0"/>
              </a:spcBef>
              <a:spcAft>
                <a:spcPts val="0"/>
              </a:spcAft>
              <a:buClr>
                <a:schemeClr val="accent2">
                  <a:lumMod val="50000"/>
                </a:schemeClr>
              </a:buClr>
              <a:buSzPct val="100000"/>
              <a:buNone/>
            </a:pPr>
            <a:endParaRPr lang="en-IN" dirty="0"/>
          </a:p>
          <a:p>
            <a:pPr lvl="1">
              <a:lnSpc>
                <a:spcPct val="100000"/>
              </a:lnSpc>
              <a:spcBef>
                <a:spcPts val="0"/>
              </a:spcBef>
              <a:spcAft>
                <a:spcPts val="0"/>
              </a:spcAft>
              <a:buClr>
                <a:schemeClr val="accent2">
                  <a:lumMod val="50000"/>
                </a:schemeClr>
              </a:buClr>
              <a:buSzPct val="100000"/>
              <a:buNone/>
            </a:pPr>
            <a:r>
              <a:rPr lang="en-IN" dirty="0"/>
              <a:t>This command creates and configures a Virtual Machine that runs a single-node Kubernetes cluster. This command also configures your </a:t>
            </a:r>
            <a:r>
              <a:rPr lang="en-IN" dirty="0" err="1"/>
              <a:t>kubectl</a:t>
            </a:r>
            <a:r>
              <a:rPr lang="en-IN" dirty="0"/>
              <a:t> installation to communicate with this cluster.</a:t>
            </a:r>
          </a:p>
          <a:p>
            <a:pPr lvl="1">
              <a:lnSpc>
                <a:spcPct val="100000"/>
              </a:lnSpc>
              <a:spcBef>
                <a:spcPts val="0"/>
              </a:spcBef>
              <a:spcAft>
                <a:spcPts val="0"/>
              </a:spcAft>
              <a:buClr>
                <a:schemeClr val="accent2">
                  <a:lumMod val="50000"/>
                </a:schemeClr>
              </a:buClr>
              <a:buSzPct val="100000"/>
              <a:buNone/>
            </a:pPr>
            <a:endParaRPr lang="en-IN" dirty="0"/>
          </a:p>
          <a:p>
            <a:pPr lvl="1">
              <a:lnSpc>
                <a:spcPct val="100000"/>
              </a:lnSpc>
              <a:spcBef>
                <a:spcPts val="0"/>
              </a:spcBef>
              <a:spcAft>
                <a:spcPts val="0"/>
              </a:spcAft>
              <a:buClr>
                <a:schemeClr val="accent2">
                  <a:lumMod val="50000"/>
                </a:schemeClr>
              </a:buClr>
              <a:buSzPct val="100000"/>
              <a:buNone/>
            </a:pPr>
            <a:endParaRPr lang="en-IN" dirty="0"/>
          </a:p>
          <a:p>
            <a:pPr>
              <a:lnSpc>
                <a:spcPct val="100000"/>
              </a:lnSpc>
              <a:spcBef>
                <a:spcPts val="0"/>
              </a:spcBef>
              <a:spcAft>
                <a:spcPts val="0"/>
              </a:spcAft>
              <a:buClr>
                <a:schemeClr val="accent2">
                  <a:lumMod val="50000"/>
                </a:schemeClr>
              </a:buClr>
              <a:buSzPct val="100000"/>
              <a:buNone/>
            </a:pPr>
            <a:r>
              <a:rPr lang="en-IN" b="1" dirty="0">
                <a:solidFill>
                  <a:schemeClr val="accent2">
                    <a:lumMod val="50000"/>
                  </a:schemeClr>
                </a:solidFill>
              </a:rPr>
              <a:t>Working with minikube : </a:t>
            </a:r>
          </a:p>
          <a:p>
            <a:pPr>
              <a:lnSpc>
                <a:spcPct val="100000"/>
              </a:lnSpc>
              <a:spcBef>
                <a:spcPts val="0"/>
              </a:spcBef>
              <a:spcAft>
                <a:spcPts val="0"/>
              </a:spcAft>
              <a:buClr>
                <a:schemeClr val="accent2">
                  <a:lumMod val="50000"/>
                </a:schemeClr>
              </a:buClr>
              <a:buSzPct val="100000"/>
              <a:buNone/>
            </a:pPr>
            <a:endParaRPr lang="en-IN" dirty="0"/>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r>
              <a:rPr lang="en-IN" dirty="0" err="1"/>
              <a:t>kubectl</a:t>
            </a:r>
            <a:r>
              <a:rPr lang="en-IN" dirty="0"/>
              <a:t> create deployment hello-minikube --image=k8s.gcr.io/echoserver:1.10</a:t>
            </a:r>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r>
              <a:rPr lang="en-IN" dirty="0" err="1"/>
              <a:t>kubectl</a:t>
            </a:r>
            <a:r>
              <a:rPr lang="en-IN" dirty="0"/>
              <a:t> expose deployment hello-minikube --type=</a:t>
            </a:r>
            <a:r>
              <a:rPr lang="en-IN" dirty="0" err="1"/>
              <a:t>NodePort</a:t>
            </a:r>
            <a:r>
              <a:rPr lang="en-IN" dirty="0"/>
              <a:t> --port=8080</a:t>
            </a:r>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r>
              <a:rPr lang="en-IN" dirty="0" err="1"/>
              <a:t>kubectl</a:t>
            </a:r>
            <a:r>
              <a:rPr lang="en-IN" dirty="0"/>
              <a:t> get pod</a:t>
            </a:r>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r>
              <a:rPr lang="en-IN" dirty="0"/>
              <a:t>minikube service hello-minikube --</a:t>
            </a:r>
            <a:r>
              <a:rPr lang="en-IN" dirty="0" err="1"/>
              <a:t>url</a:t>
            </a:r>
            <a:endParaRPr lang="en-IN" dirty="0"/>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r>
              <a:rPr lang="en-IN" dirty="0" err="1"/>
              <a:t>kubectl</a:t>
            </a:r>
            <a:r>
              <a:rPr lang="en-IN" dirty="0"/>
              <a:t> delete services hello-minikube</a:t>
            </a:r>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r>
              <a:rPr lang="en-IN" dirty="0" err="1"/>
              <a:t>kubectl</a:t>
            </a:r>
            <a:r>
              <a:rPr lang="en-IN" dirty="0"/>
              <a:t> delete deployment hello-minikube</a:t>
            </a:r>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endParaRPr lang="en-IN" dirty="0"/>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r>
              <a:rPr lang="en-IN" dirty="0"/>
              <a:t>minikube stop</a:t>
            </a:r>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r>
              <a:rPr lang="en-IN" dirty="0"/>
              <a:t>minikube delete</a:t>
            </a:r>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r>
              <a:rPr lang="en-IN" dirty="0" err="1"/>
              <a:t>kubectl</a:t>
            </a:r>
            <a:r>
              <a:rPr lang="en-IN" dirty="0"/>
              <a:t> config use-context minikube</a:t>
            </a:r>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r>
              <a:rPr lang="en-IN" dirty="0"/>
              <a:t>minikube dashboard</a:t>
            </a:r>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r>
              <a:rPr lang="en-IN" dirty="0"/>
              <a:t>minikube service [-n NAMESPACE] [--</a:t>
            </a:r>
            <a:r>
              <a:rPr lang="en-IN" dirty="0" err="1"/>
              <a:t>url</a:t>
            </a:r>
            <a:r>
              <a:rPr lang="en-IN" dirty="0"/>
              <a:t>] NAME</a:t>
            </a:r>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endParaRPr lang="en-IN" dirty="0"/>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r>
              <a:rPr lang="en-IN" dirty="0"/>
              <a:t> minikube </a:t>
            </a:r>
            <a:r>
              <a:rPr lang="en-IN" dirty="0" err="1"/>
              <a:t>ssh</a:t>
            </a:r>
            <a:endParaRPr lang="en-IN" dirty="0"/>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endParaRPr lang="en-IN" dirty="0"/>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endParaRPr lang="en-IN" dirty="0"/>
          </a:p>
          <a:p>
            <a:pPr marL="171450" indent="-171450">
              <a:lnSpc>
                <a:spcPct val="100000"/>
              </a:lnSpc>
              <a:spcBef>
                <a:spcPts val="0"/>
              </a:spcBef>
              <a:spcAft>
                <a:spcPts val="0"/>
              </a:spcAft>
              <a:buClr>
                <a:schemeClr val="accent2">
                  <a:lumMod val="50000"/>
                </a:schemeClr>
              </a:buClr>
              <a:buSzPct val="100000"/>
              <a:buFont typeface="Wingdings" panose="05000000000000000000" pitchFamily="2" charset="2"/>
              <a:buChar char="ü"/>
            </a:pPr>
            <a:endParaRPr lang="en-IN" dirty="0"/>
          </a:p>
          <a:p>
            <a:pPr>
              <a:lnSpc>
                <a:spcPct val="100000"/>
              </a:lnSpc>
              <a:spcBef>
                <a:spcPts val="0"/>
              </a:spcBef>
              <a:spcAft>
                <a:spcPts val="0"/>
              </a:spcAft>
              <a:buClr>
                <a:schemeClr val="accent2">
                  <a:lumMod val="50000"/>
                </a:schemeClr>
              </a:buClr>
              <a:buSzPct val="100000"/>
              <a:buNone/>
            </a:pPr>
            <a:r>
              <a:rPr lang="en-IN" b="1" dirty="0">
                <a:solidFill>
                  <a:schemeClr val="accent2">
                    <a:lumMod val="50000"/>
                  </a:schemeClr>
                </a:solidFill>
              </a:rPr>
              <a:t>Ref</a:t>
            </a:r>
            <a:r>
              <a:rPr lang="en-IN" dirty="0"/>
              <a:t>: </a:t>
            </a:r>
            <a:r>
              <a:rPr lang="en-IN" dirty="0">
                <a:hlinkClick r:id="rId2"/>
              </a:rPr>
              <a:t>https://kubernetes.io/docs/setup/learning-environment/minikube/</a:t>
            </a:r>
            <a:endParaRPr lang="en-IN" dirty="0"/>
          </a:p>
          <a:p>
            <a:pPr>
              <a:lnSpc>
                <a:spcPct val="100000"/>
              </a:lnSpc>
              <a:spcBef>
                <a:spcPts val="0"/>
              </a:spcBef>
              <a:spcAft>
                <a:spcPts val="0"/>
              </a:spcAft>
              <a:buClr>
                <a:schemeClr val="accent2">
                  <a:lumMod val="50000"/>
                </a:schemeClr>
              </a:buClr>
              <a:buSzPct val="100000"/>
              <a:buNone/>
            </a:pPr>
            <a:endParaRPr lang="en-IN" dirty="0"/>
          </a:p>
        </p:txBody>
      </p:sp>
      <p:sp>
        <p:nvSpPr>
          <p:cNvPr id="3" name="Title 2">
            <a:extLst>
              <a:ext uri="{FF2B5EF4-FFF2-40B4-BE49-F238E27FC236}">
                <a16:creationId xmlns:a16="http://schemas.microsoft.com/office/drawing/2014/main" id="{536AC7EE-E253-45A1-A75D-54A74BD87583}"/>
              </a:ext>
            </a:extLst>
          </p:cNvPr>
          <p:cNvSpPr>
            <a:spLocks noGrp="1"/>
          </p:cNvSpPr>
          <p:nvPr>
            <p:ph type="title"/>
          </p:nvPr>
        </p:nvSpPr>
        <p:spPr/>
        <p:txBody>
          <a:bodyPr/>
          <a:lstStyle/>
          <a:p>
            <a:r>
              <a:rPr lang="en-IN" b="1" dirty="0">
                <a:solidFill>
                  <a:schemeClr val="accent2">
                    <a:lumMod val="50000"/>
                  </a:schemeClr>
                </a:solidFill>
              </a:rPr>
              <a:t>Kubernetes with Minikube			      (Cont.)</a:t>
            </a:r>
            <a:endParaRPr lang="en-IN" dirty="0"/>
          </a:p>
        </p:txBody>
      </p:sp>
    </p:spTree>
    <p:extLst>
      <p:ext uri="{BB962C8B-B14F-4D97-AF65-F5344CB8AC3E}">
        <p14:creationId xmlns:p14="http://schemas.microsoft.com/office/powerpoint/2010/main" val="4146857684"/>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5FBF67-6E1C-4AB7-9C59-F23D37CDDF48}"/>
              </a:ext>
            </a:extLst>
          </p:cNvPr>
          <p:cNvSpPr>
            <a:spLocks noGrp="1"/>
          </p:cNvSpPr>
          <p:nvPr>
            <p:ph idx="1"/>
          </p:nvPr>
        </p:nvSpPr>
        <p:spPr>
          <a:xfrm>
            <a:off x="323528" y="1196392"/>
            <a:ext cx="8525381" cy="5212979"/>
          </a:xfrm>
        </p:spPr>
        <p:txBody>
          <a:bodyPr>
            <a:normAutofit/>
          </a:bodyPr>
          <a:lstStyle/>
          <a:p>
            <a:r>
              <a:rPr lang="en-US" sz="1400" b="1" dirty="0">
                <a:solidFill>
                  <a:schemeClr val="accent2">
                    <a:lumMod val="50000"/>
                  </a:schemeClr>
                </a:solidFill>
              </a:rPr>
              <a:t>Pre-requisites for cluster setup :</a:t>
            </a:r>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dirty="0"/>
              <a:t>One or more machines running one of:</a:t>
            </a:r>
          </a:p>
          <a:p>
            <a:pPr lvl="1">
              <a:lnSpc>
                <a:spcPct val="120000"/>
              </a:lnSpc>
              <a:spcBef>
                <a:spcPts val="0"/>
              </a:spcBef>
              <a:spcAft>
                <a:spcPts val="0"/>
              </a:spcAft>
              <a:buClr>
                <a:schemeClr val="accent2">
                  <a:lumMod val="50000"/>
                </a:schemeClr>
              </a:buClr>
              <a:buSzPct val="100000"/>
              <a:buFont typeface="Wingdings" panose="05000000000000000000" pitchFamily="2" charset="2"/>
              <a:buChar char="ü"/>
            </a:pPr>
            <a:r>
              <a:rPr lang="en-US" dirty="0"/>
              <a:t>  Ubuntu 16.04+</a:t>
            </a:r>
          </a:p>
          <a:p>
            <a:pPr lvl="1">
              <a:lnSpc>
                <a:spcPct val="120000"/>
              </a:lnSpc>
              <a:spcBef>
                <a:spcPts val="0"/>
              </a:spcBef>
              <a:spcAft>
                <a:spcPts val="0"/>
              </a:spcAft>
              <a:buClr>
                <a:schemeClr val="accent2">
                  <a:lumMod val="50000"/>
                </a:schemeClr>
              </a:buClr>
              <a:buSzPct val="100000"/>
              <a:buFont typeface="Wingdings" panose="05000000000000000000" pitchFamily="2" charset="2"/>
              <a:buChar char="ü"/>
            </a:pPr>
            <a:r>
              <a:rPr lang="en-US" dirty="0"/>
              <a:t>  Debian 9+</a:t>
            </a:r>
          </a:p>
          <a:p>
            <a:pPr lvl="1">
              <a:lnSpc>
                <a:spcPct val="120000"/>
              </a:lnSpc>
              <a:spcBef>
                <a:spcPts val="0"/>
              </a:spcBef>
              <a:spcAft>
                <a:spcPts val="0"/>
              </a:spcAft>
              <a:buClr>
                <a:schemeClr val="accent2">
                  <a:lumMod val="50000"/>
                </a:schemeClr>
              </a:buClr>
              <a:buSzPct val="100000"/>
              <a:buFont typeface="Wingdings" panose="05000000000000000000" pitchFamily="2" charset="2"/>
              <a:buChar char="ü"/>
            </a:pPr>
            <a:r>
              <a:rPr lang="en-US" dirty="0"/>
              <a:t>  CentOS 7 / Red Hat Enterprise Linux (RHEL) 7</a:t>
            </a:r>
          </a:p>
          <a:p>
            <a:pPr lvl="1">
              <a:lnSpc>
                <a:spcPct val="120000"/>
              </a:lnSpc>
              <a:spcBef>
                <a:spcPts val="0"/>
              </a:spcBef>
              <a:spcAft>
                <a:spcPts val="0"/>
              </a:spcAft>
              <a:buClr>
                <a:schemeClr val="accent2">
                  <a:lumMod val="50000"/>
                </a:schemeClr>
              </a:buClr>
              <a:buSzPct val="100000"/>
              <a:buFont typeface="Wingdings" panose="05000000000000000000" pitchFamily="2" charset="2"/>
              <a:buChar char="ü"/>
            </a:pPr>
            <a:r>
              <a:rPr lang="en-US" dirty="0"/>
              <a:t>  Fedora 25+</a:t>
            </a:r>
          </a:p>
          <a:p>
            <a:pPr lvl="1">
              <a:lnSpc>
                <a:spcPct val="120000"/>
              </a:lnSpc>
              <a:spcBef>
                <a:spcPts val="0"/>
              </a:spcBef>
              <a:spcAft>
                <a:spcPts val="0"/>
              </a:spcAft>
              <a:buClr>
                <a:schemeClr val="accent2">
                  <a:lumMod val="50000"/>
                </a:schemeClr>
              </a:buClr>
              <a:buSzPct val="100000"/>
              <a:buFont typeface="Wingdings" panose="05000000000000000000" pitchFamily="2" charset="2"/>
              <a:buChar char="ü"/>
            </a:pPr>
            <a:r>
              <a:rPr lang="en-US" dirty="0"/>
              <a:t>  </a:t>
            </a:r>
            <a:r>
              <a:rPr lang="en-US" dirty="0" err="1"/>
              <a:t>HypriotOS</a:t>
            </a:r>
            <a:r>
              <a:rPr lang="en-US" dirty="0"/>
              <a:t> v1.0.1+</a:t>
            </a:r>
          </a:p>
          <a:p>
            <a:pPr lvl="1">
              <a:lnSpc>
                <a:spcPct val="120000"/>
              </a:lnSpc>
              <a:spcBef>
                <a:spcPts val="0"/>
              </a:spcBef>
              <a:spcAft>
                <a:spcPts val="0"/>
              </a:spcAft>
              <a:buClr>
                <a:schemeClr val="accent2">
                  <a:lumMod val="50000"/>
                </a:schemeClr>
              </a:buClr>
              <a:buSzPct val="100000"/>
              <a:buFont typeface="Wingdings" panose="05000000000000000000" pitchFamily="2" charset="2"/>
              <a:buChar char="ü"/>
            </a:pPr>
            <a:r>
              <a:rPr lang="en-US" dirty="0"/>
              <a:t>  Flatcar Container Linux (tested with 2512.3.0)</a:t>
            </a:r>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dirty="0"/>
              <a:t>2 GB or more of RAM per machine  &amp; 2 CPUs or more</a:t>
            </a:r>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dirty="0"/>
              <a:t>Full network connectivity between all machines in the cluster (public or private network is fine)</a:t>
            </a:r>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dirty="0"/>
              <a:t>Unique hostname, MAC address, and </a:t>
            </a:r>
            <a:r>
              <a:rPr lang="en-US" dirty="0" err="1"/>
              <a:t>product_uuid</a:t>
            </a:r>
            <a:r>
              <a:rPr lang="en-US" dirty="0"/>
              <a:t> for every node. </a:t>
            </a:r>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dirty="0"/>
              <a:t>Swap disabled</a:t>
            </a:r>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r>
              <a:rPr lang="en-US" dirty="0"/>
              <a:t> Certain ports are open on your machines</a:t>
            </a:r>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endParaRPr lang="en-IN" dirty="0"/>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endParaRPr lang="en-IN" dirty="0"/>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endParaRPr lang="en-IN" dirty="0"/>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endParaRPr lang="en-IN" dirty="0"/>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endParaRPr lang="en-IN" dirty="0"/>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endParaRPr lang="en-IN" dirty="0"/>
          </a:p>
          <a:p>
            <a:pPr marL="171450" indent="-171450">
              <a:lnSpc>
                <a:spcPct val="120000"/>
              </a:lnSpc>
              <a:spcBef>
                <a:spcPts val="0"/>
              </a:spcBef>
              <a:spcAft>
                <a:spcPts val="0"/>
              </a:spcAft>
              <a:buClr>
                <a:schemeClr val="accent2">
                  <a:lumMod val="50000"/>
                </a:schemeClr>
              </a:buClr>
              <a:buSzPct val="100000"/>
              <a:buFont typeface="Wingdings" panose="05000000000000000000" pitchFamily="2" charset="2"/>
              <a:buChar char="Ø"/>
            </a:pPr>
            <a:endParaRPr lang="en-IN" dirty="0"/>
          </a:p>
          <a:p>
            <a:pPr>
              <a:lnSpc>
                <a:spcPct val="120000"/>
              </a:lnSpc>
              <a:spcBef>
                <a:spcPts val="0"/>
              </a:spcBef>
              <a:spcAft>
                <a:spcPts val="0"/>
              </a:spcAft>
              <a:buClr>
                <a:schemeClr val="accent2">
                  <a:lumMod val="50000"/>
                </a:schemeClr>
              </a:buClr>
              <a:buSzPct val="100000"/>
              <a:buNone/>
            </a:pPr>
            <a:r>
              <a:rPr lang="en-IN" dirty="0"/>
              <a:t>                     </a:t>
            </a:r>
          </a:p>
          <a:p>
            <a:pPr>
              <a:lnSpc>
                <a:spcPct val="120000"/>
              </a:lnSpc>
              <a:spcBef>
                <a:spcPts val="0"/>
              </a:spcBef>
              <a:spcAft>
                <a:spcPts val="0"/>
              </a:spcAft>
              <a:buClr>
                <a:schemeClr val="accent2">
                  <a:lumMod val="50000"/>
                </a:schemeClr>
              </a:buClr>
              <a:buSzPct val="100000"/>
              <a:buNone/>
            </a:pPr>
            <a:r>
              <a:rPr lang="en-IN" dirty="0"/>
              <a:t> 	Control plan nodes  				   Worker nodes</a:t>
            </a:r>
          </a:p>
        </p:txBody>
      </p:sp>
      <p:sp>
        <p:nvSpPr>
          <p:cNvPr id="3" name="Title 2">
            <a:extLst>
              <a:ext uri="{FF2B5EF4-FFF2-40B4-BE49-F238E27FC236}">
                <a16:creationId xmlns:a16="http://schemas.microsoft.com/office/drawing/2014/main" id="{8F4AE19A-1BF5-4E00-A1A8-14AE588DE824}"/>
              </a:ext>
            </a:extLst>
          </p:cNvPr>
          <p:cNvSpPr>
            <a:spLocks noGrp="1"/>
          </p:cNvSpPr>
          <p:nvPr>
            <p:ph type="title"/>
          </p:nvPr>
        </p:nvSpPr>
        <p:spPr>
          <a:xfrm>
            <a:off x="323528" y="448629"/>
            <a:ext cx="8367147" cy="747763"/>
          </a:xfrm>
        </p:spPr>
        <p:txBody>
          <a:bodyPr>
            <a:normAutofit/>
          </a:bodyPr>
          <a:lstStyle/>
          <a:p>
            <a:r>
              <a:rPr lang="en-IN" b="1" dirty="0">
                <a:solidFill>
                  <a:schemeClr val="accent2">
                    <a:lumMod val="50000"/>
                  </a:schemeClr>
                </a:solidFill>
              </a:rPr>
              <a:t>Bootstrapping clusters with </a:t>
            </a:r>
            <a:r>
              <a:rPr lang="en-IN" b="1" dirty="0" err="1">
                <a:solidFill>
                  <a:schemeClr val="accent2">
                    <a:lumMod val="50000"/>
                  </a:schemeClr>
                </a:solidFill>
              </a:rPr>
              <a:t>kubeadm</a:t>
            </a:r>
            <a:endParaRPr lang="en-IN" dirty="0">
              <a:solidFill>
                <a:schemeClr val="accent2">
                  <a:lumMod val="50000"/>
                </a:schemeClr>
              </a:solidFill>
            </a:endParaRPr>
          </a:p>
        </p:txBody>
      </p:sp>
      <p:pic>
        <p:nvPicPr>
          <p:cNvPr id="4" name="Picture 3">
            <a:extLst>
              <a:ext uri="{FF2B5EF4-FFF2-40B4-BE49-F238E27FC236}">
                <a16:creationId xmlns:a16="http://schemas.microsoft.com/office/drawing/2014/main" id="{AD698124-E6EB-4130-88B5-7F93F7292DA3}"/>
              </a:ext>
            </a:extLst>
          </p:cNvPr>
          <p:cNvPicPr>
            <a:picLocks noChangeAspect="1"/>
          </p:cNvPicPr>
          <p:nvPr/>
        </p:nvPicPr>
        <p:blipFill>
          <a:blip r:embed="rId2"/>
          <a:stretch>
            <a:fillRect/>
          </a:stretch>
        </p:blipFill>
        <p:spPr>
          <a:xfrm>
            <a:off x="664806" y="4424956"/>
            <a:ext cx="3413450" cy="1419145"/>
          </a:xfrm>
          <a:prstGeom prst="rect">
            <a:avLst/>
          </a:prstGeom>
        </p:spPr>
      </p:pic>
      <p:pic>
        <p:nvPicPr>
          <p:cNvPr id="5" name="Picture 4">
            <a:extLst>
              <a:ext uri="{FF2B5EF4-FFF2-40B4-BE49-F238E27FC236}">
                <a16:creationId xmlns:a16="http://schemas.microsoft.com/office/drawing/2014/main" id="{F8743E53-BE46-436A-9AB5-8B2DE2CD92EA}"/>
              </a:ext>
            </a:extLst>
          </p:cNvPr>
          <p:cNvPicPr>
            <a:picLocks noChangeAspect="1"/>
          </p:cNvPicPr>
          <p:nvPr/>
        </p:nvPicPr>
        <p:blipFill>
          <a:blip r:embed="rId3"/>
          <a:stretch>
            <a:fillRect/>
          </a:stretch>
        </p:blipFill>
        <p:spPr>
          <a:xfrm>
            <a:off x="4586218" y="4729010"/>
            <a:ext cx="3888432" cy="811038"/>
          </a:xfrm>
          <a:prstGeom prst="rect">
            <a:avLst/>
          </a:prstGeom>
        </p:spPr>
      </p:pic>
    </p:spTree>
    <p:extLst>
      <p:ext uri="{BB962C8B-B14F-4D97-AF65-F5344CB8AC3E}">
        <p14:creationId xmlns:p14="http://schemas.microsoft.com/office/powerpoint/2010/main" val="595615358"/>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088764-408E-443C-9A19-B3B96E1DD310}"/>
              </a:ext>
            </a:extLst>
          </p:cNvPr>
          <p:cNvSpPr>
            <a:spLocks noGrp="1"/>
          </p:cNvSpPr>
          <p:nvPr>
            <p:ph idx="1"/>
          </p:nvPr>
        </p:nvSpPr>
        <p:spPr>
          <a:xfrm>
            <a:off x="323528" y="1196392"/>
            <a:ext cx="8568952" cy="5274746"/>
          </a:xfrm>
        </p:spPr>
        <p:txBody>
          <a:bodyPr>
            <a:normAutofit fontScale="92500" lnSpcReduction="10000"/>
          </a:bodyPr>
          <a:lstStyle/>
          <a:p>
            <a:pPr>
              <a:lnSpc>
                <a:spcPct val="100000"/>
              </a:lnSpc>
              <a:spcBef>
                <a:spcPts val="0"/>
              </a:spcBef>
              <a:spcAft>
                <a:spcPts val="0"/>
              </a:spcAft>
            </a:pPr>
            <a:r>
              <a:rPr lang="en-IN" sz="1400" b="1" dirty="0">
                <a:solidFill>
                  <a:schemeClr val="accent2">
                    <a:lumMod val="50000"/>
                  </a:schemeClr>
                </a:solidFill>
              </a:rPr>
              <a:t>Installing runtime</a:t>
            </a:r>
          </a:p>
          <a:p>
            <a:pPr>
              <a:lnSpc>
                <a:spcPct val="100000"/>
              </a:lnSpc>
              <a:spcBef>
                <a:spcPts val="0"/>
              </a:spcBef>
              <a:spcAft>
                <a:spcPts val="0"/>
              </a:spcAft>
            </a:pPr>
            <a:r>
              <a:rPr lang="en-IN" sz="1400" dirty="0"/>
              <a:t>Supported Container runtime interfaces	</a:t>
            </a:r>
          </a:p>
          <a:p>
            <a:pPr marL="687388" lvl="1" indent="-2857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IN" sz="1400" dirty="0"/>
              <a:t>Docker</a:t>
            </a:r>
          </a:p>
          <a:p>
            <a:pPr marL="687388" lvl="1" indent="-2857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IN" sz="1400" dirty="0"/>
              <a:t>CRI-O</a:t>
            </a:r>
          </a:p>
          <a:p>
            <a:pPr marL="687388" lvl="1" indent="-2857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IN" sz="1400" dirty="0" err="1"/>
              <a:t>Continerd</a:t>
            </a:r>
            <a:endParaRPr lang="en-IN" sz="1400" dirty="0"/>
          </a:p>
          <a:p>
            <a:pPr marL="687388" lvl="1" indent="-285750">
              <a:lnSpc>
                <a:spcPct val="100000"/>
              </a:lnSpc>
              <a:spcBef>
                <a:spcPts val="0"/>
              </a:spcBef>
              <a:spcAft>
                <a:spcPts val="0"/>
              </a:spcAft>
              <a:buClr>
                <a:schemeClr val="accent2">
                  <a:lumMod val="50000"/>
                </a:schemeClr>
              </a:buClr>
              <a:buSzPct val="100000"/>
              <a:buFont typeface="Arial" panose="020B0604020202020204" pitchFamily="34" charset="0"/>
              <a:buChar char="•"/>
            </a:pPr>
            <a:r>
              <a:rPr lang="en-IN" sz="1400" dirty="0" err="1"/>
              <a:t>frakti</a:t>
            </a:r>
            <a:endParaRPr lang="en-IN" sz="1400" dirty="0"/>
          </a:p>
          <a:p>
            <a:pPr lvl="1" indent="0">
              <a:lnSpc>
                <a:spcPct val="100000"/>
              </a:lnSpc>
              <a:spcBef>
                <a:spcPts val="0"/>
              </a:spcBef>
              <a:spcAft>
                <a:spcPts val="0"/>
              </a:spcAft>
              <a:buClr>
                <a:schemeClr val="accent2">
                  <a:lumMod val="50000"/>
                </a:schemeClr>
              </a:buClr>
              <a:buSzPct val="100000"/>
              <a:buNone/>
            </a:pPr>
            <a:endParaRPr lang="en-IN" sz="1400" dirty="0"/>
          </a:p>
          <a:p>
            <a:pPr lvl="1">
              <a:lnSpc>
                <a:spcPct val="100000"/>
              </a:lnSpc>
              <a:spcBef>
                <a:spcPts val="0"/>
              </a:spcBef>
              <a:spcAft>
                <a:spcPts val="0"/>
              </a:spcAft>
            </a:pPr>
            <a:r>
              <a:rPr lang="en-IN" sz="1400" b="1" dirty="0"/>
              <a:t>Install docker</a:t>
            </a:r>
            <a:r>
              <a:rPr lang="en-IN" sz="1400" dirty="0"/>
              <a:t>: </a:t>
            </a:r>
            <a:r>
              <a:rPr lang="en-IN" sz="1400" dirty="0">
                <a:hlinkClick r:id="rId2"/>
              </a:rPr>
              <a:t>https://kubernetes.io/docs/setup/production-environment/container-runtimes/</a:t>
            </a:r>
            <a:endParaRPr lang="en-IN" sz="1400" dirty="0"/>
          </a:p>
          <a:p>
            <a:pPr lvl="1">
              <a:lnSpc>
                <a:spcPct val="100000"/>
              </a:lnSpc>
              <a:spcBef>
                <a:spcPts val="0"/>
              </a:spcBef>
              <a:spcAft>
                <a:spcPts val="0"/>
              </a:spcAft>
            </a:pPr>
            <a:endParaRPr lang="en-IN" sz="1400" dirty="0"/>
          </a:p>
          <a:p>
            <a:pPr>
              <a:lnSpc>
                <a:spcPct val="100000"/>
              </a:lnSpc>
              <a:spcBef>
                <a:spcPts val="0"/>
              </a:spcBef>
              <a:spcAft>
                <a:spcPts val="0"/>
              </a:spcAft>
            </a:pPr>
            <a:r>
              <a:rPr lang="en-IN" sz="1400" b="1" dirty="0">
                <a:solidFill>
                  <a:schemeClr val="accent2">
                    <a:lumMod val="50000"/>
                  </a:schemeClr>
                </a:solidFill>
              </a:rPr>
              <a:t>Installing </a:t>
            </a:r>
            <a:r>
              <a:rPr lang="en-IN" sz="1400" b="1" dirty="0" err="1">
                <a:solidFill>
                  <a:schemeClr val="accent2">
                    <a:lumMod val="50000"/>
                  </a:schemeClr>
                </a:solidFill>
              </a:rPr>
              <a:t>kubeadm</a:t>
            </a:r>
            <a:r>
              <a:rPr lang="en-IN" sz="1400" b="1" dirty="0">
                <a:solidFill>
                  <a:schemeClr val="accent2">
                    <a:lumMod val="50000"/>
                  </a:schemeClr>
                </a:solidFill>
              </a:rPr>
              <a:t>, </a:t>
            </a:r>
            <a:r>
              <a:rPr lang="en-IN" sz="1400" b="1" dirty="0" err="1">
                <a:solidFill>
                  <a:schemeClr val="accent2">
                    <a:lumMod val="50000"/>
                  </a:schemeClr>
                </a:solidFill>
              </a:rPr>
              <a:t>kubelet</a:t>
            </a:r>
            <a:r>
              <a:rPr lang="en-IN" sz="1400" b="1" dirty="0">
                <a:solidFill>
                  <a:schemeClr val="accent2">
                    <a:lumMod val="50000"/>
                  </a:schemeClr>
                </a:solidFill>
              </a:rPr>
              <a:t> and </a:t>
            </a:r>
            <a:r>
              <a:rPr lang="en-IN" sz="1400" b="1" dirty="0" err="1">
                <a:solidFill>
                  <a:schemeClr val="accent2">
                    <a:lumMod val="50000"/>
                  </a:schemeClr>
                </a:solidFill>
              </a:rPr>
              <a:t>kubectl</a:t>
            </a:r>
            <a:r>
              <a:rPr lang="en-IN" sz="1400" b="1" dirty="0">
                <a:solidFill>
                  <a:schemeClr val="accent2">
                    <a:lumMod val="50000"/>
                  </a:schemeClr>
                </a:solidFill>
                <a:hlinkClick r:id="rId3">
                  <a:extLst>
                    <a:ext uri="{A12FA001-AC4F-418D-AE19-62706E023703}">
                      <ahyp:hlinkClr xmlns:ahyp="http://schemas.microsoft.com/office/drawing/2018/hyperlinkcolor" val="tx"/>
                    </a:ext>
                  </a:extLst>
                </a:hlinkClick>
              </a:rPr>
              <a:t> </a:t>
            </a:r>
            <a:endParaRPr lang="en-IN" sz="1400" b="1" dirty="0">
              <a:solidFill>
                <a:schemeClr val="accent2">
                  <a:lumMod val="50000"/>
                </a:schemeClr>
              </a:solidFill>
            </a:endParaRPr>
          </a:p>
          <a:p>
            <a:pPr lvl="1">
              <a:lnSpc>
                <a:spcPct val="100000"/>
              </a:lnSpc>
              <a:spcBef>
                <a:spcPts val="0"/>
              </a:spcBef>
              <a:spcAft>
                <a:spcPts val="0"/>
              </a:spcAft>
            </a:pPr>
            <a:r>
              <a:rPr lang="en-IN" sz="1400" b="1" dirty="0"/>
              <a:t>Instructions to install: </a:t>
            </a:r>
            <a:r>
              <a:rPr lang="en-IN" sz="1400" dirty="0">
                <a:solidFill>
                  <a:schemeClr val="accent2">
                    <a:lumMod val="50000"/>
                  </a:schemeClr>
                </a:solidFill>
                <a:hlinkClick r:id="rId4"/>
              </a:rPr>
              <a:t>https://kubernetes.io/docs/setup/production-environment/tools/kubeadm/install-kubeadm/</a:t>
            </a:r>
            <a:endParaRPr lang="en-IN" sz="1400" dirty="0">
              <a:solidFill>
                <a:schemeClr val="accent2">
                  <a:lumMod val="50000"/>
                </a:schemeClr>
              </a:solidFill>
            </a:endParaRPr>
          </a:p>
          <a:p>
            <a:pPr lvl="1">
              <a:lnSpc>
                <a:spcPct val="100000"/>
              </a:lnSpc>
              <a:spcBef>
                <a:spcPts val="0"/>
              </a:spcBef>
              <a:spcAft>
                <a:spcPts val="0"/>
              </a:spcAft>
            </a:pPr>
            <a:endParaRPr lang="en-IN" sz="1400" dirty="0">
              <a:solidFill>
                <a:schemeClr val="accent2">
                  <a:lumMod val="50000"/>
                </a:schemeClr>
              </a:solidFill>
            </a:endParaRPr>
          </a:p>
          <a:p>
            <a:pPr>
              <a:lnSpc>
                <a:spcPct val="100000"/>
              </a:lnSpc>
              <a:spcBef>
                <a:spcPts val="0"/>
              </a:spcBef>
              <a:spcAft>
                <a:spcPts val="0"/>
              </a:spcAft>
            </a:pPr>
            <a:r>
              <a:rPr lang="en-IN" sz="1400" b="1" dirty="0">
                <a:solidFill>
                  <a:schemeClr val="accent2">
                    <a:lumMod val="50000"/>
                  </a:schemeClr>
                </a:solidFill>
              </a:rPr>
              <a:t>Setup single Control plane cluster:</a:t>
            </a:r>
          </a:p>
          <a:p>
            <a:pPr lvl="1">
              <a:lnSpc>
                <a:spcPct val="100000"/>
              </a:lnSpc>
              <a:spcBef>
                <a:spcPts val="0"/>
              </a:spcBef>
              <a:spcAft>
                <a:spcPts val="0"/>
              </a:spcAft>
              <a:buClr>
                <a:schemeClr val="accent2">
                  <a:lumMod val="50000"/>
                </a:schemeClr>
              </a:buClr>
              <a:buFont typeface="Arial" panose="020B0604020202020204" pitchFamily="34" charset="0"/>
              <a:buChar char="•"/>
            </a:pPr>
            <a:r>
              <a:rPr lang="en-IN" sz="1400" dirty="0"/>
              <a:t>   </a:t>
            </a:r>
            <a:r>
              <a:rPr lang="en-IN" sz="1400" dirty="0" err="1"/>
              <a:t>kubeadm</a:t>
            </a:r>
            <a:r>
              <a:rPr lang="en-IN" sz="1400" dirty="0"/>
              <a:t> </a:t>
            </a:r>
            <a:r>
              <a:rPr lang="en-IN" sz="1400" dirty="0" err="1"/>
              <a:t>init</a:t>
            </a:r>
            <a:r>
              <a:rPr lang="en-IN" sz="1400" dirty="0"/>
              <a:t> --</a:t>
            </a:r>
            <a:r>
              <a:rPr lang="en-IN" sz="1400" dirty="0" err="1"/>
              <a:t>apiserver</a:t>
            </a:r>
            <a:r>
              <a:rPr lang="en-IN" sz="1400" dirty="0"/>
              <a:t>-advertise-address=&lt;IP Address of Control plane node&gt; --control-plane-endpoint=&lt;Control plane VIP IP&gt; --pod-network-</a:t>
            </a:r>
            <a:r>
              <a:rPr lang="en-IN" sz="1400" dirty="0" err="1"/>
              <a:t>cidr</a:t>
            </a:r>
            <a:r>
              <a:rPr lang="en-IN" sz="1400" dirty="0"/>
              <a:t>=&lt;POD IP CIDR&gt; --service-</a:t>
            </a:r>
            <a:r>
              <a:rPr lang="en-IN" sz="1400" dirty="0" err="1"/>
              <a:t>cidr</a:t>
            </a:r>
            <a:r>
              <a:rPr lang="en-IN" sz="1400" dirty="0"/>
              <a:t>=&lt;Service IP CIDR&gt;  - </a:t>
            </a:r>
            <a:r>
              <a:rPr lang="en-IN" sz="1400" i="1" dirty="0">
                <a:solidFill>
                  <a:schemeClr val="accent2">
                    <a:lumMod val="50000"/>
                  </a:schemeClr>
                </a:solidFill>
              </a:rPr>
              <a:t>Run this command on Control plane node </a:t>
            </a:r>
          </a:p>
          <a:p>
            <a:pPr lvl="1">
              <a:buClr>
                <a:schemeClr val="accent2">
                  <a:lumMod val="50000"/>
                </a:schemeClr>
              </a:buClr>
              <a:buFont typeface="Arial" panose="020B0604020202020204" pitchFamily="34" charset="0"/>
              <a:buChar char="•"/>
            </a:pPr>
            <a:r>
              <a:rPr lang="en-IN" sz="1400" dirty="0"/>
              <a:t>    </a:t>
            </a:r>
            <a:r>
              <a:rPr lang="en-IN" sz="1400" dirty="0" err="1"/>
              <a:t>kubeadm</a:t>
            </a:r>
            <a:r>
              <a:rPr lang="en-IN" sz="1400" dirty="0"/>
              <a:t> join &lt;API Server Endpoint&gt; --token &lt;bootstrap-token&gt; --discovery-token-ca-cert-hash &lt;CA hash&gt; - </a:t>
            </a:r>
            <a:r>
              <a:rPr lang="en-IN" sz="1400" i="1" dirty="0">
                <a:solidFill>
                  <a:schemeClr val="accent2">
                    <a:lumMod val="50000"/>
                  </a:schemeClr>
                </a:solidFill>
              </a:rPr>
              <a:t>Run this on each worker node</a:t>
            </a:r>
          </a:p>
          <a:p>
            <a:pPr>
              <a:lnSpc>
                <a:spcPct val="110000"/>
              </a:lnSpc>
              <a:spcBef>
                <a:spcPts val="0"/>
              </a:spcBef>
              <a:spcAft>
                <a:spcPts val="0"/>
              </a:spcAft>
            </a:pPr>
            <a:r>
              <a:rPr lang="en-IN" sz="1400" b="1" dirty="0">
                <a:solidFill>
                  <a:schemeClr val="accent2">
                    <a:lumMod val="50000"/>
                  </a:schemeClr>
                </a:solidFill>
              </a:rPr>
              <a:t>Install Kubernetes addon’s:</a:t>
            </a:r>
          </a:p>
          <a:p>
            <a:pPr lvl="1">
              <a:lnSpc>
                <a:spcPct val="110000"/>
              </a:lnSpc>
              <a:spcBef>
                <a:spcPts val="0"/>
              </a:spcBef>
              <a:spcAft>
                <a:spcPts val="0"/>
              </a:spcAft>
            </a:pPr>
            <a:r>
              <a:rPr lang="en-IN" sz="1400" dirty="0"/>
              <a:t>Pod Network: </a:t>
            </a:r>
          </a:p>
          <a:p>
            <a:pPr marL="1428750" lvl="2" indent="-285750">
              <a:lnSpc>
                <a:spcPct val="110000"/>
              </a:lnSpc>
              <a:spcBef>
                <a:spcPts val="0"/>
              </a:spcBef>
              <a:buClr>
                <a:schemeClr val="accent2">
                  <a:lumMod val="50000"/>
                </a:schemeClr>
              </a:buClr>
              <a:buSzPct val="100000"/>
              <a:buFont typeface="Arial" panose="020B0604020202020204" pitchFamily="34" charset="0"/>
              <a:buChar char="•"/>
            </a:pPr>
            <a:r>
              <a:rPr lang="en-US" sz="1300" dirty="0"/>
              <a:t>curl https://docs.projectcalico.org/manifests/canal.yaml -O</a:t>
            </a:r>
          </a:p>
          <a:p>
            <a:pPr marL="1428750" lvl="2" indent="-285750">
              <a:lnSpc>
                <a:spcPct val="110000"/>
              </a:lnSpc>
              <a:spcBef>
                <a:spcPts val="0"/>
              </a:spcBef>
              <a:buClr>
                <a:schemeClr val="accent2">
                  <a:lumMod val="50000"/>
                </a:schemeClr>
              </a:buClr>
              <a:buSzPct val="100000"/>
              <a:buFont typeface="Arial" panose="020B0604020202020204" pitchFamily="34" charset="0"/>
              <a:buChar char="•"/>
            </a:pPr>
            <a:r>
              <a:rPr lang="en-US" sz="1300" dirty="0"/>
              <a:t>kubectl apply -f </a:t>
            </a:r>
            <a:r>
              <a:rPr lang="en-US" sz="1300" dirty="0" err="1"/>
              <a:t>canal.yaml</a:t>
            </a:r>
            <a:endParaRPr lang="en-US" sz="1300" dirty="0"/>
          </a:p>
          <a:p>
            <a:pPr lvl="1">
              <a:lnSpc>
                <a:spcPct val="110000"/>
              </a:lnSpc>
              <a:spcBef>
                <a:spcPts val="0"/>
              </a:spcBef>
              <a:spcAft>
                <a:spcPts val="0"/>
              </a:spcAft>
            </a:pPr>
            <a:r>
              <a:rPr lang="en-IN" sz="1400" dirty="0"/>
              <a:t>Dashboard: </a:t>
            </a:r>
          </a:p>
          <a:p>
            <a:pPr lvl="2">
              <a:lnSpc>
                <a:spcPct val="110000"/>
              </a:lnSpc>
              <a:spcBef>
                <a:spcPts val="0"/>
              </a:spcBef>
              <a:buClr>
                <a:schemeClr val="accent2">
                  <a:lumMod val="50000"/>
                </a:schemeClr>
              </a:buClr>
              <a:buFont typeface="Arial" panose="020B0604020202020204" pitchFamily="34" charset="0"/>
              <a:buChar char="•"/>
            </a:pPr>
            <a:r>
              <a:rPr lang="en-IN" sz="2200" dirty="0"/>
              <a:t> </a:t>
            </a:r>
            <a:r>
              <a:rPr lang="en-IN" sz="1300" dirty="0"/>
              <a:t>curl </a:t>
            </a:r>
            <a:r>
              <a:rPr lang="en-US" sz="1300" dirty="0">
                <a:hlinkClick r:id="rId5"/>
              </a:rPr>
              <a:t>https://raw.githubusercontent.com/kubernetes/dashboard/v2.0.4/aio/deploy/recommended.yaml</a:t>
            </a:r>
            <a:r>
              <a:rPr lang="en-US" sz="1300" dirty="0"/>
              <a:t> -O</a:t>
            </a:r>
          </a:p>
          <a:p>
            <a:pPr lvl="2">
              <a:lnSpc>
                <a:spcPct val="110000"/>
              </a:lnSpc>
              <a:spcBef>
                <a:spcPts val="0"/>
              </a:spcBef>
              <a:buClr>
                <a:schemeClr val="accent2">
                  <a:lumMod val="50000"/>
                </a:schemeClr>
              </a:buClr>
              <a:buFont typeface="Arial" panose="020B0604020202020204" pitchFamily="34" charset="0"/>
              <a:buChar char="•"/>
            </a:pPr>
            <a:r>
              <a:rPr lang="en-US" sz="1300" dirty="0"/>
              <a:t>  kubectl apply -f </a:t>
            </a:r>
            <a:r>
              <a:rPr lang="en-US" sz="1300" dirty="0" err="1">
                <a:hlinkClick r:id="rId5"/>
              </a:rPr>
              <a:t>recommended.yaml</a:t>
            </a:r>
            <a:r>
              <a:rPr lang="en-US" sz="1300" dirty="0"/>
              <a:t> </a:t>
            </a:r>
            <a:endParaRPr lang="en-IN" sz="1300" dirty="0"/>
          </a:p>
          <a:p>
            <a:pPr lvl="1"/>
            <a:endParaRPr lang="en-IN" sz="1400" dirty="0">
              <a:solidFill>
                <a:schemeClr val="accent2">
                  <a:lumMod val="50000"/>
                </a:schemeClr>
              </a:solidFill>
            </a:endParaRPr>
          </a:p>
          <a:p>
            <a:endParaRPr lang="en-IN" sz="1400" b="1" dirty="0">
              <a:solidFill>
                <a:schemeClr val="accent2">
                  <a:lumMod val="50000"/>
                </a:schemeClr>
              </a:solidFill>
            </a:endParaRPr>
          </a:p>
          <a:p>
            <a:endParaRPr lang="en-IN" sz="1400" b="1" dirty="0">
              <a:solidFill>
                <a:schemeClr val="accent2">
                  <a:lumMod val="50000"/>
                </a:schemeClr>
              </a:solidFill>
            </a:endParaRPr>
          </a:p>
          <a:p>
            <a:endParaRPr lang="en-IN" sz="1400" b="1" dirty="0">
              <a:solidFill>
                <a:schemeClr val="accent2">
                  <a:lumMod val="50000"/>
                </a:schemeClr>
              </a:solidFill>
            </a:endParaRPr>
          </a:p>
          <a:p>
            <a:endParaRPr lang="en-IN" dirty="0"/>
          </a:p>
        </p:txBody>
      </p:sp>
      <p:sp>
        <p:nvSpPr>
          <p:cNvPr id="3" name="Title 2">
            <a:extLst>
              <a:ext uri="{FF2B5EF4-FFF2-40B4-BE49-F238E27FC236}">
                <a16:creationId xmlns:a16="http://schemas.microsoft.com/office/drawing/2014/main" id="{68B1BA76-D8AE-4253-AC69-C3CB36C424BF}"/>
              </a:ext>
            </a:extLst>
          </p:cNvPr>
          <p:cNvSpPr>
            <a:spLocks noGrp="1"/>
          </p:cNvSpPr>
          <p:nvPr>
            <p:ph type="title"/>
          </p:nvPr>
        </p:nvSpPr>
        <p:spPr/>
        <p:txBody>
          <a:bodyPr/>
          <a:lstStyle/>
          <a:p>
            <a:r>
              <a:rPr lang="en-IN" b="1" dirty="0">
                <a:solidFill>
                  <a:schemeClr val="accent2">
                    <a:lumMod val="50000"/>
                  </a:schemeClr>
                </a:solidFill>
              </a:rPr>
              <a:t>Bootstrapping clusters with </a:t>
            </a:r>
            <a:r>
              <a:rPr lang="en-IN" b="1" dirty="0" err="1">
                <a:solidFill>
                  <a:schemeClr val="accent2">
                    <a:lumMod val="50000"/>
                  </a:schemeClr>
                </a:solidFill>
              </a:rPr>
              <a:t>kubeadm</a:t>
            </a:r>
            <a:r>
              <a:rPr lang="en-IN" b="1" dirty="0">
                <a:solidFill>
                  <a:schemeClr val="accent2">
                    <a:lumMod val="50000"/>
                  </a:schemeClr>
                </a:solidFill>
              </a:rPr>
              <a:t>                (Cont.)</a:t>
            </a:r>
            <a:endParaRPr lang="en-IN" dirty="0"/>
          </a:p>
        </p:txBody>
      </p:sp>
    </p:spTree>
    <p:extLst>
      <p:ext uri="{BB962C8B-B14F-4D97-AF65-F5344CB8AC3E}">
        <p14:creationId xmlns:p14="http://schemas.microsoft.com/office/powerpoint/2010/main" val="3217803114"/>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682D9C-E091-4FF7-B092-CB6140CAB719}"/>
              </a:ext>
            </a:extLst>
          </p:cNvPr>
          <p:cNvSpPr>
            <a:spLocks noGrp="1"/>
          </p:cNvSpPr>
          <p:nvPr>
            <p:ph idx="1"/>
          </p:nvPr>
        </p:nvSpPr>
        <p:spPr>
          <a:xfrm>
            <a:off x="453325" y="1340768"/>
            <a:ext cx="8237348" cy="4836195"/>
          </a:xfrm>
        </p:spPr>
        <p:txBody>
          <a:bodyPr>
            <a:normAutofit/>
          </a:bodyPr>
          <a:lstStyle/>
          <a:p>
            <a:pPr>
              <a:lnSpc>
                <a:spcPct val="120000"/>
              </a:lnSpc>
              <a:spcBef>
                <a:spcPts val="0"/>
              </a:spcBef>
              <a:spcAft>
                <a:spcPts val="0"/>
              </a:spcAft>
            </a:pPr>
            <a:r>
              <a:rPr lang="en-US" sz="1400" b="1" dirty="0">
                <a:solidFill>
                  <a:schemeClr val="accent2">
                    <a:lumMod val="50000"/>
                  </a:schemeClr>
                </a:solidFill>
              </a:rPr>
              <a:t>What’s exactly “</a:t>
            </a:r>
            <a:r>
              <a:rPr lang="en-US" sz="1400" b="1" dirty="0" err="1">
                <a:solidFill>
                  <a:schemeClr val="accent2">
                    <a:lumMod val="50000"/>
                  </a:schemeClr>
                </a:solidFill>
              </a:rPr>
              <a:t>kubeadm</a:t>
            </a:r>
            <a:r>
              <a:rPr lang="en-US" sz="1400" b="1" dirty="0">
                <a:solidFill>
                  <a:schemeClr val="accent2">
                    <a:lumMod val="50000"/>
                  </a:schemeClr>
                </a:solidFill>
              </a:rPr>
              <a:t> </a:t>
            </a:r>
            <a:r>
              <a:rPr lang="en-US" sz="1400" b="1" dirty="0" err="1">
                <a:solidFill>
                  <a:schemeClr val="accent2">
                    <a:lumMod val="50000"/>
                  </a:schemeClr>
                </a:solidFill>
              </a:rPr>
              <a:t>init</a:t>
            </a:r>
            <a:r>
              <a:rPr lang="en-US" sz="1400" b="1" dirty="0">
                <a:solidFill>
                  <a:schemeClr val="accent2">
                    <a:lumMod val="50000"/>
                  </a:schemeClr>
                </a:solidFill>
              </a:rPr>
              <a:t>” is does ? </a:t>
            </a:r>
            <a:endParaRPr lang="en-IN" sz="1400" b="1" dirty="0">
              <a:solidFill>
                <a:schemeClr val="accent2">
                  <a:lumMod val="50000"/>
                </a:schemeClr>
              </a:solidFill>
            </a:endParaRPr>
          </a:p>
        </p:txBody>
      </p:sp>
      <p:sp>
        <p:nvSpPr>
          <p:cNvPr id="3" name="Title 2">
            <a:extLst>
              <a:ext uri="{FF2B5EF4-FFF2-40B4-BE49-F238E27FC236}">
                <a16:creationId xmlns:a16="http://schemas.microsoft.com/office/drawing/2014/main" id="{93E76D1C-6B88-4AB4-9A87-3919EB33A0E3}"/>
              </a:ext>
            </a:extLst>
          </p:cNvPr>
          <p:cNvSpPr>
            <a:spLocks noGrp="1"/>
          </p:cNvSpPr>
          <p:nvPr>
            <p:ph type="title"/>
          </p:nvPr>
        </p:nvSpPr>
        <p:spPr/>
        <p:txBody>
          <a:bodyPr/>
          <a:lstStyle/>
          <a:p>
            <a:r>
              <a:rPr lang="en-IN" b="1" dirty="0">
                <a:solidFill>
                  <a:schemeClr val="accent2">
                    <a:lumMod val="50000"/>
                  </a:schemeClr>
                </a:solidFill>
              </a:rPr>
              <a:t>Bootstrapping clusters with </a:t>
            </a:r>
            <a:r>
              <a:rPr lang="en-IN" b="1" dirty="0" err="1">
                <a:solidFill>
                  <a:schemeClr val="accent2">
                    <a:lumMod val="50000"/>
                  </a:schemeClr>
                </a:solidFill>
              </a:rPr>
              <a:t>kubeadm</a:t>
            </a:r>
            <a:r>
              <a:rPr lang="en-IN" b="1" dirty="0">
                <a:solidFill>
                  <a:schemeClr val="accent2">
                    <a:lumMod val="50000"/>
                  </a:schemeClr>
                </a:solidFill>
              </a:rPr>
              <a:t>                (Cont.)</a:t>
            </a:r>
            <a:endParaRPr lang="en-IN" dirty="0"/>
          </a:p>
        </p:txBody>
      </p:sp>
      <p:graphicFrame>
        <p:nvGraphicFramePr>
          <p:cNvPr id="6" name="Object 5">
            <a:extLst>
              <a:ext uri="{FF2B5EF4-FFF2-40B4-BE49-F238E27FC236}">
                <a16:creationId xmlns:a16="http://schemas.microsoft.com/office/drawing/2014/main" id="{2325E533-B5E8-46FE-A0A1-044EB73BAFFF}"/>
              </a:ext>
            </a:extLst>
          </p:cNvPr>
          <p:cNvGraphicFramePr>
            <a:graphicFrameLocks noChangeAspect="1"/>
          </p:cNvGraphicFramePr>
          <p:nvPr/>
        </p:nvGraphicFramePr>
        <p:xfrm>
          <a:off x="613714" y="1988840"/>
          <a:ext cx="7916571" cy="3314170"/>
        </p:xfrm>
        <a:graphic>
          <a:graphicData uri="http://schemas.openxmlformats.org/presentationml/2006/ole">
            <mc:AlternateContent xmlns:mc="http://schemas.openxmlformats.org/markup-compatibility/2006">
              <mc:Choice xmlns:v="urn:schemas-microsoft-com:vml" Requires="v">
                <p:oleObj spid="_x0000_s5141" name="Worksheet" r:id="rId3" imgW="6848457" imgH="2867173" progId="Excel.Sheet.12">
                  <p:embed/>
                </p:oleObj>
              </mc:Choice>
              <mc:Fallback>
                <p:oleObj name="Worksheet" r:id="rId3" imgW="6848457" imgH="2867173" progId="Excel.Sheet.12">
                  <p:embed/>
                  <p:pic>
                    <p:nvPicPr>
                      <p:cNvPr id="6" name="Object 5">
                        <a:extLst>
                          <a:ext uri="{FF2B5EF4-FFF2-40B4-BE49-F238E27FC236}">
                            <a16:creationId xmlns:a16="http://schemas.microsoft.com/office/drawing/2014/main" id="{2325E533-B5E8-46FE-A0A1-044EB73BAFFF}"/>
                          </a:ext>
                        </a:extLst>
                      </p:cNvPr>
                      <p:cNvPicPr/>
                      <p:nvPr/>
                    </p:nvPicPr>
                    <p:blipFill>
                      <a:blip r:embed="rId4"/>
                      <a:stretch>
                        <a:fillRect/>
                      </a:stretch>
                    </p:blipFill>
                    <p:spPr>
                      <a:xfrm>
                        <a:off x="613714" y="1988840"/>
                        <a:ext cx="7916571" cy="3314170"/>
                      </a:xfrm>
                      <a:prstGeom prst="rect">
                        <a:avLst/>
                      </a:prstGeom>
                    </p:spPr>
                  </p:pic>
                </p:oleObj>
              </mc:Fallback>
            </mc:AlternateContent>
          </a:graphicData>
        </a:graphic>
      </p:graphicFrame>
    </p:spTree>
    <p:extLst>
      <p:ext uri="{BB962C8B-B14F-4D97-AF65-F5344CB8AC3E}">
        <p14:creationId xmlns:p14="http://schemas.microsoft.com/office/powerpoint/2010/main" val="993371703"/>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718E39-BA7E-4945-BE80-773AA477ED9F}"/>
              </a:ext>
            </a:extLst>
          </p:cNvPr>
          <p:cNvSpPr>
            <a:spLocks noGrp="1"/>
          </p:cNvSpPr>
          <p:nvPr>
            <p:ph idx="1"/>
          </p:nvPr>
        </p:nvSpPr>
        <p:spPr>
          <a:xfrm>
            <a:off x="323528" y="1196392"/>
            <a:ext cx="8568951" cy="5400960"/>
          </a:xfrm>
        </p:spPr>
        <p:txBody>
          <a:bodyPr>
            <a:normAutofit/>
          </a:bodyPr>
          <a:lstStyle/>
          <a:p>
            <a:pPr>
              <a:lnSpc>
                <a:spcPct val="120000"/>
              </a:lnSpc>
              <a:spcBef>
                <a:spcPts val="0"/>
              </a:spcBef>
              <a:spcAft>
                <a:spcPts val="0"/>
              </a:spcAft>
            </a:pPr>
            <a:r>
              <a:rPr lang="en-US" dirty="0"/>
              <a:t>Kubernetes versions are expressed as </a:t>
            </a:r>
            <a:r>
              <a:rPr lang="en-US" b="1" dirty="0" err="1"/>
              <a:t>x.y.z</a:t>
            </a:r>
            <a:r>
              <a:rPr lang="en-US" dirty="0"/>
              <a:t>, where </a:t>
            </a:r>
            <a:r>
              <a:rPr lang="en-US" b="1" dirty="0"/>
              <a:t>x</a:t>
            </a:r>
            <a:r>
              <a:rPr lang="en-US" dirty="0"/>
              <a:t> is the major version, </a:t>
            </a:r>
            <a:r>
              <a:rPr lang="en-US" b="1" dirty="0"/>
              <a:t>y</a:t>
            </a:r>
            <a:r>
              <a:rPr lang="en-US" dirty="0"/>
              <a:t> is the minor version, and </a:t>
            </a:r>
            <a:r>
              <a:rPr lang="en-US" b="1" dirty="0"/>
              <a:t>z</a:t>
            </a:r>
            <a:r>
              <a:rPr lang="en-US" dirty="0"/>
              <a:t> is the patch version</a:t>
            </a:r>
          </a:p>
          <a:p>
            <a:pPr>
              <a:lnSpc>
                <a:spcPct val="120000"/>
              </a:lnSpc>
              <a:spcBef>
                <a:spcPts val="0"/>
              </a:spcBef>
              <a:spcAft>
                <a:spcPts val="0"/>
              </a:spcAft>
            </a:pPr>
            <a:endParaRPr lang="en-US" dirty="0"/>
          </a:p>
          <a:p>
            <a:pPr>
              <a:lnSpc>
                <a:spcPct val="120000"/>
              </a:lnSpc>
              <a:spcBef>
                <a:spcPts val="0"/>
              </a:spcBef>
              <a:spcAft>
                <a:spcPts val="0"/>
              </a:spcAft>
            </a:pPr>
            <a:r>
              <a:rPr lang="en-US" dirty="0"/>
              <a:t>The Kubernetes project maintains release branches for the most recent three minor releases (1.19, 1.18, 1.17). Kubernetes 1.19 and newer receive approximately 1 year of patch support. Kubernetes 1.18 and older received approximately 9 months of patch support.</a:t>
            </a:r>
          </a:p>
          <a:p>
            <a:pPr>
              <a:lnSpc>
                <a:spcPct val="120000"/>
              </a:lnSpc>
              <a:spcBef>
                <a:spcPts val="0"/>
              </a:spcBef>
              <a:spcAft>
                <a:spcPts val="0"/>
              </a:spcAft>
            </a:pPr>
            <a:endParaRPr lang="en-IN" dirty="0"/>
          </a:p>
          <a:p>
            <a:pPr>
              <a:lnSpc>
                <a:spcPct val="120000"/>
              </a:lnSpc>
              <a:spcBef>
                <a:spcPts val="0"/>
              </a:spcBef>
              <a:spcAft>
                <a:spcPts val="0"/>
              </a:spcAft>
            </a:pPr>
            <a:r>
              <a:rPr lang="en-US" b="1" dirty="0" err="1">
                <a:solidFill>
                  <a:schemeClr val="accent2">
                    <a:lumMod val="50000"/>
                  </a:schemeClr>
                </a:solidFill>
              </a:rPr>
              <a:t>kube-apiserver</a:t>
            </a:r>
            <a:r>
              <a:rPr lang="en-US" dirty="0"/>
              <a:t>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newest </a:t>
            </a:r>
            <a:r>
              <a:rPr lang="en-US" dirty="0" err="1"/>
              <a:t>kube-apiserver</a:t>
            </a:r>
            <a:r>
              <a:rPr lang="en-US" dirty="0"/>
              <a:t> is at 1.19</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other </a:t>
            </a:r>
            <a:r>
              <a:rPr lang="en-US" dirty="0" err="1"/>
              <a:t>kube-apiserver</a:t>
            </a:r>
            <a:r>
              <a:rPr lang="en-US" dirty="0"/>
              <a:t> instances are supported at 1.19 and 1.18</a:t>
            </a:r>
          </a:p>
          <a:p>
            <a:pPr>
              <a:lnSpc>
                <a:spcPct val="120000"/>
              </a:lnSpc>
              <a:spcBef>
                <a:spcPts val="0"/>
              </a:spcBef>
              <a:spcAft>
                <a:spcPts val="0"/>
              </a:spcAft>
            </a:pPr>
            <a:r>
              <a:rPr lang="en-US" b="1" dirty="0" err="1">
                <a:solidFill>
                  <a:schemeClr val="accent2">
                    <a:lumMod val="50000"/>
                  </a:schemeClr>
                </a:solidFill>
              </a:rPr>
              <a:t>kubelet</a:t>
            </a:r>
            <a:r>
              <a:rPr lang="en-US" b="1" dirty="0">
                <a:solidFill>
                  <a:schemeClr val="accent2">
                    <a:lumMod val="50000"/>
                  </a:schemeClr>
                </a:solidFill>
              </a:rPr>
              <a:t> &amp; </a:t>
            </a:r>
            <a:r>
              <a:rPr lang="en-US" b="1" dirty="0" err="1">
                <a:solidFill>
                  <a:schemeClr val="accent2">
                    <a:lumMod val="50000"/>
                  </a:schemeClr>
                </a:solidFill>
              </a:rPr>
              <a:t>kube</a:t>
            </a:r>
            <a:r>
              <a:rPr lang="en-US" b="1" dirty="0">
                <a:solidFill>
                  <a:schemeClr val="accent2">
                    <a:lumMod val="50000"/>
                  </a:schemeClr>
                </a:solidFill>
              </a:rPr>
              <a:t>-proxy</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Kubelet</a:t>
            </a:r>
            <a:r>
              <a:rPr lang="en-US" dirty="0"/>
              <a:t> &amp; </a:t>
            </a:r>
            <a:r>
              <a:rPr lang="en-US" dirty="0" err="1"/>
              <a:t>kube</a:t>
            </a:r>
            <a:r>
              <a:rPr lang="en-US" dirty="0"/>
              <a:t>-proxy must not be newer than </a:t>
            </a:r>
            <a:r>
              <a:rPr lang="en-US" dirty="0" err="1"/>
              <a:t>kube-apiserver</a:t>
            </a:r>
            <a:r>
              <a:rPr lang="en-US" dirty="0"/>
              <a:t>, and may be up to two minor versions older.</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Kubelet</a:t>
            </a:r>
            <a:r>
              <a:rPr lang="en-US" dirty="0"/>
              <a:t> &amp; </a:t>
            </a:r>
            <a:r>
              <a:rPr lang="en-US" dirty="0" err="1"/>
              <a:t>kube</a:t>
            </a:r>
            <a:r>
              <a:rPr lang="en-US" dirty="0"/>
              <a:t>-proxy should be at same  version on the node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If, </a:t>
            </a:r>
            <a:r>
              <a:rPr lang="en-US" dirty="0" err="1"/>
              <a:t>kube-apiserver</a:t>
            </a:r>
            <a:r>
              <a:rPr lang="en-US" dirty="0"/>
              <a:t> is at 1.19  -&gt; </a:t>
            </a:r>
            <a:r>
              <a:rPr lang="en-US" dirty="0" err="1"/>
              <a:t>kubelet</a:t>
            </a:r>
            <a:r>
              <a:rPr lang="en-US" dirty="0"/>
              <a:t> is supported at 1.19, 1.18, and 1.17</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If </a:t>
            </a:r>
            <a:r>
              <a:rPr lang="en-US" dirty="0" err="1"/>
              <a:t>kube-apiserver</a:t>
            </a:r>
            <a:r>
              <a:rPr lang="en-US" dirty="0"/>
              <a:t> instances are at 1.19 and 1.18 -&gt; </a:t>
            </a:r>
            <a:r>
              <a:rPr lang="en-US" dirty="0" err="1"/>
              <a:t>kubelet</a:t>
            </a:r>
            <a:r>
              <a:rPr lang="en-US" dirty="0"/>
              <a:t> is supported at 1.18, and 1.17 (1.19 is not supported because that would be newer than the </a:t>
            </a:r>
            <a:r>
              <a:rPr lang="en-US" dirty="0" err="1"/>
              <a:t>kube-apiserver</a:t>
            </a:r>
            <a:r>
              <a:rPr lang="en-US" dirty="0"/>
              <a:t> instance at version 1.18)</a:t>
            </a:r>
          </a:p>
          <a:p>
            <a:pPr>
              <a:lnSpc>
                <a:spcPct val="120000"/>
              </a:lnSpc>
              <a:spcBef>
                <a:spcPts val="0"/>
              </a:spcBef>
              <a:spcAft>
                <a:spcPts val="0"/>
              </a:spcAft>
            </a:pPr>
            <a:r>
              <a:rPr lang="en-US" b="1" dirty="0" err="1">
                <a:solidFill>
                  <a:schemeClr val="accent2">
                    <a:lumMod val="50000"/>
                  </a:schemeClr>
                </a:solidFill>
              </a:rPr>
              <a:t>kube</a:t>
            </a:r>
            <a:r>
              <a:rPr lang="en-US" b="1" dirty="0">
                <a:solidFill>
                  <a:schemeClr val="accent2">
                    <a:lumMod val="50000"/>
                  </a:schemeClr>
                </a:solidFill>
              </a:rPr>
              <a:t>-controller-manager, </a:t>
            </a:r>
            <a:r>
              <a:rPr lang="en-US" b="1" dirty="0" err="1">
                <a:solidFill>
                  <a:schemeClr val="accent2">
                    <a:lumMod val="50000"/>
                  </a:schemeClr>
                </a:solidFill>
              </a:rPr>
              <a:t>kube</a:t>
            </a:r>
            <a:r>
              <a:rPr lang="en-US" b="1" dirty="0">
                <a:solidFill>
                  <a:schemeClr val="accent2">
                    <a:lumMod val="50000"/>
                  </a:schemeClr>
                </a:solidFill>
              </a:rPr>
              <a:t>-scheduler, and cloud-controller-manager</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kube</a:t>
            </a:r>
            <a:r>
              <a:rPr lang="en-US" dirty="0"/>
              <a:t>-controller-manager, </a:t>
            </a:r>
            <a:r>
              <a:rPr lang="en-US" dirty="0" err="1"/>
              <a:t>kube</a:t>
            </a:r>
            <a:r>
              <a:rPr lang="en-US" dirty="0"/>
              <a:t>-scheduler, and cloud-controller-manager must not be newer than the </a:t>
            </a:r>
            <a:r>
              <a:rPr lang="en-US" dirty="0" err="1"/>
              <a:t>kube-apiserver</a:t>
            </a:r>
            <a:r>
              <a:rPr lang="en-US" dirty="0"/>
              <a:t> instances they communicate with</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If, </a:t>
            </a:r>
            <a:r>
              <a:rPr lang="en-US" dirty="0" err="1"/>
              <a:t>kube-apiserver</a:t>
            </a:r>
            <a:r>
              <a:rPr lang="en-US" dirty="0"/>
              <a:t> is at 1.19 -&gt; </a:t>
            </a:r>
            <a:r>
              <a:rPr lang="en-US" dirty="0" err="1"/>
              <a:t>kube</a:t>
            </a:r>
            <a:r>
              <a:rPr lang="en-US" dirty="0"/>
              <a:t>-controller-manager, </a:t>
            </a:r>
            <a:r>
              <a:rPr lang="en-US" dirty="0" err="1"/>
              <a:t>kube</a:t>
            </a:r>
            <a:r>
              <a:rPr lang="en-US" dirty="0"/>
              <a:t>-scheduler, and cloud-controller-manager are supported at 1.19 and 1.18</a:t>
            </a:r>
          </a:p>
          <a:p>
            <a:pPr>
              <a:lnSpc>
                <a:spcPct val="120000"/>
              </a:lnSpc>
              <a:spcBef>
                <a:spcPts val="0"/>
              </a:spcBef>
              <a:spcAft>
                <a:spcPts val="0"/>
              </a:spcAft>
            </a:pPr>
            <a:r>
              <a:rPr lang="en-US" b="1" dirty="0">
                <a:solidFill>
                  <a:schemeClr val="accent2">
                    <a:lumMod val="50000"/>
                  </a:schemeClr>
                </a:solidFill>
              </a:rPr>
              <a:t>Kubectl</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kubectl is supported within one minor version (older or newer) of </a:t>
            </a:r>
            <a:r>
              <a:rPr lang="en-US" dirty="0" err="1"/>
              <a:t>kube-apiserver</a:t>
            </a:r>
            <a:r>
              <a:rPr lang="en-US" dirty="0"/>
              <a:t> </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If </a:t>
            </a:r>
            <a:r>
              <a:rPr lang="en-US" dirty="0" err="1"/>
              <a:t>kube-apiserver</a:t>
            </a:r>
            <a:r>
              <a:rPr lang="en-US" dirty="0"/>
              <a:t> is at 1.19  -&gt; kubectl is supported at 1.20, 1.19, and 1.18</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If </a:t>
            </a:r>
            <a:r>
              <a:rPr lang="en-US" dirty="0" err="1"/>
              <a:t>kube-apiserver</a:t>
            </a:r>
            <a:r>
              <a:rPr lang="en-US" dirty="0"/>
              <a:t> instances are at 1.19 and 1.18 -&gt; kubectl is supported at  1.19 and 1.18</a:t>
            </a:r>
          </a:p>
          <a:p>
            <a:pPr>
              <a:lnSpc>
                <a:spcPct val="120000"/>
              </a:lnSpc>
              <a:spcBef>
                <a:spcPts val="0"/>
              </a:spcBef>
              <a:spcAft>
                <a:spcPts val="0"/>
              </a:spcAft>
            </a:pPr>
            <a:endParaRPr lang="en-US" dirty="0"/>
          </a:p>
        </p:txBody>
      </p:sp>
      <p:sp>
        <p:nvSpPr>
          <p:cNvPr id="3" name="Title 2">
            <a:extLst>
              <a:ext uri="{FF2B5EF4-FFF2-40B4-BE49-F238E27FC236}">
                <a16:creationId xmlns:a16="http://schemas.microsoft.com/office/drawing/2014/main" id="{9640E66C-C840-4407-BDBD-1A5A1D8B9E4C}"/>
              </a:ext>
            </a:extLst>
          </p:cNvPr>
          <p:cNvSpPr>
            <a:spLocks noGrp="1"/>
          </p:cNvSpPr>
          <p:nvPr>
            <p:ph type="title"/>
          </p:nvPr>
        </p:nvSpPr>
        <p:spPr/>
        <p:txBody>
          <a:bodyPr/>
          <a:lstStyle/>
          <a:p>
            <a:r>
              <a:rPr lang="en-US" b="1" dirty="0">
                <a:solidFill>
                  <a:schemeClr val="accent2">
                    <a:lumMod val="50000"/>
                  </a:schemeClr>
                </a:solidFill>
              </a:rPr>
              <a:t>Kubernetes Version Skew</a:t>
            </a:r>
            <a:endParaRPr lang="en-IN" b="1" dirty="0">
              <a:solidFill>
                <a:schemeClr val="accent2">
                  <a:lumMod val="50000"/>
                </a:schemeClr>
              </a:solidFill>
            </a:endParaRPr>
          </a:p>
        </p:txBody>
      </p:sp>
    </p:spTree>
    <p:extLst>
      <p:ext uri="{BB962C8B-B14F-4D97-AF65-F5344CB8AC3E}">
        <p14:creationId xmlns:p14="http://schemas.microsoft.com/office/powerpoint/2010/main" val="3349111177"/>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70073A-C59D-49F3-A507-B3395D669B8A}"/>
              </a:ext>
            </a:extLst>
          </p:cNvPr>
          <p:cNvSpPr>
            <a:spLocks noGrp="1"/>
          </p:cNvSpPr>
          <p:nvPr>
            <p:ph idx="1"/>
          </p:nvPr>
        </p:nvSpPr>
        <p:spPr>
          <a:xfrm>
            <a:off x="453324" y="1196392"/>
            <a:ext cx="8367147" cy="5544976"/>
          </a:xfrm>
        </p:spPr>
        <p:txBody>
          <a:bodyPr>
            <a:normAutofit fontScale="92500" lnSpcReduction="10000"/>
          </a:bodyPr>
          <a:lstStyle/>
          <a:p>
            <a:pPr>
              <a:lnSpc>
                <a:spcPct val="120000"/>
              </a:lnSpc>
              <a:spcBef>
                <a:spcPts val="0"/>
              </a:spcBef>
              <a:spcAft>
                <a:spcPts val="0"/>
              </a:spcAft>
            </a:pPr>
            <a:r>
              <a:rPr lang="en-US" b="1" dirty="0" err="1"/>
              <a:t>kube-apiserver</a:t>
            </a:r>
            <a:endParaRPr lang="en-US" b="1" dirty="0"/>
          </a:p>
          <a:p>
            <a:pPr>
              <a:lnSpc>
                <a:spcPct val="120000"/>
              </a:lnSpc>
              <a:spcBef>
                <a:spcPts val="0"/>
              </a:spcBef>
              <a:spcAft>
                <a:spcPts val="0"/>
              </a:spcAft>
            </a:pPr>
            <a:endParaRPr lang="en-US"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In a single-instance cluster, the existing </a:t>
            </a:r>
            <a:r>
              <a:rPr lang="en-US" dirty="0" err="1"/>
              <a:t>kube-apiserver</a:t>
            </a:r>
            <a:r>
              <a:rPr lang="en-US" dirty="0"/>
              <a:t> instance is 1.18</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In an HA cluster, all </a:t>
            </a:r>
            <a:r>
              <a:rPr lang="en-US" dirty="0" err="1"/>
              <a:t>kube-apiserver</a:t>
            </a:r>
            <a:r>
              <a:rPr lang="en-US" dirty="0"/>
              <a:t> instances are at 1.18 or 1.19 (this ensures maximum skew of 1 minor version between the oldest and newest </a:t>
            </a:r>
            <a:r>
              <a:rPr lang="en-US" dirty="0" err="1"/>
              <a:t>kube-apiserver</a:t>
            </a:r>
            <a:r>
              <a:rPr lang="en-US" dirty="0"/>
              <a:t> instance)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a:t>
            </a:r>
            <a:r>
              <a:rPr lang="en-US" dirty="0" err="1"/>
              <a:t>kube</a:t>
            </a:r>
            <a:r>
              <a:rPr lang="en-US" dirty="0"/>
              <a:t>-controller-manager, </a:t>
            </a:r>
            <a:r>
              <a:rPr lang="en-US" dirty="0" err="1"/>
              <a:t>kube</a:t>
            </a:r>
            <a:r>
              <a:rPr lang="en-US" dirty="0"/>
              <a:t>-scheduler, and cloud-controller-manager instances that communicate with this server are at version 1.18 (this ensures they are not newer than the existing API server version, and are within 1 minor version of the new API server version)</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kubelet</a:t>
            </a:r>
            <a:r>
              <a:rPr lang="en-US" dirty="0"/>
              <a:t> instances on all nodes are at version 1.18 or 1.17 (this ensures they are not newer than the existing API server version, and are within 2 minor versions of the new API server version)</a:t>
            </a:r>
          </a:p>
          <a:p>
            <a:pPr>
              <a:lnSpc>
                <a:spcPct val="120000"/>
              </a:lnSpc>
              <a:spcBef>
                <a:spcPts val="0"/>
              </a:spcBef>
              <a:spcAft>
                <a:spcPts val="0"/>
              </a:spcAft>
            </a:pPr>
            <a:endParaRPr lang="en-US" dirty="0"/>
          </a:p>
          <a:p>
            <a:pPr>
              <a:lnSpc>
                <a:spcPct val="120000"/>
              </a:lnSpc>
              <a:spcBef>
                <a:spcPts val="0"/>
              </a:spcBef>
              <a:spcAft>
                <a:spcPts val="0"/>
              </a:spcAft>
            </a:pPr>
            <a:r>
              <a:rPr lang="en-US" b="1" dirty="0" err="1"/>
              <a:t>kube</a:t>
            </a:r>
            <a:r>
              <a:rPr lang="en-US" b="1" dirty="0"/>
              <a:t>-controller-manager, </a:t>
            </a:r>
            <a:r>
              <a:rPr lang="en-US" b="1" dirty="0" err="1"/>
              <a:t>kube</a:t>
            </a:r>
            <a:r>
              <a:rPr lang="en-US" b="1" dirty="0"/>
              <a:t>-scheduler, and cloud-controller-manager</a:t>
            </a:r>
          </a:p>
          <a:p>
            <a:pPr>
              <a:lnSpc>
                <a:spcPct val="120000"/>
              </a:lnSpc>
              <a:spcBef>
                <a:spcPts val="0"/>
              </a:spcBef>
              <a:spcAft>
                <a:spcPts val="0"/>
              </a:spcAft>
            </a:pPr>
            <a:endParaRPr lang="en-US"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a:t>
            </a:r>
            <a:r>
              <a:rPr lang="en-US" dirty="0" err="1"/>
              <a:t>kube-apiserver</a:t>
            </a:r>
            <a:r>
              <a:rPr lang="en-US" dirty="0"/>
              <a:t> instances these components communicate with are at 1.19 (in HA clusters in which these control plane components can communicate with any </a:t>
            </a:r>
            <a:r>
              <a:rPr lang="en-US" dirty="0" err="1"/>
              <a:t>kube-apiserver</a:t>
            </a:r>
            <a:r>
              <a:rPr lang="en-US" dirty="0"/>
              <a:t> instance in the cluster, all </a:t>
            </a:r>
            <a:r>
              <a:rPr lang="en-US" dirty="0" err="1"/>
              <a:t>kube-apiserver</a:t>
            </a:r>
            <a:r>
              <a:rPr lang="en-US" dirty="0"/>
              <a:t> instances must be upgraded before upgrading these components)</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Upgrade </a:t>
            </a:r>
            <a:r>
              <a:rPr lang="en-US" dirty="0" err="1"/>
              <a:t>kube</a:t>
            </a:r>
            <a:r>
              <a:rPr lang="en-US" dirty="0"/>
              <a:t>-controller-manager, </a:t>
            </a:r>
            <a:r>
              <a:rPr lang="en-US" dirty="0" err="1"/>
              <a:t>kube</a:t>
            </a:r>
            <a:r>
              <a:rPr lang="en-US" dirty="0"/>
              <a:t>-scheduler, and cloud-controller-manager to 1.19</a:t>
            </a:r>
          </a:p>
          <a:p>
            <a:pPr>
              <a:lnSpc>
                <a:spcPct val="120000"/>
              </a:lnSpc>
              <a:spcBef>
                <a:spcPts val="0"/>
              </a:spcBef>
              <a:spcAft>
                <a:spcPts val="0"/>
              </a:spcAft>
            </a:pPr>
            <a:endParaRPr lang="en-US" dirty="0"/>
          </a:p>
          <a:p>
            <a:pPr>
              <a:lnSpc>
                <a:spcPct val="120000"/>
              </a:lnSpc>
              <a:spcBef>
                <a:spcPts val="0"/>
              </a:spcBef>
              <a:spcAft>
                <a:spcPts val="0"/>
              </a:spcAft>
            </a:pPr>
            <a:r>
              <a:rPr lang="en-US" b="1" dirty="0" err="1"/>
              <a:t>kubelet</a:t>
            </a:r>
            <a:endParaRPr lang="en-US" b="1" dirty="0"/>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The </a:t>
            </a:r>
            <a:r>
              <a:rPr lang="en-US" dirty="0" err="1"/>
              <a:t>kube-apiserver</a:t>
            </a:r>
            <a:r>
              <a:rPr lang="en-US" dirty="0"/>
              <a:t> instances the </a:t>
            </a:r>
            <a:r>
              <a:rPr lang="en-US" dirty="0" err="1"/>
              <a:t>kubelet</a:t>
            </a:r>
            <a:r>
              <a:rPr lang="en-US" dirty="0"/>
              <a:t> communicates with are at 1.19</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Optionally upgrade </a:t>
            </a:r>
            <a:r>
              <a:rPr lang="en-US" dirty="0" err="1"/>
              <a:t>kubelet</a:t>
            </a:r>
            <a:r>
              <a:rPr lang="en-US" dirty="0"/>
              <a:t> instances to 1.19 (or they can be left at 1.18 or 1.17)</a:t>
            </a:r>
          </a:p>
          <a:p>
            <a:pPr lvl="1" indent="0">
              <a:lnSpc>
                <a:spcPct val="120000"/>
              </a:lnSpc>
              <a:spcBef>
                <a:spcPts val="0"/>
              </a:spcBef>
              <a:spcAft>
                <a:spcPts val="0"/>
              </a:spcAft>
              <a:buClr>
                <a:schemeClr val="accent2">
                  <a:lumMod val="50000"/>
                </a:schemeClr>
              </a:buClr>
              <a:buSzPct val="100000"/>
              <a:buNone/>
            </a:pPr>
            <a:endParaRPr lang="en-US" dirty="0"/>
          </a:p>
          <a:p>
            <a:pPr>
              <a:lnSpc>
                <a:spcPct val="120000"/>
              </a:lnSpc>
              <a:spcBef>
                <a:spcPts val="0"/>
              </a:spcBef>
              <a:spcAft>
                <a:spcPts val="0"/>
              </a:spcAft>
            </a:pPr>
            <a:r>
              <a:rPr lang="en-US" b="1" dirty="0" err="1"/>
              <a:t>kube</a:t>
            </a:r>
            <a:r>
              <a:rPr lang="en-US" b="1" dirty="0"/>
              <a:t>-proxy</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kube</a:t>
            </a:r>
            <a:r>
              <a:rPr lang="en-US" dirty="0"/>
              <a:t>-proxy must be the same minor version as </a:t>
            </a:r>
            <a:r>
              <a:rPr lang="en-US" dirty="0" err="1"/>
              <a:t>kubelet</a:t>
            </a:r>
            <a:r>
              <a:rPr lang="en-US" dirty="0"/>
              <a:t> on the node.</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kube</a:t>
            </a:r>
            <a:r>
              <a:rPr lang="en-US" dirty="0"/>
              <a:t>-proxy must not be newer than </a:t>
            </a:r>
            <a:r>
              <a:rPr lang="en-US" dirty="0" err="1"/>
              <a:t>kube-apiserver</a:t>
            </a:r>
            <a:r>
              <a:rPr lang="en-US" dirty="0"/>
              <a:t>.</a:t>
            </a:r>
          </a:p>
          <a:p>
            <a:pPr marL="573088" lvl="1"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err="1"/>
              <a:t>kube</a:t>
            </a:r>
            <a:r>
              <a:rPr lang="en-US" dirty="0"/>
              <a:t>-proxy must be at most two minor versions older than </a:t>
            </a:r>
            <a:r>
              <a:rPr lang="en-US" dirty="0" err="1"/>
              <a:t>kube-apiserver</a:t>
            </a:r>
            <a:endParaRPr lang="en-IN" dirty="0"/>
          </a:p>
          <a:p>
            <a:pPr lvl="1" indent="0">
              <a:lnSpc>
                <a:spcPct val="120000"/>
              </a:lnSpc>
              <a:spcBef>
                <a:spcPts val="0"/>
              </a:spcBef>
              <a:spcAft>
                <a:spcPts val="0"/>
              </a:spcAft>
              <a:buClr>
                <a:schemeClr val="accent2">
                  <a:lumMod val="50000"/>
                </a:schemeClr>
              </a:buClr>
              <a:buSzPct val="100000"/>
              <a:buNone/>
            </a:pPr>
            <a:endParaRPr lang="en-IN" dirty="0"/>
          </a:p>
          <a:p>
            <a:pPr lvl="1" indent="0">
              <a:lnSpc>
                <a:spcPct val="120000"/>
              </a:lnSpc>
              <a:spcBef>
                <a:spcPts val="0"/>
              </a:spcBef>
              <a:spcAft>
                <a:spcPts val="0"/>
              </a:spcAft>
              <a:buClr>
                <a:schemeClr val="accent2">
                  <a:lumMod val="50000"/>
                </a:schemeClr>
              </a:buClr>
              <a:buSzPct val="100000"/>
              <a:buNone/>
            </a:pPr>
            <a:r>
              <a:rPr lang="en-IN" b="1" dirty="0"/>
              <a:t>Ref</a:t>
            </a:r>
            <a:r>
              <a:rPr lang="en-IN" dirty="0"/>
              <a:t>: </a:t>
            </a:r>
            <a:r>
              <a:rPr lang="en-IN" dirty="0">
                <a:hlinkClick r:id="rId2"/>
              </a:rPr>
              <a:t>https://github.com/kubernetes/sig-release/blob/master/releases/patch-releases.md</a:t>
            </a:r>
            <a:endParaRPr lang="en-IN" dirty="0"/>
          </a:p>
          <a:p>
            <a:pPr lvl="1" indent="0">
              <a:lnSpc>
                <a:spcPct val="120000"/>
              </a:lnSpc>
              <a:spcBef>
                <a:spcPts val="0"/>
              </a:spcBef>
              <a:spcAft>
                <a:spcPts val="0"/>
              </a:spcAft>
              <a:buClr>
                <a:schemeClr val="accent2">
                  <a:lumMod val="50000"/>
                </a:schemeClr>
              </a:buClr>
              <a:buSzPct val="100000"/>
              <a:buNone/>
            </a:pPr>
            <a:endParaRPr lang="en-US" dirty="0"/>
          </a:p>
        </p:txBody>
      </p:sp>
      <p:sp>
        <p:nvSpPr>
          <p:cNvPr id="3" name="Title 2">
            <a:extLst>
              <a:ext uri="{FF2B5EF4-FFF2-40B4-BE49-F238E27FC236}">
                <a16:creationId xmlns:a16="http://schemas.microsoft.com/office/drawing/2014/main" id="{055238D6-C6CA-4CE5-8F5F-8E8E312D71D3}"/>
              </a:ext>
            </a:extLst>
          </p:cNvPr>
          <p:cNvSpPr>
            <a:spLocks noGrp="1"/>
          </p:cNvSpPr>
          <p:nvPr>
            <p:ph type="title"/>
          </p:nvPr>
        </p:nvSpPr>
        <p:spPr/>
        <p:txBody>
          <a:bodyPr>
            <a:normAutofit/>
          </a:bodyPr>
          <a:lstStyle/>
          <a:p>
            <a:r>
              <a:rPr lang="en-IN" b="1" dirty="0">
                <a:solidFill>
                  <a:schemeClr val="accent2">
                    <a:lumMod val="50000"/>
                  </a:schemeClr>
                </a:solidFill>
              </a:rPr>
              <a:t>Supported component upgrade order</a:t>
            </a:r>
          </a:p>
        </p:txBody>
      </p:sp>
    </p:spTree>
    <p:extLst>
      <p:ext uri="{BB962C8B-B14F-4D97-AF65-F5344CB8AC3E}">
        <p14:creationId xmlns:p14="http://schemas.microsoft.com/office/powerpoint/2010/main" val="2145598664"/>
      </p:ext>
    </p:extLst>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145088-1339-402E-8AF6-A3F526597972}"/>
              </a:ext>
            </a:extLst>
          </p:cNvPr>
          <p:cNvSpPr>
            <a:spLocks noGrp="1"/>
          </p:cNvSpPr>
          <p:nvPr>
            <p:ph idx="1"/>
          </p:nvPr>
        </p:nvSpPr>
        <p:spPr/>
        <p:txBody>
          <a:bodyPr/>
          <a:lstStyle/>
          <a:p>
            <a:pPr marL="2286000" lvl="5" indent="0">
              <a:buNone/>
            </a:pPr>
            <a:endParaRPr lang="en-US" dirty="0"/>
          </a:p>
          <a:p>
            <a:pPr marL="2286000" lvl="5" indent="0">
              <a:buNone/>
            </a:pPr>
            <a:endParaRPr lang="en-US" dirty="0"/>
          </a:p>
          <a:p>
            <a:pPr marL="2286000" lvl="5" indent="0">
              <a:buNone/>
            </a:pPr>
            <a:endParaRPr lang="en-US" dirty="0"/>
          </a:p>
          <a:p>
            <a:pPr marL="2286000" lvl="5" indent="0">
              <a:buNone/>
            </a:pPr>
            <a:r>
              <a:rPr lang="en-US" dirty="0"/>
              <a:t> </a:t>
            </a:r>
          </a:p>
          <a:p>
            <a:pPr marL="2286000" lvl="5" indent="0">
              <a:buNone/>
            </a:pPr>
            <a:endParaRPr lang="en-US" sz="4000" b="1" dirty="0">
              <a:solidFill>
                <a:schemeClr val="accent2">
                  <a:lumMod val="50000"/>
                </a:schemeClr>
              </a:solidFill>
            </a:endParaRPr>
          </a:p>
          <a:p>
            <a:pPr marL="2286000" lvl="5" indent="0">
              <a:buNone/>
            </a:pPr>
            <a:r>
              <a:rPr lang="en-US" sz="4000" b="1">
                <a:solidFill>
                  <a:schemeClr val="accent2">
                    <a:lumMod val="50000"/>
                  </a:schemeClr>
                </a:solidFill>
              </a:rPr>
              <a:t>	Questions ?</a:t>
            </a:r>
            <a:endParaRPr lang="en-IN" sz="4000" b="1" dirty="0">
              <a:solidFill>
                <a:schemeClr val="accent2">
                  <a:lumMod val="50000"/>
                </a:schemeClr>
              </a:solidFill>
            </a:endParaRPr>
          </a:p>
        </p:txBody>
      </p:sp>
      <p:sp>
        <p:nvSpPr>
          <p:cNvPr id="3" name="Title 2">
            <a:extLst>
              <a:ext uri="{FF2B5EF4-FFF2-40B4-BE49-F238E27FC236}">
                <a16:creationId xmlns:a16="http://schemas.microsoft.com/office/drawing/2014/main" id="{829EA98C-F571-4E48-BC31-776B25CC8854}"/>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56847507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3A5F64-3506-4EB1-A925-F3FAA20E1EF9}"/>
              </a:ext>
            </a:extLst>
          </p:cNvPr>
          <p:cNvSpPr>
            <a:spLocks noGrp="1"/>
          </p:cNvSpPr>
          <p:nvPr>
            <p:ph idx="1"/>
          </p:nvPr>
        </p:nvSpPr>
        <p:spPr>
          <a:xfrm>
            <a:off x="453325" y="1340768"/>
            <a:ext cx="8237348" cy="5068603"/>
          </a:xfrm>
        </p:spPr>
        <p:txBody>
          <a:bodyPr>
            <a:normAutofit lnSpcReduction="10000"/>
          </a:bodyPr>
          <a:lstStyle/>
          <a:p>
            <a:pPr>
              <a:lnSpc>
                <a:spcPct val="120000"/>
              </a:lnSpc>
              <a:spcBef>
                <a:spcPts val="0"/>
              </a:spcBef>
              <a:spcAft>
                <a:spcPts val="0"/>
              </a:spcAft>
            </a:pPr>
            <a:r>
              <a:rPr lang="en-IN" sz="1400" b="1" dirty="0">
                <a:solidFill>
                  <a:schemeClr val="accent2">
                    <a:lumMod val="50000"/>
                  </a:schemeClr>
                </a:solidFill>
              </a:rPr>
              <a:t>Understanding Kubernetes Objects</a:t>
            </a:r>
          </a:p>
          <a:p>
            <a:pPr>
              <a:lnSpc>
                <a:spcPct val="120000"/>
              </a:lnSpc>
              <a:spcBef>
                <a:spcPts val="0"/>
              </a:spcBef>
              <a:spcAft>
                <a:spcPts val="0"/>
              </a:spcAft>
            </a:pPr>
            <a:endParaRPr lang="en-IN" b="1" dirty="0"/>
          </a:p>
          <a:p>
            <a:pPr lvl="1">
              <a:lnSpc>
                <a:spcPct val="120000"/>
              </a:lnSpc>
              <a:spcBef>
                <a:spcPts val="0"/>
              </a:spcBef>
              <a:spcAft>
                <a:spcPts val="0"/>
              </a:spcAft>
            </a:pPr>
            <a:r>
              <a:rPr lang="en-US" dirty="0"/>
              <a:t>A Kubernetes object is a "record of intent"--once you create the object, the Kubernetes system will constantly work to ensure that object exists. By creating an object, you're effectively telling the Kubernetes system what you want your cluster's workload to look like; this is your cluster's </a:t>
            </a:r>
            <a:r>
              <a:rPr lang="en-US" i="1" dirty="0"/>
              <a:t>desired state</a:t>
            </a:r>
            <a:r>
              <a:rPr lang="en-US" dirty="0"/>
              <a:t>.</a:t>
            </a:r>
          </a:p>
          <a:p>
            <a:pPr lvl="1">
              <a:lnSpc>
                <a:spcPct val="120000"/>
              </a:lnSpc>
              <a:spcBef>
                <a:spcPts val="0"/>
              </a:spcBef>
              <a:spcAft>
                <a:spcPts val="0"/>
              </a:spcAft>
            </a:pPr>
            <a:endParaRPr lang="en-US" dirty="0"/>
          </a:p>
          <a:p>
            <a:pPr>
              <a:lnSpc>
                <a:spcPct val="120000"/>
              </a:lnSpc>
              <a:spcBef>
                <a:spcPts val="0"/>
              </a:spcBef>
              <a:spcAft>
                <a:spcPts val="0"/>
              </a:spcAft>
            </a:pPr>
            <a:r>
              <a:rPr lang="en-IN" b="1" dirty="0">
                <a:solidFill>
                  <a:schemeClr val="accent2">
                    <a:lumMod val="50000"/>
                  </a:schemeClr>
                </a:solidFill>
              </a:rPr>
              <a:t>Object Spec and Status</a:t>
            </a:r>
          </a:p>
          <a:p>
            <a:pPr lvl="1">
              <a:lnSpc>
                <a:spcPct val="120000"/>
              </a:lnSpc>
              <a:spcBef>
                <a:spcPts val="0"/>
              </a:spcBef>
              <a:spcAft>
                <a:spcPts val="0"/>
              </a:spcAft>
            </a:pPr>
            <a:r>
              <a:rPr lang="en-US" dirty="0"/>
              <a:t>Almost every Kubernetes object includes two nested object fields that govern the object's configuration: the object spec and the object status.</a:t>
            </a:r>
            <a:endParaRPr lang="en-IN" b="1" dirty="0"/>
          </a:p>
          <a:p>
            <a:pPr>
              <a:lnSpc>
                <a:spcPct val="120000"/>
              </a:lnSpc>
              <a:spcBef>
                <a:spcPts val="0"/>
              </a:spcBef>
              <a:spcAft>
                <a:spcPts val="0"/>
              </a:spcAft>
            </a:pPr>
            <a:endParaRPr lang="en-IN" b="1" dirty="0"/>
          </a:p>
          <a:p>
            <a:pPr lvl="1">
              <a:lnSpc>
                <a:spcPct val="120000"/>
              </a:lnSpc>
              <a:spcBef>
                <a:spcPts val="0"/>
              </a:spcBef>
              <a:spcAft>
                <a:spcPts val="0"/>
              </a:spcAft>
            </a:pPr>
            <a:r>
              <a:rPr lang="en-US" dirty="0"/>
              <a:t>For objects that have a spec, you have to set this when you create the object, providing a description of the characteristics you want the resource to have: its desired state.</a:t>
            </a:r>
          </a:p>
          <a:p>
            <a:pPr lvl="1">
              <a:lnSpc>
                <a:spcPct val="120000"/>
              </a:lnSpc>
              <a:spcBef>
                <a:spcPts val="0"/>
              </a:spcBef>
              <a:spcAft>
                <a:spcPts val="0"/>
              </a:spcAft>
            </a:pPr>
            <a:r>
              <a:rPr lang="en-US" dirty="0"/>
              <a:t>The status describes the current state of the object, supplied and updated by the Kubernetes system and its components. </a:t>
            </a:r>
          </a:p>
          <a:p>
            <a:pPr lvl="1">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Required Fields</a:t>
            </a:r>
          </a:p>
          <a:p>
            <a:pPr lvl="1">
              <a:lnSpc>
                <a:spcPct val="120000"/>
              </a:lnSpc>
              <a:spcBef>
                <a:spcPts val="0"/>
              </a:spcBef>
              <a:spcAft>
                <a:spcPts val="0"/>
              </a:spcAft>
            </a:pPr>
            <a:r>
              <a:rPr lang="en-US" dirty="0"/>
              <a:t>In the .</a:t>
            </a:r>
            <a:r>
              <a:rPr lang="en-US" dirty="0" err="1"/>
              <a:t>yaml</a:t>
            </a:r>
            <a:r>
              <a:rPr lang="en-US" dirty="0"/>
              <a:t> file for the Kubernetes object you want to create, you'll need to set values for the following fields:</a:t>
            </a:r>
          </a:p>
          <a:p>
            <a:pPr lvl="1">
              <a:lnSpc>
                <a:spcPct val="120000"/>
              </a:lnSpc>
              <a:spcBef>
                <a:spcPts val="0"/>
              </a:spcBef>
              <a:spcAft>
                <a:spcPts val="0"/>
              </a:spcAft>
            </a:pPr>
            <a:endParaRPr lang="en-US" dirty="0"/>
          </a:p>
          <a:p>
            <a:pPr lvl="1">
              <a:lnSpc>
                <a:spcPct val="120000"/>
              </a:lnSpc>
              <a:spcBef>
                <a:spcPts val="0"/>
              </a:spcBef>
              <a:spcAft>
                <a:spcPts val="0"/>
              </a:spcAft>
              <a:buClr>
                <a:schemeClr val="accent2">
                  <a:lumMod val="50000"/>
                </a:schemeClr>
              </a:buClr>
              <a:buFont typeface="Arial" panose="020B0604020202020204" pitchFamily="34" charset="0"/>
              <a:buChar char="•"/>
            </a:pPr>
            <a:r>
              <a:rPr lang="en-US" b="1" dirty="0" err="1"/>
              <a:t>apiVersion</a:t>
            </a:r>
            <a:r>
              <a:rPr lang="en-US" dirty="0"/>
              <a:t> - Which version of the Kubernetes API you're using to create this object</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b="1" dirty="0"/>
              <a:t>kind</a:t>
            </a:r>
            <a:r>
              <a:rPr lang="en-US" dirty="0"/>
              <a:t> - What kind of object you want to create</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b="1" dirty="0"/>
              <a:t>metadata</a:t>
            </a:r>
            <a:r>
              <a:rPr lang="en-US" dirty="0"/>
              <a:t> - Data that helps uniquely identify the object, including a name string, UID, and optional namespace</a:t>
            </a:r>
          </a:p>
          <a:p>
            <a:pPr lvl="1">
              <a:lnSpc>
                <a:spcPct val="120000"/>
              </a:lnSpc>
              <a:spcBef>
                <a:spcPts val="0"/>
              </a:spcBef>
              <a:spcAft>
                <a:spcPts val="0"/>
              </a:spcAft>
              <a:buClr>
                <a:schemeClr val="accent2">
                  <a:lumMod val="50000"/>
                </a:schemeClr>
              </a:buClr>
              <a:buFont typeface="Arial" panose="020B0604020202020204" pitchFamily="34" charset="0"/>
              <a:buChar char="•"/>
            </a:pPr>
            <a:r>
              <a:rPr lang="en-US" b="1" dirty="0"/>
              <a:t>spec</a:t>
            </a:r>
            <a:r>
              <a:rPr lang="en-US" dirty="0"/>
              <a:t> - What state you desire for the object</a:t>
            </a:r>
            <a:endParaRPr lang="en-IN" dirty="0"/>
          </a:p>
          <a:p>
            <a:r>
              <a:rPr lang="en-IN" dirty="0"/>
              <a:t>Ref : </a:t>
            </a:r>
            <a:r>
              <a:rPr lang="en-IN" dirty="0">
                <a:hlinkClick r:id="rId2"/>
              </a:rPr>
              <a:t>https://kubernetes.io/docs/reference/generated/kubernetes-api/v1.19/#podspec-v1-core</a:t>
            </a:r>
            <a:endParaRPr lang="en-IN" dirty="0"/>
          </a:p>
        </p:txBody>
      </p:sp>
      <p:sp>
        <p:nvSpPr>
          <p:cNvPr id="3" name="Title 2">
            <a:extLst>
              <a:ext uri="{FF2B5EF4-FFF2-40B4-BE49-F238E27FC236}">
                <a16:creationId xmlns:a16="http://schemas.microsoft.com/office/drawing/2014/main" id="{D4D7D842-9C2F-4D3C-A5DE-6858CF34FEA9}"/>
              </a:ext>
            </a:extLst>
          </p:cNvPr>
          <p:cNvSpPr>
            <a:spLocks noGrp="1"/>
          </p:cNvSpPr>
          <p:nvPr>
            <p:ph type="title"/>
          </p:nvPr>
        </p:nvSpPr>
        <p:spPr/>
        <p:txBody>
          <a:bodyPr>
            <a:normAutofit/>
          </a:bodyPr>
          <a:lstStyle/>
          <a:p>
            <a:r>
              <a:rPr lang="en-IN" b="1" dirty="0">
                <a:solidFill>
                  <a:schemeClr val="accent2">
                    <a:lumMod val="50000"/>
                  </a:schemeClr>
                </a:solidFill>
              </a:rPr>
              <a:t>Kubernetes Objects</a:t>
            </a:r>
            <a:endParaRPr lang="en-IN" dirty="0"/>
          </a:p>
        </p:txBody>
      </p:sp>
    </p:spTree>
    <p:extLst>
      <p:ext uri="{BB962C8B-B14F-4D97-AF65-F5344CB8AC3E}">
        <p14:creationId xmlns:p14="http://schemas.microsoft.com/office/powerpoint/2010/main" val="1638427439"/>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16BD03-6A3E-4F50-8537-96D281585407}"/>
              </a:ext>
            </a:extLst>
          </p:cNvPr>
          <p:cNvSpPr>
            <a:spLocks noGrp="1"/>
          </p:cNvSpPr>
          <p:nvPr>
            <p:ph idx="1"/>
          </p:nvPr>
        </p:nvSpPr>
        <p:spPr>
          <a:xfrm>
            <a:off x="251520" y="1340768"/>
            <a:ext cx="8640959" cy="5256584"/>
          </a:xfrm>
        </p:spPr>
        <p:txBody>
          <a:bodyPr>
            <a:normAutofit lnSpcReduction="10000"/>
          </a:bodyPr>
          <a:lstStyle/>
          <a:p>
            <a:pPr>
              <a:lnSpc>
                <a:spcPct val="120000"/>
              </a:lnSpc>
              <a:spcBef>
                <a:spcPts val="0"/>
              </a:spcBef>
              <a:spcAft>
                <a:spcPts val="0"/>
              </a:spcAft>
            </a:pPr>
            <a:r>
              <a:rPr lang="en-US" sz="1500" b="1" dirty="0">
                <a:solidFill>
                  <a:schemeClr val="accent2">
                    <a:lumMod val="50000"/>
                  </a:schemeClr>
                </a:solidFill>
              </a:rPr>
              <a:t>Pods</a:t>
            </a:r>
          </a:p>
          <a:p>
            <a:pPr>
              <a:lnSpc>
                <a:spcPct val="120000"/>
              </a:lnSpc>
              <a:spcBef>
                <a:spcPts val="0"/>
              </a:spcBef>
              <a:spcAft>
                <a:spcPts val="0"/>
              </a:spcAft>
            </a:pPr>
            <a:endParaRPr lang="en-US" b="1" dirty="0"/>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i="1" dirty="0"/>
              <a:t>Pods</a:t>
            </a:r>
            <a:r>
              <a:rPr lang="en-US" dirty="0"/>
              <a:t> are the smallest deployable units of computing that you can create and manage in Kubernetes.</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 </a:t>
            </a:r>
            <a:r>
              <a:rPr lang="en-US" i="1" dirty="0"/>
              <a:t>Pod</a:t>
            </a:r>
            <a:r>
              <a:rPr lang="en-US" dirty="0"/>
              <a:t> is a group of one or more </a:t>
            </a:r>
            <a:r>
              <a:rPr lang="en-US" dirty="0">
                <a:hlinkClick r:id="rId2"/>
              </a:rPr>
              <a:t>containers</a:t>
            </a:r>
            <a:r>
              <a:rPr lang="en-US" dirty="0"/>
              <a:t>, with shared storage/network resources</a:t>
            </a:r>
          </a:p>
          <a:p>
            <a:pPr marL="171450" indent="-171450">
              <a:lnSpc>
                <a:spcPct val="120000"/>
              </a:lnSpc>
              <a:spcBef>
                <a:spcPts val="0"/>
              </a:spcBef>
              <a:spcAft>
                <a:spcPts val="0"/>
              </a:spcAft>
              <a:buClr>
                <a:schemeClr val="accent2">
                  <a:lumMod val="50000"/>
                </a:schemeClr>
              </a:buClr>
              <a:buSzPct val="100000"/>
              <a:buFont typeface="Arial" panose="020B0604020202020204" pitchFamily="34" charset="0"/>
              <a:buChar char="•"/>
            </a:pPr>
            <a:r>
              <a:rPr lang="en-US" dirty="0"/>
              <a:t>A Pod models an application-specific "logical host": it contains one or more application containers which are relatively tightly coupled. In non-cloud contexts, applications executed on the same physical or virtual machine are analogous to cloud applications executed on the same logical host.</a:t>
            </a:r>
          </a:p>
          <a:p>
            <a:pPr>
              <a:lnSpc>
                <a:spcPct val="120000"/>
              </a:lnSpc>
              <a:spcBef>
                <a:spcPts val="0"/>
              </a:spcBef>
              <a:spcAft>
                <a:spcPts val="0"/>
              </a:spcAft>
            </a:pPr>
            <a:endParaRPr lang="en-US" dirty="0"/>
          </a:p>
          <a:p>
            <a:pPr>
              <a:lnSpc>
                <a:spcPct val="120000"/>
              </a:lnSpc>
              <a:spcBef>
                <a:spcPts val="0"/>
              </a:spcBef>
              <a:spcAft>
                <a:spcPts val="0"/>
              </a:spcAft>
            </a:pPr>
            <a:r>
              <a:rPr lang="en-US" dirty="0"/>
              <a:t>Pods in a Kubernetes cluster are used in two main ways:</a:t>
            </a:r>
          </a:p>
          <a:p>
            <a:pPr>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Pods that run a single container</a:t>
            </a:r>
            <a:r>
              <a:rPr lang="en-US" dirty="0"/>
              <a:t>. The "one-container-per-Pod" model is the most common Kubernetes use case; in this case, you can think of a Pod as a wrapper around a single container; Kubernetes manages Pods rather than managing the containers directly.</a:t>
            </a:r>
          </a:p>
          <a:p>
            <a:pPr>
              <a:lnSpc>
                <a:spcPct val="120000"/>
              </a:lnSpc>
              <a:spcBef>
                <a:spcPts val="0"/>
              </a:spcBef>
              <a:spcAft>
                <a:spcPts val="0"/>
              </a:spcAft>
            </a:pPr>
            <a:endParaRPr lang="en-US" dirty="0"/>
          </a:p>
          <a:p>
            <a:pPr>
              <a:lnSpc>
                <a:spcPct val="120000"/>
              </a:lnSpc>
              <a:spcBef>
                <a:spcPts val="0"/>
              </a:spcBef>
              <a:spcAft>
                <a:spcPts val="0"/>
              </a:spcAft>
            </a:pPr>
            <a:r>
              <a:rPr lang="en-US" b="1" dirty="0">
                <a:solidFill>
                  <a:schemeClr val="accent2">
                    <a:lumMod val="50000"/>
                  </a:schemeClr>
                </a:solidFill>
              </a:rPr>
              <a:t>Pods that run multiple containers that need to work together</a:t>
            </a:r>
            <a:r>
              <a:rPr lang="en-US" dirty="0">
                <a:solidFill>
                  <a:schemeClr val="accent2">
                    <a:lumMod val="50000"/>
                  </a:schemeClr>
                </a:solidFill>
              </a:rPr>
              <a:t>. </a:t>
            </a:r>
            <a:r>
              <a:rPr lang="en-US" dirty="0"/>
              <a:t>A Pod can encapsulate an application composed of multiple co-located containers that are tightly coupled and need to share resources</a:t>
            </a:r>
          </a:p>
          <a:p>
            <a:pPr>
              <a:lnSpc>
                <a:spcPct val="120000"/>
              </a:lnSpc>
              <a:spcBef>
                <a:spcPts val="0"/>
              </a:spcBef>
              <a:spcAft>
                <a:spcPts val="0"/>
              </a:spcAft>
            </a:pPr>
            <a:endParaRPr lang="en-US" sz="1300" b="1" dirty="0">
              <a:solidFill>
                <a:schemeClr val="accent2">
                  <a:lumMod val="50000"/>
                </a:schemeClr>
              </a:solidFill>
            </a:endParaRPr>
          </a:p>
          <a:p>
            <a:pPr>
              <a:lnSpc>
                <a:spcPct val="120000"/>
              </a:lnSpc>
              <a:spcBef>
                <a:spcPts val="0"/>
              </a:spcBef>
              <a:spcAft>
                <a:spcPts val="0"/>
              </a:spcAft>
            </a:pPr>
            <a:r>
              <a:rPr lang="en-US" sz="1300" b="1" dirty="0">
                <a:solidFill>
                  <a:schemeClr val="accent2">
                    <a:lumMod val="50000"/>
                  </a:schemeClr>
                </a:solidFill>
              </a:rPr>
              <a:t>How Pods manage multiple containers</a:t>
            </a:r>
          </a:p>
          <a:p>
            <a:pPr lvl="1">
              <a:lnSpc>
                <a:spcPct val="120000"/>
              </a:lnSpc>
              <a:spcBef>
                <a:spcPts val="0"/>
              </a:spcBef>
              <a:spcAft>
                <a:spcPts val="0"/>
              </a:spcAft>
            </a:pPr>
            <a:r>
              <a:rPr lang="en-US" dirty="0"/>
              <a:t>Pods are designed to support multiple cooperating processes (as containers) that form a cohesive unit of service. The containers in a Pod are automatically co-located and co-scheduled on the same physical or virtual machine in the cluster. The containers can share resources and dependencies, communicate with one another, and coordinate when and how they are terminated.</a:t>
            </a:r>
          </a:p>
          <a:p>
            <a:pPr>
              <a:lnSpc>
                <a:spcPct val="120000"/>
              </a:lnSpc>
              <a:spcBef>
                <a:spcPts val="0"/>
              </a:spcBef>
              <a:spcAft>
                <a:spcPts val="0"/>
              </a:spcAft>
            </a:pPr>
            <a:endParaRPr lang="en-US" dirty="0"/>
          </a:p>
          <a:p>
            <a:pPr lvl="1">
              <a:lnSpc>
                <a:spcPct val="120000"/>
              </a:lnSpc>
              <a:spcBef>
                <a:spcPts val="0"/>
              </a:spcBef>
              <a:spcAft>
                <a:spcPts val="0"/>
              </a:spcAft>
            </a:pPr>
            <a:r>
              <a:rPr lang="en-US" dirty="0"/>
              <a:t>Restarting a container in a Pod should not be confused with restarting a Pod. A Pod is not a process, but an environment for running container(s). A Pod persists until it is deleted.</a:t>
            </a:r>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IN" dirty="0"/>
          </a:p>
        </p:txBody>
      </p:sp>
      <p:sp>
        <p:nvSpPr>
          <p:cNvPr id="3" name="Title 2">
            <a:extLst>
              <a:ext uri="{FF2B5EF4-FFF2-40B4-BE49-F238E27FC236}">
                <a16:creationId xmlns:a16="http://schemas.microsoft.com/office/drawing/2014/main" id="{3579F744-C6BF-44E2-BFC2-20DA1EAC43E4}"/>
              </a:ext>
            </a:extLst>
          </p:cNvPr>
          <p:cNvSpPr>
            <a:spLocks noGrp="1"/>
          </p:cNvSpPr>
          <p:nvPr>
            <p:ph type="title"/>
          </p:nvPr>
        </p:nvSpPr>
        <p:spPr>
          <a:xfrm>
            <a:off x="251520" y="448629"/>
            <a:ext cx="8439155" cy="747763"/>
          </a:xfrm>
        </p:spPr>
        <p:txBody>
          <a:bodyPr/>
          <a:lstStyle/>
          <a:p>
            <a:r>
              <a:rPr lang="en-US" b="1" dirty="0">
                <a:solidFill>
                  <a:schemeClr val="accent2">
                    <a:lumMod val="50000"/>
                  </a:schemeClr>
                </a:solidFill>
              </a:rPr>
              <a:t>Workloads</a:t>
            </a:r>
            <a:endParaRPr lang="en-IN" b="1" dirty="0">
              <a:solidFill>
                <a:schemeClr val="accent2">
                  <a:lumMod val="50000"/>
                </a:schemeClr>
              </a:solidFill>
            </a:endParaRPr>
          </a:p>
        </p:txBody>
      </p:sp>
    </p:spTree>
    <p:extLst>
      <p:ext uri="{BB962C8B-B14F-4D97-AF65-F5344CB8AC3E}">
        <p14:creationId xmlns:p14="http://schemas.microsoft.com/office/powerpoint/2010/main" val="36459623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0AAFA-DA42-4926-BD89-13105C39636F}"/>
              </a:ext>
            </a:extLst>
          </p:cNvPr>
          <p:cNvSpPr>
            <a:spLocks noGrp="1"/>
          </p:cNvSpPr>
          <p:nvPr>
            <p:ph idx="1"/>
          </p:nvPr>
        </p:nvSpPr>
        <p:spPr>
          <a:xfrm>
            <a:off x="323528" y="1340768"/>
            <a:ext cx="8367145" cy="5184576"/>
          </a:xfrm>
        </p:spPr>
        <p:txBody>
          <a:bodyPr/>
          <a:lstStyle/>
          <a:p>
            <a:endParaRPr lang="en-US" dirty="0"/>
          </a:p>
          <a:p>
            <a:endParaRPr lang="en-US" dirty="0"/>
          </a:p>
          <a:p>
            <a:endParaRPr lang="en-US" dirty="0"/>
          </a:p>
          <a:p>
            <a:endParaRPr lang="en-US" dirty="0"/>
          </a:p>
          <a:p>
            <a:pPr>
              <a:buNone/>
            </a:pPr>
            <a:endParaRPr lang="en-US" dirty="0"/>
          </a:p>
          <a:p>
            <a:endParaRPr lang="en-US" dirty="0"/>
          </a:p>
          <a:p>
            <a:pPr marL="2286000" lvl="5" indent="0">
              <a:buNone/>
            </a:pPr>
            <a:endParaRPr lang="en-US" dirty="0"/>
          </a:p>
          <a:p>
            <a:pPr marL="2286000" lvl="5" indent="0">
              <a:buNone/>
            </a:pPr>
            <a:r>
              <a:rPr lang="en-US" dirty="0"/>
              <a:t> </a:t>
            </a:r>
          </a:p>
          <a:p>
            <a:pPr marL="2286000" lvl="5" indent="0">
              <a:buNone/>
            </a:pPr>
            <a:endParaRPr lang="en-US" dirty="0"/>
          </a:p>
          <a:p>
            <a:pPr marL="2286000" lvl="5" indent="0">
              <a:buNone/>
            </a:pPr>
            <a:endParaRPr lang="en-US" dirty="0"/>
          </a:p>
          <a:p>
            <a:pPr marL="2286000" lvl="5" indent="0">
              <a:buNone/>
            </a:pPr>
            <a:endParaRPr lang="en-US" dirty="0"/>
          </a:p>
          <a:p>
            <a:pPr marL="2286000" lvl="5" indent="0">
              <a:buNone/>
            </a:pPr>
            <a:r>
              <a:rPr lang="en-US" dirty="0">
                <a:solidFill>
                  <a:schemeClr val="accent2">
                    <a:lumMod val="50000"/>
                  </a:schemeClr>
                </a:solidFill>
              </a:rPr>
              <a:t>Container Vs Pod Vs Node</a:t>
            </a:r>
          </a:p>
          <a:p>
            <a:pPr marL="2286000" lvl="5" indent="0">
              <a:buNone/>
            </a:pPr>
            <a:endParaRPr lang="en-US" dirty="0"/>
          </a:p>
        </p:txBody>
      </p:sp>
      <p:sp>
        <p:nvSpPr>
          <p:cNvPr id="3" name="Title 2">
            <a:extLst>
              <a:ext uri="{FF2B5EF4-FFF2-40B4-BE49-F238E27FC236}">
                <a16:creationId xmlns:a16="http://schemas.microsoft.com/office/drawing/2014/main" id="{4934A10B-7D87-4D7E-B613-BC628AAFA881}"/>
              </a:ext>
            </a:extLst>
          </p:cNvPr>
          <p:cNvSpPr>
            <a:spLocks noGrp="1"/>
          </p:cNvSpPr>
          <p:nvPr>
            <p:ph type="title"/>
          </p:nvPr>
        </p:nvSpPr>
        <p:spPr/>
        <p:txBody>
          <a:bodyPr/>
          <a:lstStyle/>
          <a:p>
            <a:r>
              <a:rPr lang="en-US" b="1" dirty="0">
                <a:solidFill>
                  <a:schemeClr val="accent2">
                    <a:lumMod val="50000"/>
                  </a:schemeClr>
                </a:solidFill>
              </a:rPr>
              <a:t>Workloads						(Contd.)</a:t>
            </a:r>
            <a:endParaRPr lang="en-US" dirty="0"/>
          </a:p>
        </p:txBody>
      </p:sp>
      <p:pic>
        <p:nvPicPr>
          <p:cNvPr id="6" name="Picture 5">
            <a:extLst>
              <a:ext uri="{FF2B5EF4-FFF2-40B4-BE49-F238E27FC236}">
                <a16:creationId xmlns:a16="http://schemas.microsoft.com/office/drawing/2014/main" id="{B99BC0D5-ED53-4F4F-9867-59F66596F644}"/>
              </a:ext>
            </a:extLst>
          </p:cNvPr>
          <p:cNvPicPr>
            <a:picLocks noChangeAspect="1"/>
          </p:cNvPicPr>
          <p:nvPr/>
        </p:nvPicPr>
        <p:blipFill>
          <a:blip r:embed="rId2"/>
          <a:stretch>
            <a:fillRect/>
          </a:stretch>
        </p:blipFill>
        <p:spPr>
          <a:xfrm>
            <a:off x="1835696" y="1484784"/>
            <a:ext cx="4791075" cy="3724275"/>
          </a:xfrm>
          <a:prstGeom prst="rect">
            <a:avLst/>
          </a:prstGeom>
        </p:spPr>
      </p:pic>
    </p:spTree>
    <p:extLst>
      <p:ext uri="{BB962C8B-B14F-4D97-AF65-F5344CB8AC3E}">
        <p14:creationId xmlns:p14="http://schemas.microsoft.com/office/powerpoint/2010/main" val="3338403125"/>
      </p:ext>
    </p:extLst>
  </p:cSld>
  <p:clrMapOvr>
    <a:masterClrMapping/>
  </p:clrMapOvr>
  <p:transition spd="med">
    <p:fade/>
  </p:transition>
</p:sld>
</file>

<file path=ppt/theme/theme1.xml><?xml version="1.0" encoding="utf-8"?>
<a:theme xmlns:a="http://schemas.openxmlformats.org/drawingml/2006/main" name="Section B/Thank You">
  <a:themeElements>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B/Thank You">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4.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5.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6.xml><?xml version="1.0" encoding="utf-8"?>
<a:theme xmlns:a="http://schemas.openxmlformats.org/drawingml/2006/main" name="tf1641117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id="{59065FFD-95A5-4387-9888-595CD54FE3CE}" vid="{8A46A32C-1227-47D7-A4C8-360887988CE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18837</TotalTime>
  <Words>12671</Words>
  <Application>Microsoft Office PowerPoint</Application>
  <PresentationFormat>On-screen Show (4:3)</PresentationFormat>
  <Paragraphs>1254</Paragraphs>
  <Slides>66</Slides>
  <Notes>0</Notes>
  <HiddenSlides>1</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66</vt:i4>
      </vt:variant>
    </vt:vector>
  </HeadingPairs>
  <TitlesOfParts>
    <vt:vector size="79" baseType="lpstr">
      <vt:lpstr>Arial</vt:lpstr>
      <vt:lpstr>Calibri</vt:lpstr>
      <vt:lpstr>Segoe UI</vt:lpstr>
      <vt:lpstr>Segoe UI Light</vt:lpstr>
      <vt:lpstr>Trebuchet MS</vt:lpstr>
      <vt:lpstr>Wingdings</vt:lpstr>
      <vt:lpstr>Section B/Thank You</vt:lpstr>
      <vt:lpstr>1_Berlin</vt:lpstr>
      <vt:lpstr>Berlin</vt:lpstr>
      <vt:lpstr>2_Berlin</vt:lpstr>
      <vt:lpstr>3_Berlin</vt:lpstr>
      <vt:lpstr>tf16411177</vt:lpstr>
      <vt:lpstr>Worksheet</vt:lpstr>
      <vt:lpstr>PowerPoint Presentation</vt:lpstr>
      <vt:lpstr>What are you going to learn ?</vt:lpstr>
      <vt:lpstr>What is Kubernetes ?</vt:lpstr>
      <vt:lpstr>Kubernetes Components </vt:lpstr>
      <vt:lpstr>Kubernetes Components                               (Cont. ) </vt:lpstr>
      <vt:lpstr>Kubernetes Components                               (Cont. ) </vt:lpstr>
      <vt:lpstr>Kubernetes Objects</vt:lpstr>
      <vt:lpstr>Workloads</vt:lpstr>
      <vt:lpstr>Workloads      (Contd.)</vt:lpstr>
      <vt:lpstr>Workloads      (Contd.)</vt:lpstr>
      <vt:lpstr>Controllers </vt:lpstr>
      <vt:lpstr>Controllers      (Contd.)</vt:lpstr>
      <vt:lpstr>Controllers        (Contd.)</vt:lpstr>
      <vt:lpstr>Controllers         (Contd.)</vt:lpstr>
      <vt:lpstr>Controllers         (Contd.)</vt:lpstr>
      <vt:lpstr>Controllers         (Contd.)</vt:lpstr>
      <vt:lpstr>Controllers         (Contd.)</vt:lpstr>
      <vt:lpstr>Controllers      (Contd.)</vt:lpstr>
      <vt:lpstr>Controllers      (Contd.)</vt:lpstr>
      <vt:lpstr>Controllers      (Contd.)</vt:lpstr>
      <vt:lpstr>Controllers      (Contd.)</vt:lpstr>
      <vt:lpstr>Controllers      (Contd.)</vt:lpstr>
      <vt:lpstr>Controllers         (Contd.)</vt:lpstr>
      <vt:lpstr>Controllers         (Contd.)</vt:lpstr>
      <vt:lpstr>Labels and Selectors</vt:lpstr>
      <vt:lpstr>Concepts       (Contd.) </vt:lpstr>
      <vt:lpstr>Concepts       (Contd.)</vt:lpstr>
      <vt:lpstr>Namespaces</vt:lpstr>
      <vt:lpstr>Namespaces</vt:lpstr>
      <vt:lpstr>Namespaces</vt:lpstr>
      <vt:lpstr>Policies</vt:lpstr>
      <vt:lpstr>Policies             (Contd.)</vt:lpstr>
      <vt:lpstr>Policies             (Contd.)</vt:lpstr>
      <vt:lpstr>Policies             (Contd.)</vt:lpstr>
      <vt:lpstr>Authenticating</vt:lpstr>
      <vt:lpstr>RBAC Authorization</vt:lpstr>
      <vt:lpstr>RBAC Authorization</vt:lpstr>
      <vt:lpstr>Volumes</vt:lpstr>
      <vt:lpstr>Volumes      (Contd.)</vt:lpstr>
      <vt:lpstr>Configmap</vt:lpstr>
      <vt:lpstr>Secrets</vt:lpstr>
      <vt:lpstr>Persistent Volumes</vt:lpstr>
      <vt:lpstr>Persistent Volumes     (Contd.)</vt:lpstr>
      <vt:lpstr>Persistent Volumes     (Contd.)</vt:lpstr>
      <vt:lpstr>Services &amp; Load Balancing</vt:lpstr>
      <vt:lpstr>Services &amp; Load Balancing   (Contd.)</vt:lpstr>
      <vt:lpstr>Services &amp; Load Balancing   (Contd.)</vt:lpstr>
      <vt:lpstr>Services &amp; Load Balancing   (Contd.)</vt:lpstr>
      <vt:lpstr>Services &amp; Load Balancing   (Contd.)</vt:lpstr>
      <vt:lpstr>Services &amp; Load Balancing   (Contd.)</vt:lpstr>
      <vt:lpstr>DNS for Services &amp; Pods</vt:lpstr>
      <vt:lpstr>Cluster Networking</vt:lpstr>
      <vt:lpstr>Network Policies</vt:lpstr>
      <vt:lpstr>Network Policies     (Contd.)</vt:lpstr>
      <vt:lpstr>Network Policies     (Contd.)</vt:lpstr>
      <vt:lpstr>Setup Kubernetes Cluster</vt:lpstr>
      <vt:lpstr>Setup Kubernetes Cluster       (Cont.)</vt:lpstr>
      <vt:lpstr>Setup Kubernetes Cluster       (Cont.)</vt:lpstr>
      <vt:lpstr>Kubernetes with Minikube</vt:lpstr>
      <vt:lpstr>Kubernetes with Minikube         (Cont.)</vt:lpstr>
      <vt:lpstr>Bootstrapping clusters with kubeadm</vt:lpstr>
      <vt:lpstr>Bootstrapping clusters with kubeadm                (Cont.)</vt:lpstr>
      <vt:lpstr>Bootstrapping clusters with kubeadm                (Cont.)</vt:lpstr>
      <vt:lpstr>Kubernetes Version Skew</vt:lpstr>
      <vt:lpstr>Supported component upgrade order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lakshminath.iitd@outlook.com</dc:creator>
  <cp:lastModifiedBy>lakshminath.iitd@outlook.com</cp:lastModifiedBy>
  <cp:revision>245</cp:revision>
  <dcterms:created xsi:type="dcterms:W3CDTF">2020-09-20T00:13:38Z</dcterms:created>
  <dcterms:modified xsi:type="dcterms:W3CDTF">2021-01-30T05:01:20Z</dcterms:modified>
</cp:coreProperties>
</file>