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  <p:sldMasterId id="2147483720" r:id="rId4"/>
    <p:sldMasterId id="2147483738" r:id="rId5"/>
    <p:sldMasterId id="2147483789" r:id="rId6"/>
  </p:sldMasterIdLst>
  <p:sldIdLst>
    <p:sldId id="309" r:id="rId7"/>
    <p:sldId id="322" r:id="rId8"/>
    <p:sldId id="273" r:id="rId9"/>
    <p:sldId id="310" r:id="rId10"/>
    <p:sldId id="274" r:id="rId11"/>
    <p:sldId id="280" r:id="rId12"/>
    <p:sldId id="279" r:id="rId13"/>
    <p:sldId id="311" r:id="rId14"/>
    <p:sldId id="275" r:id="rId15"/>
    <p:sldId id="276" r:id="rId16"/>
    <p:sldId id="277" r:id="rId17"/>
    <p:sldId id="278" r:id="rId18"/>
    <p:sldId id="312" r:id="rId19"/>
    <p:sldId id="281" r:id="rId20"/>
    <p:sldId id="285" r:id="rId21"/>
    <p:sldId id="313" r:id="rId22"/>
    <p:sldId id="321" r:id="rId23"/>
    <p:sldId id="286" r:id="rId24"/>
    <p:sldId id="287" r:id="rId25"/>
    <p:sldId id="289" r:id="rId26"/>
    <p:sldId id="314" r:id="rId27"/>
    <p:sldId id="282" r:id="rId28"/>
    <p:sldId id="288" r:id="rId29"/>
    <p:sldId id="283" r:id="rId30"/>
    <p:sldId id="290" r:id="rId31"/>
    <p:sldId id="315" r:id="rId32"/>
    <p:sldId id="291" r:id="rId33"/>
    <p:sldId id="292" r:id="rId34"/>
    <p:sldId id="316" r:id="rId35"/>
    <p:sldId id="294" r:id="rId36"/>
    <p:sldId id="295" r:id="rId37"/>
    <p:sldId id="293" r:id="rId38"/>
    <p:sldId id="317" r:id="rId39"/>
    <p:sldId id="296" r:id="rId40"/>
    <p:sldId id="300" r:id="rId41"/>
    <p:sldId id="301" r:id="rId42"/>
    <p:sldId id="318" r:id="rId43"/>
    <p:sldId id="297" r:id="rId44"/>
    <p:sldId id="302" r:id="rId45"/>
    <p:sldId id="303" r:id="rId46"/>
    <p:sldId id="319" r:id="rId47"/>
    <p:sldId id="298" r:id="rId48"/>
    <p:sldId id="304" r:id="rId49"/>
    <p:sldId id="305" r:id="rId50"/>
    <p:sldId id="320" r:id="rId51"/>
    <p:sldId id="299" r:id="rId52"/>
    <p:sldId id="306" r:id="rId53"/>
    <p:sldId id="307" r:id="rId54"/>
    <p:sldId id="32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5BC1"/>
    <a:srgbClr val="502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486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404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 eaLnBrk="1" hangingPunct="1"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84B244B-C66F-4BCB-A344-D466A2EE5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947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2" name="Picture 2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Optum_ColorBand-02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3500"/>
            <a:ext cx="6858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8010"/>
            <a:ext cx="6858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257175" y="4546601"/>
            <a:ext cx="8786813" cy="202565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" name="Picture 2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Optum_ColorBand-02"/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01774" y="4801396"/>
            <a:ext cx="8740452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5" y="1604211"/>
            <a:ext cx="8237348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01774" y="4801396"/>
            <a:ext cx="8740452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5" y="1604211"/>
            <a:ext cx="8237348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01774" y="4801396"/>
            <a:ext cx="8740452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7" y="1507068"/>
            <a:ext cx="2394284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96653" y="1507068"/>
            <a:ext cx="5357929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  <p:transition spd="med">
    <p:fade/>
  </p:transition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  <p:transition spd="med">
    <p:fade/>
  </p:transition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  <p:transition spd="med">
    <p:fade/>
  </p:transition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01774" y="4801396"/>
            <a:ext cx="8740452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  <p:transition spd="med"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tum_RGB_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63666A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74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rgbClr val="63666A"/>
                </a:solidFill>
                <a:ea typeface="Geneva" charset="-128"/>
                <a:cs typeface="Arial Unicode M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6" y="448629"/>
            <a:ext cx="8237349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7C1F1-E2A5-42DD-BB7C-E7DFD0E3E7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ansible.com/ansible/latest/user_guide/intro_inventory.html" TargetMode="External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reference_appendices/common_return_values.html" TargetMode="External"/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ccess.redhat.com/articles/3166901" TargetMode="Externa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config.html" TargetMode="External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4678" y="3214686"/>
            <a:ext cx="5475994" cy="296227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Ansible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286412"/>
          </a:xfrm>
        </p:spPr>
        <p:txBody>
          <a:bodyPr/>
          <a:lstStyle/>
          <a:p>
            <a:pPr marL="342900" lvl="4" indent="-342900">
              <a:buClr>
                <a:schemeClr val="accent2">
                  <a:lumMod val="50000"/>
                </a:schemeClr>
              </a:buClr>
              <a:buAutoNum type="arabicParenR" startAt="2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Hosts &amp; Groups</a:t>
            </a: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 Variables</a:t>
            </a: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None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 Variables</a:t>
            </a: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endParaRPr lang="en-US" sz="13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5" indent="-400050">
              <a:buClr>
                <a:schemeClr val="accent2">
                  <a:lumMod val="50000"/>
                </a:schemeClr>
              </a:buClr>
              <a:buFont typeface="+mj-lt"/>
              <a:buAutoNum type="romanUcPeriod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Groups of Groups, and Group Variables</a:t>
            </a:r>
          </a:p>
          <a:p>
            <a:pPr marL="457200" lvl="5" indent="0">
              <a:buClr>
                <a:schemeClr val="accent1"/>
              </a:buClr>
              <a:buNone/>
            </a:pPr>
            <a:endParaRPr lang="en-US" dirty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Working with Inventory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928802"/>
            <a:ext cx="3339960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2857496"/>
            <a:ext cx="2571768" cy="76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4000504"/>
            <a:ext cx="3000396" cy="25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107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14422"/>
            <a:ext cx="8237348" cy="5429288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9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Groups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all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ungrouped  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Splitting Out Host and Group Specific Data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 and group variables can be stored in individual files relative to the inventory file</a:t>
            </a:r>
          </a:p>
          <a:p>
            <a:pPr marL="469900" lvl="3" indent="0">
              <a:buNone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Ex: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inventory file is, /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/hosts</a:t>
            </a:r>
          </a:p>
          <a:p>
            <a:pPr marL="469900" lvl="3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69900" lvl="3" indent="0">
              <a:buClr>
                <a:schemeClr val="accent1"/>
              </a:buClr>
              <a:buNone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File: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/etc/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group_vars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raleigh</a:t>
            </a:r>
            <a:endParaRPr lang="en-US" sz="15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create directories named after your groups or hosts, and Ansible will read all the files in these directories in lexicographical order     </a:t>
            </a:r>
          </a:p>
          <a:p>
            <a:pPr marL="469900" lvl="3" indent="0">
              <a:buClr>
                <a:schemeClr val="accent1"/>
              </a:buClr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marL="469900" lvl="3" indent="0">
              <a:buClr>
                <a:schemeClr val="accent1"/>
              </a:buClr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sz="1400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group_vars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and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host_vars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directories can exist in the playbook directory OR the inventory directory. If both paths exist, variables in the playbook directory will override variables set in the inventory directory</a:t>
            </a:r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Working with Inventory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000372"/>
            <a:ext cx="6979683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7" y="4000504"/>
            <a:ext cx="5119043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8"/>
            <a:ext cx="5214974" cy="59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91075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Variables Are Merged 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default variables are merged/flattened to the specific host before a play is run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of precedence is (from lowest to highest)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group (because it is the ‘parent’ of all other groups)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parent group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child group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When groups of the same parent/child level are merged, it is done alphabetically, and the last group      loaded overwrites the previous groups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of precedence is (from lowest to highest)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Group variable </a:t>
            </a:r>
            <a:r>
              <a:rPr lang="en-US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ansible_group_priority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change the merge order for groups of the same level. The larger the number, the later it will be merged, giving it higher priority</a:t>
            </a: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indent="0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endParaRPr lang="en-US" sz="16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List of Behavioral Inventory Parameters </a:t>
            </a:r>
          </a:p>
          <a:p>
            <a:pPr marL="469900" lvl="3" indent="0">
              <a:buNone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https://docs.ansible.com/ansible/latest/user_guide/intro_inventory.html#id12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Working with Inventory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9" y="4114800"/>
            <a:ext cx="4291012" cy="99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6526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8992" y="3500438"/>
            <a:ext cx="5261680" cy="26765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14422"/>
            <a:ext cx="8237348" cy="3294697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What is a Module ? </a:t>
            </a: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Modules (also referred to as “task plugins” or “library plugins”) are discrete units of code that can be used   </a:t>
            </a: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from the command line or in a playbook task.</a:t>
            </a: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Modules are the one does actual job on the “Managed Nodes”</a:t>
            </a:r>
          </a:p>
          <a:p>
            <a:pPr marL="388620" indent="0"/>
            <a:endParaRPr lang="en-US" sz="17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Return Values </a:t>
            </a: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rc</a:t>
            </a: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7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stdout</a:t>
            </a:r>
            <a:endParaRPr lang="en-US" sz="17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changed</a:t>
            </a:r>
          </a:p>
          <a:p>
            <a:pPr marL="7315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https://docs.ansible.com/ansible/latest/reference_appendices/common_return_values.html</a:t>
            </a:r>
            <a:endParaRPr lang="en-US" sz="17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8520" lvl="3" indent="0"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685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286412"/>
          </a:xfrm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Module Maintenance &amp; Support</a:t>
            </a:r>
          </a:p>
          <a:p>
            <a:pPr marL="7315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Core</a:t>
            </a:r>
          </a:p>
          <a:p>
            <a:pPr marL="7315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Network</a:t>
            </a:r>
          </a:p>
          <a:p>
            <a:pPr marL="7315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Certified</a:t>
            </a:r>
          </a:p>
          <a:p>
            <a:pPr marL="7315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Community</a:t>
            </a:r>
          </a:p>
          <a:p>
            <a:pPr marL="7315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  https://access.redhat.com/articles/3166901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26" y="448629"/>
            <a:ext cx="8237349" cy="1051545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643314"/>
            <a:ext cx="1905000" cy="28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6" y="3643314"/>
            <a:ext cx="2749180" cy="27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9214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0298" y="3357562"/>
            <a:ext cx="6190374" cy="28194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Commands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CB7A4C-D6CB-4638-9480-A225AD294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609725"/>
            <a:ext cx="7715250" cy="45624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1D2D95-C3DC-4716-9277-865B2CC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Commands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78673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404953" cy="5286412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What’s an ad-hoc command?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An ad-hoc command is something that you might type in to do something really quick, but don’t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want to save for later.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 the command to reboot all servers in a group, in this case, </a:t>
            </a:r>
            <a:r>
              <a:rPr lang="en-US" sz="4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atlanta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 10 parallel forks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4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will default to running from your user account. If you do not like this behavior, pass in “-u username”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Often you’ll not want to just do things from your user account. If you want to run commands through privilege   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escalation (root)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It is also possible to become a user other than root using --become-user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Using the </a:t>
            </a:r>
            <a:r>
              <a:rPr lang="en-US" sz="4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shell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module looks like this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 Commands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571744"/>
            <a:ext cx="7200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286124"/>
            <a:ext cx="74872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182398"/>
            <a:ext cx="7358114" cy="39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86337"/>
            <a:ext cx="792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810244"/>
            <a:ext cx="3676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4670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929718" cy="5786478"/>
          </a:xfrm>
        </p:spPr>
        <p:txBody>
          <a:bodyPr>
            <a:normAutofit fontScale="25000" lnSpcReduction="20000"/>
          </a:bodyPr>
          <a:lstStyle/>
          <a:p>
            <a:pPr marL="1133158" lvl="1"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To transfer a file directly to many servers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The file module allows changing ownership and permissions on files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The file module can also create directories, similar to 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-p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As well as delete directories (recursively) and delete files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Ensure a package is installed, but don’t update it 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Ensure a package is installed to a specific version</a:t>
            </a:r>
          </a:p>
          <a:p>
            <a:pPr marL="3886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Ensure a package is at the latest version </a:t>
            </a:r>
          </a:p>
          <a:p>
            <a:pPr marL="388620" indent="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88620" indent="0"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 Commands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571612"/>
            <a:ext cx="5711468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428868"/>
            <a:ext cx="7210475" cy="4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14686"/>
            <a:ext cx="8153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000504"/>
            <a:ext cx="501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857760"/>
            <a:ext cx="452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5715016"/>
            <a:ext cx="4781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6357958"/>
            <a:ext cx="441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0986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507209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are the topics to be discussed: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What is Ansible ?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How to install and configure Ansible ?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Setup Trust between hosts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Inventory File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Modules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Commands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Playbooks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Handlers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Roles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Variables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Conditional statements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Loops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Advance Use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7543800" cy="570628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7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are you going to learn in this session ? </a:t>
            </a:r>
            <a:br>
              <a:rPr lang="en-US" sz="27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0838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572140"/>
          </a:xfrm>
        </p:spPr>
        <p:txBody>
          <a:bodyPr>
            <a:normAutofit fontScale="25000" lnSpcReduction="20000"/>
          </a:bodyPr>
          <a:lstStyle/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Ensure a package is not installed </a:t>
            </a: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‘user’ module allows easy creation and manipulation of existing user accounts, as well as removal of user accounts that may exist:</a:t>
            </a: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Ensure a service is started on all </a:t>
            </a:r>
            <a:r>
              <a:rPr lang="en-US" sz="5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webservers</a:t>
            </a: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Restart a service on all </a:t>
            </a:r>
            <a:r>
              <a:rPr lang="en-US" sz="5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webservers</a:t>
            </a: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Ensure a service is stopped </a:t>
            </a:r>
          </a:p>
          <a:p>
            <a:pPr marL="73152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5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Long running operations can be run in the background </a:t>
            </a: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5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Gathering facts </a:t>
            </a:r>
          </a:p>
          <a:p>
            <a:pPr marL="73152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 Commands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643050"/>
            <a:ext cx="4905376" cy="32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500306"/>
            <a:ext cx="4786346" cy="53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3357562"/>
            <a:ext cx="4657725" cy="27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071942"/>
            <a:ext cx="4714875" cy="24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786322"/>
            <a:ext cx="4953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5357826"/>
            <a:ext cx="5619750" cy="34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6072206"/>
            <a:ext cx="1838325" cy="3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28205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64" y="3143248"/>
            <a:ext cx="5690308" cy="30337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Playbooks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Playbooks are a completely different way to use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than in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task execution mode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Playbooks are the basis for a really simple configuration management and multi-machine deployment   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system. They can launch tasks synchronously or asynchronously.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Playbooks are expressed in 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YAML 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format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Playbook contains one or more plays, each play contains one or more tasks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 task is nothing more than a call to an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module</a:t>
            </a: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Playbook: (One Play)</a:t>
            </a: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3000372"/>
            <a:ext cx="3035381" cy="35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1754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Playbook: (Two Plays)</a:t>
            </a:r>
          </a:p>
          <a:p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1637031"/>
            <a:ext cx="4357718" cy="472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3623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Remote users can also be defined per task</a:t>
            </a:r>
          </a:p>
          <a:p>
            <a:pPr marL="0" indent="0"/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You can also control the order in which hosts are run. The default is to follow the order supplied by the inventory</a:t>
            </a:r>
            <a:endParaRPr lang="en-US" sz="4800" dirty="0">
              <a:ea typeface="Segoe UI" panose="020B0502040204020203" pitchFamily="34" charset="0"/>
            </a:endParaRP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2296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</a:t>
            </a:r>
          </a:p>
          <a:p>
            <a:pPr marL="82296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reverse_inventory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2296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sorted</a:t>
            </a:r>
          </a:p>
          <a:p>
            <a:pPr marL="82296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reverse_sorted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22960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shuffle </a:t>
            </a: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22" y="1571612"/>
            <a:ext cx="2343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3286124"/>
            <a:ext cx="2543175" cy="123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9761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Variables can be used in action lines</a:t>
            </a: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800" dirty="0"/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FF0000"/>
                </a:solidFill>
              </a:rPr>
              <a:t>   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run a playbook ? </a:t>
            </a:r>
          </a:p>
          <a:p>
            <a:pPr marL="469900" lvl="3" indent="0"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#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-playbook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playbook.yml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–f 10</a:t>
            </a:r>
          </a:p>
          <a:p>
            <a:pPr marL="469900" lvl="3" indent="0"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#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-playbook –i /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tmp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/hosts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playbook.yaml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	    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Check what hosts would be effected with a playbook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Check the syntax of a playbook</a:t>
            </a:r>
          </a:p>
          <a:p>
            <a:pPr marL="469900" lvl="3" indent="0">
              <a:buNone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To check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syntaxt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the playbook, use </a:t>
            </a:r>
            <a:r>
              <a:rPr lang="en-US" sz="4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‘--syntax-check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 flag.</a:t>
            </a:r>
          </a:p>
          <a:p>
            <a:pPr marL="0" indent="0"/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	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643050"/>
            <a:ext cx="43529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4214818"/>
            <a:ext cx="3571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16594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240" y="3286124"/>
            <a:ext cx="5547432" cy="28908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Handlers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0720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1400" dirty="0"/>
              <a:t>“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Handlers”, Running operation on a change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“notify” actions are triggered at the end of each block of tasks in a play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Restarting two services when the contents of a file change, but only if the file changes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handlers </a:t>
            </a:r>
          </a:p>
          <a:p>
            <a:pPr marL="469900" lvl="3" indent="0">
              <a:buClr>
                <a:schemeClr val="accent1"/>
              </a:buClr>
              <a:buNone/>
            </a:pPr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Ex: 1</a:t>
            </a: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285992"/>
            <a:ext cx="2895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4429132"/>
            <a:ext cx="25241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5100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428736"/>
            <a:ext cx="8237348" cy="4748227"/>
          </a:xfrm>
        </p:spPr>
        <p:txBody>
          <a:bodyPr/>
          <a:lstStyle/>
          <a:p>
            <a:pPr marL="342900" lvl="3" indent="-342900">
              <a:buClr>
                <a:schemeClr val="accent1"/>
              </a:buClr>
              <a:buNone/>
            </a:pPr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Ex: 2</a:t>
            </a:r>
          </a:p>
          <a:p>
            <a:pPr marL="342900" lvl="3" indent="-342900">
              <a:buClr>
                <a:schemeClr val="accent1"/>
              </a:buClr>
              <a:buNone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Handlers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2000240"/>
            <a:ext cx="4876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6179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8992" y="3417912"/>
            <a:ext cx="5261680" cy="2819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Roles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5721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Ansible ?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Ansible is an IT automation tool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It can configure systems, deploy software, and orchestrate more advanced IT tasks such as continuous deployments or zero downtime rolling updates.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     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Updating OS on machines in a Data Center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an application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management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a fix pack on all the machines in a Data Center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Restart all the web/App Server sequentially</a:t>
            </a:r>
          </a:p>
          <a:p>
            <a:pPr>
              <a:spcAft>
                <a:spcPts val="0"/>
              </a:spcAft>
            </a:pP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Supported ? 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Red Hat Linux 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Debian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CentOS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OS X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Ubuntu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any of the BSD’s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macOS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Windows</a:t>
            </a:r>
          </a:p>
          <a:p>
            <a:pPr>
              <a:spcAft>
                <a:spcPts val="0"/>
              </a:spcAft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Ansible pre-requisites &amp; limitations? 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Control Machine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where Ansible jobs get triggered from 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help of this machine rest of the  Managed nodes can be controlled  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Managed Node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Any machine which requires changes or get managed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Pre-requisites for machines: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Python 2 (versions 2.6 or 2.7) or Python 3 (versions 3.5 and higher) 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Windows machine is not supported as control machine.</a:t>
            </a:r>
          </a:p>
          <a:p>
            <a:pPr marL="29718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4008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97180" inden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>
              <a:spcAft>
                <a:spcPts val="0"/>
              </a:spcAft>
            </a:pP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8056"/>
      </p:ext>
    </p:extLst>
  </p:cSld>
  <p:clrMapOvr>
    <a:masterClrMapping/>
  </p:clrMapOvr>
  <p:transition spd="med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Roles are ways of automatically loading certain </a:t>
            </a:r>
            <a:r>
              <a:rPr lang="en-US" sz="48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vars_files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4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4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based on a known file structure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Role Directory structure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tasks - contains the main list of tasks to be executed by the role.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handlers - contains handlers, which may be used by this role or even anywhere outside this role.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defaults - default variables for the role 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- other variables for the role 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files - contains files which can be deployed via this role.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templates - contains templates which can be deployed via this role.</a:t>
            </a:r>
          </a:p>
          <a:p>
            <a:pPr marL="64008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meta - defines some meta data for this role. See below for more details.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Other YAML files may be included in certain directories</a:t>
            </a:r>
          </a:p>
          <a:p>
            <a:pPr marL="29718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2786058"/>
            <a:ext cx="2057400" cy="321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4429132"/>
            <a:ext cx="2895599" cy="204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02165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Using Roles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Roles can accept other keywords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785926"/>
            <a:ext cx="27622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3500438"/>
            <a:ext cx="2543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667154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072098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Roles duplicate execution </a:t>
            </a: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Executes once 	                                  Executes twice			 Executes twice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Role Dependencies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714488"/>
            <a:ext cx="1905000" cy="86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1571612"/>
            <a:ext cx="3228975" cy="118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4" y="1500174"/>
            <a:ext cx="1752600" cy="153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3857628"/>
            <a:ext cx="22574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384284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240" y="3429000"/>
            <a:ext cx="5547432" cy="2747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6254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 variable name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Variable names should be letters, numbers, and underscores. Variables should always start with a letter.</a:t>
            </a:r>
          </a:p>
          <a:p>
            <a:pPr lvl="2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Valid:</a:t>
            </a: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foo_port</a:t>
            </a: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foo5</a:t>
            </a:r>
          </a:p>
          <a:p>
            <a:pPr lvl="2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1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Valid: </a:t>
            </a:r>
            <a:r>
              <a:rPr lang="en-US" sz="21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foo</a:t>
            </a: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-port, </a:t>
            </a:r>
            <a:r>
              <a:rPr lang="en-US" sz="21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foo</a:t>
            </a: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port, </a:t>
            </a:r>
            <a:r>
              <a:rPr lang="en-US" sz="21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foo.port</a:t>
            </a: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and 12</a:t>
            </a:r>
          </a:p>
          <a:p>
            <a:pPr lvl="1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Get values of a variable</a:t>
            </a:r>
          </a:p>
          <a:p>
            <a:pPr lvl="1"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12850" lvl="5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12850" lvl="5" indent="0">
              <a:buClr>
                <a:schemeClr val="accent1"/>
              </a:buClr>
              <a:buNone/>
            </a:pPr>
            <a:r>
              <a:rPr lang="en-US" sz="22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Invalid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				   </a:t>
            </a:r>
            <a:r>
              <a:rPr lang="en-US" sz="22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  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derived from system facts</a:t>
            </a: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Registered variables</a:t>
            </a:r>
          </a:p>
          <a:p>
            <a:pPr marL="73152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Another major use of variables is running a command and using the result of that command to save the result into a variable</a:t>
            </a:r>
          </a:p>
          <a:p>
            <a:pPr marL="56007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643182"/>
            <a:ext cx="2743200" cy="6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2643182"/>
            <a:ext cx="2971800" cy="66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4000504"/>
            <a:ext cx="2667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000504"/>
            <a:ext cx="1952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5214950"/>
            <a:ext cx="2000264" cy="13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8548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14353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Passing variables on command line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Variable precedence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defaults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 file or script group vars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group_vars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/all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group_vars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/all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group_vars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/*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group_vars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/*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 file or script host vars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host_vars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/*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playbook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host_vars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/*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 facts / cached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set_facts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 vars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vars_prompt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vars_files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vars (defined in role/vars/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main.yml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block vars (only for tasks in block)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task vars (only for the task)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include_vars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set_facts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/ registered vars</a:t>
            </a: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role (and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include_role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params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 </a:t>
            </a:r>
            <a:r>
              <a:rPr lang="en-US" sz="4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params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8016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 vars (always win precedence)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643050"/>
            <a:ext cx="6457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2122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Variable Scopes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Global: 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is set by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environment variables and the command line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Play: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play and contained structures, vars entries (vars;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vars_files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vars_prompt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 role defaults and vars.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Host: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variables directly associated to a host, like inventory,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include_vars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facts or registered task outputs</a:t>
            </a:r>
          </a:p>
          <a:p>
            <a:pPr marL="469900" lvl="3" indent="0">
              <a:buClr>
                <a:schemeClr val="accent1"/>
              </a:buClr>
              <a:buNone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112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7422" y="3357562"/>
            <a:ext cx="6333250" cy="2819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Conditional Statements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143536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6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When statement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6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 Ex 1:</a:t>
            </a:r>
          </a:p>
          <a:p>
            <a:pPr marL="0" indent="0"/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6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Ex 2: (logical or)</a:t>
            </a:r>
          </a:p>
          <a:p>
            <a:pPr marL="0" indent="0"/>
            <a:r>
              <a:rPr lang="en-US" sz="6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/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6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 Ex3: (logical and)</a:t>
            </a:r>
          </a:p>
          <a:p>
            <a:pPr marL="0" indent="0"/>
            <a:r>
              <a:rPr lang="en-US" sz="6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/>
            <a:r>
              <a:rPr lang="en-US" sz="6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Conditional statements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5786478" cy="117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71876"/>
            <a:ext cx="6934200" cy="98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000636"/>
            <a:ext cx="4057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1971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14422"/>
            <a:ext cx="8237348" cy="535785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Ex 4: (ignore error)</a:t>
            </a:r>
          </a:p>
          <a:p>
            <a:endParaRPr lang="en-US" sz="5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endParaRPr lang="en-US" sz="5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5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5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Ex 5: (convert </a:t>
            </a:r>
            <a:r>
              <a:rPr lang="en-US" sz="5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5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5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Ex 6: (</a:t>
            </a:r>
            <a:r>
              <a:rPr lang="en-US" sz="56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Boolen</a:t>
            </a:r>
            <a:r>
              <a:rPr lang="en-US" sz="5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variables)</a:t>
            </a:r>
          </a:p>
          <a:p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Conditional statements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571612"/>
            <a:ext cx="7239000" cy="219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143380"/>
            <a:ext cx="64198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5500702"/>
            <a:ext cx="1143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5143512"/>
            <a:ext cx="3524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6000768"/>
            <a:ext cx="36766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32945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3214686"/>
            <a:ext cx="7429552" cy="1357322"/>
          </a:xfrm>
        </p:spPr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   Install &amp; Configure Ansible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286412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Ex 7: (based on variable set )</a:t>
            </a:r>
          </a:p>
          <a:p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Ex 8: (select a role)</a:t>
            </a:r>
          </a:p>
          <a:p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Ex 9: (based on output of the command)</a:t>
            </a:r>
          </a:p>
          <a:p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Conditional statements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571612"/>
            <a:ext cx="5257799" cy="111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3071810"/>
            <a:ext cx="3448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4500570"/>
            <a:ext cx="3933825" cy="175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443542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4678" y="3357562"/>
            <a:ext cx="5475994" cy="2819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Loops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072098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Standard loops </a:t>
            </a: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 With out loops                                                   With loops, variables  </a:t>
            </a:r>
          </a:p>
          <a:p>
            <a:pPr marL="0" indent="0"/>
            <a:r>
              <a:rPr lang="en-US" sz="5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5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loops, hashes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1714488"/>
            <a:ext cx="2357454" cy="163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571612"/>
            <a:ext cx="2406830" cy="20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214818"/>
            <a:ext cx="36861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585124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072098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Do-Until loops</a:t>
            </a: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Using Register with loop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    Code </a:t>
            </a: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8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8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    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Ouput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1714488"/>
            <a:ext cx="4114800" cy="100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714752"/>
            <a:ext cx="22288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2285992"/>
            <a:ext cx="22860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84620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521497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5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With_X</a:t>
            </a:r>
            <a:r>
              <a:rPr lang="en-US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loops</a:t>
            </a: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with_list</a:t>
            </a: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with_items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with_indexd_items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With_dict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  </a:t>
            </a: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9144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None/>
            </a:pPr>
            <a:r>
              <a:rPr lang="en-US" sz="1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with_list 			              </a:t>
            </a:r>
            <a:r>
              <a:rPr lang="en-US" sz="13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with_dict</a:t>
            </a: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Loops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3214686"/>
            <a:ext cx="2181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3071810"/>
            <a:ext cx="365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87093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35" y="3286123"/>
            <a:ext cx="6118937" cy="289083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Advanced Use cases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143536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Asynchronous Actions and Polling</a:t>
            </a: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sz="1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Restart VM &amp; wait till VM back online</a:t>
            </a: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Advanced Playbooks 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1643050"/>
            <a:ext cx="6781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4286256"/>
            <a:ext cx="8315325" cy="174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1734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143536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Error handling </a:t>
            </a: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Ignoring failed commands </a:t>
            </a: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 indent="-285750">
              <a:lnSpc>
                <a:spcPct val="170000"/>
              </a:lnSpc>
              <a:spcBef>
                <a:spcPts val="180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Controlling what defines failure </a:t>
            </a: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31520" indent="-2857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Overriding changed result</a:t>
            </a:r>
          </a:p>
          <a:p>
            <a:pPr marL="445770" indent="0"/>
            <a:endParaRPr lang="en-US" sz="4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45770" indent="0"/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r>
              <a:rPr lang="en-US" sz="4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Advanced Playbooks 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000240"/>
            <a:ext cx="3667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857496"/>
            <a:ext cx="4886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786190"/>
            <a:ext cx="41338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4857760"/>
            <a:ext cx="47339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19198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357298"/>
            <a:ext cx="8237348" cy="4819665"/>
          </a:xfrm>
        </p:spPr>
        <p:txBody>
          <a:bodyPr/>
          <a:lstStyle/>
          <a:p>
            <a:pPr marL="914400"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Aborting the play</a:t>
            </a:r>
          </a:p>
          <a:p>
            <a:pPr marL="91440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Advanced Playbooks Features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857364"/>
            <a:ext cx="3293118" cy="85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893393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380A4-7DA1-4159-9B3B-227AFEC3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2743200" lvl="6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Questions ?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7F451-C00C-43C0-9C85-1306A1F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5518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Installing Ansible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Control Machine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binary need to be installed 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Instructions varies for Operating Systems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Installation instructions are available in the 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article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Managed Node 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installation is required. These nodes should have Python 2 (versions 2.6 or 2.7) or Python 3 (versions 3.5 and higher) 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the managed nodes, you need a way to communicate, which is normally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By default this uses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sftp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64008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Upgrading Ansible	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Upgrading Ansible just requires updating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binary on the Control  machine.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Changes to the playbooks are required, if the playbooks are using any deprecated packages </a:t>
            </a:r>
          </a:p>
          <a:p>
            <a:pPr marL="297180" indent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Configuring Ansible</a:t>
            </a:r>
          </a:p>
          <a:p>
            <a:pPr marL="6400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Can customize how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should work with help of 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ansible.cfg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Environment variables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Command line options</a:t>
            </a:r>
          </a:p>
          <a:p>
            <a:pPr marL="938530" lvl="3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ansible-config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utility can be used to configure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38530" lvl="3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97180" indent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4008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install and configure Ansible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7668"/>
      </p:ext>
    </p:extLst>
  </p:cSld>
  <p:clrMapOvr>
    <a:masterClrMapping/>
  </p:clrMapOvr>
  <p:transition spd="med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3578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On Control Machine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with user id – trust setup is required for (Lets assume user as root)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Creating Key Pair</a:t>
            </a:r>
          </a:p>
          <a:p>
            <a:pPr marL="927100" lvl="4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3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ssh-keygen</a:t>
            </a:r>
            <a:r>
              <a:rPr lang="en-US" sz="13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-t </a:t>
            </a:r>
            <a:r>
              <a:rPr lang="en-US" sz="130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rsa</a:t>
            </a:r>
            <a:endParaRPr lang="en-US" sz="1300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/root/.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/id_rsa.pub</a:t>
            </a:r>
          </a:p>
          <a:p>
            <a:pPr lvl="2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/root/.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id_rsa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Authorizing the server to trust itself</a:t>
            </a:r>
          </a:p>
          <a:p>
            <a:pPr lvl="2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cat /root/.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/id_rsa.pub &gt;&gt; /root/.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authorized_keys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Setup Trust between hosts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643182"/>
            <a:ext cx="4038992" cy="25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749354"/>
      </p:ext>
    </p:extLst>
  </p:cSld>
  <p:clrMapOvr>
    <a:masterClrMapping/>
  </p:clrMapOvr>
  <p:transition spd="med"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37348" cy="457275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Managed node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Copy /root/.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/id_rsa.pub from “Control Machine” to “Managed Node”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switch to the user home directory – to setup trust for (lets assume user as root)</a:t>
            </a:r>
          </a:p>
          <a:p>
            <a:pPr marL="1212850" lvl="5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cd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/root/</a:t>
            </a:r>
          </a:p>
          <a:p>
            <a:pPr marL="1212850" lvl="5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cd .</a:t>
            </a:r>
            <a:r>
              <a:rPr lang="en-US" sz="13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Add “Control Machine” public key to “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authorized_keys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 file.</a:t>
            </a:r>
          </a:p>
          <a:p>
            <a:pPr marL="1212850" lvl="5" indent="0"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 /root/.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/id_rsa.pub &gt;&gt; /root/.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authorized_keys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700" lvl="2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69900" lvl="3" indent="0">
              <a:buClr>
                <a:schemeClr val="accent1"/>
              </a:buClr>
              <a:buNone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Setup Trust between hosts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243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4678" y="3214686"/>
            <a:ext cx="5475994" cy="29622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Inventory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5" y="1285860"/>
            <a:ext cx="8237348" cy="5357850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Inventory File</a:t>
            </a:r>
          </a:p>
          <a:p>
            <a:pPr marL="640080" lvl="4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 works against multiple systems in your infrastructure at the same time.</a:t>
            </a:r>
          </a:p>
          <a:p>
            <a:pPr marL="640080" lvl="4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does this by selecting portions of systems listed in </a:t>
            </a:r>
            <a:r>
              <a:rPr lang="en-US" sz="3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Ansible’s</a:t>
            </a: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inventory </a:t>
            </a:r>
          </a:p>
          <a:p>
            <a:pPr marL="640080" lvl="4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inventory file is /etc/</a:t>
            </a:r>
            <a:r>
              <a:rPr lang="en-US" sz="3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</a:t>
            </a: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/hosts </a:t>
            </a:r>
          </a:p>
          <a:p>
            <a:pPr marL="1041718"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Contains </a:t>
            </a:r>
          </a:p>
          <a:p>
            <a:pPr marL="1567180" lvl="4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Hosts &amp; Groups</a:t>
            </a:r>
          </a:p>
          <a:p>
            <a:pPr marL="1567180" lvl="4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Variables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11580" lvl="4" indent="-91440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None/>
            </a:pPr>
            <a:endParaRPr lang="en-US" sz="46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11580" lvl="4" indent="-91440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None/>
            </a:pPr>
            <a:r>
              <a:rPr lang="en-US" sz="4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1)    Hosts &amp; Groups</a:t>
            </a:r>
          </a:p>
          <a:p>
            <a:pPr marL="76708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38530" lvl="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6708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6708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6708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>
              <a:buFont typeface="Wingdings" panose="05000000000000000000" pitchFamily="2" charset="2"/>
              <a:buChar char="ü"/>
            </a:pPr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endPara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Working with Inventory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9750" y="6459538"/>
            <a:ext cx="984250" cy="365125"/>
          </a:xfrm>
        </p:spPr>
        <p:txBody>
          <a:bodyPr/>
          <a:lstStyle/>
          <a:p>
            <a:pPr>
              <a:defRPr/>
            </a:pPr>
            <a:fld id="{684B244B-C66F-4BCB-A344-D466A2EE503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9" y="3714752"/>
            <a:ext cx="6117983" cy="264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7255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5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6.xml><?xml version="1.0" encoding="utf-8"?>
<a:theme xmlns:a="http://schemas.openxmlformats.org/drawingml/2006/main" name="tf1641117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2396</Words>
  <Application>Microsoft Office PowerPoint</Application>
  <PresentationFormat>On-screen Show (4:3)</PresentationFormat>
  <Paragraphs>599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Segoe UI</vt:lpstr>
      <vt:lpstr>Segoe UI Light</vt:lpstr>
      <vt:lpstr>Trebuchet MS</vt:lpstr>
      <vt:lpstr>Wingdings</vt:lpstr>
      <vt:lpstr>Section B/Thank You</vt:lpstr>
      <vt:lpstr>1_Berlin</vt:lpstr>
      <vt:lpstr>Berlin</vt:lpstr>
      <vt:lpstr>2_Berlin</vt:lpstr>
      <vt:lpstr>3_Berlin</vt:lpstr>
      <vt:lpstr>tf16411177</vt:lpstr>
      <vt:lpstr>PowerPoint Presentation</vt:lpstr>
      <vt:lpstr>                             What are you going to learn in this session ?                             </vt:lpstr>
      <vt:lpstr>What is ansible ?</vt:lpstr>
      <vt:lpstr>PowerPoint Presentation</vt:lpstr>
      <vt:lpstr>How to install and configure Ansible ?</vt:lpstr>
      <vt:lpstr>Setup Trust between hosts</vt:lpstr>
      <vt:lpstr>Setup Trust between hosts</vt:lpstr>
      <vt:lpstr>PowerPoint Presentation</vt:lpstr>
      <vt:lpstr> Working with Inventory</vt:lpstr>
      <vt:lpstr>Working with Inventory</vt:lpstr>
      <vt:lpstr>Working with Inventory</vt:lpstr>
      <vt:lpstr>Working with Inventory</vt:lpstr>
      <vt:lpstr>PowerPoint Presentation</vt:lpstr>
      <vt:lpstr> Modules</vt:lpstr>
      <vt:lpstr>Modules</vt:lpstr>
      <vt:lpstr>PowerPoint Presentation</vt:lpstr>
      <vt:lpstr>Adhoc Commands </vt:lpstr>
      <vt:lpstr>Adhoc Commands </vt:lpstr>
      <vt:lpstr>Adhoc Commands </vt:lpstr>
      <vt:lpstr>Adhoc Commands </vt:lpstr>
      <vt:lpstr>PowerPoint Presentation</vt:lpstr>
      <vt:lpstr>Playbooks</vt:lpstr>
      <vt:lpstr>Playbooks</vt:lpstr>
      <vt:lpstr>Playbooks</vt:lpstr>
      <vt:lpstr>Playbooks</vt:lpstr>
      <vt:lpstr>PowerPoint Presentation</vt:lpstr>
      <vt:lpstr>Handlers</vt:lpstr>
      <vt:lpstr>Handlers</vt:lpstr>
      <vt:lpstr>PowerPoint Presentation</vt:lpstr>
      <vt:lpstr>Roles</vt:lpstr>
      <vt:lpstr>Roles</vt:lpstr>
      <vt:lpstr>Roles</vt:lpstr>
      <vt:lpstr>PowerPoint Presentation</vt:lpstr>
      <vt:lpstr>Variables</vt:lpstr>
      <vt:lpstr>Variables</vt:lpstr>
      <vt:lpstr>Variables</vt:lpstr>
      <vt:lpstr>PowerPoint Presentation</vt:lpstr>
      <vt:lpstr>Conditional statements </vt:lpstr>
      <vt:lpstr>Conditional statements </vt:lpstr>
      <vt:lpstr>Conditional statements </vt:lpstr>
      <vt:lpstr>PowerPoint Presentation</vt:lpstr>
      <vt:lpstr>Loops</vt:lpstr>
      <vt:lpstr>Loops</vt:lpstr>
      <vt:lpstr>Loops</vt:lpstr>
      <vt:lpstr>PowerPoint Presentation</vt:lpstr>
      <vt:lpstr>Advanced Playbooks Features</vt:lpstr>
      <vt:lpstr>Advanced Playbooks Features</vt:lpstr>
      <vt:lpstr>Advanced Playbooks Features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Story  - &lt;Team Name&gt;</dc:title>
  <dc:creator>Gupta, Nitin</dc:creator>
  <cp:lastModifiedBy>lakshminath.iitd@outlook.com</cp:lastModifiedBy>
  <cp:revision>297</cp:revision>
  <dcterms:created xsi:type="dcterms:W3CDTF">2018-01-10T13:17:54Z</dcterms:created>
  <dcterms:modified xsi:type="dcterms:W3CDTF">2021-02-06T03:41:18Z</dcterms:modified>
</cp:coreProperties>
</file>