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hyperlink" Target="https://golang.org/ref/spe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Relationship Id="rId5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4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4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7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8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lang.org/ref/spec#The_zero_val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Relationship Id="rId4" Type="http://schemas.openxmlformats.org/officeDocument/2006/relationships/image" Target="../media/image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0.png"/><Relationship Id="rId4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Relationship Id="rId4" Type="http://schemas.openxmlformats.org/officeDocument/2006/relationships/image" Target="../media/image6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0.png"/><Relationship Id="rId4" Type="http://schemas.openxmlformats.org/officeDocument/2006/relationships/image" Target="../media/image6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Relationship Id="rId4" Type="http://schemas.openxmlformats.org/officeDocument/2006/relationships/image" Target="../media/image8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7.png"/><Relationship Id="rId4" Type="http://schemas.openxmlformats.org/officeDocument/2006/relationships/image" Target="../media/image8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Relationship Id="rId4" Type="http://schemas.openxmlformats.org/officeDocument/2006/relationships/image" Target="../media/image8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8.png"/><Relationship Id="rId4" Type="http://schemas.openxmlformats.org/officeDocument/2006/relationships/image" Target="../media/image5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5.png"/><Relationship Id="rId4" Type="http://schemas.openxmlformats.org/officeDocument/2006/relationships/image" Target="../media/image6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7.png"/><Relationship Id="rId4" Type="http://schemas.openxmlformats.org/officeDocument/2006/relationships/image" Target="../media/image6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8.png"/><Relationship Id="rId4" Type="http://schemas.openxmlformats.org/officeDocument/2006/relationships/image" Target="../media/image6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9.png"/><Relationship Id="rId4" Type="http://schemas.openxmlformats.org/officeDocument/2006/relationships/image" Target="../media/image6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0.png"/><Relationship Id="rId4" Type="http://schemas.openxmlformats.org/officeDocument/2006/relationships/image" Target="../media/image6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3.png"/><Relationship Id="rId4" Type="http://schemas.openxmlformats.org/officeDocument/2006/relationships/image" Target="../media/image7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5.png"/><Relationship Id="rId4" Type="http://schemas.openxmlformats.org/officeDocument/2006/relationships/image" Target="../media/image7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7.png"/><Relationship Id="rId4" Type="http://schemas.openxmlformats.org/officeDocument/2006/relationships/image" Target="../media/image7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6.png"/><Relationship Id="rId4" Type="http://schemas.openxmlformats.org/officeDocument/2006/relationships/image" Target="../media/image7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slice, map, new, make, struct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53223"/>
            <a:ext cx="6752777" cy="3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700" y="3413525"/>
            <a:ext cx="8091301" cy="17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2710950" y="3797975"/>
            <a:ext cx="14052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776375" y="4367950"/>
            <a:ext cx="68934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 rot="2594517">
            <a:off x="6420707" y="1165916"/>
            <a:ext cx="2966366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error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index out of range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5" y="33150"/>
            <a:ext cx="69913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414" y="3145850"/>
            <a:ext cx="4812996" cy="20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 rot="2594425">
            <a:off x="7199087" y="1109839"/>
            <a:ext cx="2065655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appending to a slice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5449" cy="415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 rot="2594425">
            <a:off x="7114778" y="1322342"/>
            <a:ext cx="2065655" cy="622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appending beyond capacity to a slice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0" y="4092300"/>
            <a:ext cx="3817800" cy="10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think that our slice might grow, we can set a capacity larger than length. This gives our slice room to grow without golang having to create a new underlying array every time our slice grows. When the slice exceeds capacity, then a new underlying array will be created. These arrays typically double in size each time they’re created (2, 4, 8, 16).</a:t>
            </a:r>
            <a:endParaRPr sz="1000"/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775" y="3452950"/>
            <a:ext cx="4526375" cy="16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89450" cy="3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650" y="3526234"/>
            <a:ext cx="5572350" cy="16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 rot="2594517">
            <a:off x="6366569" y="1144451"/>
            <a:ext cx="2966366" cy="1026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appending a slice to a slice</a:t>
            </a:r>
            <a:endParaRPr sz="3000"/>
          </a:p>
        </p:txBody>
      </p:sp>
      <p:cxnSp>
        <p:nvCxnSpPr>
          <p:cNvPr id="141" name="Shape 141"/>
          <p:cNvCxnSpPr/>
          <p:nvPr/>
        </p:nvCxnSpPr>
        <p:spPr>
          <a:xfrm rot="10800000">
            <a:off x="6044425" y="2714600"/>
            <a:ext cx="871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6589450" y="2945350"/>
            <a:ext cx="1181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notice the syntax</a:t>
            </a:r>
            <a:endParaRPr sz="1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args...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0" y="0"/>
            <a:ext cx="7878392" cy="3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 rot="2594451">
            <a:off x="6076542" y="395602"/>
            <a:ext cx="4146166" cy="1026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slice to a slice</a:t>
            </a:r>
            <a:endParaRPr sz="3000"/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975" y="3400275"/>
            <a:ext cx="6171025" cy="174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 rot="10800000">
            <a:off x="5627375" y="2531875"/>
            <a:ext cx="1060500" cy="60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6198375" y="3057400"/>
            <a:ext cx="1181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notice the syntax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87026" cy="4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500" y="3413525"/>
            <a:ext cx="5481500" cy="1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 rot="2594515">
            <a:off x="6009381" y="501502"/>
            <a:ext cx="4245488" cy="1026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delete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from a slice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that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creates a slice of ints using shorthand notation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prints the slice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that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creates a slice of strings using shorthand notation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prints the slice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slice of ints using make;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length to 5 and capacity to 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a slice to a slice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57150"/>
            <a:ext cx="30289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7489350" y="4804650"/>
            <a:ext cx="165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https://golang.org/ref/spec</a:t>
            </a:r>
            <a:r>
              <a:rPr lang="en" sz="1000"/>
              <a:t> </a:t>
            </a:r>
            <a:endParaRPr sz="1000"/>
          </a:p>
        </p:txBody>
      </p:sp>
      <p:sp>
        <p:nvSpPr>
          <p:cNvPr id="42" name="Shape 42"/>
          <p:cNvSpPr/>
          <p:nvPr/>
        </p:nvSpPr>
        <p:spPr>
          <a:xfrm>
            <a:off x="3345025" y="8688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3345025" y="12471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3345025" y="16254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345025" y="2769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3345025" y="2382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345025" y="4290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an element from a slice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685800" y="2840046"/>
            <a:ext cx="77724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slice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make your program throw an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“index out of range” error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map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key,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63994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/>
          <p:nvPr/>
        </p:nvCxnSpPr>
        <p:spPr>
          <a:xfrm>
            <a:off x="916675" y="919475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750" y="990625"/>
            <a:ext cx="2845251" cy="1732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>
            <a:off x="1745175" y="1449700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 flipH="1" rot="10800000">
            <a:off x="2604900" y="1449775"/>
            <a:ext cx="6960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/>
          <p:nvPr/>
        </p:nvSpPr>
        <p:spPr>
          <a:xfrm>
            <a:off x="311525" y="1199700"/>
            <a:ext cx="3121800" cy="46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Shape 211"/>
          <p:cNvCxnSpPr/>
          <p:nvPr/>
        </p:nvCxnSpPr>
        <p:spPr>
          <a:xfrm>
            <a:off x="311525" y="2092625"/>
            <a:ext cx="159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6062050" y="3260538"/>
            <a:ext cx="236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4727800" y="3431475"/>
            <a:ext cx="64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545350" y="3583900"/>
            <a:ext cx="99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3223100" y="3583900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3368850" y="3882100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Shape 217"/>
          <p:cNvSpPr/>
          <p:nvPr/>
        </p:nvSpPr>
        <p:spPr>
          <a:xfrm>
            <a:off x="251825" y="4175775"/>
            <a:ext cx="1716900" cy="39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Shape 218"/>
          <p:cNvCxnSpPr/>
          <p:nvPr/>
        </p:nvCxnSpPr>
        <p:spPr>
          <a:xfrm>
            <a:off x="2604900" y="4902775"/>
            <a:ext cx="1503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200" y="3644214"/>
            <a:ext cx="3121800" cy="47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basic info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key:value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maps keys to values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called “dictionaries” in some languages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built into the language (not an additional library you must import) so they’re first-class citizens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 Keys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need to be unique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type used for a key needs to have the equality operator defined for it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type must allow equals comparisons 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can’t use these types </a:t>
            </a:r>
            <a:endParaRPr sz="1200"/>
          </a:p>
          <a:p>
            <a: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slice</a:t>
            </a:r>
            <a:endParaRPr sz="1200"/>
          </a:p>
          <a:p>
            <a: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</a:t>
            </a:r>
            <a:endParaRPr sz="1200"/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Maps are Reference Types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they behave like pointers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when you pass a map variable to a function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any changes to that mapped variable in the function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change that original mapped variable outside the function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Maps are Not Thread Safe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best to avoid using maps concurrently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99" y="112275"/>
            <a:ext cx="4385575" cy="393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25" y="3805650"/>
            <a:ext cx="2932725" cy="13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shorthand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creating a map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2" y="139013"/>
            <a:ext cx="4848475" cy="4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238" y="3519663"/>
            <a:ext cx="4070000" cy="14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adding an entry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a map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74" y="0"/>
            <a:ext cx="4098851" cy="41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88561"/>
            <a:ext cx="9144001" cy="1006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Printing map len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Printing map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5" y="256725"/>
            <a:ext cx="4777200" cy="463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325" y="3403450"/>
            <a:ext cx="3609849" cy="14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updating an entry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72" y="191150"/>
            <a:ext cx="4028101" cy="38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101" y="3730625"/>
            <a:ext cx="5083249" cy="12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delete an entry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slice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4890825" cy="4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825" y="3538400"/>
            <a:ext cx="5208175" cy="16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for existence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comma ok idiom</a:t>
            </a:r>
            <a:endParaRPr sz="2400"/>
          </a:p>
        </p:txBody>
      </p:sp>
      <p:cxnSp>
        <p:nvCxnSpPr>
          <p:cNvPr id="269" name="Shape 269"/>
          <p:cNvCxnSpPr/>
          <p:nvPr/>
        </p:nvCxnSpPr>
        <p:spPr>
          <a:xfrm flipH="1">
            <a:off x="2858575" y="903600"/>
            <a:ext cx="2832300" cy="114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Shape 270"/>
          <p:cNvSpPr/>
          <p:nvPr/>
        </p:nvSpPr>
        <p:spPr>
          <a:xfrm rot="-5400000">
            <a:off x="2215675" y="915300"/>
            <a:ext cx="156300" cy="2328300"/>
          </a:xfrm>
          <a:prstGeom prst="rightBrace">
            <a:avLst>
              <a:gd fmla="val 8333" name="adj1"/>
              <a:gd fmla="val 7723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75" y="3514176"/>
            <a:ext cx="4730326" cy="16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4674325" cy="46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for existence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comma ok idiom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51351" cy="482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3519225"/>
            <a:ext cx="2992651" cy="16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 rot="1800020">
            <a:off x="6162090" y="6760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range loop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299051" cy="39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625" y="3397950"/>
            <a:ext cx="3418374" cy="1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 rot="1800020">
            <a:off x="6162090" y="6760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map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7" name="Shape 297"/>
          <p:cNvSpPr txBox="1"/>
          <p:nvPr>
            <p:ph idx="1" type="subTitle"/>
          </p:nvPr>
        </p:nvSpPr>
        <p:spPr>
          <a:xfrm>
            <a:off x="3640425" y="28400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creates a </a:t>
            </a:r>
            <a:r>
              <a:rPr b="1" lang="en" sz="1200">
                <a:solidFill>
                  <a:srgbClr val="0000FF"/>
                </a:solidFill>
              </a:rPr>
              <a:t>map</a:t>
            </a:r>
            <a:r>
              <a:rPr lang="en" sz="1200"/>
              <a:t> using shorthand notation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adds an entry to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changes an entry in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deletes an entry in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all of the entries in the map using </a:t>
            </a:r>
            <a:r>
              <a:rPr b="1" lang="en" sz="1200">
                <a:solidFill>
                  <a:srgbClr val="0000FF"/>
                </a:solidFill>
              </a:rPr>
              <a:t>range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the </a:t>
            </a:r>
            <a:r>
              <a:rPr b="1" lang="en" sz="1200">
                <a:solidFill>
                  <a:srgbClr val="0000FF"/>
                </a:solidFill>
              </a:rPr>
              <a:t>len</a:t>
            </a:r>
            <a:r>
              <a:rPr lang="en" sz="1200"/>
              <a:t> of the map</a:t>
            </a:r>
            <a:endParaRPr sz="1200"/>
          </a:p>
          <a:p>
            <a:pPr indent="-304800" lvl="0" marL="45720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the </a:t>
            </a:r>
            <a:r>
              <a:rPr b="1" lang="en" sz="1200">
                <a:solidFill>
                  <a:srgbClr val="0000FF"/>
                </a:solidFill>
              </a:rPr>
              <a:t>comma ok idiom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make vs new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0" y="2502075"/>
            <a:ext cx="6508525" cy="200544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575" y="3915850"/>
            <a:ext cx="2636425" cy="122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Shape 312"/>
          <p:cNvCxnSpPr/>
          <p:nvPr/>
        </p:nvCxnSpPr>
        <p:spPr>
          <a:xfrm>
            <a:off x="2041750" y="4257300"/>
            <a:ext cx="4796100" cy="5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Shape 313"/>
          <p:cNvCxnSpPr/>
          <p:nvPr/>
        </p:nvCxnSpPr>
        <p:spPr>
          <a:xfrm>
            <a:off x="4126975" y="3892375"/>
            <a:ext cx="2702100" cy="70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Shape 314"/>
          <p:cNvSpPr/>
          <p:nvPr/>
        </p:nvSpPr>
        <p:spPr>
          <a:xfrm>
            <a:off x="1980950" y="3440575"/>
            <a:ext cx="7299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980950" y="4001325"/>
            <a:ext cx="14769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Shape 316"/>
          <p:cNvCxnSpPr/>
          <p:nvPr/>
        </p:nvCxnSpPr>
        <p:spPr>
          <a:xfrm>
            <a:off x="1989625" y="3822875"/>
            <a:ext cx="2154600" cy="6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850" y="4066429"/>
            <a:ext cx="2312125" cy="1086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50" y="2676197"/>
            <a:ext cx="6233008" cy="22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26" name="Shape 326"/>
          <p:cNvCxnSpPr/>
          <p:nvPr/>
        </p:nvCxnSpPr>
        <p:spPr>
          <a:xfrm>
            <a:off x="3466650" y="4526625"/>
            <a:ext cx="37272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Shape 327"/>
          <p:cNvCxnSpPr/>
          <p:nvPr/>
        </p:nvCxnSpPr>
        <p:spPr>
          <a:xfrm>
            <a:off x="3362400" y="4300725"/>
            <a:ext cx="38142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75" y="3996650"/>
            <a:ext cx="2401225" cy="11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7850"/>
            <a:ext cx="6728745" cy="21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37" name="Shape 337"/>
          <p:cNvCxnSpPr/>
          <p:nvPr/>
        </p:nvCxnSpPr>
        <p:spPr>
          <a:xfrm>
            <a:off x="2649950" y="4179100"/>
            <a:ext cx="4361700" cy="5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Shape 338"/>
          <p:cNvCxnSpPr/>
          <p:nvPr/>
        </p:nvCxnSpPr>
        <p:spPr>
          <a:xfrm>
            <a:off x="2571750" y="3953200"/>
            <a:ext cx="4413600" cy="56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Shape 339"/>
          <p:cNvCxnSpPr/>
          <p:nvPr/>
        </p:nvCxnSpPr>
        <p:spPr>
          <a:xfrm>
            <a:off x="2363225" y="4344175"/>
            <a:ext cx="4648500" cy="48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45" name="Shape 34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346" name="Shape 346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229"/>
            <a:ext cx="9144002" cy="339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675" y="3684650"/>
            <a:ext cx="2975250" cy="14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0" y="0"/>
            <a:ext cx="91440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slice </a:t>
            </a:r>
            <a:r>
              <a:rPr lang="en" sz="3600"/>
              <a:t>vs.</a:t>
            </a:r>
            <a:r>
              <a:rPr lang="en" sz="3600">
                <a:solidFill>
                  <a:srgbClr val="FF0000"/>
                </a:solidFill>
              </a:rPr>
              <a:t> slicing </a:t>
            </a:r>
            <a:r>
              <a:rPr lang="en" sz="3600">
                <a:solidFill>
                  <a:schemeClr val="dk1"/>
                </a:solidFill>
              </a:rPr>
              <a:t>vs.</a:t>
            </a:r>
            <a:r>
              <a:rPr lang="en" sz="3600">
                <a:solidFill>
                  <a:srgbClr val="FF0000"/>
                </a:solidFill>
              </a:rPr>
              <a:t> index access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050" y="4083525"/>
            <a:ext cx="2384950" cy="10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99150"/>
            <a:ext cx="6759048" cy="224301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56" name="Shape 356"/>
          <p:cNvCxnSpPr/>
          <p:nvPr/>
        </p:nvCxnSpPr>
        <p:spPr>
          <a:xfrm>
            <a:off x="2884525" y="4205150"/>
            <a:ext cx="41010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Shape 357"/>
          <p:cNvCxnSpPr/>
          <p:nvPr/>
        </p:nvCxnSpPr>
        <p:spPr>
          <a:xfrm>
            <a:off x="2971425" y="4378925"/>
            <a:ext cx="4040100" cy="33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4627"/>
            <a:ext cx="6985526" cy="203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300" y="3902850"/>
            <a:ext cx="2879700" cy="12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67" name="Shape 367"/>
          <p:cNvCxnSpPr/>
          <p:nvPr/>
        </p:nvCxnSpPr>
        <p:spPr>
          <a:xfrm>
            <a:off x="2884525" y="4205150"/>
            <a:ext cx="36405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Shape 368"/>
          <p:cNvCxnSpPr/>
          <p:nvPr/>
        </p:nvCxnSpPr>
        <p:spPr>
          <a:xfrm>
            <a:off x="2971425" y="4378925"/>
            <a:ext cx="3570900" cy="27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607" y="3618150"/>
            <a:ext cx="3252193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0" y="2575149"/>
            <a:ext cx="6185573" cy="1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76" name="Shape 3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78" name="Shape 378"/>
          <p:cNvCxnSpPr/>
          <p:nvPr/>
        </p:nvCxnSpPr>
        <p:spPr>
          <a:xfrm>
            <a:off x="2276350" y="3727300"/>
            <a:ext cx="3788100" cy="5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Shape 379"/>
          <p:cNvCxnSpPr/>
          <p:nvPr/>
        </p:nvCxnSpPr>
        <p:spPr>
          <a:xfrm>
            <a:off x="2345850" y="3892375"/>
            <a:ext cx="3718500" cy="65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550" y="4127575"/>
            <a:ext cx="3444450" cy="10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7850"/>
            <a:ext cx="6897314" cy="18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slices</a:t>
            </a:r>
            <a:r>
              <a:rPr lang="en" sz="1200"/>
              <a:t>, </a:t>
            </a:r>
            <a:r>
              <a:rPr b="1" lang="en" sz="1200">
                <a:solidFill>
                  <a:srgbClr val="0000FF"/>
                </a:solidFill>
              </a:rPr>
              <a:t>maps</a:t>
            </a:r>
            <a:r>
              <a:rPr lang="en" sz="1200"/>
              <a:t>, </a:t>
            </a:r>
            <a:r>
              <a:rPr b="1" lang="en" sz="1200">
                <a:solidFill>
                  <a:srgbClr val="0000FF"/>
                </a:solidFill>
              </a:rPr>
              <a:t>channels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89" name="Shape 389"/>
          <p:cNvCxnSpPr/>
          <p:nvPr/>
        </p:nvCxnSpPr>
        <p:spPr>
          <a:xfrm>
            <a:off x="3040925" y="3814175"/>
            <a:ext cx="2928000" cy="97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Shape 390"/>
          <p:cNvSpPr txBox="1"/>
          <p:nvPr>
            <p:ph idx="1" type="body"/>
          </p:nvPr>
        </p:nvSpPr>
        <p:spPr>
          <a:xfrm>
            <a:off x="5968925" y="4665650"/>
            <a:ext cx="2327700" cy="2316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500" y="3990975"/>
            <a:ext cx="28015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3251"/>
            <a:ext cx="6525026" cy="209390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98" name="Shape 3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00" name="Shape 400"/>
          <p:cNvCxnSpPr/>
          <p:nvPr/>
        </p:nvCxnSpPr>
        <p:spPr>
          <a:xfrm>
            <a:off x="1963575" y="3536150"/>
            <a:ext cx="4561500" cy="20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Shape 401"/>
          <p:cNvCxnSpPr/>
          <p:nvPr/>
        </p:nvCxnSpPr>
        <p:spPr>
          <a:xfrm>
            <a:off x="2007000" y="4118275"/>
            <a:ext cx="4639500" cy="65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Shape 402"/>
          <p:cNvCxnSpPr/>
          <p:nvPr/>
        </p:nvCxnSpPr>
        <p:spPr>
          <a:xfrm>
            <a:off x="6498875" y="3753375"/>
            <a:ext cx="165000" cy="65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00" y="3855280"/>
            <a:ext cx="3640501" cy="132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1824"/>
            <a:ext cx="5726099" cy="16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410" name="Shape 4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12" name="Shape 412"/>
          <p:cNvCxnSpPr/>
          <p:nvPr/>
        </p:nvCxnSpPr>
        <p:spPr>
          <a:xfrm>
            <a:off x="1668150" y="4040075"/>
            <a:ext cx="4161600" cy="74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11" y="3787300"/>
            <a:ext cx="3134090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40750"/>
            <a:ext cx="6008961" cy="22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420" name="Shape 4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22" name="Shape 422"/>
          <p:cNvCxnSpPr/>
          <p:nvPr/>
        </p:nvCxnSpPr>
        <p:spPr>
          <a:xfrm>
            <a:off x="1728975" y="3927125"/>
            <a:ext cx="4483200" cy="46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53" y="0"/>
            <a:ext cx="610429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Shape 428"/>
          <p:cNvCxnSpPr/>
          <p:nvPr/>
        </p:nvCxnSpPr>
        <p:spPr>
          <a:xfrm>
            <a:off x="3817600" y="874775"/>
            <a:ext cx="78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 flipH="1" rot="10800000">
            <a:off x="7211525" y="874625"/>
            <a:ext cx="3114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 flipH="1" rot="10800000">
            <a:off x="1789600" y="1027025"/>
            <a:ext cx="3114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Shape 431"/>
          <p:cNvCxnSpPr/>
          <p:nvPr/>
        </p:nvCxnSpPr>
        <p:spPr>
          <a:xfrm>
            <a:off x="2425850" y="1027325"/>
            <a:ext cx="4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Shape 432"/>
          <p:cNvCxnSpPr/>
          <p:nvPr/>
        </p:nvCxnSpPr>
        <p:spPr>
          <a:xfrm>
            <a:off x="3512950" y="1027325"/>
            <a:ext cx="2856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Shape 433"/>
          <p:cNvCxnSpPr/>
          <p:nvPr/>
        </p:nvCxnSpPr>
        <p:spPr>
          <a:xfrm>
            <a:off x="5070425" y="1173050"/>
            <a:ext cx="148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Shape 434"/>
          <p:cNvCxnSpPr/>
          <p:nvPr/>
        </p:nvCxnSpPr>
        <p:spPr>
          <a:xfrm flipH="1" rot="10800000">
            <a:off x="5945525" y="1312150"/>
            <a:ext cx="927900" cy="1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Shape 435"/>
          <p:cNvCxnSpPr/>
          <p:nvPr/>
        </p:nvCxnSpPr>
        <p:spPr>
          <a:xfrm>
            <a:off x="3015575" y="13189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Shape 436"/>
          <p:cNvCxnSpPr/>
          <p:nvPr/>
        </p:nvCxnSpPr>
        <p:spPr>
          <a:xfrm>
            <a:off x="3678350" y="48517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Shape 437"/>
          <p:cNvCxnSpPr/>
          <p:nvPr/>
        </p:nvCxnSpPr>
        <p:spPr>
          <a:xfrm>
            <a:off x="4062850" y="48517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Shape 438"/>
          <p:cNvCxnSpPr/>
          <p:nvPr/>
        </p:nvCxnSpPr>
        <p:spPr>
          <a:xfrm>
            <a:off x="4600000" y="4851700"/>
            <a:ext cx="47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Shape 439"/>
          <p:cNvSpPr/>
          <p:nvPr/>
        </p:nvSpPr>
        <p:spPr>
          <a:xfrm>
            <a:off x="2624775" y="4706025"/>
            <a:ext cx="1053600" cy="1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5286125" y="4706025"/>
            <a:ext cx="1308900" cy="1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75" y="491175"/>
            <a:ext cx="7984050" cy="30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Shape 446"/>
          <p:cNvCxnSpPr/>
          <p:nvPr/>
        </p:nvCxnSpPr>
        <p:spPr>
          <a:xfrm>
            <a:off x="4487300" y="161727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Shape 447"/>
          <p:cNvCxnSpPr/>
          <p:nvPr/>
        </p:nvCxnSpPr>
        <p:spPr>
          <a:xfrm>
            <a:off x="3002550" y="274407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Shape 448"/>
          <p:cNvCxnSpPr/>
          <p:nvPr/>
        </p:nvCxnSpPr>
        <p:spPr>
          <a:xfrm>
            <a:off x="6303325" y="18094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>
            <a:off x="1219450" y="1995000"/>
            <a:ext cx="121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Shape 450"/>
          <p:cNvCxnSpPr/>
          <p:nvPr/>
        </p:nvCxnSpPr>
        <p:spPr>
          <a:xfrm>
            <a:off x="6024850" y="1995000"/>
            <a:ext cx="1995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Shape 451"/>
          <p:cNvCxnSpPr/>
          <p:nvPr/>
        </p:nvCxnSpPr>
        <p:spPr>
          <a:xfrm>
            <a:off x="947650" y="2187175"/>
            <a:ext cx="48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>
            <a:off x="6117600" y="2187175"/>
            <a:ext cx="1286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>
            <a:off x="2598275" y="2379675"/>
            <a:ext cx="3791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Shape 454"/>
          <p:cNvSpPr/>
          <p:nvPr/>
        </p:nvSpPr>
        <p:spPr>
          <a:xfrm>
            <a:off x="2551875" y="2200575"/>
            <a:ext cx="1140000" cy="17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0" name="Shape 460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int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(note: this is not idiomatic go code to create an int this way)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71" y="0"/>
            <a:ext cx="527285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>
            <a:off x="4509250" y="747200"/>
            <a:ext cx="729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Shape 67"/>
          <p:cNvCxnSpPr/>
          <p:nvPr/>
        </p:nvCxnSpPr>
        <p:spPr>
          <a:xfrm flipH="1" rot="10800000">
            <a:off x="2865400" y="1332250"/>
            <a:ext cx="9990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2514075" y="1728075"/>
            <a:ext cx="256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Shape 69"/>
          <p:cNvCxnSpPr/>
          <p:nvPr/>
        </p:nvCxnSpPr>
        <p:spPr>
          <a:xfrm>
            <a:off x="2909800" y="1728075"/>
            <a:ext cx="2048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Shape 70"/>
          <p:cNvCxnSpPr/>
          <p:nvPr/>
        </p:nvCxnSpPr>
        <p:spPr>
          <a:xfrm flipH="1" rot="10800000">
            <a:off x="5183275" y="1723375"/>
            <a:ext cx="16968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Shape 71"/>
          <p:cNvCxnSpPr/>
          <p:nvPr/>
        </p:nvCxnSpPr>
        <p:spPr>
          <a:xfrm>
            <a:off x="2169350" y="1847325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Shape 72"/>
          <p:cNvSpPr/>
          <p:nvPr/>
        </p:nvSpPr>
        <p:spPr>
          <a:xfrm>
            <a:off x="5236300" y="2578375"/>
            <a:ext cx="404400" cy="1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2838750" y="3106625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x="2798925" y="2841450"/>
            <a:ext cx="7671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3958800" y="2841450"/>
            <a:ext cx="7671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Shape 76"/>
          <p:cNvCxnSpPr/>
          <p:nvPr/>
        </p:nvCxnSpPr>
        <p:spPr>
          <a:xfrm>
            <a:off x="4416175" y="3444575"/>
            <a:ext cx="1045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Shape 77"/>
          <p:cNvSpPr/>
          <p:nvPr/>
        </p:nvSpPr>
        <p:spPr>
          <a:xfrm>
            <a:off x="2200525" y="3725000"/>
            <a:ext cx="1491300" cy="1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200525" y="4294975"/>
            <a:ext cx="1186500" cy="37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100" y="1160875"/>
            <a:ext cx="2261438" cy="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275" y="892475"/>
            <a:ext cx="2495748" cy="1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6" name="Shape 466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string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(note: this is not idiomatic go code to create a string this way)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2" name="Shape 472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bool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lang="en" sz="1000">
                <a:solidFill>
                  <a:schemeClr val="dk1"/>
                </a:solidFill>
              </a:rPr>
              <a:t>(note: this is not idiomatic go code to create a bool this way)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8" name="Shape 478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</a:t>
            </a:r>
            <a:r>
              <a:rPr b="1" lang="en" sz="1200">
                <a:solidFill>
                  <a:srgbClr val="0000FF"/>
                </a:solidFill>
              </a:rPr>
              <a:t>[]int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make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make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4" name="Shape 484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map[int]string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make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make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0" name="Shape 490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zeroed values for int, string, bool?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6" name="Shape 496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zeroed values for slice and map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2" name="Shape 502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Explain the difference between </a:t>
            </a:r>
            <a:r>
              <a:rPr b="1" lang="en" sz="2400">
                <a:solidFill>
                  <a:srgbClr val="0000FF"/>
                </a:solidFill>
              </a:rPr>
              <a:t>make</a:t>
            </a:r>
            <a:r>
              <a:rPr lang="en" sz="2400"/>
              <a:t> and </a:t>
            </a:r>
            <a:r>
              <a:rPr b="1" lang="en" sz="2400">
                <a:solidFill>
                  <a:srgbClr val="0000FF"/>
                </a:solidFill>
              </a:rPr>
              <a:t>new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struct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08" name="Shape 508"/>
          <p:cNvSpPr txBox="1"/>
          <p:nvPr>
            <p:ph idx="1" type="subTitle"/>
          </p:nvPr>
        </p:nvSpPr>
        <p:spPr>
          <a:xfrm>
            <a:off x="685800" y="2840050"/>
            <a:ext cx="7772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fields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78950" cy="443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5" y="3951450"/>
            <a:ext cx="3192475" cy="1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struct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</a:t>
            </a:r>
            <a:r>
              <a:rPr b="1" lang="en" sz="1800">
                <a:solidFill>
                  <a:srgbClr val="0000FF"/>
                </a:solidFill>
              </a:rPr>
              <a:t>initialize</a:t>
            </a:r>
            <a:r>
              <a:rPr lang="en" sz="1800"/>
              <a:t> it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21351" cy="49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125" y="3762050"/>
            <a:ext cx="3683876" cy="1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accessing fields using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dot notation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25" y="130325"/>
            <a:ext cx="5412825" cy="322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738" y="2716238"/>
            <a:ext cx="25622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71750" y="3346500"/>
            <a:ext cx="45006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making a slice</a:t>
            </a:r>
            <a:endParaRPr sz="4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981874" cy="4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50" y="3827050"/>
            <a:ext cx="4478350" cy="13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Shape 529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initializing two variables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type person struct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42418" cy="434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025" y="3953200"/>
            <a:ext cx="4295975" cy="11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initialize a variable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naming the fields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699549" cy="44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Shape 5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25" y="3890125"/>
            <a:ext cx="4174275" cy="12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initialize a variable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omitting fields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viewing the type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p1</a:t>
            </a:r>
            <a:endParaRPr sz="1800"/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5075" cy="39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100" y="3762050"/>
            <a:ext cx="5005901" cy="1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Shape 551"/>
          <p:cNvSpPr txBox="1"/>
          <p:nvPr/>
        </p:nvSpPr>
        <p:spPr>
          <a:xfrm>
            <a:off x="816700" y="4283350"/>
            <a:ext cx="3049500" cy="58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 have created our own type</a:t>
            </a:r>
            <a:endParaRPr>
              <a:solidFill>
                <a:srgbClr val="FF0000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which is interesting to think about!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52" name="Shape 552"/>
          <p:cNvCxnSpPr>
            <a:stCxn id="551" idx="3"/>
          </p:cNvCxnSpPr>
          <p:nvPr/>
        </p:nvCxnSpPr>
        <p:spPr>
          <a:xfrm flipH="1" rot="10800000">
            <a:off x="3866200" y="4517950"/>
            <a:ext cx="695100" cy="5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21700" cy="489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700" y="3615050"/>
            <a:ext cx="3922299" cy="15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 txBox="1"/>
          <p:nvPr/>
        </p:nvSpPr>
        <p:spPr>
          <a:xfrm rot="2699566">
            <a:off x="5988417" y="1070025"/>
            <a:ext cx="3361869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taking the address of a struct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p1 is of type *person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Shape 5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8" y="0"/>
            <a:ext cx="449888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Shape 5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50" y="3640425"/>
            <a:ext cx="4412601" cy="15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 txBox="1"/>
          <p:nvPr>
            <p:ph idx="4294967295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567" name="Shape 567"/>
          <p:cNvSpPr/>
          <p:nvPr/>
        </p:nvSpPr>
        <p:spPr>
          <a:xfrm>
            <a:off x="4705818" y="1633400"/>
            <a:ext cx="950275" cy="2728150"/>
          </a:xfrm>
          <a:custGeom>
            <a:pathLst>
              <a:path extrusionOk="0" h="109126" w="38011">
                <a:moveTo>
                  <a:pt x="38011" y="0"/>
                </a:moveTo>
                <a:cubicBezTo>
                  <a:pt x="35173" y="1680"/>
                  <a:pt x="21214" y="3070"/>
                  <a:pt x="20982" y="10079"/>
                </a:cubicBezTo>
                <a:cubicBezTo>
                  <a:pt x="20750" y="17088"/>
                  <a:pt x="38880" y="32263"/>
                  <a:pt x="36621" y="42052"/>
                </a:cubicBezTo>
                <a:cubicBezTo>
                  <a:pt x="34362" y="51841"/>
                  <a:pt x="13511" y="61572"/>
                  <a:pt x="7429" y="68812"/>
                </a:cubicBezTo>
                <a:cubicBezTo>
                  <a:pt x="1347" y="76052"/>
                  <a:pt x="-391" y="78775"/>
                  <a:pt x="130" y="85494"/>
                </a:cubicBezTo>
                <a:cubicBezTo>
                  <a:pt x="651" y="92213"/>
                  <a:pt x="8818" y="105187"/>
                  <a:pt x="10556" y="10912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73" name="Shape 57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</a:t>
            </a:r>
            <a:r>
              <a:rPr b="1" lang="en">
                <a:solidFill>
                  <a:srgbClr val="0000FF"/>
                </a:solidFill>
              </a:rPr>
              <a:t>make</a:t>
            </a:r>
            <a:r>
              <a:rPr lang="en"/>
              <a:t> with a struct?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79" name="Shape 57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</a:t>
            </a:r>
            <a:r>
              <a:rPr b="1" lang="en">
                <a:solidFill>
                  <a:srgbClr val="0000FF"/>
                </a:solidFill>
              </a:rPr>
              <a:t>make</a:t>
            </a:r>
            <a:r>
              <a:rPr lang="en"/>
              <a:t> with a struct?</a:t>
            </a:r>
            <a:endParaRPr/>
          </a:p>
        </p:txBody>
      </p:sp>
      <p:sp>
        <p:nvSpPr>
          <p:cNvPr id="580" name="Shape 580"/>
          <p:cNvSpPr txBox="1"/>
          <p:nvPr/>
        </p:nvSpPr>
        <p:spPr>
          <a:xfrm rot="-1800004">
            <a:off x="-189301" y="1212044"/>
            <a:ext cx="5004591" cy="58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</a:t>
            </a:r>
            <a:endParaRPr b="1" sz="1800">
              <a:solidFill>
                <a:srgbClr val="FF0000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make</a:t>
            </a:r>
            <a:r>
              <a:rPr lang="en" sz="1800"/>
              <a:t> is for </a:t>
            </a:r>
            <a:r>
              <a:rPr b="1" lang="en" sz="1800"/>
              <a:t>slices</a:t>
            </a:r>
            <a:r>
              <a:rPr lang="en" sz="1800"/>
              <a:t>, </a:t>
            </a:r>
            <a:r>
              <a:rPr b="1" lang="en" sz="1800"/>
              <a:t>maps</a:t>
            </a:r>
            <a:r>
              <a:rPr lang="en" sz="1800"/>
              <a:t>, and </a:t>
            </a:r>
            <a:r>
              <a:rPr b="1" lang="en" sz="1800"/>
              <a:t>channels</a:t>
            </a:r>
            <a:endParaRPr b="1" sz="1800"/>
          </a:p>
        </p:txBody>
      </p:sp>
      <p:sp>
        <p:nvSpPr>
          <p:cNvPr id="581" name="Shape 581"/>
          <p:cNvSpPr txBox="1"/>
          <p:nvPr>
            <p:ph idx="4294967295" type="body"/>
          </p:nvPr>
        </p:nvSpPr>
        <p:spPr>
          <a:xfrm>
            <a:off x="439800" y="37217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Shape 5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55950" cy="50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800" y="3952625"/>
            <a:ext cx="3479201" cy="1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2351" cy="49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Shape 5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450" y="3788450"/>
            <a:ext cx="3748550" cy="13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75" y="1137822"/>
            <a:ext cx="3447925" cy="4005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588" y="57150"/>
            <a:ext cx="49434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936838" y="204725"/>
            <a:ext cx="29664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a slice</a:t>
            </a:r>
            <a:endParaRPr sz="3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53" y="0"/>
            <a:ext cx="535049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Shape 599"/>
          <p:cNvCxnSpPr/>
          <p:nvPr/>
        </p:nvCxnSpPr>
        <p:spPr>
          <a:xfrm>
            <a:off x="4339600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Shape 600"/>
          <p:cNvCxnSpPr/>
          <p:nvPr/>
        </p:nvCxnSpPr>
        <p:spPr>
          <a:xfrm>
            <a:off x="5551975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Shape 601"/>
          <p:cNvCxnSpPr/>
          <p:nvPr/>
        </p:nvCxnSpPr>
        <p:spPr>
          <a:xfrm>
            <a:off x="6069275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Shape 602"/>
          <p:cNvSpPr/>
          <p:nvPr/>
        </p:nvSpPr>
        <p:spPr>
          <a:xfrm>
            <a:off x="2178275" y="1922550"/>
            <a:ext cx="1123200" cy="29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2178275" y="2274800"/>
            <a:ext cx="1662000" cy="99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9" name="Shape 609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/>
              <a:t>defines a struct type to hold customer info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 two variables using that struct type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dot-notation to print a field from each of the variables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changes the value of one of the fields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the changed field</a:t>
            </a:r>
            <a:endParaRPr sz="1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5" name="Shape 615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you use </a:t>
            </a:r>
            <a:r>
              <a:rPr b="1" lang="en" sz="2400">
                <a:solidFill>
                  <a:srgbClr val="0000FF"/>
                </a:solidFill>
              </a:rPr>
              <a:t>new</a:t>
            </a:r>
            <a:r>
              <a:rPr lang="en" sz="2400"/>
              <a:t> to create a variable of a </a:t>
            </a:r>
            <a:r>
              <a:rPr b="1" lang="en" sz="2400">
                <a:solidFill>
                  <a:srgbClr val="0000FF"/>
                </a:solidFill>
              </a:rPr>
              <a:t>struct</a:t>
            </a:r>
            <a:r>
              <a:rPr lang="en" sz="2400"/>
              <a:t> type?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1" name="Shape 621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you use </a:t>
            </a:r>
            <a:r>
              <a:rPr b="1" lang="en" sz="2400">
                <a:solidFill>
                  <a:srgbClr val="0000FF"/>
                </a:solidFill>
              </a:rPr>
              <a:t>make</a:t>
            </a:r>
            <a:r>
              <a:rPr lang="en" sz="2400"/>
              <a:t> to create a variable of a </a:t>
            </a:r>
            <a:r>
              <a:rPr b="1" lang="en" sz="2400">
                <a:solidFill>
                  <a:srgbClr val="0000FF"/>
                </a:solidFill>
              </a:rPr>
              <a:t>struct</a:t>
            </a:r>
            <a:r>
              <a:rPr lang="en" sz="2400"/>
              <a:t> type?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457200" y="977975"/>
            <a:ext cx="42687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slice</a:t>
            </a:r>
            <a:r>
              <a:rPr lang="en" sz="1000"/>
              <a:t> vs. </a:t>
            </a:r>
            <a:r>
              <a:rPr b="1" lang="en" sz="1000">
                <a:solidFill>
                  <a:srgbClr val="0000FF"/>
                </a:solidFill>
              </a:rPr>
              <a:t>slicing</a:t>
            </a:r>
            <a:r>
              <a:rPr lang="en" sz="1000"/>
              <a:t> vs. </a:t>
            </a:r>
            <a:r>
              <a:rPr b="1" lang="en" sz="1000">
                <a:solidFill>
                  <a:srgbClr val="0000FF"/>
                </a:solidFill>
              </a:rPr>
              <a:t>index access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slice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list</a:t>
            </a:r>
            <a:endParaRPr b="1"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:= []int{1, 3, 5, 7, 9, 11}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:= make([]string, 3, 5)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= append(greeting, "Hello")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= append(mySlice, myOtherSlice...)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= append(mySlice[:2], mySlice[3:]...)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map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key, value</a:t>
            </a:r>
            <a:endParaRPr b="1" sz="1000"/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key type, element type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initializing</a:t>
            </a:r>
            <a:endParaRPr sz="1000"/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myMap := map[int]string{&lt;entries&gt;}</a:t>
            </a:r>
            <a:endParaRPr sz="1000"/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 := make(map[string]string)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adding new entry</a:t>
            </a:r>
            <a:endParaRPr sz="1000"/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otras[“new key”] = “new value”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changing entry</a:t>
            </a:r>
            <a:endParaRPr sz="1000"/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otras[“new key”] = “newer value”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delete entry</a:t>
            </a:r>
            <a:endParaRPr sz="1000"/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delete(otras, “new key”)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comma ok idiom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val, ok := myGreeting[2]; ok { 	</a:t>
            </a:r>
            <a:endParaRPr sz="1000"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fmt.Println("val: ", val) </a:t>
            </a:r>
            <a:endParaRPr sz="1000"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fmt.Println("exists: ", exists) </a:t>
            </a:r>
            <a:endParaRPr sz="10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628" name="Shape 628"/>
          <p:cNvSpPr txBox="1"/>
          <p:nvPr>
            <p:ph idx="2" type="body"/>
          </p:nvPr>
        </p:nvSpPr>
        <p:spPr>
          <a:xfrm>
            <a:off x="4918150" y="977975"/>
            <a:ext cx="42258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make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slices, maps, channels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allocates memory</a:t>
            </a:r>
            <a:endParaRPr sz="1000"/>
          </a:p>
          <a:p>
            <a:pPr indent="-292100" lvl="0" marL="9144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initializes</a:t>
            </a:r>
            <a:endParaRPr sz="1000"/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puts 0 or empty string into values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new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returns a pointer</a:t>
            </a:r>
            <a:endParaRPr sz="1000"/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newly allocated</a:t>
            </a:r>
            <a:endParaRPr sz="1000"/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zeroed value</a:t>
            </a:r>
            <a:endParaRPr sz="1000"/>
          </a:p>
          <a:p>
            <a: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“returns a pointer to a newly allocated zeroed value of type T”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struct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grouped fields</a:t>
            </a:r>
            <a:endParaRPr b="1"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type person struct { name string age int }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p1 := person{name: "James"}	</a:t>
            </a:r>
            <a:endParaRPr sz="1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would you want to use make when creating a slice?</a:t>
            </a:r>
            <a:endParaRPr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vs map vs struct</a:t>
            </a:r>
            <a:endParaRPr/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the above data structures. Give an example of data that would be stored in each type.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705225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300" y="1781175"/>
            <a:ext cx="59817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248700" y="444100"/>
            <a:ext cx="3897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slicing a slice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597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175" y="3616251"/>
            <a:ext cx="2853825" cy="15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 rot="2594517">
            <a:off x="6420707" y="1165916"/>
            <a:ext cx="2966366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a slice</a:t>
            </a:r>
            <a:endParaRPr sz="3000"/>
          </a:p>
        </p:txBody>
      </p:sp>
      <p:sp>
        <p:nvSpPr>
          <p:cNvPr id="109" name="Shape 109"/>
          <p:cNvSpPr txBox="1"/>
          <p:nvPr/>
        </p:nvSpPr>
        <p:spPr>
          <a:xfrm>
            <a:off x="4560225" y="2247000"/>
            <a:ext cx="4067400" cy="120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think that our slice might grow, we can set a capacity larger than length. </a:t>
            </a:r>
            <a:r>
              <a:rPr b="1" lang="en" sz="1000"/>
              <a:t>This gives our slice room to grow without golang having to create a new underlying array every time our slice grows.</a:t>
            </a:r>
            <a:r>
              <a:rPr lang="en" sz="1000"/>
              <a:t> When the slice exceeds capacity, then a new underlying array will be created. These arrays double in size each time they’re created (2, 4, 8, 16) up to a certain point, and then they scale in some smaller proportion.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