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65" r:id="rId5"/>
    <p:sldId id="268" r:id="rId6"/>
    <p:sldId id="267" r:id="rId7"/>
    <p:sldId id="276" r:id="rId8"/>
    <p:sldId id="256" r:id="rId9"/>
    <p:sldId id="264" r:id="rId10"/>
    <p:sldId id="262" r:id="rId11"/>
    <p:sldId id="280" r:id="rId12"/>
    <p:sldId id="270" r:id="rId13"/>
    <p:sldId id="271" r:id="rId14"/>
    <p:sldId id="292" r:id="rId15"/>
    <p:sldId id="269" r:id="rId16"/>
    <p:sldId id="257" r:id="rId17"/>
    <p:sldId id="284" r:id="rId18"/>
    <p:sldId id="258" r:id="rId19"/>
    <p:sldId id="272" r:id="rId20"/>
    <p:sldId id="261" r:id="rId21"/>
    <p:sldId id="283" r:id="rId22"/>
    <p:sldId id="294" r:id="rId23"/>
    <p:sldId id="274" r:id="rId24"/>
    <p:sldId id="285" r:id="rId25"/>
    <p:sldId id="286" r:id="rId26"/>
    <p:sldId id="275" r:id="rId27"/>
    <p:sldId id="279" r:id="rId28"/>
    <p:sldId id="277" r:id="rId29"/>
    <p:sldId id="281" r:id="rId30"/>
    <p:sldId id="278" r:id="rId31"/>
    <p:sldId id="282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69" autoAdjust="0"/>
  </p:normalViewPr>
  <p:slideViewPr>
    <p:cSldViewPr>
      <p:cViewPr>
        <p:scale>
          <a:sx n="100" d="100"/>
          <a:sy n="100" d="100"/>
        </p:scale>
        <p:origin x="-516" y="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E8F1E-CF1A-4832-8AFA-5222B865A5B3}" type="datetimeFigureOut">
              <a:rPr lang="nl-BE" smtClean="0"/>
              <a:t>7/09/2017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B9AD-091A-4CC3-9DF1-0D5C2F66380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289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4B9AD-091A-4CC3-9DF1-0D5C2F66380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247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*CAMS – John Wills in “What DevOps Means</a:t>
            </a:r>
            <a:r>
              <a:rPr lang="en-US" baseline="0" dirty="0"/>
              <a:t> To Me” in 16/7/2010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4B9AD-091A-4CC3-9DF1-0D5C2F66380F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32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4B9AD-091A-4CC3-9DF1-0D5C2F66380F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036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4B9AD-091A-4CC3-9DF1-0D5C2F66380F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036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funding allows budgets to be accessed and funds to be drawn as the incremental changes require them.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4B9AD-091A-4CC3-9DF1-0D5C2F66380F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03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4B9AD-091A-4CC3-9DF1-0D5C2F66380F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902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i="1" dirty="0"/>
              <a:t>Background and what issues/opportunities the initiative will address. The scope should be broad enough to truly make a difference, but manageable to address in ~3 years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1DC5F-D888-4E09-AE65-31B128F2F8EF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848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-Arun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1DC5F-D888-4E09-AE65-31B128F2F8EF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8489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4B9AD-091A-4CC3-9DF1-0D5C2F66380F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1554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4B9AD-091A-4CC3-9DF1-0D5C2F66380F}" type="slidenum">
              <a:rPr lang="nl-BE">
                <a:solidFill>
                  <a:prstClr val="black"/>
                </a:solidFill>
              </a:rPr>
              <a:pPr/>
              <a:t>14</a:t>
            </a:fld>
            <a:endParaRPr lang="nl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54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https://youtu.be/_I94-tJlovg</a:t>
            </a:r>
          </a:p>
          <a:p>
            <a:r>
              <a:rPr lang="nl-BE" dirty="0"/>
              <a:t>https://youtu.be/_I94-tJlovg</a:t>
            </a:r>
          </a:p>
          <a:p>
            <a:endParaRPr lang="nl-BE" dirty="0"/>
          </a:p>
          <a:p>
            <a:r>
              <a:rPr lang="nl-BE" dirty="0"/>
              <a:t>https://www.youtube.com/results?search_query=devops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4B9AD-091A-4CC3-9DF1-0D5C2F66380F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3612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i="1" dirty="0"/>
              <a:t>Background and what issues/opportunities the initiative will address. The scope should be broad enough to truly make a difference, but manageable to address in ~3 years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1DC5F-D888-4E09-AE65-31B128F2F8EF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8489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4B9AD-091A-4CC3-9DF1-0D5C2F66380F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380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4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5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0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5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6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8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7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334EC-F52B-4559-A3A1-0446CE655A2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37E3C-11D5-42F7-AECC-6A60F5BA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3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www.youtube.com/results?search_query=devops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implementing-devops-real-world/table-of-contents" TargetMode="External"/><Relationship Id="rId5" Type="http://schemas.openxmlformats.org/officeDocument/2006/relationships/hyperlink" Target="http://teamplace.volvo.com/sites/DevOps/4%20DevOps%20knowledge/Forms/AllItems.aspx?RootFolder=/sites/DevOps/4%20DevOps%20knowledge/DevOps2017_Conf_Helsinki&amp;FolderCTID=0x0120008AC6BE4AF05C634C85F8BB3148ED4419&amp;View=%7b11E4797E-1C10-486A-AADA-CDAA24BB034D%7d" TargetMode="External"/><Relationship Id="rId4" Type="http://schemas.openxmlformats.org/officeDocument/2006/relationships/hyperlink" Target="https://youtu.be/_I94-tJlov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teamplace.volvo.com/sites/DevOps/SitePages/Home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eamplace.volvo.com/sites/itssits/devrtsupport/DRS%20Cont%20Improvements/Methods%20Review/Methods_inventory_review_20170411.xls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Devops Cookbook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nl-BE" u="sng" dirty="0"/>
              <a:t>Agenda</a:t>
            </a:r>
            <a:r>
              <a:rPr lang="nl-BE" dirty="0"/>
              <a:t>:</a:t>
            </a:r>
          </a:p>
          <a:p>
            <a:pPr lvl="1">
              <a:buFontTx/>
              <a:buChar char="-"/>
            </a:pPr>
            <a:r>
              <a:rPr lang="nl-BE" dirty="0"/>
              <a:t>Recap previous meeting</a:t>
            </a:r>
          </a:p>
          <a:p>
            <a:pPr lvl="1">
              <a:buFontTx/>
              <a:buChar char="-"/>
            </a:pPr>
            <a:r>
              <a:rPr lang="nl-BE" dirty="0"/>
              <a:t>Present &amp; share content</a:t>
            </a:r>
          </a:p>
          <a:p>
            <a:pPr lvl="1">
              <a:buFontTx/>
              <a:buChar char="-"/>
            </a:pPr>
            <a:r>
              <a:rPr lang="nl-BE" b="1" dirty="0"/>
              <a:t>Review content proposals</a:t>
            </a:r>
          </a:p>
          <a:p>
            <a:pPr lvl="1">
              <a:buFontTx/>
              <a:buChar char="-"/>
            </a:pPr>
            <a:r>
              <a:rPr lang="nl-BE" dirty="0"/>
              <a:t>Present teamplace</a:t>
            </a:r>
          </a:p>
          <a:p>
            <a:pPr lvl="1">
              <a:buFontTx/>
              <a:buChar char="-"/>
            </a:pPr>
            <a:r>
              <a:rPr lang="nl-BE" dirty="0"/>
              <a:t>Capture &amp; process feedback</a:t>
            </a:r>
          </a:p>
          <a:p>
            <a:pPr lvl="1">
              <a:buFontTx/>
              <a:buChar char="-"/>
            </a:pPr>
            <a:r>
              <a:rPr lang="nl-BE" dirty="0"/>
              <a:t>Agree on next steps</a:t>
            </a:r>
          </a:p>
        </p:txBody>
      </p:sp>
    </p:spTree>
    <p:extLst>
      <p:ext uri="{BB962C8B-B14F-4D97-AF65-F5344CB8AC3E}">
        <p14:creationId xmlns:p14="http://schemas.microsoft.com/office/powerpoint/2010/main" val="3609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39725" y="6281532"/>
            <a:ext cx="503238" cy="207963"/>
          </a:xfrm>
        </p:spPr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8246" y="620688"/>
            <a:ext cx="866152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0320" y="8845"/>
            <a:ext cx="8620125" cy="8778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CA" dirty="0"/>
              <a:t>Why </a:t>
            </a:r>
            <a:r>
              <a:rPr lang="en-CA" dirty="0" err="1"/>
              <a:t>Devops</a:t>
            </a:r>
            <a:endParaRPr lang="en-CA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65726" y="731312"/>
            <a:ext cx="4426233" cy="116955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Traditional  IT development and  IT operations silos don’t scale well for rapid response.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Market evidence shows that companies that incorporate </a:t>
            </a:r>
            <a:r>
              <a:rPr lang="en-US" sz="1400" dirty="0" err="1"/>
              <a:t>DevOps</a:t>
            </a:r>
            <a:r>
              <a:rPr lang="en-US" sz="1400" dirty="0"/>
              <a:t> practices get more done</a:t>
            </a:r>
            <a:endParaRPr lang="en-CA" sz="1400" dirty="0"/>
          </a:p>
          <a:p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246" y="1972768"/>
            <a:ext cx="4345354" cy="369332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</a:t>
            </a:r>
            <a:r>
              <a:rPr lang="en-C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adopt DevOps?</a:t>
            </a:r>
          </a:p>
        </p:txBody>
      </p:sp>
      <p:sp>
        <p:nvSpPr>
          <p:cNvPr id="14" name="Right Triangle 13"/>
          <p:cNvSpPr/>
          <p:nvPr/>
        </p:nvSpPr>
        <p:spPr>
          <a:xfrm rot="13485961">
            <a:off x="3661731" y="869183"/>
            <a:ext cx="402495" cy="402495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Oval 15"/>
          <p:cNvSpPr/>
          <p:nvPr/>
        </p:nvSpPr>
        <p:spPr>
          <a:xfrm>
            <a:off x="714955" y="3793295"/>
            <a:ext cx="397933" cy="3979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94256" y="2541204"/>
            <a:ext cx="322351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 responsive to business change.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4255" y="3092360"/>
            <a:ext cx="322351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Maintain stable, highly available IT infrastructure.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94256" y="3716124"/>
            <a:ext cx="322351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Deliver quality services that meet the needs of the business.</a:t>
            </a:r>
          </a:p>
        </p:txBody>
      </p:sp>
      <p:sp>
        <p:nvSpPr>
          <p:cNvPr id="20" name="Oval 19"/>
          <p:cNvSpPr/>
          <p:nvPr/>
        </p:nvSpPr>
        <p:spPr>
          <a:xfrm>
            <a:off x="714955" y="2566463"/>
            <a:ext cx="397933" cy="3979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714955" y="3179879"/>
            <a:ext cx="397933" cy="3979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719083" y="4423111"/>
            <a:ext cx="397933" cy="3979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98384" y="4345940"/>
            <a:ext cx="32193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Provide a good user experience for the end customer.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7544" y="731312"/>
            <a:ext cx="3015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today’s world, business agility is essential for Volvo group to stay competitive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17063" y="1954655"/>
            <a:ext cx="3961693" cy="369332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DevOps</a:t>
            </a:r>
            <a:r>
              <a:rPr lang="en-C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results* 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641" y="2442930"/>
            <a:ext cx="2538536" cy="32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528371" y="5672281"/>
            <a:ext cx="3907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* Market data on devops implementations</a:t>
            </a:r>
          </a:p>
          <a:p>
            <a:r>
              <a:rPr lang="nl-BE" sz="1200" dirty="0"/>
              <a:t>** ref Gartner Bi model IT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40321" y="5157192"/>
            <a:ext cx="4433280" cy="369332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Applicability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CA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1944" y="5526524"/>
            <a:ext cx="443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current estimate is that  within Volvo Group </a:t>
            </a:r>
            <a:r>
              <a:rPr lang="en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Devops</a:t>
            </a:r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could be relevant for 50% of the IT teams**</a:t>
            </a:r>
          </a:p>
        </p:txBody>
      </p:sp>
    </p:spTree>
    <p:extLst>
      <p:ext uri="{BB962C8B-B14F-4D97-AF65-F5344CB8AC3E}">
        <p14:creationId xmlns:p14="http://schemas.microsoft.com/office/powerpoint/2010/main" val="3373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Arun\DevOps_Drive\DevOps_Cookbook\ro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722" y="5824813"/>
            <a:ext cx="1319782" cy="98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Arun\DevOps_Drive\DevOps_Cookbook\fast-track-rapid-prototyp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49" y="4365104"/>
            <a:ext cx="1813117" cy="11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Arun\DevOps_Drive\DevOps_Cookbook\Repaatab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28281"/>
            <a:ext cx="1304776" cy="130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Arun\DevOps_Drive\DevOps_Cookbook\reliabl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112051"/>
            <a:ext cx="1027108" cy="116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40320" y="8845"/>
            <a:ext cx="8620125" cy="8778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CA" dirty="0"/>
              <a:t>Why </a:t>
            </a:r>
            <a:r>
              <a:rPr lang="en-CA" dirty="0" err="1"/>
              <a:t>Devops</a:t>
            </a:r>
            <a:r>
              <a:rPr lang="en-CA" dirty="0"/>
              <a:t>: 4 R’s </a:t>
            </a:r>
            <a:r>
              <a:rPr lang="en-US" dirty="0"/>
              <a:t>value proposition</a:t>
            </a:r>
            <a:endParaRPr lang="en-CA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764704"/>
            <a:ext cx="87241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Reliable:  </a:t>
            </a:r>
            <a:r>
              <a:rPr lang="en-IN" dirty="0"/>
              <a:t>Every piece of developed, delivered and deployed software is of high quality, and the process for delivering and deploying it works smoothly with very minimal errors.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b="1" dirty="0"/>
              <a:t>Repeatable:</a:t>
            </a:r>
            <a:r>
              <a:rPr lang="en-IN" dirty="0"/>
              <a:t>  Software development, delivery and deployment processes are repeatable and objectively verifiable for high–quality. We can re-execute any part of this process over and over again whenever necessary.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b="1" dirty="0"/>
              <a:t>Rapid:  </a:t>
            </a:r>
            <a:r>
              <a:rPr lang="en-IN" dirty="0"/>
              <a:t>Software Development Life Cycle time can be made as short as possible— from concept to working delivered software that gets deployed into production can be as fast as  possible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r>
              <a:rPr lang="en-IN" b="1" dirty="0"/>
              <a:t>Return-on-Investment (ROI):</a:t>
            </a:r>
            <a:r>
              <a:rPr lang="en-IN" dirty="0"/>
              <a:t> The process of development, delivery and deployment occurs with minimal waste. The ratio of business value to software effort is as high as possible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05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devops?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Purpose</a:t>
            </a:r>
            <a:r>
              <a:rPr lang="en-US" sz="2800" b="1" dirty="0"/>
              <a:t>: </a:t>
            </a:r>
          </a:p>
          <a:p>
            <a:pPr>
              <a:buFontTx/>
              <a:buChar char="-"/>
            </a:pPr>
            <a:r>
              <a:rPr lang="en-US" sz="2800" b="1" dirty="0"/>
              <a:t>Give a high level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definition</a:t>
            </a:r>
            <a:r>
              <a:rPr lang="en-US" sz="2800" b="1" dirty="0"/>
              <a:t> of </a:t>
            </a:r>
            <a:r>
              <a:rPr lang="en-US" sz="2800" b="1" dirty="0" err="1"/>
              <a:t>devops</a:t>
            </a:r>
            <a:r>
              <a:rPr lang="en-US" sz="2800" b="1" dirty="0"/>
              <a:t> </a:t>
            </a:r>
          </a:p>
          <a:p>
            <a:pPr>
              <a:buFontTx/>
              <a:buChar char="-"/>
            </a:pPr>
            <a:r>
              <a:rPr lang="en-US" sz="2800" b="1" dirty="0"/>
              <a:t>Highlight the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key elements </a:t>
            </a:r>
            <a:r>
              <a:rPr lang="en-US" sz="2800" b="1" dirty="0"/>
              <a:t>of </a:t>
            </a:r>
            <a:r>
              <a:rPr lang="en-US" sz="2800" b="1" dirty="0" err="1"/>
              <a:t>devops</a:t>
            </a:r>
            <a:endParaRPr lang="en-US" sz="2800" b="1" dirty="0"/>
          </a:p>
          <a:p>
            <a:pPr marL="0" indent="0">
              <a:buNone/>
            </a:pPr>
            <a:endParaRPr lang="en-US" sz="2800" b="1" i="1" dirty="0"/>
          </a:p>
          <a:p>
            <a:pPr marL="0" indent="0">
              <a:buNone/>
            </a:pPr>
            <a:endParaRPr lang="en-US" sz="2800" b="1" i="1" dirty="0"/>
          </a:p>
          <a:p>
            <a:pPr marL="0" indent="0">
              <a:buNone/>
            </a:pPr>
            <a:r>
              <a:rPr lang="en-US" sz="2800" b="1" i="1" dirty="0"/>
              <a:t>It should be on “management summary level”, even if the audience is not management but anyone who tries to understand what </a:t>
            </a:r>
            <a:r>
              <a:rPr lang="en-US" sz="2800" b="1" i="1" dirty="0" err="1"/>
              <a:t>devops</a:t>
            </a:r>
            <a:r>
              <a:rPr lang="en-US" sz="2800" b="1" i="1" dirty="0"/>
              <a:t> is. 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6617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43" y="26186"/>
            <a:ext cx="8229600" cy="1143000"/>
          </a:xfrm>
        </p:spPr>
        <p:txBody>
          <a:bodyPr/>
          <a:lstStyle/>
          <a:p>
            <a:r>
              <a:rPr lang="nl-BE" dirty="0"/>
              <a:t>What is devops?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246" y="2492896"/>
            <a:ext cx="5611906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b="1" dirty="0"/>
              <a:t>development process to production support. 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Culture</a:t>
            </a:r>
            <a:r>
              <a:rPr lang="en-US" sz="2800" dirty="0"/>
              <a:t> People and process first.  If you don’t have culture, all automation attempts will be fruitless.</a:t>
            </a:r>
          </a:p>
          <a:p>
            <a:r>
              <a:rPr lang="en-US" sz="2800" b="1" dirty="0"/>
              <a:t>Automation</a:t>
            </a:r>
            <a:r>
              <a:rPr lang="en-US" sz="2800" dirty="0"/>
              <a:t> This is one of the places you start once you understand your culture.  At this point, the tools can start to stitch together an automation fabric for </a:t>
            </a:r>
            <a:r>
              <a:rPr lang="en-US" sz="2800" dirty="0" err="1"/>
              <a:t>Devops</a:t>
            </a:r>
            <a:r>
              <a:rPr lang="en-US" sz="2800" dirty="0"/>
              <a:t>.  Tools for release management, provisioning, configuration management, systems integration, monitoring and control, and orchestration become important pieces in building a </a:t>
            </a:r>
            <a:r>
              <a:rPr lang="en-US" sz="2800" dirty="0" err="1"/>
              <a:t>Devops</a:t>
            </a:r>
            <a:r>
              <a:rPr lang="en-US" sz="2800" dirty="0"/>
              <a:t> fabric.</a:t>
            </a:r>
          </a:p>
          <a:p>
            <a:r>
              <a:rPr lang="en-US" sz="2800" b="1" dirty="0"/>
              <a:t>Measurement</a:t>
            </a:r>
            <a:r>
              <a:rPr lang="en-US" sz="2800" dirty="0"/>
              <a:t> If you can’t measure, you can’t improve.  A successful </a:t>
            </a:r>
            <a:r>
              <a:rPr lang="en-US" sz="2800" dirty="0" err="1"/>
              <a:t>Devops</a:t>
            </a:r>
            <a:r>
              <a:rPr lang="en-US" sz="2800" dirty="0"/>
              <a:t> implementation will measure everything it can as often as it can… performance metrics, process metrics, and even people metrics.</a:t>
            </a:r>
          </a:p>
          <a:p>
            <a:r>
              <a:rPr lang="en-US" sz="2800" b="1" dirty="0"/>
              <a:t>Sharing</a:t>
            </a:r>
            <a:r>
              <a:rPr lang="en-US" sz="2800" dirty="0"/>
              <a:t> </a:t>
            </a:r>
            <a:r>
              <a:rPr lang="en-US" sz="2800" dirty="0" err="1"/>
              <a:t>Sharing</a:t>
            </a:r>
            <a:r>
              <a:rPr lang="en-US" sz="2800" dirty="0"/>
              <a:t> is the loopback in the CAMS cycle.  Creating a culture where people share ideas and problems is critical. </a:t>
            </a:r>
          </a:p>
        </p:txBody>
      </p:sp>
      <p:sp>
        <p:nvSpPr>
          <p:cNvPr id="4" name="Rounded Rectangle 3"/>
          <p:cNvSpPr/>
          <p:nvPr/>
        </p:nvSpPr>
        <p:spPr>
          <a:xfrm rot="2275819">
            <a:off x="6814409" y="550615"/>
            <a:ext cx="2042412" cy="730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Content proposal, to be reviewed 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11560" y="6165304"/>
            <a:ext cx="504056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Allign with what efficode is thinking, waldemar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92896"/>
            <a:ext cx="27146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8246" y="1196752"/>
            <a:ext cx="866152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DevOps</a:t>
            </a:r>
            <a:r>
              <a:rPr lang="en-US" b="1" dirty="0">
                <a:solidFill>
                  <a:schemeClr val="tx1"/>
                </a:solidFill>
              </a:rPr>
              <a:t> is the practice of operations and development engineers participating together in the entire service lifecycle, from design through the development process to production support. </a:t>
            </a:r>
          </a:p>
        </p:txBody>
      </p:sp>
    </p:spTree>
    <p:extLst>
      <p:ext uri="{BB962C8B-B14F-4D97-AF65-F5344CB8AC3E}">
        <p14:creationId xmlns:p14="http://schemas.microsoft.com/office/powerpoint/2010/main" val="816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43" y="26186"/>
            <a:ext cx="8229600" cy="1143000"/>
          </a:xfrm>
        </p:spPr>
        <p:txBody>
          <a:bodyPr/>
          <a:lstStyle/>
          <a:p>
            <a:r>
              <a:rPr lang="nl-BE" dirty="0"/>
              <a:t>What is devops?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246" y="2492897"/>
            <a:ext cx="5323874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Key features of devops mindset?</a:t>
            </a:r>
            <a:endParaRPr lang="en-US" sz="1800" b="1" dirty="0"/>
          </a:p>
          <a:p>
            <a:pPr marL="0" indent="0">
              <a:buNone/>
            </a:pPr>
            <a:r>
              <a:rPr lang="pl-PL" sz="1400" dirty="0"/>
              <a:t>● Customer centric action</a:t>
            </a:r>
          </a:p>
          <a:p>
            <a:pPr marL="0" indent="0">
              <a:buNone/>
            </a:pPr>
            <a:r>
              <a:rPr lang="pl-PL" sz="1400" dirty="0"/>
              <a:t>Making sure that deliver value for customer.</a:t>
            </a:r>
          </a:p>
          <a:p>
            <a:pPr marL="0" indent="0">
              <a:buNone/>
            </a:pPr>
            <a:r>
              <a:rPr lang="pl-PL" sz="1400" dirty="0"/>
              <a:t>● End-to-end responsibility</a:t>
            </a:r>
          </a:p>
          <a:p>
            <a:pPr marL="0" indent="0">
              <a:buNone/>
            </a:pPr>
            <a:r>
              <a:rPr lang="pl-PL" sz="1400" dirty="0"/>
              <a:t>Clear, common vision what is the goal and responsiblity for the delivery from the begining to the end.</a:t>
            </a:r>
          </a:p>
          <a:p>
            <a:pPr marL="0" indent="0">
              <a:buNone/>
            </a:pPr>
            <a:r>
              <a:rPr lang="pl-PL" sz="1400" dirty="0"/>
              <a:t>● Cross-functional teams</a:t>
            </a:r>
          </a:p>
          <a:p>
            <a:pPr marL="0" indent="0">
              <a:buNone/>
            </a:pPr>
            <a:r>
              <a:rPr lang="pl-PL" sz="1400" dirty="0"/>
              <a:t>Share knowledge, ideas and skills.</a:t>
            </a:r>
          </a:p>
          <a:p>
            <a:pPr marL="0" indent="0">
              <a:buNone/>
            </a:pPr>
            <a:r>
              <a:rPr lang="pl-PL" sz="1400" dirty="0"/>
              <a:t>● Continuous improvement &amp; innovative culture</a:t>
            </a:r>
          </a:p>
          <a:p>
            <a:pPr marL="0" indent="0">
              <a:buNone/>
            </a:pPr>
            <a:r>
              <a:rPr lang="pl-PL" sz="1400" dirty="0"/>
              <a:t>Always asking a questions: what can be improved?</a:t>
            </a:r>
          </a:p>
          <a:p>
            <a:pPr marL="0" indent="0">
              <a:buNone/>
            </a:pPr>
            <a:r>
              <a:rPr lang="pl-PL" sz="1400" dirty="0"/>
              <a:t>how can be improved? What can be automated?</a:t>
            </a:r>
          </a:p>
          <a:p>
            <a:pPr marL="0" indent="0">
              <a:buNone/>
            </a:pPr>
            <a:r>
              <a:rPr lang="pl-PL" sz="1400" dirty="0"/>
              <a:t>● Test &amp; infrastructure extensive automation</a:t>
            </a:r>
          </a:p>
          <a:p>
            <a:pPr marL="0" indent="0">
              <a:buNone/>
            </a:pPr>
            <a:r>
              <a:rPr lang="pl-PL" sz="1400" dirty="0"/>
              <a:t>Automate every repetitious tasks.</a:t>
            </a:r>
          </a:p>
          <a:p>
            <a:pPr marL="0" indent="0">
              <a:buNone/>
            </a:pPr>
            <a:r>
              <a:rPr lang="en-US" sz="1400" dirty="0"/>
              <a:t>● Application, infra and process </a:t>
            </a:r>
            <a:r>
              <a:rPr lang="pl-PL" sz="1400" dirty="0"/>
              <a:t>meaningful </a:t>
            </a:r>
            <a:r>
              <a:rPr lang="en-US" sz="1400" dirty="0"/>
              <a:t>monitoring</a:t>
            </a:r>
            <a:endParaRPr lang="pl-PL" sz="1400" dirty="0"/>
          </a:p>
          <a:p>
            <a:pPr marL="0" indent="0">
              <a:buNone/>
            </a:pPr>
            <a:r>
              <a:rPr lang="pl-PL" sz="1400" dirty="0"/>
              <a:t>Monitoring which doesnt say anything and is hard to understand is a waste.</a:t>
            </a:r>
          </a:p>
        </p:txBody>
      </p:sp>
      <p:sp>
        <p:nvSpPr>
          <p:cNvPr id="4" name="Rounded Rectangle 3"/>
          <p:cNvSpPr/>
          <p:nvPr/>
        </p:nvSpPr>
        <p:spPr>
          <a:xfrm rot="2275819">
            <a:off x="6814409" y="550615"/>
            <a:ext cx="2042412" cy="730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prstClr val="white"/>
                </a:solidFill>
              </a:rPr>
              <a:t>Content proposal, to be reviewed 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03440" y="6493178"/>
            <a:ext cx="504056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prstClr val="white"/>
                </a:solidFill>
              </a:rPr>
              <a:t>Allign with what efficode is thinking, waldemar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92896"/>
            <a:ext cx="27146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8246" y="1196752"/>
            <a:ext cx="866152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prstClr val="black"/>
                </a:solidFill>
              </a:rPr>
              <a:t>DevOps</a:t>
            </a:r>
            <a:r>
              <a:rPr lang="en-US" b="1" dirty="0">
                <a:solidFill>
                  <a:prstClr val="black"/>
                </a:solidFill>
              </a:rPr>
              <a:t> is the practice of operations and development engineers participating together in the entire service lifecycle, from design through the development process to production support. </a:t>
            </a:r>
          </a:p>
        </p:txBody>
      </p:sp>
    </p:spTree>
    <p:extLst>
      <p:ext uri="{BB962C8B-B14F-4D97-AF65-F5344CB8AC3E}">
        <p14:creationId xmlns:p14="http://schemas.microsoft.com/office/powerpoint/2010/main" val="35650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do I “become devops”?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Purpose</a:t>
            </a:r>
            <a:r>
              <a:rPr lang="en-US" dirty="0"/>
              <a:t>: this section should explain to people what they could/should do if they want to “become </a:t>
            </a:r>
            <a:r>
              <a:rPr lang="en-US" dirty="0" err="1"/>
              <a:t>devops</a:t>
            </a:r>
            <a:r>
              <a:rPr lang="en-US" dirty="0"/>
              <a:t>”. It could point to how to request </a:t>
            </a:r>
            <a:r>
              <a:rPr lang="en-US" dirty="0" err="1"/>
              <a:t>devops</a:t>
            </a:r>
            <a:r>
              <a:rPr lang="en-US" dirty="0"/>
              <a:t> service from </a:t>
            </a:r>
            <a:r>
              <a:rPr lang="en-US" dirty="0" err="1"/>
              <a:t>Devops</a:t>
            </a:r>
            <a:r>
              <a:rPr lang="en-US" dirty="0"/>
              <a:t> COE</a:t>
            </a:r>
          </a:p>
        </p:txBody>
      </p:sp>
      <p:sp>
        <p:nvSpPr>
          <p:cNvPr id="5" name="Rounded Rectangle 4"/>
          <p:cNvSpPr/>
          <p:nvPr/>
        </p:nvSpPr>
        <p:spPr>
          <a:xfrm rot="1733443">
            <a:off x="4300641" y="951837"/>
            <a:ext cx="504056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Owners: kasia</a:t>
            </a:r>
          </a:p>
        </p:txBody>
      </p:sp>
    </p:spTree>
    <p:extLst>
      <p:ext uri="{BB962C8B-B14F-4D97-AF65-F5344CB8AC3E}">
        <p14:creationId xmlns:p14="http://schemas.microsoft.com/office/powerpoint/2010/main" val="12140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do I “become devops”?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76" y="1576777"/>
            <a:ext cx="3312368" cy="65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Coming soon !</a:t>
            </a:r>
          </a:p>
        </p:txBody>
      </p:sp>
      <p:sp>
        <p:nvSpPr>
          <p:cNvPr id="4" name="Rounded Rectangle 3"/>
          <p:cNvSpPr/>
          <p:nvPr/>
        </p:nvSpPr>
        <p:spPr>
          <a:xfrm rot="2275819">
            <a:off x="6892909" y="795368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Content proposal, to be decided</a:t>
            </a:r>
          </a:p>
        </p:txBody>
      </p:sp>
    </p:spTree>
    <p:extLst>
      <p:ext uri="{BB962C8B-B14F-4D97-AF65-F5344CB8AC3E}">
        <p14:creationId xmlns:p14="http://schemas.microsoft.com/office/powerpoint/2010/main" val="6222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can I learn more on devops?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Purpose</a:t>
            </a:r>
            <a:r>
              <a:rPr lang="en-US" dirty="0"/>
              <a:t>: this section should explain to people what they can learn more on </a:t>
            </a:r>
            <a:r>
              <a:rPr lang="en-US" dirty="0" err="1"/>
              <a:t>devops</a:t>
            </a:r>
            <a:r>
              <a:rPr lang="en-US" dirty="0"/>
              <a:t>. trainings to follow, material to read, etc….</a:t>
            </a:r>
          </a:p>
          <a:p>
            <a:pPr marL="0" indent="0">
              <a:buNone/>
            </a:pPr>
            <a:r>
              <a:rPr lang="en-US" dirty="0"/>
              <a:t> The section should only point them on where to find the material and should not contain the material itself.</a:t>
            </a:r>
          </a:p>
        </p:txBody>
      </p:sp>
      <p:sp>
        <p:nvSpPr>
          <p:cNvPr id="5" name="Rounded Rectangle 4"/>
          <p:cNvSpPr/>
          <p:nvPr/>
        </p:nvSpPr>
        <p:spPr>
          <a:xfrm rot="1733443">
            <a:off x="3920892" y="1334749"/>
            <a:ext cx="504056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Owners: evelien</a:t>
            </a:r>
          </a:p>
        </p:txBody>
      </p:sp>
    </p:spTree>
    <p:extLst>
      <p:ext uri="{BB962C8B-B14F-4D97-AF65-F5344CB8AC3E}">
        <p14:creationId xmlns:p14="http://schemas.microsoft.com/office/powerpoint/2010/main" val="42411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104691" y="4522329"/>
            <a:ext cx="3796060" cy="14989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47" y="0"/>
            <a:ext cx="8229600" cy="956949"/>
          </a:xfrm>
        </p:spPr>
        <p:txBody>
          <a:bodyPr/>
          <a:lstStyle/>
          <a:p>
            <a:r>
              <a:rPr lang="nl-BE" dirty="0"/>
              <a:t>How can I learn more on devops?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4221" y="1988840"/>
            <a:ext cx="3749707" cy="369332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Interesting links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CA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0320" y="836712"/>
            <a:ext cx="6563928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There is a lot of interesting material on available on the internet on this topic. Below you can find some recommended links &amp; recommended material to start your </a:t>
            </a:r>
            <a:r>
              <a:rPr lang="en-US" b="1" dirty="0" err="1">
                <a:solidFill>
                  <a:schemeClr val="tx1"/>
                </a:solidFill>
              </a:rPr>
              <a:t>Devops</a:t>
            </a:r>
            <a:r>
              <a:rPr lang="en-US" b="1" dirty="0">
                <a:solidFill>
                  <a:schemeClr val="tx1"/>
                </a:solidFill>
              </a:rPr>
              <a:t> Journey.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691" y="3930294"/>
            <a:ext cx="3842413" cy="369332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Tube</a:t>
            </a:r>
            <a:endParaRPr lang="en-CA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68566" y="3930294"/>
            <a:ext cx="3898577" cy="369332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Books</a:t>
            </a:r>
            <a:endParaRPr lang="en-CA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0758" y="5374957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Just search for </a:t>
            </a:r>
            <a:r>
              <a:rPr lang="en-US" dirty="0" err="1">
                <a:hlinkClick r:id="rId3"/>
              </a:rPr>
              <a:t>devops</a:t>
            </a:r>
            <a:r>
              <a:rPr lang="en-US" dirty="0">
                <a:hlinkClick r:id="rId3"/>
              </a:rPr>
              <a:t> on </a:t>
            </a:r>
            <a:r>
              <a:rPr lang="en-US" dirty="0" err="1">
                <a:hlinkClick r:id="rId3"/>
              </a:rPr>
              <a:t>Youtube</a:t>
            </a:r>
            <a:r>
              <a:rPr lang="en-US" dirty="0">
                <a:hlinkClick r:id="rId3"/>
              </a:rPr>
              <a:t> and you'll find lots of stuff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3013" y="4724830"/>
            <a:ext cx="3532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What is </a:t>
            </a:r>
            <a:r>
              <a:rPr lang="en-US" dirty="0" err="1">
                <a:hlinkClick r:id="rId4"/>
              </a:rPr>
              <a:t>DevOps</a:t>
            </a:r>
            <a:r>
              <a:rPr lang="en-US" dirty="0">
                <a:hlinkClick r:id="rId4"/>
              </a:rPr>
              <a:t>? - In Simple English</a:t>
            </a:r>
            <a:endParaRPr lang="nl-BE" dirty="0"/>
          </a:p>
        </p:txBody>
      </p:sp>
      <p:sp>
        <p:nvSpPr>
          <p:cNvPr id="30" name="Rectangle 29"/>
          <p:cNvSpPr/>
          <p:nvPr/>
        </p:nvSpPr>
        <p:spPr>
          <a:xfrm>
            <a:off x="240320" y="6304348"/>
            <a:ext cx="8661526" cy="540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Contact </a:t>
            </a:r>
            <a:r>
              <a:rPr lang="en-US" b="1" dirty="0" err="1">
                <a:solidFill>
                  <a:schemeClr val="tx1"/>
                </a:solidFill>
              </a:rPr>
              <a:t>Devops</a:t>
            </a:r>
            <a:r>
              <a:rPr lang="en-US" b="1" dirty="0">
                <a:solidFill>
                  <a:schemeClr val="tx1"/>
                </a:solidFill>
              </a:rPr>
              <a:t> COE for more information</a:t>
            </a:r>
          </a:p>
        </p:txBody>
      </p:sp>
      <p:sp>
        <p:nvSpPr>
          <p:cNvPr id="35" name="Rounded Rectangle 34">
            <a:hlinkClick r:id="rId5"/>
          </p:cNvPr>
          <p:cNvSpPr/>
          <p:nvPr/>
        </p:nvSpPr>
        <p:spPr>
          <a:xfrm>
            <a:off x="96924" y="2649017"/>
            <a:ext cx="3796060" cy="11884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TextBox 35"/>
          <p:cNvSpPr txBox="1"/>
          <p:nvPr/>
        </p:nvSpPr>
        <p:spPr>
          <a:xfrm>
            <a:off x="4445047" y="1988840"/>
            <a:ext cx="3898577" cy="369332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  <a:endParaRPr lang="en-CA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547564" y="2649017"/>
            <a:ext cx="3796060" cy="11884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rgbClr val="0563C1"/>
                </a:solidFill>
                <a:ea typeface="Calibri"/>
                <a:cs typeface="Times New Roman"/>
                <a:hlinkClick r:id="rId6"/>
              </a:rPr>
              <a:t>Pluralsight</a:t>
            </a:r>
            <a:r>
              <a:rPr lang="en-US" u="sng" dirty="0">
                <a:solidFill>
                  <a:srgbClr val="0563C1"/>
                </a:solidFill>
                <a:ea typeface="Calibri"/>
                <a:cs typeface="Times New Roman"/>
                <a:hlinkClick r:id="rId6"/>
              </a:rPr>
              <a:t> trainings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0320" y="2904277"/>
            <a:ext cx="36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hlinkClick r:id="rId5"/>
              </a:rPr>
              <a:t>Devops conference 2017  Helsinki</a:t>
            </a:r>
            <a:endParaRPr lang="nl-BE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697" y="859356"/>
            <a:ext cx="1039272" cy="103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189" y="4496690"/>
            <a:ext cx="1422964" cy="205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6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Devops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Purpose:</a:t>
            </a:r>
          </a:p>
          <a:p>
            <a:pPr>
              <a:buFontTx/>
              <a:buChar char="-"/>
            </a:pPr>
            <a:r>
              <a:rPr lang="nl-BE" dirty="0" smtClean="0"/>
              <a:t>Shows of the devops tools</a:t>
            </a:r>
          </a:p>
          <a:p>
            <a:pPr>
              <a:buFontTx/>
              <a:buChar char="-"/>
            </a:pPr>
            <a:r>
              <a:rPr lang="nl-BE" dirty="0" smtClean="0"/>
              <a:t>Show where they fit into the devops concept</a:t>
            </a:r>
          </a:p>
          <a:p>
            <a:pPr>
              <a:buFontTx/>
              <a:buChar char="-"/>
            </a:pPr>
            <a:r>
              <a:rPr lang="nl-BE" dirty="0" smtClean="0"/>
              <a:t>Connect it to the different technologies (java/.net – as a start)</a:t>
            </a:r>
          </a:p>
          <a:p>
            <a:pPr>
              <a:buFontTx/>
              <a:buChar char="-"/>
            </a:pPr>
            <a:r>
              <a:rPr lang="nl-BE" dirty="0" smtClean="0"/>
              <a:t>Emphasize the importance of tools</a:t>
            </a:r>
          </a:p>
          <a:p>
            <a:pPr>
              <a:buFontTx/>
              <a:buChar char="-"/>
            </a:pPr>
            <a:r>
              <a:rPr lang="nl-BE" smtClean="0"/>
              <a:t>Show where to find more details on the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009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683568" y="1700808"/>
            <a:ext cx="7898524" cy="4133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Symbol" pitchFamily="18" charset="2"/>
              <a:buAutoNum type="arabicPeriod"/>
            </a:pPr>
            <a:r>
              <a:rPr lang="pl-PL" b="1" dirty="0"/>
              <a:t>DevOps CoE </a:t>
            </a:r>
            <a:r>
              <a:rPr lang="pl-PL" dirty="0"/>
              <a:t>– Katarzyna Wojcik</a:t>
            </a:r>
          </a:p>
          <a:p>
            <a:pPr marL="514350" indent="-514350">
              <a:buFont typeface="Symbol" pitchFamily="18" charset="2"/>
              <a:buAutoNum type="arabicPeriod"/>
            </a:pPr>
            <a:r>
              <a:rPr lang="pl-PL" b="1" dirty="0"/>
              <a:t>DevOps pilots </a:t>
            </a:r>
            <a:r>
              <a:rPr lang="pl-PL" dirty="0"/>
              <a:t>– Marcin Klimkiewicz</a:t>
            </a:r>
          </a:p>
          <a:p>
            <a:pPr marL="514350" indent="-514350">
              <a:buFont typeface="Symbol" pitchFamily="18" charset="2"/>
              <a:buAutoNum type="arabicPeriod"/>
            </a:pPr>
            <a:r>
              <a:rPr lang="pl-PL" b="1" dirty="0"/>
              <a:t>DevOps ecosystem </a:t>
            </a:r>
            <a:r>
              <a:rPr lang="pl-PL" dirty="0"/>
              <a:t>– Evelien Deman</a:t>
            </a:r>
          </a:p>
          <a:p>
            <a:pPr marL="514350" indent="-514350">
              <a:buFont typeface="Symbol" pitchFamily="18" charset="2"/>
              <a:buAutoNum type="arabicPeriod"/>
            </a:pPr>
            <a:r>
              <a:rPr lang="pl-PL" b="1" dirty="0"/>
              <a:t>DevOps technology &amp; tools </a:t>
            </a:r>
            <a:r>
              <a:rPr lang="pl-PL" dirty="0"/>
              <a:t>– Bartosz Celmer</a:t>
            </a:r>
          </a:p>
          <a:p>
            <a:pPr marL="514350" indent="-514350">
              <a:buFont typeface="Symbol" pitchFamily="18" charset="2"/>
              <a:buAutoNum type="arabicPeriod"/>
            </a:pPr>
            <a:r>
              <a:rPr lang="pl-PL" b="1" dirty="0"/>
              <a:t>DevOps change management/communication (incl. Training material) </a:t>
            </a:r>
            <a:r>
              <a:rPr lang="pl-PL" dirty="0"/>
              <a:t>– Evelien Deman</a:t>
            </a:r>
            <a:endParaRPr lang="nl-BE" dirty="0"/>
          </a:p>
          <a:p>
            <a:pPr marL="514350" indent="-514350">
              <a:buFont typeface="Symbol" pitchFamily="18" charset="2"/>
              <a:buAutoNum type="arabicPeriod"/>
            </a:pPr>
            <a:r>
              <a:rPr lang="nl-BE" b="1" dirty="0"/>
              <a:t>Devops Skills capability </a:t>
            </a:r>
            <a:r>
              <a:rPr lang="nl-BE" dirty="0"/>
              <a:t>– Prabhu Shreesha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Overall coordination: Evelien Deman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107100" y="389000"/>
            <a:ext cx="8229600" cy="716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nl-BE" dirty="0"/>
              <a:t>    Devops change initiative structure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0450" y="8818642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  <a:defRPr/>
            </a:pPr>
            <a:r>
              <a:rPr lang="nl-BE" dirty="0"/>
              <a:t>Overall  coordination </a:t>
            </a:r>
            <a:r>
              <a:rPr lang="pl-PL" dirty="0"/>
              <a:t>by </a:t>
            </a:r>
            <a:r>
              <a:rPr lang="pl-PL" b="1" dirty="0"/>
              <a:t>Evelien Deman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412776"/>
            <a:ext cx="2016408" cy="201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7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97630"/>
            <a:ext cx="8565699" cy="346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 rot="2275819">
            <a:off x="6892909" y="795368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Content proposal, to be reviewed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err="1"/>
              <a:t>DevOps</a:t>
            </a:r>
            <a:r>
              <a:rPr lang="nl-BE" dirty="0"/>
              <a:t> tools</a:t>
            </a:r>
            <a:endParaRPr lang="en-US" dirty="0"/>
          </a:p>
        </p:txBody>
      </p:sp>
      <p:sp>
        <p:nvSpPr>
          <p:cNvPr id="7" name="Rounded Rectangle 4"/>
          <p:cNvSpPr/>
          <p:nvPr/>
        </p:nvSpPr>
        <p:spPr>
          <a:xfrm>
            <a:off x="611560" y="6165304"/>
            <a:ext cx="504056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Owners: fabio, waldek</a:t>
            </a:r>
          </a:p>
        </p:txBody>
      </p:sp>
    </p:spTree>
    <p:extLst>
      <p:ext uri="{BB962C8B-B14F-4D97-AF65-F5344CB8AC3E}">
        <p14:creationId xmlns:p14="http://schemas.microsoft.com/office/powerpoint/2010/main" val="25025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DevOps</a:t>
            </a:r>
            <a:r>
              <a:rPr lang="nl-BE" dirty="0"/>
              <a:t> tools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Tools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important</a:t>
            </a:r>
            <a:r>
              <a:rPr lang="pl-PL" dirty="0"/>
              <a:t> to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DevOps</a:t>
            </a:r>
            <a:r>
              <a:rPr lang="pl-PL" dirty="0"/>
              <a:t> </a:t>
            </a:r>
            <a:r>
              <a:rPr lang="pl-PL" dirty="0" err="1"/>
              <a:t>happen</a:t>
            </a:r>
            <a:endParaRPr lang="pl-PL" dirty="0"/>
          </a:p>
          <a:p>
            <a:r>
              <a:rPr lang="pl-PL" dirty="0"/>
              <a:t>Tools </a:t>
            </a:r>
            <a:r>
              <a:rPr lang="pl-PL" dirty="0" err="1"/>
              <a:t>allow</a:t>
            </a:r>
            <a:r>
              <a:rPr lang="pl-PL" dirty="0"/>
              <a:t> </a:t>
            </a:r>
            <a:r>
              <a:rPr lang="pl-PL" dirty="0" err="1"/>
              <a:t>us</a:t>
            </a:r>
            <a:r>
              <a:rPr lang="pl-PL" dirty="0"/>
              <a:t> to </a:t>
            </a:r>
            <a:r>
              <a:rPr lang="pl-PL" dirty="0" err="1"/>
              <a:t>speed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the </a:t>
            </a:r>
            <a:r>
              <a:rPr lang="pl-PL" dirty="0" err="1"/>
              <a:t>delivery</a:t>
            </a:r>
            <a:r>
              <a:rPr lang="pl-PL" dirty="0"/>
              <a:t> </a:t>
            </a:r>
            <a:r>
              <a:rPr lang="pl-PL" dirty="0" err="1"/>
              <a:t>automating</a:t>
            </a:r>
            <a:r>
              <a:rPr lang="pl-PL" dirty="0"/>
              <a:t> </a:t>
            </a:r>
            <a:r>
              <a:rPr lang="pl-PL" dirty="0" err="1"/>
              <a:t>tasks</a:t>
            </a:r>
            <a:r>
              <a:rPr lang="pl-PL" dirty="0"/>
              <a:t> </a:t>
            </a:r>
          </a:p>
          <a:p>
            <a:r>
              <a:rPr lang="pl-PL" dirty="0"/>
              <a:t>Tools </a:t>
            </a:r>
            <a:r>
              <a:rPr lang="pl-PL" dirty="0" err="1"/>
              <a:t>may</a:t>
            </a:r>
            <a:r>
              <a:rPr lang="pl-PL" dirty="0"/>
              <a:t> </a:t>
            </a:r>
            <a:r>
              <a:rPr lang="pl-PL" err="1"/>
              <a:t>provide</a:t>
            </a:r>
            <a:r>
              <a:rPr lang="pl-PL"/>
              <a:t> </a:t>
            </a:r>
            <a:r>
              <a:rPr lang="pl-PL" dirty="0" err="1"/>
              <a:t>continous</a:t>
            </a:r>
            <a:r>
              <a:rPr lang="pl-PL"/>
              <a:t> monitoring </a:t>
            </a:r>
            <a:r>
              <a:rPr lang="pl-PL" smtClean="0"/>
              <a:t>of </a:t>
            </a:r>
            <a:r>
              <a:rPr lang="pl-PL"/>
              <a:t>the </a:t>
            </a:r>
            <a:r>
              <a:rPr lang="pl-PL" smtClean="0"/>
              <a:t>status </a:t>
            </a:r>
            <a:r>
              <a:rPr lang="pl-PL" dirty="0"/>
              <a:t>of the </a:t>
            </a:r>
            <a:r>
              <a:rPr lang="pl-PL" dirty="0" err="1"/>
              <a:t>delivery</a:t>
            </a:r>
            <a:endParaRPr lang="pl-PL" dirty="0"/>
          </a:p>
          <a:p>
            <a:r>
              <a:rPr lang="pl-PL" dirty="0" err="1"/>
              <a:t>Building</a:t>
            </a:r>
            <a:r>
              <a:rPr lang="pl-PL"/>
              <a:t>, Testing, Deploying, Monitoring rely on </a:t>
            </a:r>
            <a:r>
              <a:rPr lang="pl-PL" smtClean="0"/>
              <a:t>tools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65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DevOps</a:t>
            </a:r>
            <a:r>
              <a:rPr lang="pl-PL" dirty="0"/>
              <a:t>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r>
              <a:rPr lang="pl-PL" dirty="0"/>
              <a:t>New Tools </a:t>
            </a:r>
            <a:r>
              <a:rPr lang="pl-PL" dirty="0" err="1"/>
              <a:t>must</a:t>
            </a:r>
            <a:r>
              <a:rPr lang="pl-PL" dirty="0"/>
              <a:t> be </a:t>
            </a:r>
            <a:r>
              <a:rPr lang="pl-PL" dirty="0" err="1"/>
              <a:t>evaluated</a:t>
            </a:r>
            <a:r>
              <a:rPr lang="pl-PL" dirty="0"/>
              <a:t> and </a:t>
            </a:r>
            <a:r>
              <a:rPr lang="pl-PL" dirty="0" err="1"/>
              <a:t>added</a:t>
            </a:r>
            <a:r>
              <a:rPr lang="pl-PL" dirty="0"/>
              <a:t> to </a:t>
            </a:r>
            <a:r>
              <a:rPr lang="pl-PL" dirty="0" err="1"/>
              <a:t>help</a:t>
            </a:r>
            <a:r>
              <a:rPr lang="pl-PL" dirty="0"/>
              <a:t> </a:t>
            </a:r>
            <a:r>
              <a:rPr lang="pl-PL" dirty="0" err="1"/>
              <a:t>DevOps</a:t>
            </a:r>
            <a:r>
              <a:rPr lang="pl-PL" dirty="0"/>
              <a:t> </a:t>
            </a:r>
            <a:r>
              <a:rPr lang="pl-PL" dirty="0" err="1"/>
              <a:t>initiative</a:t>
            </a:r>
            <a:endParaRPr lang="pl-PL" dirty="0"/>
          </a:p>
          <a:p>
            <a:r>
              <a:rPr lang="pl-PL" dirty="0"/>
              <a:t>.NET (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Scenario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TFS</a:t>
            </a:r>
          </a:p>
          <a:p>
            <a:pPr lvl="2"/>
            <a:r>
              <a:rPr lang="pl-PL" dirty="0"/>
              <a:t>Git and TFVC (Source Controls)</a:t>
            </a:r>
          </a:p>
          <a:p>
            <a:pPr lvl="2"/>
            <a:r>
              <a:rPr lang="pl-PL" dirty="0" err="1"/>
              <a:t>Build</a:t>
            </a:r>
            <a:r>
              <a:rPr lang="pl-PL" dirty="0"/>
              <a:t> (</a:t>
            </a:r>
            <a:r>
              <a:rPr lang="pl-PL" dirty="0" err="1"/>
              <a:t>MSBuild</a:t>
            </a:r>
            <a:r>
              <a:rPr lang="pl-PL" dirty="0"/>
              <a:t>) and </a:t>
            </a:r>
            <a:r>
              <a:rPr lang="pl-PL" dirty="0" err="1"/>
              <a:t>Release</a:t>
            </a:r>
            <a:r>
              <a:rPr lang="pl-PL" dirty="0"/>
              <a:t> Management (</a:t>
            </a:r>
            <a:r>
              <a:rPr lang="pl-PL" dirty="0" err="1"/>
              <a:t>Deploy</a:t>
            </a:r>
            <a:r>
              <a:rPr lang="pl-PL" dirty="0"/>
              <a:t>)</a:t>
            </a:r>
          </a:p>
          <a:p>
            <a:pPr lvl="2"/>
            <a:r>
              <a:rPr lang="pl-PL" dirty="0"/>
              <a:t>CI (</a:t>
            </a:r>
            <a:r>
              <a:rPr lang="pl-PL" err="1"/>
              <a:t>Continuous</a:t>
            </a:r>
            <a:r>
              <a:rPr lang="pl-PL"/>
              <a:t> Integration</a:t>
            </a:r>
            <a:r>
              <a:rPr lang="pl-PL" dirty="0"/>
              <a:t>),</a:t>
            </a:r>
            <a:r>
              <a:rPr lang="pl-PL"/>
              <a:t> Coded Testing </a:t>
            </a:r>
            <a:endParaRPr lang="pl-PL" dirty="0"/>
          </a:p>
          <a:p>
            <a:pPr lvl="1"/>
            <a:r>
              <a:rPr lang="pl-PL" dirty="0" err="1"/>
              <a:t>SonarQube</a:t>
            </a:r>
            <a:r>
              <a:rPr lang="pl-PL" dirty="0"/>
              <a:t> (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quality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Nexus</a:t>
            </a:r>
            <a:r>
              <a:rPr lang="pl-PL" dirty="0"/>
              <a:t> (</a:t>
            </a:r>
            <a:r>
              <a:rPr lang="pl-PL" dirty="0" err="1"/>
              <a:t>Package</a:t>
            </a:r>
            <a:r>
              <a:rPr lang="pl-PL" dirty="0"/>
              <a:t> Management) – </a:t>
            </a:r>
            <a:r>
              <a:rPr lang="pl-PL" dirty="0" err="1"/>
              <a:t>NuGet</a:t>
            </a:r>
            <a:r>
              <a:rPr lang="pl-PL" dirty="0"/>
              <a:t>, </a:t>
            </a:r>
            <a:r>
              <a:rPr lang="pl-PL" dirty="0" err="1"/>
              <a:t>npm</a:t>
            </a:r>
            <a:r>
              <a:rPr lang="pl-PL" dirty="0"/>
              <a:t>, </a:t>
            </a:r>
            <a:r>
              <a:rPr lang="pl-PL" dirty="0" err="1"/>
              <a:t>docker</a:t>
            </a:r>
            <a:endParaRPr lang="pl-PL" dirty="0"/>
          </a:p>
          <a:p>
            <a:r>
              <a:rPr lang="pl-PL" dirty="0"/>
              <a:t>Java -&gt; </a:t>
            </a:r>
            <a:r>
              <a:rPr lang="pl-PL" dirty="0">
                <a:solidFill>
                  <a:srgbClr val="FF0000"/>
                </a:solidFill>
              </a:rPr>
              <a:t>to be </a:t>
            </a:r>
            <a:r>
              <a:rPr lang="pl-PL" dirty="0" err="1">
                <a:solidFill>
                  <a:srgbClr val="FF0000"/>
                </a:solidFill>
              </a:rPr>
              <a:t>reviewed</a:t>
            </a:r>
            <a:r>
              <a:rPr lang="pl-PL" dirty="0">
                <a:solidFill>
                  <a:srgbClr val="FF0000"/>
                </a:solidFill>
              </a:rPr>
              <a:t> by </a:t>
            </a:r>
            <a:r>
              <a:rPr lang="pl-PL" dirty="0" err="1">
                <a:solidFill>
                  <a:srgbClr val="FF0000"/>
                </a:solidFill>
              </a:rPr>
              <a:t>some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java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guy</a:t>
            </a:r>
            <a:r>
              <a:rPr lang="pl-PL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pl-PL" dirty="0"/>
              <a:t>Git (Source Control)</a:t>
            </a:r>
          </a:p>
          <a:p>
            <a:pPr lvl="1"/>
            <a:r>
              <a:rPr lang="pl-PL" dirty="0" err="1"/>
              <a:t>Maven</a:t>
            </a:r>
            <a:r>
              <a:rPr lang="pl-PL" dirty="0"/>
              <a:t> (</a:t>
            </a:r>
            <a:r>
              <a:rPr lang="pl-PL" dirty="0" err="1"/>
              <a:t>Build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Jenkins (CI </a:t>
            </a:r>
            <a:r>
              <a:rPr lang="pl-PL"/>
              <a:t>and Deploy</a:t>
            </a:r>
            <a:r>
              <a:rPr lang="pl-PL" dirty="0"/>
              <a:t>),</a:t>
            </a:r>
            <a:r>
              <a:rPr lang="pl-PL"/>
              <a:t> Coded Testing </a:t>
            </a:r>
            <a:endParaRPr lang="pl-PL" dirty="0"/>
          </a:p>
          <a:p>
            <a:pPr lvl="1"/>
            <a:r>
              <a:rPr lang="pl-PL" dirty="0" err="1"/>
              <a:t>SonarQube</a:t>
            </a:r>
            <a:r>
              <a:rPr lang="pl-PL" dirty="0"/>
              <a:t> (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quality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Nexus</a:t>
            </a:r>
            <a:r>
              <a:rPr lang="pl-PL" dirty="0"/>
              <a:t> (</a:t>
            </a:r>
            <a:r>
              <a:rPr lang="pl-PL" dirty="0" err="1"/>
              <a:t>Package</a:t>
            </a:r>
            <a:r>
              <a:rPr lang="pl-PL" dirty="0"/>
              <a:t> Management) - </a:t>
            </a:r>
            <a:r>
              <a:rPr lang="pl-PL" dirty="0" err="1"/>
              <a:t>npm</a:t>
            </a:r>
            <a:r>
              <a:rPr lang="pl-PL" dirty="0"/>
              <a:t>, </a:t>
            </a:r>
            <a:r>
              <a:rPr lang="pl-PL" dirty="0" err="1"/>
              <a:t>docker</a:t>
            </a:r>
            <a:r>
              <a:rPr lang="pl-PL" dirty="0"/>
              <a:t>, </a:t>
            </a:r>
            <a:r>
              <a:rPr lang="pl-PL" dirty="0" err="1"/>
              <a:t>bower</a:t>
            </a:r>
            <a:endParaRPr lang="pl-PL" dirty="0"/>
          </a:p>
          <a:p>
            <a:r>
              <a:rPr lang="pl-PL" dirty="0"/>
              <a:t>List of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err="1"/>
              <a:t>tools</a:t>
            </a:r>
            <a:r>
              <a:rPr lang="pl-PL"/>
              <a:t> at</a:t>
            </a:r>
            <a:r>
              <a:rPr lang="pl-PL"/>
              <a:t> 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hlinkClick r:id="rId2"/>
              </a:rPr>
              <a:t>http://teamplace.volvo.com/sites/DevOps/SitePages/Home.aspx</a:t>
            </a:r>
            <a:r>
              <a:rPr lang="pl-PL" dirty="0"/>
              <a:t> (</a:t>
            </a:r>
            <a:r>
              <a:rPr lang="pl-PL" dirty="0">
                <a:solidFill>
                  <a:srgbClr val="FF0000"/>
                </a:solidFill>
              </a:rPr>
              <a:t>IDEA: </a:t>
            </a:r>
            <a:r>
              <a:rPr lang="pl-PL" dirty="0" err="1">
                <a:solidFill>
                  <a:srgbClr val="FF0000"/>
                </a:solidFill>
              </a:rPr>
              <a:t>create</a:t>
            </a:r>
            <a:r>
              <a:rPr lang="pl-PL" dirty="0">
                <a:solidFill>
                  <a:srgbClr val="FF0000"/>
                </a:solidFill>
              </a:rPr>
              <a:t> a list with the </a:t>
            </a:r>
            <a:r>
              <a:rPr lang="pl-PL" dirty="0" err="1">
                <a:solidFill>
                  <a:srgbClr val="FF0000"/>
                </a:solidFill>
              </a:rPr>
              <a:t>tools</a:t>
            </a:r>
            <a:r>
              <a:rPr lang="pl-PL" dirty="0">
                <a:solidFill>
                  <a:srgbClr val="FF0000"/>
                </a:solidFill>
              </a:rPr>
              <a:t>, </a:t>
            </a:r>
            <a:r>
              <a:rPr lang="pl-PL" dirty="0" err="1">
                <a:solidFill>
                  <a:srgbClr val="FF0000"/>
                </a:solidFill>
              </a:rPr>
              <a:t>description</a:t>
            </a:r>
            <a:r>
              <a:rPr lang="pl-PL" dirty="0">
                <a:solidFill>
                  <a:srgbClr val="FF0000"/>
                </a:solidFill>
              </a:rPr>
              <a:t> and </a:t>
            </a:r>
            <a:r>
              <a:rPr lang="pl-PL" dirty="0" err="1">
                <a:solidFill>
                  <a:srgbClr val="FF0000"/>
                </a:solidFill>
              </a:rPr>
              <a:t>purpose</a:t>
            </a:r>
            <a:r>
              <a:rPr lang="pl-PL" dirty="0">
                <a:solidFill>
                  <a:srgbClr val="FF0000"/>
                </a:solidFill>
              </a:rPr>
              <a:t> and </a:t>
            </a:r>
            <a:r>
              <a:rPr lang="pl-PL" dirty="0" err="1">
                <a:solidFill>
                  <a:srgbClr val="FF0000"/>
                </a:solidFill>
              </a:rPr>
              <a:t>share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it</a:t>
            </a:r>
            <a:r>
              <a:rPr lang="pl-PL" dirty="0">
                <a:solidFill>
                  <a:srgbClr val="FF0000"/>
                </a:solidFill>
              </a:rPr>
              <a:t> with </a:t>
            </a:r>
            <a:r>
              <a:rPr lang="pl-PL" dirty="0" err="1">
                <a:solidFill>
                  <a:srgbClr val="FF0000"/>
                </a:solidFill>
              </a:rPr>
              <a:t>all</a:t>
            </a:r>
            <a:r>
              <a:rPr lang="pl-PL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86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What about current WOW?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Purpose</a:t>
            </a:r>
            <a:r>
              <a:rPr lang="en-US" dirty="0"/>
              <a:t>:</a:t>
            </a:r>
          </a:p>
          <a:p>
            <a:r>
              <a:rPr lang="en-US" dirty="0"/>
              <a:t>Create awareness that current methods, frameworks, processes and directives needs to be  reviewed</a:t>
            </a:r>
          </a:p>
          <a:p>
            <a:r>
              <a:rPr lang="en-US" dirty="0"/>
              <a:t>Create awareness that this will happen over time, not in a big bang</a:t>
            </a:r>
          </a:p>
          <a:p>
            <a:r>
              <a:rPr lang="en-US" dirty="0"/>
              <a:t>Explain the “</a:t>
            </a:r>
            <a:r>
              <a:rPr lang="en-US" dirty="0" err="1"/>
              <a:t>devops</a:t>
            </a:r>
            <a:r>
              <a:rPr lang="en-US" dirty="0"/>
              <a:t> ready logo</a:t>
            </a:r>
          </a:p>
        </p:txBody>
      </p:sp>
    </p:spTree>
    <p:extLst>
      <p:ext uri="{BB962C8B-B14F-4D97-AF65-F5344CB8AC3E}">
        <p14:creationId xmlns:p14="http://schemas.microsoft.com/office/powerpoint/2010/main" val="31392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8246" y="1052736"/>
            <a:ext cx="866152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0320" y="8845"/>
            <a:ext cx="8620125" cy="8778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CA" dirty="0"/>
              <a:t>What about current WOW?</a:t>
            </a:r>
            <a:endParaRPr lang="en-CA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65726" y="1163360"/>
            <a:ext cx="4426233" cy="116955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Current processes, methods , frameworks and directives were not written with </a:t>
            </a:r>
            <a:r>
              <a:rPr lang="en-US" sz="1400" dirty="0" err="1"/>
              <a:t>Devops</a:t>
            </a:r>
            <a:r>
              <a:rPr lang="en-US" sz="1400" dirty="0"/>
              <a:t> in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/>
              <a:t>As for today, it is not clear what the  devops impact will be on the above</a:t>
            </a:r>
            <a:endParaRPr lang="en-CA" sz="1400" dirty="0"/>
          </a:p>
          <a:p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6800" y="2332911"/>
            <a:ext cx="4345354" cy="369332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</a:t>
            </a:r>
            <a:r>
              <a:rPr lang="en-CA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Devops</a:t>
            </a:r>
            <a:r>
              <a:rPr lang="en-C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logo</a:t>
            </a:r>
          </a:p>
        </p:txBody>
      </p:sp>
      <p:sp>
        <p:nvSpPr>
          <p:cNvPr id="14" name="Right Triangle 13"/>
          <p:cNvSpPr/>
          <p:nvPr/>
        </p:nvSpPr>
        <p:spPr>
          <a:xfrm rot="13485961">
            <a:off x="3661731" y="1301231"/>
            <a:ext cx="402495" cy="402495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5203211" y="2900442"/>
            <a:ext cx="358874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 teams in understanding which  documents have been </a:t>
            </a:r>
            <a:r>
              <a:rPr lang="en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devops</a:t>
            </a:r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certified yet</a:t>
            </a:r>
          </a:p>
        </p:txBody>
      </p:sp>
      <p:sp>
        <p:nvSpPr>
          <p:cNvPr id="20" name="Oval 19"/>
          <p:cNvSpPr/>
          <p:nvPr/>
        </p:nvSpPr>
        <p:spPr>
          <a:xfrm>
            <a:off x="4723910" y="2925701"/>
            <a:ext cx="397933" cy="3979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718418" y="3749881"/>
            <a:ext cx="397933" cy="3979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7544" y="1163360"/>
            <a:ext cx="3015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Devops</a:t>
            </a:r>
            <a:r>
              <a:rPr lang="en-US" dirty="0"/>
              <a:t> is expected to be applicable for a  large part of our teams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6291" y="2339588"/>
            <a:ext cx="3961693" cy="369332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Devops</a:t>
            </a:r>
            <a:r>
              <a:rPr lang="en-C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Ready Logo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5729" y="4409782"/>
            <a:ext cx="4433280" cy="369332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Applicability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CA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0320" y="4855159"/>
            <a:ext cx="44332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DRS processes, methods &amp; frameworks and directives  will be  verified  against </a:t>
            </a:r>
            <a:r>
              <a:rPr lang="en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Devops</a:t>
            </a:r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compliance. The assessment will be done by the </a:t>
            </a:r>
            <a:r>
              <a:rPr lang="en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Devops</a:t>
            </a:r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COE &amp; will happen over time.</a:t>
            </a:r>
          </a:p>
          <a:p>
            <a:endParaRPr lang="en-CA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u="sng" dirty="0">
                <a:hlinkClick r:id="rId3"/>
              </a:rPr>
              <a:t>inventory</a:t>
            </a:r>
            <a:endParaRPr lang="nl-BE" sz="1400" dirty="0"/>
          </a:p>
          <a:p>
            <a:endParaRPr lang="en-CA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26" y="3190875"/>
            <a:ext cx="21717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203210" y="3687237"/>
            <a:ext cx="34732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Promote the </a:t>
            </a:r>
            <a:r>
              <a:rPr lang="en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devops</a:t>
            </a:r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thinking with the document owners</a:t>
            </a:r>
          </a:p>
        </p:txBody>
      </p:sp>
      <p:sp>
        <p:nvSpPr>
          <p:cNvPr id="27" name="Oval 26"/>
          <p:cNvSpPr/>
          <p:nvPr/>
        </p:nvSpPr>
        <p:spPr>
          <a:xfrm>
            <a:off x="4727146" y="4471068"/>
            <a:ext cx="397933" cy="3979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11939" y="4408424"/>
            <a:ext cx="3223516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Provide a simple way to get an overall view on the </a:t>
            </a:r>
            <a:r>
              <a:rPr lang="en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devops</a:t>
            </a:r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maturity in our existing ways of working</a:t>
            </a:r>
          </a:p>
        </p:txBody>
      </p:sp>
      <p:sp>
        <p:nvSpPr>
          <p:cNvPr id="30" name="Rounded Rectangle 29"/>
          <p:cNvSpPr/>
          <p:nvPr/>
        </p:nvSpPr>
        <p:spPr>
          <a:xfrm rot="1000770">
            <a:off x="7745763" y="267768"/>
            <a:ext cx="121796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Evelien</a:t>
            </a:r>
          </a:p>
        </p:txBody>
      </p:sp>
    </p:spTree>
    <p:extLst>
      <p:ext uri="{BB962C8B-B14F-4D97-AF65-F5344CB8AC3E}">
        <p14:creationId xmlns:p14="http://schemas.microsoft.com/office/powerpoint/2010/main" val="22728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Devops pilots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u="sng" dirty="0"/>
              <a:t>Purpose:</a:t>
            </a:r>
          </a:p>
          <a:p>
            <a:pPr>
              <a:buFontTx/>
              <a:buChar char="-"/>
            </a:pPr>
            <a:r>
              <a:rPr lang="nl-BE" dirty="0"/>
              <a:t>Inspire people to go the devops way via  successstories, reference to team that are on the journey, reports to read .....</a:t>
            </a:r>
          </a:p>
          <a:p>
            <a:pPr>
              <a:buFontTx/>
              <a:buChar char="-"/>
            </a:pPr>
            <a:r>
              <a:rPr lang="nl-BE" dirty="0"/>
              <a:t>Put practical examples in the Volvo context as source for learning</a:t>
            </a:r>
          </a:p>
          <a:p>
            <a:pPr>
              <a:buFontTx/>
              <a:buChar char="-"/>
            </a:pPr>
            <a:r>
              <a:rPr lang="nl-BE" dirty="0"/>
              <a:t>Allow people to reach out to other teams that already did the devops journey (learning from peers)</a:t>
            </a:r>
          </a:p>
        </p:txBody>
      </p:sp>
    </p:spTree>
    <p:extLst>
      <p:ext uri="{BB962C8B-B14F-4D97-AF65-F5344CB8AC3E}">
        <p14:creationId xmlns:p14="http://schemas.microsoft.com/office/powerpoint/2010/main" val="19681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Devops pilots</a:t>
            </a:r>
          </a:p>
        </p:txBody>
      </p:sp>
      <p:sp>
        <p:nvSpPr>
          <p:cNvPr id="5" name="Rounded Rectangle 4"/>
          <p:cNvSpPr/>
          <p:nvPr/>
        </p:nvSpPr>
        <p:spPr>
          <a:xfrm rot="2275819">
            <a:off x="6892908" y="1875488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Content proposal</a:t>
            </a:r>
          </a:p>
        </p:txBody>
      </p:sp>
      <p:sp>
        <p:nvSpPr>
          <p:cNvPr id="6" name="Rounded Rectangle 5"/>
          <p:cNvSpPr/>
          <p:nvPr/>
        </p:nvSpPr>
        <p:spPr>
          <a:xfrm rot="1000770">
            <a:off x="6464776" y="635264"/>
            <a:ext cx="2584455" cy="3942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Owners: fredryk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1600200"/>
            <a:ext cx="6005374" cy="599324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Coming soon !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264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Devops culture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u="sng" dirty="0"/>
              <a:t>Purpose:</a:t>
            </a:r>
          </a:p>
          <a:p>
            <a:pPr>
              <a:buFontTx/>
              <a:buChar char="-"/>
            </a:pPr>
            <a:r>
              <a:rPr lang="nl-BE" dirty="0"/>
              <a:t>Highlight the importance of the devops culture</a:t>
            </a:r>
          </a:p>
          <a:p>
            <a:pPr>
              <a:buFontTx/>
              <a:buChar char="-"/>
            </a:pPr>
            <a:r>
              <a:rPr lang="nl-BE" dirty="0"/>
              <a:t>Explain high level the devops culture and its keycharacteristics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898759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Devops culture</a:t>
            </a:r>
          </a:p>
        </p:txBody>
      </p:sp>
      <p:sp>
        <p:nvSpPr>
          <p:cNvPr id="4" name="Rounded Rectangle 3"/>
          <p:cNvSpPr/>
          <p:nvPr/>
        </p:nvSpPr>
        <p:spPr>
          <a:xfrm rot="1000770">
            <a:off x="3651566" y="1719787"/>
            <a:ext cx="504056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Owners: arun</a:t>
            </a:r>
          </a:p>
        </p:txBody>
      </p:sp>
      <p:sp>
        <p:nvSpPr>
          <p:cNvPr id="6" name="Rounded Rectangle 5"/>
          <p:cNvSpPr/>
          <p:nvPr/>
        </p:nvSpPr>
        <p:spPr>
          <a:xfrm rot="2275819">
            <a:off x="6892908" y="1875488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Content proposal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3754982" cy="599324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Coming soon !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0591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82960"/>
          </a:xfrm>
        </p:spPr>
        <p:txBody>
          <a:bodyPr/>
          <a:lstStyle/>
          <a:p>
            <a:r>
              <a:rPr lang="nl-BE" dirty="0"/>
              <a:t>Devops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91877"/>
            <a:ext cx="8373616" cy="5073427"/>
          </a:xfrm>
        </p:spPr>
        <p:txBody>
          <a:bodyPr/>
          <a:lstStyle/>
          <a:p>
            <a:r>
              <a:rPr lang="en-US" dirty="0"/>
              <a:t>DevOps is a cultural &amp; professional movement &amp; it not job description / new team</a:t>
            </a:r>
          </a:p>
          <a:p>
            <a:endParaRPr lang="en-US" dirty="0"/>
          </a:p>
          <a:p>
            <a:r>
              <a:rPr lang="en-US" dirty="0"/>
              <a:t>CAMS*</a:t>
            </a:r>
          </a:p>
          <a:p>
            <a:pPr lvl="1"/>
            <a:r>
              <a:rPr lang="en-US" dirty="0"/>
              <a:t>creating a Culture </a:t>
            </a:r>
          </a:p>
          <a:p>
            <a:pPr lvl="1"/>
            <a:r>
              <a:rPr lang="en-US" dirty="0"/>
              <a:t>building Automation</a:t>
            </a:r>
          </a:p>
          <a:p>
            <a:pPr lvl="1"/>
            <a:r>
              <a:rPr lang="en-US" dirty="0"/>
              <a:t>Measuring everything</a:t>
            </a:r>
          </a:p>
          <a:p>
            <a:pPr lvl="1"/>
            <a:r>
              <a:rPr lang="en-US" dirty="0"/>
              <a:t>Sharing what happens</a:t>
            </a:r>
            <a:endParaRPr lang="en-IN" dirty="0"/>
          </a:p>
        </p:txBody>
      </p:sp>
      <p:pic>
        <p:nvPicPr>
          <p:cNvPr id="2050" name="Picture 2" descr="C:\Arun\DevOps_Drive\DevOps_Cookbook\circulo_devops_culture_fu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16832"/>
            <a:ext cx="460851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91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Department, Name, Document name, Security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/>
              <a:t>Date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052" y="10510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dirty="0"/>
              <a:t>Devops Ecosystem Track: two main subdeliverables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88592" y="1780673"/>
            <a:ext cx="5077327" cy="1540042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Implementing </a:t>
            </a:r>
            <a:r>
              <a:rPr lang="en-GB" sz="1600" dirty="0" err="1"/>
              <a:t>Devops</a:t>
            </a:r>
            <a:r>
              <a:rPr lang="en-GB" sz="1600" dirty="0"/>
              <a:t> ways of working on some or our development teams, will need </a:t>
            </a:r>
            <a:r>
              <a:rPr lang="en-GB" sz="1600" dirty="0">
                <a:solidFill>
                  <a:srgbClr val="0070C0"/>
                </a:solidFill>
              </a:rPr>
              <a:t>adaptations</a:t>
            </a:r>
            <a:r>
              <a:rPr lang="en-GB" sz="1600" dirty="0"/>
              <a:t> of some of our </a:t>
            </a:r>
            <a:r>
              <a:rPr lang="en-GB" sz="1600" b="1" dirty="0"/>
              <a:t>IT Directives,  Processes, Methods and Frameworks</a:t>
            </a:r>
            <a:r>
              <a:rPr lang="en-GB" sz="1600" dirty="0"/>
              <a:t>. 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88592" y="3661610"/>
            <a:ext cx="5077327" cy="1540042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There is a need to secure that people understand what minimum ingredients they need to think of, and how to combine them,  when doing “</a:t>
            </a:r>
            <a:r>
              <a:rPr lang="en-GB" sz="1600" dirty="0" err="1">
                <a:solidFill>
                  <a:srgbClr val="0070C0"/>
                </a:solidFill>
              </a:rPr>
              <a:t>devops</a:t>
            </a:r>
            <a:r>
              <a:rPr lang="en-GB" sz="1600" dirty="0">
                <a:solidFill>
                  <a:srgbClr val="0070C0"/>
                </a:solidFill>
              </a:rPr>
              <a:t> way</a:t>
            </a:r>
            <a:r>
              <a:rPr lang="en-GB" sz="1600" dirty="0"/>
              <a:t>”</a:t>
            </a:r>
          </a:p>
          <a:p>
            <a:r>
              <a:rPr lang="en-GB" sz="1600" dirty="0"/>
              <a:t>.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39" y="3740065"/>
            <a:ext cx="1403315" cy="144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458" y="2112293"/>
            <a:ext cx="1465596" cy="98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751043" y="3984048"/>
            <a:ext cx="1321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i="1" dirty="0"/>
              <a:t>Ambition: Show the devops way</a:t>
            </a:r>
            <a:endParaRPr lang="en-US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44" y="1820396"/>
            <a:ext cx="1321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i="1" dirty="0"/>
              <a:t>Ambition: Secure existing materials are devops compatible</a:t>
            </a:r>
            <a:endParaRPr lang="en-US" sz="1600" i="1" dirty="0"/>
          </a:p>
        </p:txBody>
      </p:sp>
      <p:sp>
        <p:nvSpPr>
          <p:cNvPr id="8" name="Oval 7"/>
          <p:cNvSpPr/>
          <p:nvPr/>
        </p:nvSpPr>
        <p:spPr>
          <a:xfrm>
            <a:off x="323528" y="3390056"/>
            <a:ext cx="7056784" cy="20551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9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C:\Arun\DevOps_Drive\DevOps_Cookbook\cul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536" y="16158"/>
            <a:ext cx="3979976" cy="178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341784"/>
            <a:ext cx="5482952" cy="1143000"/>
          </a:xfrm>
        </p:spPr>
        <p:txBody>
          <a:bodyPr/>
          <a:lstStyle/>
          <a:p>
            <a:pPr algn="l"/>
            <a:r>
              <a:rPr lang="nl-BE" dirty="0"/>
              <a:t>Devops culture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251520" y="1744217"/>
            <a:ext cx="8363272" cy="470911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Collaboration with shared values &amp; behaviour: </a:t>
            </a:r>
          </a:p>
          <a:p>
            <a:pPr marL="0" indent="0">
              <a:buNone/>
            </a:pPr>
            <a:r>
              <a:rPr lang="en-IN" dirty="0"/>
              <a:t>Bringing the team members together; increase transparent communication, Join stand up meeting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Everyone on the same page:</a:t>
            </a:r>
          </a:p>
          <a:p>
            <a:pPr marL="0" indent="0">
              <a:buNone/>
            </a:pPr>
            <a:r>
              <a:rPr lang="en-US" dirty="0"/>
              <a:t>What you’re doing ?</a:t>
            </a:r>
          </a:p>
          <a:p>
            <a:pPr>
              <a:buFontTx/>
              <a:buChar char="-"/>
            </a:pPr>
            <a:r>
              <a:rPr lang="en-US" dirty="0"/>
              <a:t>New feature</a:t>
            </a:r>
          </a:p>
          <a:p>
            <a:pPr>
              <a:buFontTx/>
              <a:buChar char="-"/>
            </a:pPr>
            <a:r>
              <a:rPr lang="en-US" dirty="0"/>
              <a:t>New test</a:t>
            </a:r>
          </a:p>
          <a:p>
            <a:pPr>
              <a:buFontTx/>
              <a:buChar char="-"/>
            </a:pPr>
            <a:r>
              <a:rPr lang="en-US" dirty="0"/>
              <a:t>New requirements</a:t>
            </a:r>
          </a:p>
          <a:p>
            <a:pPr>
              <a:buFontTx/>
              <a:buChar char="-"/>
            </a:pPr>
            <a:r>
              <a:rPr lang="en-US" dirty="0"/>
              <a:t>New tools</a:t>
            </a:r>
          </a:p>
          <a:p>
            <a:endParaRPr lang="en-US" dirty="0"/>
          </a:p>
        </p:txBody>
      </p:sp>
      <p:pic>
        <p:nvPicPr>
          <p:cNvPr id="3079" name="Picture 7" descr="C:\Arun\DevOps_Drive\DevOps_Cookbook\redefining_business_collabor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808" y="4292712"/>
            <a:ext cx="3810001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90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6048672" cy="782960"/>
          </a:xfrm>
        </p:spPr>
        <p:txBody>
          <a:bodyPr>
            <a:normAutofit/>
          </a:bodyPr>
          <a:lstStyle/>
          <a:p>
            <a:pPr algn="l"/>
            <a:r>
              <a:rPr lang="nl-BE" dirty="0"/>
              <a:t>Devops culture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107504" y="1412776"/>
            <a:ext cx="8363272" cy="4349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Learn to trust :</a:t>
            </a:r>
          </a:p>
          <a:p>
            <a:pPr marL="0" indent="0">
              <a:buNone/>
            </a:pPr>
            <a:r>
              <a:rPr lang="en-IN" dirty="0"/>
              <a:t>- Establish trust and transparency between </a:t>
            </a:r>
            <a:r>
              <a:rPr lang="en-IN" dirty="0" err="1"/>
              <a:t>Dev</a:t>
            </a:r>
            <a:r>
              <a:rPr lang="en-IN" dirty="0"/>
              <a:t> and Ops. ensuring that both sides of this equation agree when it comes time to shipping software.</a:t>
            </a:r>
          </a:p>
          <a:p>
            <a:pPr marL="0" indent="0">
              <a:buNone/>
            </a:pPr>
            <a:r>
              <a:rPr lang="en-IN" dirty="0"/>
              <a:t>- Have unified agreement and understanding that we all represent the same team</a:t>
            </a:r>
          </a:p>
        </p:txBody>
      </p:sp>
      <p:pic>
        <p:nvPicPr>
          <p:cNvPr id="4098" name="Picture 2" descr="C:\Arun\DevOps_Drive\DevOps_Cookbook\LargeTrus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0"/>
            <a:ext cx="2843808" cy="204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164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Arun\DevOps_Drive\DevOps_Cookbook\science-fea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437112"/>
            <a:ext cx="3230993" cy="242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6048672" cy="782960"/>
          </a:xfrm>
        </p:spPr>
        <p:txBody>
          <a:bodyPr>
            <a:normAutofit/>
          </a:bodyPr>
          <a:lstStyle/>
          <a:p>
            <a:pPr algn="l"/>
            <a:r>
              <a:rPr lang="nl-BE" dirty="0"/>
              <a:t>Devops culture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107504" y="1412776"/>
            <a:ext cx="8363272" cy="4349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Be supportive:</a:t>
            </a:r>
          </a:p>
          <a:p>
            <a:pPr marL="0" indent="0">
              <a:buNone/>
            </a:pPr>
            <a:r>
              <a:rPr lang="en-IN" dirty="0"/>
              <a:t>No-Blame game, as a team we succeed &amp; focus towards converting negative to positive.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Learn &amp; Experiment: </a:t>
            </a:r>
          </a:p>
          <a:p>
            <a:pPr marL="0" indent="0">
              <a:buNone/>
            </a:pPr>
            <a:r>
              <a:rPr lang="en-IN" dirty="0"/>
              <a:t>Learn from mistakes</a:t>
            </a:r>
          </a:p>
          <a:p>
            <a:pPr marL="0" indent="0">
              <a:buNone/>
            </a:pPr>
            <a:r>
              <a:rPr lang="en-IN" dirty="0"/>
              <a:t>Take risk by implementing small changes</a:t>
            </a:r>
          </a:p>
          <a:p>
            <a:pPr marL="0" indent="0">
              <a:buNone/>
            </a:pPr>
            <a:r>
              <a:rPr lang="en-US" dirty="0"/>
              <a:t>Share your experience</a:t>
            </a:r>
            <a:endParaRPr lang="en-IN" dirty="0"/>
          </a:p>
        </p:txBody>
      </p:sp>
      <p:pic>
        <p:nvPicPr>
          <p:cNvPr id="5122" name="Picture 2" descr="C:\Arun\DevOps_Drive\DevOps_Cookbook\supportive-hands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73" y="1644"/>
            <a:ext cx="3240360" cy="192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401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6048672" cy="782960"/>
          </a:xfrm>
        </p:spPr>
        <p:txBody>
          <a:bodyPr>
            <a:normAutofit/>
          </a:bodyPr>
          <a:lstStyle/>
          <a:p>
            <a:pPr algn="l"/>
            <a:r>
              <a:rPr lang="nl-BE" dirty="0"/>
              <a:t>Devops culture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107504" y="1744217"/>
            <a:ext cx="8363272" cy="45651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Continuous Improvement:</a:t>
            </a:r>
          </a:p>
          <a:p>
            <a:pPr marL="0" indent="0">
              <a:buNone/>
            </a:pPr>
            <a:r>
              <a:rPr lang="en-IN" dirty="0"/>
              <a:t>Look for continuous improvement to increase the rate of success &amp; business results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Be Continuous:</a:t>
            </a:r>
          </a:p>
          <a:p>
            <a:r>
              <a:rPr lang="en-IN" dirty="0"/>
              <a:t>integrate code</a:t>
            </a:r>
          </a:p>
          <a:p>
            <a:r>
              <a:rPr lang="en-IN" dirty="0"/>
              <a:t>test</a:t>
            </a:r>
          </a:p>
          <a:p>
            <a:r>
              <a:rPr lang="en-IN" dirty="0"/>
              <a:t>integrate</a:t>
            </a:r>
          </a:p>
          <a:p>
            <a:r>
              <a:rPr lang="en-IN" dirty="0"/>
              <a:t>deploy</a:t>
            </a:r>
          </a:p>
          <a:p>
            <a:r>
              <a:rPr lang="en-IN" dirty="0"/>
              <a:t>deliver</a:t>
            </a:r>
          </a:p>
          <a:p>
            <a:r>
              <a:rPr lang="en-IN" dirty="0"/>
              <a:t>fund</a:t>
            </a:r>
          </a:p>
        </p:txBody>
      </p:sp>
      <p:pic>
        <p:nvPicPr>
          <p:cNvPr id="6146" name="Picture 2" descr="C:\Arun\DevOps_Drive\DevOps_Cookbook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042" y="0"/>
            <a:ext cx="2871470" cy="205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Arun\DevOps_Drive\DevOps_Cookbook\promo-improvement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356992"/>
            <a:ext cx="2738438" cy="273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25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nl-BE" dirty="0"/>
              <a:t>Next steps (from first kickoff)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72608"/>
          </a:xfrm>
        </p:spPr>
        <p:txBody>
          <a:bodyPr>
            <a:normAutofit lnSpcReduction="10000"/>
          </a:bodyPr>
          <a:lstStyle/>
          <a:p>
            <a:r>
              <a:rPr lang="nl-BE" dirty="0"/>
              <a:t>Team: </a:t>
            </a:r>
          </a:p>
          <a:p>
            <a:pPr marL="0" indent="0">
              <a:buNone/>
            </a:pPr>
            <a:r>
              <a:rPr lang="nl-BE" dirty="0"/>
              <a:t> - 	lacking Java world: Bartek</a:t>
            </a:r>
          </a:p>
          <a:p>
            <a:r>
              <a:rPr lang="nl-BE" dirty="0"/>
              <a:t>Approach:</a:t>
            </a:r>
          </a:p>
          <a:p>
            <a:pPr lvl="1"/>
            <a:r>
              <a:rPr lang="nl-BE" dirty="0"/>
              <a:t>Will split the work amongst ourselves</a:t>
            </a:r>
          </a:p>
          <a:p>
            <a:pPr lvl="1"/>
            <a:r>
              <a:rPr lang="nl-BE" dirty="0"/>
              <a:t>Bring it together: next session in two weeks time</a:t>
            </a:r>
          </a:p>
          <a:p>
            <a:pPr lvl="1"/>
            <a:r>
              <a:rPr lang="nl-BE" dirty="0"/>
              <a:t>Target launch</a:t>
            </a:r>
            <a:r>
              <a:rPr lang="nl-BE" dirty="0">
                <a:solidFill>
                  <a:srgbClr val="0070C0"/>
                </a:solidFill>
              </a:rPr>
              <a:t>: 1 of october, teamplace ready!. </a:t>
            </a:r>
          </a:p>
          <a:p>
            <a:r>
              <a:rPr lang="nl-BE" dirty="0"/>
              <a:t>Action list:</a:t>
            </a:r>
          </a:p>
          <a:p>
            <a:pPr lvl="1">
              <a:buFontTx/>
              <a:buChar char="-"/>
            </a:pPr>
            <a:r>
              <a:rPr lang="nl-BE" dirty="0"/>
              <a:t>Each should work in his submaterial</a:t>
            </a:r>
          </a:p>
          <a:p>
            <a:pPr lvl="1">
              <a:buFontTx/>
              <a:buChar char="-"/>
            </a:pPr>
            <a:r>
              <a:rPr lang="nl-BE" dirty="0"/>
              <a:t>Evelien will book the follow up session in two weeks</a:t>
            </a:r>
          </a:p>
          <a:p>
            <a:pPr lvl="1">
              <a:buFontTx/>
              <a:buChar char="-"/>
            </a:pPr>
            <a:r>
              <a:rPr lang="nl-BE" dirty="0"/>
              <a:t>Evelien to contact for the practicalities of the site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02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9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40917" y="2359152"/>
            <a:ext cx="37206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Devops</a:t>
            </a:r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</a:p>
          <a:p>
            <a:pPr algn="ctr"/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Cook Book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233299" y="5805264"/>
            <a:ext cx="3672408" cy="72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Target date launch 1/10/2017</a:t>
            </a:r>
          </a:p>
        </p:txBody>
      </p:sp>
    </p:spTree>
    <p:extLst>
      <p:ext uri="{BB962C8B-B14F-4D97-AF65-F5344CB8AC3E}">
        <p14:creationId xmlns:p14="http://schemas.microsoft.com/office/powerpoint/2010/main" val="26270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121"/>
            <a:ext cx="8229600" cy="811591"/>
          </a:xfrm>
        </p:spPr>
        <p:txBody>
          <a:bodyPr/>
          <a:lstStyle/>
          <a:p>
            <a:r>
              <a:rPr lang="nl-BE" dirty="0"/>
              <a:t>Cook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58772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BE" u="sng" dirty="0"/>
              <a:t>What</a:t>
            </a:r>
            <a:r>
              <a:rPr lang="nl-BE" dirty="0"/>
              <a:t>:</a:t>
            </a:r>
          </a:p>
          <a:p>
            <a:pPr marL="457200" lvl="1" indent="0">
              <a:buNone/>
            </a:pPr>
            <a:r>
              <a:rPr lang="en-GB" dirty="0"/>
              <a:t>There is a need to secure that people understand what minimum ingredients they need to think of, and how to combine them,  when doing “</a:t>
            </a:r>
            <a:r>
              <a:rPr lang="en-GB" dirty="0" err="1">
                <a:solidFill>
                  <a:srgbClr val="0070C0"/>
                </a:solidFill>
              </a:rPr>
              <a:t>devops</a:t>
            </a:r>
            <a:r>
              <a:rPr lang="en-GB" dirty="0">
                <a:solidFill>
                  <a:srgbClr val="0070C0"/>
                </a:solidFill>
              </a:rPr>
              <a:t> way</a:t>
            </a:r>
            <a:r>
              <a:rPr lang="en-GB" dirty="0"/>
              <a:t>”</a:t>
            </a:r>
          </a:p>
          <a:p>
            <a:pPr marL="457200" lvl="1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u="sng" dirty="0"/>
              <a:t>How</a:t>
            </a:r>
            <a:r>
              <a:rPr lang="nl-BE" dirty="0"/>
              <a:t>: website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u="sng" dirty="0"/>
              <a:t>Ambition</a:t>
            </a:r>
            <a:r>
              <a:rPr lang="nl-BE" dirty="0"/>
              <a:t>:</a:t>
            </a:r>
          </a:p>
          <a:p>
            <a:pPr lvl="1"/>
            <a:r>
              <a:rPr lang="nl-BE" sz="2000" dirty="0"/>
              <a:t>	easy to find entry point</a:t>
            </a:r>
          </a:p>
          <a:p>
            <a:pPr lvl="1"/>
            <a:r>
              <a:rPr lang="nl-BE" sz="2000" dirty="0"/>
              <a:t>	be a guide on how to “start” or “do” devops in  the Volvo context</a:t>
            </a:r>
          </a:p>
          <a:p>
            <a:pPr lvl="1"/>
            <a:r>
              <a:rPr lang="nl-BE" sz="2000" dirty="0"/>
              <a:t>	refer to “market material” and standards where possible.</a:t>
            </a:r>
          </a:p>
          <a:p>
            <a:pPr lvl="1"/>
            <a:endParaRPr lang="nl-BE" sz="2000" dirty="0"/>
          </a:p>
          <a:p>
            <a:pPr marL="0" indent="0">
              <a:buNone/>
            </a:pPr>
            <a:r>
              <a:rPr lang="nl-BE" u="sng" dirty="0"/>
              <a:t>Owner:</a:t>
            </a:r>
            <a:r>
              <a:rPr lang="nl-BE" dirty="0"/>
              <a:t>  Devops COE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772" y="0"/>
            <a:ext cx="701658" cy="72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0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8249" y="2060848"/>
            <a:ext cx="2520280" cy="337746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What is devops?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2222" y="2060848"/>
            <a:ext cx="2520280" cy="337746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Why devops?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56176" y="2060848"/>
            <a:ext cx="2520280" cy="340160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Become devops?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3528" y="3789040"/>
            <a:ext cx="2520280" cy="360040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Where can I learn more?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18249" y="3789040"/>
            <a:ext cx="2520280" cy="360040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Devops Tools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56176" y="3789040"/>
            <a:ext cx="2520280" cy="360040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Devops Culture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95536" y="5445224"/>
            <a:ext cx="2520280" cy="288032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/>
              <a:t>What about current WOW?</a:t>
            </a:r>
            <a:endParaRPr lang="en-US" sz="12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95536" y="25121"/>
            <a:ext cx="8229600" cy="1143000"/>
          </a:xfrm>
        </p:spPr>
        <p:txBody>
          <a:bodyPr/>
          <a:lstStyle/>
          <a:p>
            <a:r>
              <a:rPr lang="nl-BE" dirty="0"/>
              <a:t>Cookbook Structure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18249" y="5445224"/>
            <a:ext cx="2520280" cy="288032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...........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168783" y="5445224"/>
            <a:ext cx="2520280" cy="288032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Devops Pilots</a:t>
            </a:r>
            <a:endParaRPr 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87" y="4360127"/>
            <a:ext cx="1507574" cy="108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02" y="911646"/>
            <a:ext cx="1328462" cy="107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40" y="982811"/>
            <a:ext cx="1000471" cy="100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127" y="2468933"/>
            <a:ext cx="1252937" cy="124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987" y="2788495"/>
            <a:ext cx="1475479" cy="856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image0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1" y="4660081"/>
            <a:ext cx="1640030" cy="71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94" y="2830871"/>
            <a:ext cx="1108361" cy="81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893" y="1124744"/>
            <a:ext cx="11334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4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836712"/>
            <a:ext cx="7920880" cy="4525963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Next slides contain </a:t>
            </a:r>
            <a:r>
              <a:rPr lang="nl-BE" u="sng" dirty="0"/>
              <a:t>per cookbook chapter</a:t>
            </a:r>
            <a:r>
              <a:rPr lang="nl-BE" dirty="0"/>
              <a:t>* </a:t>
            </a:r>
          </a:p>
          <a:p>
            <a:r>
              <a:rPr lang="nl-B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Purpose</a:t>
            </a:r>
            <a:r>
              <a:rPr lang="nl-BE" dirty="0"/>
              <a:t> of the chapter (this is for the working group, not to be posted)</a:t>
            </a:r>
          </a:p>
          <a:p>
            <a:r>
              <a:rPr lang="nl-B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Content proposal </a:t>
            </a:r>
            <a:r>
              <a:rPr lang="nl-BE" dirty="0"/>
              <a:t>(this is what will be put on the teamplace)</a:t>
            </a:r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nl-BE" dirty="0"/>
          </a:p>
          <a:p>
            <a:pPr marL="457200" lvl="1" indent="0">
              <a:buNone/>
            </a:pPr>
            <a:r>
              <a:rPr lang="nl-BE" i="1" dirty="0"/>
              <a:t>*(chapter = blue boxes on previous slide)</a:t>
            </a:r>
          </a:p>
          <a:p>
            <a:pPr marL="457200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89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Why devops?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Purpose</a:t>
            </a:r>
            <a:r>
              <a:rPr lang="en-US" sz="2800" b="1" dirty="0"/>
              <a:t>: explain the gains from </a:t>
            </a:r>
            <a:r>
              <a:rPr lang="en-US" sz="2800" b="1" dirty="0" err="1"/>
              <a:t>Devops</a:t>
            </a:r>
            <a:r>
              <a:rPr lang="en-US" sz="2800" b="1" dirty="0"/>
              <a:t>, for </a:t>
            </a:r>
            <a:r>
              <a:rPr lang="en-US" sz="2800" b="1" dirty="0" err="1"/>
              <a:t>volvo</a:t>
            </a:r>
            <a:r>
              <a:rPr lang="en-US" sz="2800" b="1" dirty="0"/>
              <a:t> group and for the individual. What is the underlying value proposition?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42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C0F0705BB3049B39126A0129F28B9" ma:contentTypeVersion="0" ma:contentTypeDescription="Create a new document." ma:contentTypeScope="" ma:versionID="85c6db5bd2756c057bc38837949c61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309486-38C1-4A96-BFC2-03917A19DE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CA861C-0C5F-4A85-AA5F-EDCD8A5B46CA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0A8EF29-0425-40E6-99A9-D9E64DD82F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1699</Words>
  <Application>Microsoft Office PowerPoint</Application>
  <PresentationFormat>On-screen Show (4:3)</PresentationFormat>
  <Paragraphs>300</Paragraphs>
  <Slides>33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Devops Cookbook</vt:lpstr>
      <vt:lpstr>PowerPoint Presentation</vt:lpstr>
      <vt:lpstr>Devops Ecosystem Track: two main subdeliverables </vt:lpstr>
      <vt:lpstr>Next steps (from first kickoff)</vt:lpstr>
      <vt:lpstr>PowerPoint Presentation</vt:lpstr>
      <vt:lpstr>Cook book</vt:lpstr>
      <vt:lpstr>Cookbook Structure</vt:lpstr>
      <vt:lpstr>PowerPoint Presentation</vt:lpstr>
      <vt:lpstr>Why devops?</vt:lpstr>
      <vt:lpstr>PowerPoint Presentation</vt:lpstr>
      <vt:lpstr>PowerPoint Presentation</vt:lpstr>
      <vt:lpstr>What is devops?</vt:lpstr>
      <vt:lpstr>What is devops?</vt:lpstr>
      <vt:lpstr>What is devops?</vt:lpstr>
      <vt:lpstr>How do I “become devops”?</vt:lpstr>
      <vt:lpstr>How do I “become devops”?</vt:lpstr>
      <vt:lpstr>How can I learn more on devops?</vt:lpstr>
      <vt:lpstr>How can I learn more on devops?</vt:lpstr>
      <vt:lpstr>Devops Tools</vt:lpstr>
      <vt:lpstr>DevOps tools</vt:lpstr>
      <vt:lpstr>DevOps tools</vt:lpstr>
      <vt:lpstr>DevOps Tools</vt:lpstr>
      <vt:lpstr>What about current WOW?</vt:lpstr>
      <vt:lpstr>PowerPoint Presentation</vt:lpstr>
      <vt:lpstr>Devops pilots</vt:lpstr>
      <vt:lpstr>Devops pilots</vt:lpstr>
      <vt:lpstr>Devops culture</vt:lpstr>
      <vt:lpstr>Devops culture</vt:lpstr>
      <vt:lpstr>Devops culture</vt:lpstr>
      <vt:lpstr>Devops culture</vt:lpstr>
      <vt:lpstr>Devops culture</vt:lpstr>
      <vt:lpstr>Devops culture</vt:lpstr>
      <vt:lpstr>Devops culture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Deman Evelien</dc:creator>
  <cp:lastModifiedBy>Deman Evelien</cp:lastModifiedBy>
  <cp:revision>79</cp:revision>
  <dcterms:created xsi:type="dcterms:W3CDTF">2017-07-07T07:21:39Z</dcterms:created>
  <dcterms:modified xsi:type="dcterms:W3CDTF">2017-09-07T09:39:25Z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0x0101009DAC0F0705BB3049B39126A0129F28B9</vt:lpwstr>
  </property>
</Properties>
</file>