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7.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10.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1.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2.xml" ContentType="application/vnd.openxmlformats-officedocument.theme+xml"/>
  <Override PartName="/ppt/slideLayouts/slideLayout82.xml" ContentType="application/vnd.openxmlformats-officedocument.presentationml.slideLayout+xml"/>
  <Override PartName="/ppt/theme/theme1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54" r:id="rId4"/>
    <p:sldMasterId id="2147483648" r:id="rId5"/>
    <p:sldMasterId id="2147483659" r:id="rId6"/>
    <p:sldMasterId id="2147483755" r:id="rId7"/>
    <p:sldMasterId id="2147483763" r:id="rId8"/>
    <p:sldMasterId id="2147483771" r:id="rId9"/>
    <p:sldMasterId id="2147483682" r:id="rId10"/>
    <p:sldMasterId id="2147483779" r:id="rId11"/>
    <p:sldMasterId id="2147483730" r:id="rId12"/>
    <p:sldMasterId id="2147483738" r:id="rId13"/>
    <p:sldMasterId id="2147483722" r:id="rId14"/>
    <p:sldMasterId id="2147483746" r:id="rId15"/>
    <p:sldMasterId id="2147483675" r:id="rId16"/>
    <p:sldMasterId id="2147483788" r:id="rId17"/>
  </p:sldMasterIdLst>
  <p:notesMasterIdLst>
    <p:notesMasterId r:id="rId25"/>
  </p:notesMasterIdLst>
  <p:handoutMasterIdLst>
    <p:handoutMasterId r:id="rId26"/>
  </p:handoutMasterIdLst>
  <p:sldIdLst>
    <p:sldId id="263" r:id="rId18"/>
    <p:sldId id="308" r:id="rId19"/>
    <p:sldId id="288" r:id="rId20"/>
    <p:sldId id="305" r:id="rId21"/>
    <p:sldId id="306" r:id="rId22"/>
    <p:sldId id="307" r:id="rId23"/>
    <p:sldId id="289" r:id="rId24"/>
  </p:sldIdLst>
  <p:sldSz cx="9144000" cy="6858000" type="screen4x3"/>
  <p:notesSz cx="6834188" cy="99790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B04B54-7574-4B71-B5EE-BD13A4A6629E}">
          <p14:sldIdLst>
            <p14:sldId id="263"/>
            <p14:sldId id="308"/>
            <p14:sldId id="288"/>
            <p14:sldId id="305"/>
            <p14:sldId id="306"/>
            <p14:sldId id="307"/>
            <p14:sldId id="289"/>
          </p14:sldIdLst>
        </p14:section>
      </p14:sectionLst>
    </p:ext>
    <p:ext uri="{EFAFB233-063F-42B5-8137-9DF3F51BA10A}">
      <p15:sldGuideLst xmlns="" xmlns:p15="http://schemas.microsoft.com/office/powerpoint/2012/main">
        <p15:guide id="1" orient="horz" pos="1252" userDrawn="1">
          <p15:clr>
            <a:srgbClr val="A4A3A4"/>
          </p15:clr>
        </p15:guide>
        <p15:guide id="2" orient="horz" pos="809" userDrawn="1">
          <p15:clr>
            <a:srgbClr val="A4A3A4"/>
          </p15:clr>
        </p15:guide>
        <p15:guide id="3" orient="horz" pos="3861" userDrawn="1">
          <p15:clr>
            <a:srgbClr val="A4A3A4"/>
          </p15:clr>
        </p15:guide>
        <p15:guide id="4" pos="2880" userDrawn="1">
          <p15:clr>
            <a:srgbClr val="A4A3A4"/>
          </p15:clr>
        </p15:guide>
        <p15:guide id="5" pos="272" userDrawn="1">
          <p15:clr>
            <a:srgbClr val="A4A3A4"/>
          </p15:clr>
        </p15:guide>
      </p15:sldGuideLst>
    </p:ext>
    <p:ext uri="{2D200454-40CA-4A62-9FC3-DE9A4176ACB9}">
      <p15:notesGuideLst xmlns="" xmlns:p15="http://schemas.microsoft.com/office/powerpoint/2012/main">
        <p15:guide id="1" orient="horz" pos="3143">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99"/>
    <a:srgbClr val="7BA96B"/>
    <a:srgbClr val="ECE5CB"/>
    <a:srgbClr val="D4BEBF"/>
    <a:srgbClr val="E1D6AC"/>
    <a:srgbClr val="BB9799"/>
    <a:srgbClr val="A5B9B3"/>
    <a:srgbClr val="B1B1B0"/>
    <a:srgbClr val="819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5" autoAdjust="0"/>
    <p:restoredTop sz="81528" autoAdjust="0"/>
  </p:normalViewPr>
  <p:slideViewPr>
    <p:cSldViewPr snapToGrid="0">
      <p:cViewPr>
        <p:scale>
          <a:sx n="66" d="100"/>
          <a:sy n="66" d="100"/>
        </p:scale>
        <p:origin x="-1350" y="-72"/>
      </p:cViewPr>
      <p:guideLst>
        <p:guide orient="horz" pos="1252"/>
        <p:guide orient="horz" pos="809"/>
        <p:guide orient="horz" pos="3861"/>
        <p:guide pos="2880"/>
        <p:guide pos="27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65" d="100"/>
          <a:sy n="65" d="100"/>
        </p:scale>
        <p:origin x="-1554" y="-7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4.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7.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t>2017-04-18</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2017-04-18</a:t>
            </a:fld>
            <a:endParaRPr lang="sv-SE"/>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en-US"/>
              <a:t>Click to edit Master text styles</a:t>
            </a:r>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a:t>
            </a:fld>
            <a:endParaRPr lang="sv-SE"/>
          </a:p>
        </p:txBody>
      </p:sp>
    </p:spTree>
    <p:extLst>
      <p:ext uri="{BB962C8B-B14F-4D97-AF65-F5344CB8AC3E}">
        <p14:creationId xmlns:p14="http://schemas.microsoft.com/office/powerpoint/2010/main" val="312515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3</a:t>
            </a:fld>
            <a:endParaRPr lang="sv-SE"/>
          </a:p>
        </p:txBody>
      </p:sp>
    </p:spTree>
    <p:extLst>
      <p:ext uri="{BB962C8B-B14F-4D97-AF65-F5344CB8AC3E}">
        <p14:creationId xmlns:p14="http://schemas.microsoft.com/office/powerpoint/2010/main" val="699814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7</a:t>
            </a:fld>
            <a:endParaRPr lang="sv-SE"/>
          </a:p>
        </p:txBody>
      </p:sp>
    </p:spTree>
    <p:extLst>
      <p:ext uri="{BB962C8B-B14F-4D97-AF65-F5344CB8AC3E}">
        <p14:creationId xmlns:p14="http://schemas.microsoft.com/office/powerpoint/2010/main" val="2652389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2562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FCC37C76-06F6-4A73-A0AF-6CE585F3C54C}" type="datetime1">
              <a:rPr lang="pl-PL" noProof="0" smtClean="0"/>
              <a:t>2017-04-18</a:t>
            </a:fld>
            <a:endParaRPr lang="en-US" noProof="0" dirty="0"/>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40483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69054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55548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35013E47-9649-4332-9291-A86ADEB080A6}"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450167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5ECD7844-666E-4D42-A17F-CC0253FE065B}"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6305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221AB0FE-E97D-46C5-8FA8-69B6BB796785}"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69227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320CE1B8-E433-4839-8118-BD4C2E55B33B}" type="datetime1">
              <a:rPr lang="pl-PL" noProof="0" smtClean="0"/>
              <a:t>2017-04-18</a:t>
            </a:fld>
            <a:endParaRPr lang="en-US" noProof="0" dirty="0"/>
          </a:p>
        </p:txBody>
      </p:sp>
    </p:spTree>
    <p:extLst>
      <p:ext uri="{BB962C8B-B14F-4D97-AF65-F5344CB8AC3E}">
        <p14:creationId xmlns:p14="http://schemas.microsoft.com/office/powerpoint/2010/main" val="42103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8C2C6F11-F370-4377-B802-E64BF8D836C1}" type="datetime1">
              <a:rPr lang="pl-PL" noProof="0" smtClean="0"/>
              <a:t>2017-04-18</a:t>
            </a:fld>
            <a:endParaRPr lang="en-US" noProof="0" dirty="0"/>
          </a:p>
        </p:txBody>
      </p:sp>
    </p:spTree>
    <p:extLst>
      <p:ext uri="{BB962C8B-B14F-4D97-AF65-F5344CB8AC3E}">
        <p14:creationId xmlns:p14="http://schemas.microsoft.com/office/powerpoint/2010/main" val="2447239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1C28CB80-F07F-4265-809A-20CE05F3B5CA}"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22079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50186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a:xfrm>
            <a:off x="687600" y="6618288"/>
            <a:ext cx="2405062" cy="209550"/>
          </a:xfrm>
        </p:spPr>
        <p:txBody>
          <a:bodyPr/>
          <a:lstStyle>
            <a:lvl1pPr>
              <a:defRPr/>
            </a:lvl1pPr>
          </a:lstStyle>
          <a:p>
            <a:fld id="{A746422D-A42A-4CB1-AD7A-A8D1FF51DBE6}"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502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B6D3B370-61C1-4AF9-A346-4C465DE390F4}"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55376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E51EFCBA-170B-4E0A-86FC-17D8DABBB9C4}"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537146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FC9BF8BF-B1F6-4295-8701-40E2857FDF46}"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451806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1B501CED-E62E-489A-8F21-3FF2F0052956}" type="datetime1">
              <a:rPr lang="pl-PL" noProof="0" smtClean="0"/>
              <a:t>2017-04-18</a:t>
            </a:fld>
            <a:endParaRPr lang="en-US" noProof="0" dirty="0"/>
          </a:p>
        </p:txBody>
      </p:sp>
    </p:spTree>
    <p:extLst>
      <p:ext uri="{BB962C8B-B14F-4D97-AF65-F5344CB8AC3E}">
        <p14:creationId xmlns:p14="http://schemas.microsoft.com/office/powerpoint/2010/main" val="4133800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5E6F89AB-CA8C-4F35-BA92-6F7BE2AEEDAA}" type="datetime1">
              <a:rPr lang="pl-PL" noProof="0" smtClean="0"/>
              <a:t>2017-04-18</a:t>
            </a:fld>
            <a:endParaRPr lang="en-US" noProof="0" dirty="0"/>
          </a:p>
        </p:txBody>
      </p:sp>
    </p:spTree>
    <p:extLst>
      <p:ext uri="{BB962C8B-B14F-4D97-AF65-F5344CB8AC3E}">
        <p14:creationId xmlns:p14="http://schemas.microsoft.com/office/powerpoint/2010/main" val="157135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F8930DFB-3ECB-41A4-97F9-1C3F29103C48}"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84098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031572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0E1883E6-D49C-484F-A936-590118A111AB}"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2824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22A2C9D5-F4A6-476E-8EB2-E58B66958E0D}"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860307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61443D0C-E15E-4B86-80EC-88182E051E03}"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3593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5DEF5C86-4661-4709-9210-FAA501AB5E68}" type="datetime1">
              <a:rPr lang="pl-PL" noProof="0" smtClean="0"/>
              <a:t>2017-04-18</a:t>
            </a:fld>
            <a:endParaRPr lang="en-US" noProof="0" dirty="0"/>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254507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7CC6AAD8-C41E-4CE7-9619-24C3C5CA4865}" type="datetime1">
              <a:rPr lang="pl-PL" noProof="0" smtClean="0"/>
              <a:t>2017-04-18</a:t>
            </a:fld>
            <a:endParaRPr lang="en-US" noProof="0" dirty="0"/>
          </a:p>
        </p:txBody>
      </p:sp>
    </p:spTree>
    <p:extLst>
      <p:ext uri="{BB962C8B-B14F-4D97-AF65-F5344CB8AC3E}">
        <p14:creationId xmlns:p14="http://schemas.microsoft.com/office/powerpoint/2010/main" val="4043644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75AA1F7F-72F7-41E9-A9ED-35EF855FBF64}" type="datetime1">
              <a:rPr lang="pl-PL" noProof="0" smtClean="0"/>
              <a:t>2017-04-18</a:t>
            </a:fld>
            <a:endParaRPr lang="en-US" noProof="0" dirty="0"/>
          </a:p>
        </p:txBody>
      </p:sp>
    </p:spTree>
    <p:extLst>
      <p:ext uri="{BB962C8B-B14F-4D97-AF65-F5344CB8AC3E}">
        <p14:creationId xmlns:p14="http://schemas.microsoft.com/office/powerpoint/2010/main" val="5982394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B6F9BE4F-375E-43EE-948D-71F427E46717}"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4637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115393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88511FAA-1A36-47D4-AD00-1D42AD3CD028}"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998599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B8FF8D17-A54A-4028-9F7C-518A0FB79482}"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7551892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A1D8B704-6D7E-4751-9967-B90B2D6DCDF7}"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0088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94D91E06-6911-4F63-A0FC-1FC55260BF24}" type="datetime1">
              <a:rPr lang="pl-PL" noProof="0" smtClean="0"/>
              <a:t>2017-04-18</a:t>
            </a:fld>
            <a:endParaRPr lang="en-US" noProof="0" dirty="0"/>
          </a:p>
        </p:txBody>
      </p:sp>
    </p:spTree>
    <p:extLst>
      <p:ext uri="{BB962C8B-B14F-4D97-AF65-F5344CB8AC3E}">
        <p14:creationId xmlns:p14="http://schemas.microsoft.com/office/powerpoint/2010/main" val="241971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829AD824-F2BD-43E9-B9A7-7774DFB270A0}" type="datetime1">
              <a:rPr lang="pl-PL" noProof="0" smtClean="0"/>
              <a:t>2017-04-18</a:t>
            </a:fld>
            <a:endParaRPr lang="en-US" noProof="0" dirty="0"/>
          </a:p>
        </p:txBody>
      </p:sp>
    </p:spTree>
    <p:extLst>
      <p:ext uri="{BB962C8B-B14F-4D97-AF65-F5344CB8AC3E}">
        <p14:creationId xmlns:p14="http://schemas.microsoft.com/office/powerpoint/2010/main" val="32329625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79752B79-757D-4100-823B-DE56E985377F}"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352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C0297C14-0B44-469F-9C2C-9F0D95233ED2}"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3351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8203130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41313769-0A75-4515-8B73-610CE8BCB0B3}"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648524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99674242-F288-4214-83BC-E13D84A7ADA2}"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3858727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C446CE9A-8645-4D48-9E92-05CB79010384}"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40093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357C7596-2156-4452-B27A-89E08B5BF58C}" type="datetime1">
              <a:rPr lang="pl-PL" noProof="0" smtClean="0"/>
              <a:t>2017-04-18</a:t>
            </a:fld>
            <a:endParaRPr lang="en-US" noProof="0" dirty="0"/>
          </a:p>
        </p:txBody>
      </p:sp>
    </p:spTree>
    <p:extLst>
      <p:ext uri="{BB962C8B-B14F-4D97-AF65-F5344CB8AC3E}">
        <p14:creationId xmlns:p14="http://schemas.microsoft.com/office/powerpoint/2010/main" val="31045044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8690116F-7018-4F4E-934E-A80CC2F44351}" type="datetime1">
              <a:rPr lang="pl-PL" noProof="0" smtClean="0"/>
              <a:t>2017-04-18</a:t>
            </a:fld>
            <a:endParaRPr lang="en-US" noProof="0" dirty="0"/>
          </a:p>
        </p:txBody>
      </p:sp>
    </p:spTree>
    <p:extLst>
      <p:ext uri="{BB962C8B-B14F-4D97-AF65-F5344CB8AC3E}">
        <p14:creationId xmlns:p14="http://schemas.microsoft.com/office/powerpoint/2010/main" val="3389649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B56D6D22-8A81-4CCB-93E1-2B4131A240A2}"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58468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2199893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95B207CD-DAEB-4683-8247-489896922FCD}"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971678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08592AF8-E876-4FDA-98BA-B1BD4894D091}"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872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C4B6A1E8-9340-4994-9057-D8EDEEECAA17}" type="datetime1">
              <a:rPr lang="pl-PL" noProof="0" smtClean="0"/>
              <a:t>2017-04-18</a:t>
            </a:fld>
            <a:endParaRPr lang="en-US" noProof="0" dirty="0"/>
          </a:p>
        </p:txBody>
      </p:sp>
    </p:spTree>
    <p:extLst>
      <p:ext uri="{BB962C8B-B14F-4D97-AF65-F5344CB8AC3E}">
        <p14:creationId xmlns:p14="http://schemas.microsoft.com/office/powerpoint/2010/main" val="42742497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1C962160-420E-43D0-BFC5-A1547B5F275E}"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432953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1E92FD02-BF11-4001-B2E7-E3A9B99DFA0F}" type="datetime1">
              <a:rPr lang="pl-PL" noProof="0" smtClean="0"/>
              <a:t>2017-04-18</a:t>
            </a:fld>
            <a:endParaRPr lang="en-US" noProof="0" dirty="0"/>
          </a:p>
        </p:txBody>
      </p:sp>
    </p:spTree>
    <p:extLst>
      <p:ext uri="{BB962C8B-B14F-4D97-AF65-F5344CB8AC3E}">
        <p14:creationId xmlns:p14="http://schemas.microsoft.com/office/powerpoint/2010/main" val="2440214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EF5827A1-2E7E-4792-A3B3-4956778B221C}" type="datetime1">
              <a:rPr lang="pl-PL" noProof="0" smtClean="0"/>
              <a:t>2017-04-18</a:t>
            </a:fld>
            <a:endParaRPr lang="en-US" noProof="0" dirty="0"/>
          </a:p>
        </p:txBody>
      </p:sp>
    </p:spTree>
    <p:extLst>
      <p:ext uri="{BB962C8B-B14F-4D97-AF65-F5344CB8AC3E}">
        <p14:creationId xmlns:p14="http://schemas.microsoft.com/office/powerpoint/2010/main" val="40948605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3D5E8EF5-FE50-4410-BBDA-18C2538B08B4}"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89814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28144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2243F4B2-A467-4A30-98A7-F946161C3F04}"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5910118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2ABB6EA4-BBCB-43BA-A045-B3D5E246EA68}"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2270826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D263DBE7-9941-40E4-AD74-3B1BDE99A290}"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91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0A41C13E-D217-413C-BA02-A811123FDFC7}" type="datetime1">
              <a:rPr lang="pl-PL" noProof="0" smtClean="0"/>
              <a:t>2017-04-18</a:t>
            </a:fld>
            <a:endParaRPr lang="en-US" noProof="0" dirty="0"/>
          </a:p>
        </p:txBody>
      </p:sp>
    </p:spTree>
    <p:extLst>
      <p:ext uri="{BB962C8B-B14F-4D97-AF65-F5344CB8AC3E}">
        <p14:creationId xmlns:p14="http://schemas.microsoft.com/office/powerpoint/2010/main" val="37703171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AC17614B-683A-4389-A85B-836A16C323CC}" type="datetime1">
              <a:rPr lang="pl-PL" noProof="0" smtClean="0"/>
              <a:t>2017-04-18</a:t>
            </a:fld>
            <a:endParaRPr lang="en-US" noProof="0" dirty="0"/>
          </a:p>
        </p:txBody>
      </p:sp>
    </p:spTree>
    <p:extLst>
      <p:ext uri="{BB962C8B-B14F-4D97-AF65-F5344CB8AC3E}">
        <p14:creationId xmlns:p14="http://schemas.microsoft.com/office/powerpoint/2010/main" val="239383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7CB67826-5351-4D35-9412-D380DFBD6CC9}" type="datetime1">
              <a:rPr lang="pl-PL" noProof="0" smtClean="0"/>
              <a:t>2017-04-18</a:t>
            </a:fld>
            <a:endParaRPr lang="en-US" noProof="0" dirty="0"/>
          </a:p>
        </p:txBody>
      </p:sp>
    </p:spTree>
    <p:extLst>
      <p:ext uri="{BB962C8B-B14F-4D97-AF65-F5344CB8AC3E}">
        <p14:creationId xmlns:p14="http://schemas.microsoft.com/office/powerpoint/2010/main" val="36853651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0B419498-DA56-4A5A-A125-3AC183CABAD0}"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38827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318538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CFBEEBA2-DC9F-4130-8271-E15956F1A8AC}"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9484199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C1A7B937-21C7-4858-9ED5-3B0D40B54771}"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41089566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9358B5DE-7724-4B62-9D5C-75387D4A35F7}"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164871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2593EAE2-59E3-4F6A-ADB9-E78023AEE0AC}" type="datetime1">
              <a:rPr lang="pl-PL" noProof="0" smtClean="0"/>
              <a:t>2017-04-18</a:t>
            </a:fld>
            <a:endParaRPr lang="en-US" noProof="0" dirty="0"/>
          </a:p>
        </p:txBody>
      </p:sp>
    </p:spTree>
    <p:extLst>
      <p:ext uri="{BB962C8B-B14F-4D97-AF65-F5344CB8AC3E}">
        <p14:creationId xmlns:p14="http://schemas.microsoft.com/office/powerpoint/2010/main" val="3726109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6FB64E53-E258-4500-AF92-6D1B0B153266}" type="datetime1">
              <a:rPr lang="pl-PL" noProof="0" smtClean="0"/>
              <a:t>2017-04-18</a:t>
            </a:fld>
            <a:endParaRPr lang="en-US" noProof="0" dirty="0"/>
          </a:p>
        </p:txBody>
      </p:sp>
    </p:spTree>
    <p:extLst>
      <p:ext uri="{BB962C8B-B14F-4D97-AF65-F5344CB8AC3E}">
        <p14:creationId xmlns:p14="http://schemas.microsoft.com/office/powerpoint/2010/main" val="15109613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AA68E088-A3F9-4911-9080-158B1381FFB9}"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977780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616652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9AC2448A-A2CA-4387-81D1-2EB93CA5CFB9}"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61480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F56FFC38-9D66-42AC-A49E-9B687E007AC5}" type="datetime1">
              <a:rPr lang="pl-PL" noProof="0" smtClean="0"/>
              <a:t>2017-04-18</a:t>
            </a:fld>
            <a:endParaRPr lang="en-US" noProof="0" dirty="0"/>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02628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1D2D49AE-5D48-4802-9A99-A1D7B58996F5}"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937019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4D153263-4B8D-4CD6-89C2-5E306F617C6C}"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712172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23E9F871-3F27-4AFC-A5D5-410D76E4D2E4}" type="datetime1">
              <a:rPr lang="pl-PL" noProof="0" smtClean="0"/>
              <a:t>2017-04-18</a:t>
            </a:fld>
            <a:endParaRPr lang="en-US" noProof="0" dirty="0"/>
          </a:p>
        </p:txBody>
      </p:sp>
    </p:spTree>
    <p:extLst>
      <p:ext uri="{BB962C8B-B14F-4D97-AF65-F5344CB8AC3E}">
        <p14:creationId xmlns:p14="http://schemas.microsoft.com/office/powerpoint/2010/main" val="27707313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4835428F-DA57-4D37-B2A0-1D6F9545C0D5}" type="datetime1">
              <a:rPr lang="pl-PL" noProof="0" smtClean="0"/>
              <a:t>2017-04-18</a:t>
            </a:fld>
            <a:endParaRPr lang="en-US" noProof="0" dirty="0"/>
          </a:p>
        </p:txBody>
      </p:sp>
    </p:spTree>
    <p:extLst>
      <p:ext uri="{BB962C8B-B14F-4D97-AF65-F5344CB8AC3E}">
        <p14:creationId xmlns:p14="http://schemas.microsoft.com/office/powerpoint/2010/main" val="33130369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E1FF883B-DF97-4F6B-B799-09D28D3928FC}"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4454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782218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fld id="{C7DBB0B4-782A-48A2-8CEB-59FAB7D23E11}" type="datetime1">
              <a:rPr lang="pl-PL" noProof="0" smtClean="0"/>
              <a:t>2017-04-18</a:t>
            </a:fld>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3185710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0E2996BB-703C-4AA8-9350-A1415697A8BD}" type="datetime1">
              <a:rPr lang="pl-PL" noProof="0" smtClean="0"/>
              <a:t>2017-04-18</a:t>
            </a:fld>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5692384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fld id="{8FD4DFB9-EF81-48F9-91DF-D242C6AA36B2}" type="datetime1">
              <a:rPr lang="pl-PL" noProof="0" smtClean="0"/>
              <a:t>2017-04-18</a:t>
            </a:fld>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75485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fld id="{29EAE155-51B7-4489-B21F-FA748B842F59}" type="datetime1">
              <a:rPr lang="pl-PL" noProof="0" smtClean="0"/>
              <a:t>2017-04-18</a:t>
            </a:fld>
            <a:endParaRPr lang="en-US" noProof="0" dirty="0"/>
          </a:p>
        </p:txBody>
      </p:sp>
    </p:spTree>
    <p:extLst>
      <p:ext uri="{BB962C8B-B14F-4D97-AF65-F5344CB8AC3E}">
        <p14:creationId xmlns:p14="http://schemas.microsoft.com/office/powerpoint/2010/main" val="88136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EE107200-415E-431E-8227-6D6282A7CE39}" type="datetime1">
              <a:rPr lang="pl-PL" noProof="0" smtClean="0"/>
              <a:t>2017-04-18</a:t>
            </a:fld>
            <a:endParaRPr lang="en-US" noProof="0" dirty="0"/>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179746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fld id="{6226175A-090E-4A48-A7D4-8AD60BD07C6D}" type="datetime1">
              <a:rPr lang="pl-PL" noProof="0" smtClean="0"/>
              <a:t>2017-04-18</a:t>
            </a:fld>
            <a:endParaRPr lang="en-US" noProof="0" dirty="0"/>
          </a:p>
        </p:txBody>
      </p:sp>
    </p:spTree>
    <p:extLst>
      <p:ext uri="{BB962C8B-B14F-4D97-AF65-F5344CB8AC3E}">
        <p14:creationId xmlns:p14="http://schemas.microsoft.com/office/powerpoint/2010/main" val="34114259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E7777F82-88D9-4E46-99DE-C1D34C3F0CF3}" type="datetime1">
              <a:rPr lang="pl-PL" noProof="0" smtClean="0"/>
              <a:t>2017-04-18</a:t>
            </a:fld>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9231856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794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9904849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smtClean="0">
                <a:solidFill>
                  <a:srgbClr val="000000"/>
                </a:solidFill>
              </a:rPr>
              <a:t>DevOps transformation</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a:xfrm>
            <a:off x="687600" y="6618288"/>
            <a:ext cx="2405062" cy="209550"/>
          </a:xfrm>
        </p:spPr>
        <p:txBody>
          <a:bodyPr/>
          <a:lstStyle>
            <a:lvl1pPr>
              <a:defRPr/>
            </a:lvl1pPr>
          </a:lstStyle>
          <a:p>
            <a:r>
              <a:rPr lang="pl-PL" smtClean="0">
                <a:solidFill>
                  <a:srgbClr val="000000"/>
                </a:solidFill>
              </a:rPr>
              <a:t>21st of March, 2017</a:t>
            </a:r>
            <a:endParaRPr lang="en-US" dirty="0">
              <a:solidFill>
                <a:srgbClr val="000000"/>
              </a:solidFill>
            </a:endParaRPr>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7471339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06438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smtClean="0">
                <a:solidFill>
                  <a:srgbClr val="000000"/>
                </a:solidFill>
              </a:rPr>
              <a:t>DevOps transformation</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r>
              <a:rPr lang="pl-PL" smtClean="0">
                <a:solidFill>
                  <a:srgbClr val="000000"/>
                </a:solidFill>
              </a:rPr>
              <a:t>21st of March, 2017</a:t>
            </a:r>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3228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r>
              <a:rPr lang="pl-PL" smtClean="0">
                <a:solidFill>
                  <a:srgbClr val="000000"/>
                </a:solidFill>
              </a:rPr>
              <a:t>21st of March, 2017</a:t>
            </a:r>
            <a:endParaRPr lang="en-US" dirty="0">
              <a:solidFill>
                <a:srgbClr val="000000"/>
              </a:solidFill>
            </a:endParaRPr>
          </a:p>
        </p:txBody>
      </p:sp>
    </p:spTree>
    <p:extLst>
      <p:ext uri="{BB962C8B-B14F-4D97-AF65-F5344CB8AC3E}">
        <p14:creationId xmlns:p14="http://schemas.microsoft.com/office/powerpoint/2010/main" val="36871010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DevOps transformation</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r>
              <a:rPr lang="pl-PL" smtClean="0">
                <a:solidFill>
                  <a:srgbClr val="000000"/>
                </a:solidFill>
              </a:rPr>
              <a:t>21st of March, 2017</a:t>
            </a:r>
            <a:endParaRPr lang="en-US" dirty="0">
              <a:solidFill>
                <a:srgbClr val="000000"/>
              </a:solidFill>
            </a:endParaRPr>
          </a:p>
        </p:txBody>
      </p:sp>
    </p:spTree>
    <p:extLst>
      <p:ext uri="{BB962C8B-B14F-4D97-AF65-F5344CB8AC3E}">
        <p14:creationId xmlns:p14="http://schemas.microsoft.com/office/powerpoint/2010/main" val="33934395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372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fld id="{F6304F14-9CF5-4906-A19B-6F890B72A46C}" type="datetime1">
              <a:rPr lang="pl-PL" noProof="0" smtClean="0"/>
              <a:t>2017-04-18</a:t>
            </a:fld>
            <a:endParaRPr lang="en-US" noProof="0" dirty="0"/>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2485051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9124905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42008398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pl-PL" smtClean="0">
                <a:solidFill>
                  <a:srgbClr val="000000"/>
                </a:solidFill>
              </a:rPr>
              <a:t>21st of March, 2017</a:t>
            </a:r>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9269113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197294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image" Target="../media/image13.jpeg"/><Relationship Id="rId5" Type="http://schemas.openxmlformats.org/officeDocument/2006/relationships/slideLayout" Target="../slideLayouts/slideLayout65.xml"/><Relationship Id="rId10" Type="http://schemas.openxmlformats.org/officeDocument/2006/relationships/image" Target="../media/image2.png"/><Relationship Id="rId4" Type="http://schemas.openxmlformats.org/officeDocument/2006/relationships/slideLayout" Target="../slideLayouts/slideLayout64.xml"/><Relationship Id="rId9"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4.png"/><Relationship Id="rId5" Type="http://schemas.openxmlformats.org/officeDocument/2006/relationships/slideLayout" Target="../slideLayouts/slideLayout72.xml"/><Relationship Id="rId10" Type="http://schemas.openxmlformats.org/officeDocument/2006/relationships/image" Target="../media/image2.png"/><Relationship Id="rId4" Type="http://schemas.openxmlformats.org/officeDocument/2006/relationships/slideLayout" Target="../slideLayouts/slideLayout71.xml"/><Relationship Id="rId9" Type="http://schemas.openxmlformats.org/officeDocument/2006/relationships/image" Target="../media/image1.jpeg"/></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image" Target="../media/image15.jpeg"/><Relationship Id="rId5" Type="http://schemas.openxmlformats.org/officeDocument/2006/relationships/slideLayout" Target="../slideLayouts/slideLayout79.xml"/><Relationship Id="rId10" Type="http://schemas.openxmlformats.org/officeDocument/2006/relationships/image" Target="../media/image2.png"/><Relationship Id="rId4" Type="http://schemas.openxmlformats.org/officeDocument/2006/relationships/slideLayout" Target="../slideLayouts/slideLayout78.xml"/><Relationship Id="rId9" Type="http://schemas.openxmlformats.org/officeDocument/2006/relationships/image" Target="../media/image1.jpeg"/></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8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image" Target="../media/image1.jpe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1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6.jpe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7.jpeg"/><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8.jpeg"/><Relationship Id="rId5" Type="http://schemas.openxmlformats.org/officeDocument/2006/relationships/slideLayout" Target="../slideLayouts/slideLayout30.xml"/><Relationship Id="rId10" Type="http://schemas.openxmlformats.org/officeDocument/2006/relationships/image" Target="../media/image2.png"/><Relationship Id="rId4" Type="http://schemas.openxmlformats.org/officeDocument/2006/relationships/slideLayout" Target="../slideLayouts/slideLayout29.xml"/><Relationship Id="rId9"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9.jpeg"/><Relationship Id="rId5" Type="http://schemas.openxmlformats.org/officeDocument/2006/relationships/slideLayout" Target="../slideLayouts/slideLayout37.xml"/><Relationship Id="rId10"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0.jpeg"/><Relationship Id="rId5" Type="http://schemas.openxmlformats.org/officeDocument/2006/relationships/slideLayout" Target="../slideLayouts/slideLayout44.xml"/><Relationship Id="rId10" Type="http://schemas.openxmlformats.org/officeDocument/2006/relationships/image" Target="../media/image2.png"/><Relationship Id="rId4" Type="http://schemas.openxmlformats.org/officeDocument/2006/relationships/slideLayout" Target="../slideLayouts/slideLayout43.xml"/><Relationship Id="rId9"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image" Target="../media/image11.jpeg"/><Relationship Id="rId5" Type="http://schemas.openxmlformats.org/officeDocument/2006/relationships/slideLayout" Target="../slideLayouts/slideLayout51.xml"/><Relationship Id="rId10" Type="http://schemas.openxmlformats.org/officeDocument/2006/relationships/image" Target="../media/image2.png"/><Relationship Id="rId4" Type="http://schemas.openxmlformats.org/officeDocument/2006/relationships/slideLayout" Target="../slideLayouts/slideLayout50.xml"/><Relationship Id="rId9"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image" Target="../media/image12.jpeg"/><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6186488"/>
            <a:ext cx="9144000" cy="671512"/>
            <a:chOff x="0" y="6186488"/>
            <a:chExt cx="9144000" cy="671512"/>
          </a:xfrm>
        </p:grpSpPr>
        <p:pic>
          <p:nvPicPr>
            <p:cNvPr id="8" name="Picture 18" descr="grått band nerti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userDrawn="1">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userDrawn="1">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userDrawn="1">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1043B714-EF4A-4CFA-AFC1-B0ADAD8223C4}" type="datetime1">
              <a:rPr lang="pl-PL" noProof="0" smtClean="0"/>
              <a:t>2017-04-18</a:t>
            </a:fld>
            <a:endParaRPr lang="en-US" noProof="0" dirty="0"/>
          </a:p>
        </p:txBody>
      </p:sp>
    </p:spTree>
    <p:extLst>
      <p:ext uri="{BB962C8B-B14F-4D97-AF65-F5344CB8AC3E}">
        <p14:creationId xmlns:p14="http://schemas.microsoft.com/office/powerpoint/2010/main" val="1048865338"/>
      </p:ext>
    </p:extLst>
  </p:cSld>
  <p:clrMap bg1="lt1" tx1="dk1" bg2="lt2" tx2="dk2" accent1="accent1" accent2="accent2" accent3="accent3" accent4="accent4" accent5="accent5" accent6="accent6" hlink="hlink" folHlink="folHlink"/>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16" descr="02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E86B74ED-388F-4B12-80FA-C5C2DFD6003A}" type="datetime1">
              <a:rPr lang="pl-PL" noProof="0" smtClean="0"/>
              <a:t>2017-04-18</a:t>
            </a:fld>
            <a:endParaRPr lang="en-US" noProof="0" dirty="0"/>
          </a:p>
        </p:txBody>
      </p:sp>
    </p:spTree>
    <p:extLst>
      <p:ext uri="{BB962C8B-B14F-4D97-AF65-F5344CB8AC3E}">
        <p14:creationId xmlns:p14="http://schemas.microsoft.com/office/powerpoint/2010/main" val="33971056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117850" y="-5742"/>
            <a:ext cx="6026150" cy="613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1D0CBB43-0710-44F1-838E-F0D37ADEEE46}" type="datetime1">
              <a:rPr lang="pl-PL" noProof="0" smtClean="0"/>
              <a:t>2017-04-18</a:t>
            </a:fld>
            <a:endParaRPr lang="en-US" noProof="0" dirty="0"/>
          </a:p>
        </p:txBody>
      </p:sp>
    </p:spTree>
    <p:extLst>
      <p:ext uri="{BB962C8B-B14F-4D97-AF65-F5344CB8AC3E}">
        <p14:creationId xmlns:p14="http://schemas.microsoft.com/office/powerpoint/2010/main" val="99700121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Volvo_Trucks_Eicher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92FA66D3-08F1-43F0-9331-14A2E933E48E}" type="datetime1">
              <a:rPr lang="pl-PL" noProof="0" smtClean="0"/>
              <a:t>2017-04-18</a:t>
            </a:fld>
            <a:endParaRPr lang="en-US" noProof="0" dirty="0"/>
          </a:p>
        </p:txBody>
      </p:sp>
    </p:spTree>
    <p:extLst>
      <p:ext uri="{BB962C8B-B14F-4D97-AF65-F5344CB8AC3E}">
        <p14:creationId xmlns:p14="http://schemas.microsoft.com/office/powerpoint/2010/main" val="7235562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25365"/>
      </p:ext>
    </p:extLst>
  </p:cSld>
  <p:clrMap bg1="lt1" tx1="dk1" bg2="lt2" tx2="dk2" accent1="accent1" accent2="accent2" accent3="accent3" accent4="accent4" accent5="accent5" accent6="accent6" hlink="hlink" folHlink="folHlink"/>
  <p:sldLayoutIdLst>
    <p:sldLayoutId id="2147483681" r:id="rId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smtClean="0">
                <a:solidFill>
                  <a:srgbClr val="000000"/>
                </a:solidFill>
              </a:rPr>
              <a:t>DevOps transformation</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a:solidFill>
                  <a:srgbClr val="000000"/>
                </a:solidFill>
              </a:rPr>
              <a:t>Volvo Group IT</a:t>
            </a:r>
            <a:endParaRPr lang="en-US" sz="900">
              <a:solidFill>
                <a:srgbClr val="000000"/>
              </a:solidFill>
            </a:endParaRPr>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pl-PL" smtClean="0">
                <a:solidFill>
                  <a:srgbClr val="000000"/>
                </a:solidFill>
              </a:rPr>
              <a:t>21st of March, 2017</a:t>
            </a:r>
            <a:endParaRPr lang="en-US" dirty="0">
              <a:solidFill>
                <a:srgbClr val="000000"/>
              </a:solidFill>
            </a:endParaRPr>
          </a:p>
        </p:txBody>
      </p:sp>
    </p:spTree>
    <p:extLst>
      <p:ext uri="{BB962C8B-B14F-4D97-AF65-F5344CB8AC3E}">
        <p14:creationId xmlns:p14="http://schemas.microsoft.com/office/powerpoint/2010/main" val="422765571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66735C45-DC4D-4A95-B04E-A4C9B2BCA6DC}" type="datetime1">
              <a:rPr lang="pl-PL" noProof="0" smtClean="0"/>
              <a:t>2017-04-18</a:t>
            </a:fld>
            <a:endParaRPr lang="en-US" noProof="0" dirty="0"/>
          </a:p>
        </p:txBody>
      </p:sp>
    </p:spTree>
    <p:extLst>
      <p:ext uri="{BB962C8B-B14F-4D97-AF65-F5344CB8AC3E}">
        <p14:creationId xmlns:p14="http://schemas.microsoft.com/office/powerpoint/2010/main" val="343242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787"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Group 18"/>
          <p:cNvGrpSpPr/>
          <p:nvPr userDrawn="1"/>
        </p:nvGrpSpPr>
        <p:grpSpPr>
          <a:xfrm>
            <a:off x="0" y="6186488"/>
            <a:ext cx="9144000" cy="671512"/>
            <a:chOff x="0" y="6186488"/>
            <a:chExt cx="9144000" cy="671512"/>
          </a:xfrm>
        </p:grpSpPr>
        <p:pic>
          <p:nvPicPr>
            <p:cNvPr id="20"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21"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22" name="Picture 2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2050" name="Picture 2" descr="01_VolvoAB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0AA98B83-2A63-440A-93B3-25177270AF39}" type="datetime1">
              <a:rPr lang="pl-PL" noProof="0" smtClean="0"/>
              <a:t>2017-04-18</a:t>
            </a:fld>
            <a:endParaRPr lang="en-US" noProof="0" dirty="0"/>
          </a:p>
        </p:txBody>
      </p:sp>
    </p:spTree>
    <p:extLst>
      <p:ext uri="{BB962C8B-B14F-4D97-AF65-F5344CB8AC3E}">
        <p14:creationId xmlns:p14="http://schemas.microsoft.com/office/powerpoint/2010/main" val="89089852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3074" name="Picture 2" descr="10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A1CE3D1F-25DD-4710-8E6E-D0AFB43B7148}" type="datetime1">
              <a:rPr lang="pl-PL" noProof="0" smtClean="0"/>
              <a:t>2017-04-18</a:t>
            </a:fld>
            <a:endParaRPr lang="en-US" noProof="0" dirty="0"/>
          </a:p>
        </p:txBody>
      </p:sp>
    </p:spTree>
    <p:extLst>
      <p:ext uri="{BB962C8B-B14F-4D97-AF65-F5344CB8AC3E}">
        <p14:creationId xmlns:p14="http://schemas.microsoft.com/office/powerpoint/2010/main" val="247728143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1_VolvoAB_IronMark_ppt_V4"/>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126817D0-8824-481B-8BE6-18547A0F2D88}" type="datetime1">
              <a:rPr lang="pl-PL" noProof="0" smtClean="0"/>
              <a:t>2017-04-18</a:t>
            </a:fld>
            <a:endParaRPr lang="en-US" noProof="0" dirty="0"/>
          </a:p>
        </p:txBody>
      </p:sp>
    </p:spTree>
    <p:extLst>
      <p:ext uri="{BB962C8B-B14F-4D97-AF65-F5344CB8AC3E}">
        <p14:creationId xmlns:p14="http://schemas.microsoft.com/office/powerpoint/2010/main" val="61923422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4_Buse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8CD69BC5-4E8D-43C3-94CA-D66A833C11D0}" type="datetime1">
              <a:rPr lang="pl-PL" noProof="0" smtClean="0"/>
              <a:t>2017-04-18</a:t>
            </a:fld>
            <a:endParaRPr lang="en-US" noProof="0" dirty="0"/>
          </a:p>
        </p:txBody>
      </p:sp>
    </p:spTree>
    <p:extLst>
      <p:ext uri="{BB962C8B-B14F-4D97-AF65-F5344CB8AC3E}">
        <p14:creationId xmlns:p14="http://schemas.microsoft.com/office/powerpoint/2010/main" val="15534162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26" descr="07_VCE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3F9E052F-D653-4DA4-8270-87745D497C57}" type="datetime1">
              <a:rPr lang="pl-PL" noProof="0" smtClean="0"/>
              <a:t>2017-04-18</a:t>
            </a:fld>
            <a:endParaRPr lang="en-US" noProof="0" dirty="0"/>
          </a:p>
        </p:txBody>
      </p:sp>
    </p:spTree>
    <p:extLst>
      <p:ext uri="{BB962C8B-B14F-4D97-AF65-F5344CB8AC3E}">
        <p14:creationId xmlns:p14="http://schemas.microsoft.com/office/powerpoint/2010/main" val="304602655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02_Penta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BB35F480-D69F-43AB-AD22-9E4CA36EB104}" type="datetime1">
              <a:rPr lang="pl-PL" noProof="0" smtClean="0"/>
              <a:t>2017-04-18</a:t>
            </a:fld>
            <a:endParaRPr lang="en-US" noProof="0" dirty="0"/>
          </a:p>
        </p:txBody>
      </p:sp>
    </p:spTree>
    <p:extLst>
      <p:ext uri="{BB962C8B-B14F-4D97-AF65-F5344CB8AC3E}">
        <p14:creationId xmlns:p14="http://schemas.microsoft.com/office/powerpoint/2010/main" val="78420341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4" descr="01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400551" y="-9525"/>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smtClean="0"/>
              <a:t>DevOps transformation</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0A6F46E8-3E32-43BD-B9DA-204A6F04F74A}" type="datetime1">
              <a:rPr lang="pl-PL" noProof="0" smtClean="0"/>
              <a:t>2017-04-18</a:t>
            </a:fld>
            <a:endParaRPr lang="en-US" noProof="0" dirty="0"/>
          </a:p>
        </p:txBody>
      </p:sp>
    </p:spTree>
    <p:extLst>
      <p:ext uri="{BB962C8B-B14F-4D97-AF65-F5344CB8AC3E}">
        <p14:creationId xmlns:p14="http://schemas.microsoft.com/office/powerpoint/2010/main" val="16117195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151" y="3705224"/>
            <a:ext cx="8055609" cy="2025015"/>
          </a:xfrm>
        </p:spPr>
        <p:txBody>
          <a:bodyPr/>
          <a:lstStyle/>
          <a:p>
            <a:pPr algn="ctr"/>
            <a:r>
              <a:rPr lang="en-US" dirty="0"/>
              <a:t>Shared IT Services</a:t>
            </a:r>
            <a:br>
              <a:rPr lang="en-US" dirty="0"/>
            </a:br>
            <a:r>
              <a:rPr lang="en-US" dirty="0" err="1"/>
              <a:t>DevOps</a:t>
            </a:r>
            <a:r>
              <a:rPr lang="en-US" dirty="0"/>
              <a:t> </a:t>
            </a:r>
            <a:r>
              <a:rPr lang="pl-PL" dirty="0" smtClean="0"/>
              <a:t>transformation – Pilot scenario</a:t>
            </a:r>
            <a:br>
              <a:rPr lang="pl-PL" dirty="0" smtClean="0"/>
            </a:br>
            <a:endParaRPr lang="en-US" dirty="0"/>
          </a:p>
        </p:txBody>
      </p:sp>
    </p:spTree>
    <p:extLst>
      <p:ext uri="{BB962C8B-B14F-4D97-AF65-F5344CB8AC3E}">
        <p14:creationId xmlns:p14="http://schemas.microsoft.com/office/powerpoint/2010/main" val="414728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pl-PL" sz="1800" dirty="0" smtClean="0"/>
              <a:t>The objective of this material is to describe high level scenario for the DevOps pilot projects.</a:t>
            </a:r>
          </a:p>
          <a:p>
            <a:r>
              <a:rPr lang="pl-PL" sz="1800" dirty="0" smtClean="0"/>
              <a:t>The objective of the pilot projects is </a:t>
            </a:r>
            <a:r>
              <a:rPr lang="en-US" sz="1800" dirty="0" smtClean="0"/>
              <a:t>to </a:t>
            </a:r>
            <a:r>
              <a:rPr lang="en-US" sz="1800" dirty="0"/>
              <a:t>transform selected teams with a help of the external company </a:t>
            </a:r>
            <a:r>
              <a:rPr lang="en-US" sz="1800" dirty="0" err="1"/>
              <a:t>Eficode</a:t>
            </a:r>
            <a:r>
              <a:rPr lang="en-US" sz="1800" dirty="0"/>
              <a:t>. This would </a:t>
            </a:r>
            <a:r>
              <a:rPr lang="en-US" sz="1800" dirty="0" smtClean="0"/>
              <a:t>help </a:t>
            </a:r>
            <a:r>
              <a:rPr lang="en-US" sz="1800" dirty="0"/>
              <a:t>to produce artifacts and </a:t>
            </a:r>
            <a:r>
              <a:rPr lang="pl-PL" sz="1800" dirty="0" smtClean="0"/>
              <a:t>design as well as </a:t>
            </a:r>
            <a:r>
              <a:rPr lang="en-US" sz="1800" dirty="0" smtClean="0"/>
              <a:t>document </a:t>
            </a:r>
            <a:r>
              <a:rPr lang="en-US" sz="1800" dirty="0"/>
              <a:t>the transformation methodology for further concept </a:t>
            </a:r>
            <a:r>
              <a:rPr lang="en-US" sz="1800" dirty="0" smtClean="0"/>
              <a:t>roll </a:t>
            </a:r>
            <a:r>
              <a:rPr lang="en-US" sz="1800" dirty="0"/>
              <a:t>out. </a:t>
            </a:r>
            <a:endParaRPr lang="pl-PL" sz="1800"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2</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smtClean="0"/>
              <a:t>Objective</a:t>
            </a:r>
            <a:endParaRPr lang="pl-PL" dirty="0"/>
          </a:p>
        </p:txBody>
      </p:sp>
    </p:spTree>
    <p:extLst>
      <p:ext uri="{BB962C8B-B14F-4D97-AF65-F5344CB8AC3E}">
        <p14:creationId xmlns:p14="http://schemas.microsoft.com/office/powerpoint/2010/main" val="418711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310640"/>
            <a:ext cx="8229600" cy="4687657"/>
          </a:xfrm>
        </p:spPr>
        <p:txBody>
          <a:bodyPr>
            <a:normAutofit fontScale="85000" lnSpcReduction="20000"/>
          </a:bodyPr>
          <a:lstStyle/>
          <a:p>
            <a:pPr marL="0" lvl="0" indent="0">
              <a:buClr>
                <a:srgbClr val="616161"/>
              </a:buClr>
              <a:buNone/>
            </a:pPr>
            <a:r>
              <a:rPr lang="pl-PL" b="1" dirty="0" smtClean="0">
                <a:solidFill>
                  <a:srgbClr val="000000"/>
                </a:solidFill>
              </a:rPr>
              <a:t>1. Pilot </a:t>
            </a:r>
            <a:r>
              <a:rPr lang="pl-PL" b="1" dirty="0">
                <a:solidFill>
                  <a:srgbClr val="000000"/>
                </a:solidFill>
              </a:rPr>
              <a:t>team meeting</a:t>
            </a:r>
          </a:p>
          <a:p>
            <a:pPr lvl="1">
              <a:buClr>
                <a:srgbClr val="616161"/>
              </a:buClr>
              <a:buFont typeface="Arial" pitchFamily="34" charset="0"/>
              <a:buChar char="•"/>
            </a:pPr>
            <a:r>
              <a:rPr lang="en-US" dirty="0">
                <a:solidFill>
                  <a:srgbClr val="000000"/>
                </a:solidFill>
              </a:rPr>
              <a:t>Team buy-in, </a:t>
            </a:r>
            <a:r>
              <a:rPr lang="pl-PL" dirty="0">
                <a:solidFill>
                  <a:srgbClr val="000000"/>
                </a:solidFill>
              </a:rPr>
              <a:t>a</a:t>
            </a:r>
            <a:r>
              <a:rPr lang="en-US" dirty="0" err="1">
                <a:solidFill>
                  <a:srgbClr val="000000"/>
                </a:solidFill>
              </a:rPr>
              <a:t>gree</a:t>
            </a:r>
            <a:r>
              <a:rPr lang="en-US" dirty="0">
                <a:solidFill>
                  <a:srgbClr val="000000"/>
                </a:solidFill>
              </a:rPr>
              <a:t> on interviews and </a:t>
            </a:r>
            <a:r>
              <a:rPr lang="pl-PL" dirty="0">
                <a:solidFill>
                  <a:srgbClr val="000000"/>
                </a:solidFill>
              </a:rPr>
              <a:t>a</a:t>
            </a:r>
            <a:r>
              <a:rPr lang="en-US" dirty="0" err="1">
                <a:solidFill>
                  <a:srgbClr val="000000"/>
                </a:solidFill>
              </a:rPr>
              <a:t>ction</a:t>
            </a:r>
            <a:r>
              <a:rPr lang="en-US" dirty="0">
                <a:solidFill>
                  <a:srgbClr val="000000"/>
                </a:solidFill>
              </a:rPr>
              <a:t> plan</a:t>
            </a:r>
          </a:p>
          <a:p>
            <a:pPr lvl="1">
              <a:buClr>
                <a:srgbClr val="616161"/>
              </a:buClr>
              <a:buFont typeface="Arial" pitchFamily="34" charset="0"/>
              <a:buChar char="•"/>
            </a:pPr>
            <a:r>
              <a:rPr lang="en-US" dirty="0">
                <a:solidFill>
                  <a:srgbClr val="000000"/>
                </a:solidFill>
              </a:rPr>
              <a:t>½-1 day, workshop</a:t>
            </a:r>
            <a:r>
              <a:rPr lang="pl-PL" dirty="0">
                <a:solidFill>
                  <a:srgbClr val="000000"/>
                </a:solidFill>
              </a:rPr>
              <a:t>,</a:t>
            </a:r>
            <a:r>
              <a:rPr lang="en-US" dirty="0">
                <a:solidFill>
                  <a:srgbClr val="000000"/>
                </a:solidFill>
              </a:rPr>
              <a:t> </a:t>
            </a:r>
            <a:r>
              <a:rPr lang="pl-PL" dirty="0">
                <a:solidFill>
                  <a:srgbClr val="000000"/>
                </a:solidFill>
              </a:rPr>
              <a:t>t</a:t>
            </a:r>
            <a:r>
              <a:rPr lang="en-US" dirty="0" err="1">
                <a:solidFill>
                  <a:srgbClr val="000000"/>
                </a:solidFill>
              </a:rPr>
              <a:t>arget</a:t>
            </a:r>
            <a:r>
              <a:rPr lang="en-US" dirty="0">
                <a:solidFill>
                  <a:srgbClr val="000000"/>
                </a:solidFill>
              </a:rPr>
              <a:t> </a:t>
            </a:r>
            <a:r>
              <a:rPr lang="pl-PL" dirty="0">
                <a:solidFill>
                  <a:srgbClr val="000000"/>
                </a:solidFill>
              </a:rPr>
              <a:t>t</a:t>
            </a:r>
            <a:r>
              <a:rPr lang="en-US" dirty="0" err="1">
                <a:solidFill>
                  <a:srgbClr val="000000"/>
                </a:solidFill>
              </a:rPr>
              <a:t>eam</a:t>
            </a:r>
            <a:r>
              <a:rPr lang="en-US" dirty="0">
                <a:solidFill>
                  <a:srgbClr val="000000"/>
                </a:solidFill>
              </a:rPr>
              <a:t> </a:t>
            </a:r>
            <a:r>
              <a:rPr lang="pl-PL" dirty="0">
                <a:solidFill>
                  <a:srgbClr val="000000"/>
                </a:solidFill>
              </a:rPr>
              <a:t>m</a:t>
            </a:r>
            <a:r>
              <a:rPr lang="en-US" dirty="0" err="1">
                <a:solidFill>
                  <a:srgbClr val="000000"/>
                </a:solidFill>
              </a:rPr>
              <a:t>anager</a:t>
            </a:r>
            <a:r>
              <a:rPr lang="en-US" dirty="0">
                <a:solidFill>
                  <a:srgbClr val="000000"/>
                </a:solidFill>
              </a:rPr>
              <a:t> &amp; </a:t>
            </a:r>
            <a:r>
              <a:rPr lang="pl-PL" dirty="0">
                <a:solidFill>
                  <a:srgbClr val="000000"/>
                </a:solidFill>
              </a:rPr>
              <a:t>t</a:t>
            </a:r>
            <a:r>
              <a:rPr lang="en-US" dirty="0" err="1">
                <a:solidFill>
                  <a:srgbClr val="000000"/>
                </a:solidFill>
              </a:rPr>
              <a:t>eam</a:t>
            </a:r>
            <a:r>
              <a:rPr lang="en-US" dirty="0">
                <a:solidFill>
                  <a:srgbClr val="000000"/>
                </a:solidFill>
              </a:rPr>
              <a:t> members</a:t>
            </a:r>
          </a:p>
          <a:p>
            <a:pPr marL="0" lvl="0" indent="0">
              <a:buClr>
                <a:srgbClr val="616161"/>
              </a:buClr>
              <a:buNone/>
            </a:pPr>
            <a:r>
              <a:rPr lang="en-US" b="1" dirty="0">
                <a:solidFill>
                  <a:srgbClr val="000000"/>
                </a:solidFill>
              </a:rPr>
              <a:t>2. Perform interview &amp; collect data</a:t>
            </a:r>
          </a:p>
          <a:p>
            <a:pPr lvl="1">
              <a:buClr>
                <a:srgbClr val="616161"/>
              </a:buClr>
              <a:buFont typeface="Arial" pitchFamily="34" charset="0"/>
              <a:buChar char="•"/>
            </a:pPr>
            <a:r>
              <a:rPr lang="en-US" dirty="0">
                <a:solidFill>
                  <a:srgbClr val="000000"/>
                </a:solidFill>
              </a:rPr>
              <a:t>5 days, 5-7 persons interview</a:t>
            </a:r>
            <a:r>
              <a:rPr lang="pl-PL" dirty="0">
                <a:solidFill>
                  <a:srgbClr val="000000"/>
                </a:solidFill>
              </a:rPr>
              <a:t> </a:t>
            </a:r>
            <a:r>
              <a:rPr lang="en-US" dirty="0">
                <a:solidFill>
                  <a:srgbClr val="000000"/>
                </a:solidFill>
              </a:rPr>
              <a:t>+ technical check</a:t>
            </a:r>
            <a:r>
              <a:rPr lang="pl-PL" dirty="0">
                <a:solidFill>
                  <a:srgbClr val="000000"/>
                </a:solidFill>
              </a:rPr>
              <a:t>, </a:t>
            </a:r>
            <a:r>
              <a:rPr lang="en-US" dirty="0">
                <a:solidFill>
                  <a:srgbClr val="000000"/>
                </a:solidFill>
              </a:rPr>
              <a:t> </a:t>
            </a:r>
            <a:r>
              <a:rPr lang="pl-PL" dirty="0">
                <a:solidFill>
                  <a:srgbClr val="000000"/>
                </a:solidFill>
              </a:rPr>
              <a:t>f</a:t>
            </a:r>
            <a:r>
              <a:rPr lang="en-US" dirty="0">
                <a:solidFill>
                  <a:srgbClr val="000000"/>
                </a:solidFill>
              </a:rPr>
              <a:t>ace</a:t>
            </a:r>
            <a:r>
              <a:rPr lang="pl-PL" dirty="0">
                <a:solidFill>
                  <a:srgbClr val="000000"/>
                </a:solidFill>
              </a:rPr>
              <a:t> </a:t>
            </a:r>
            <a:r>
              <a:rPr lang="en-US" dirty="0">
                <a:solidFill>
                  <a:srgbClr val="000000"/>
                </a:solidFill>
              </a:rPr>
              <a:t>to face</a:t>
            </a:r>
          </a:p>
          <a:p>
            <a:pPr marL="0" lvl="0" indent="0">
              <a:buClr>
                <a:srgbClr val="616161"/>
              </a:buClr>
              <a:buNone/>
            </a:pPr>
            <a:r>
              <a:rPr lang="en-US" b="1" dirty="0">
                <a:solidFill>
                  <a:srgbClr val="000000"/>
                </a:solidFill>
              </a:rPr>
              <a:t>3. Build </a:t>
            </a:r>
            <a:r>
              <a:rPr lang="pl-PL" b="1" dirty="0">
                <a:solidFill>
                  <a:srgbClr val="000000"/>
                </a:solidFill>
              </a:rPr>
              <a:t>b</a:t>
            </a:r>
            <a:r>
              <a:rPr lang="en-US" b="1" dirty="0" err="1">
                <a:solidFill>
                  <a:srgbClr val="000000"/>
                </a:solidFill>
              </a:rPr>
              <a:t>aseline</a:t>
            </a:r>
            <a:r>
              <a:rPr lang="en-US" b="1" dirty="0">
                <a:solidFill>
                  <a:srgbClr val="000000"/>
                </a:solidFill>
              </a:rPr>
              <a:t> and </a:t>
            </a:r>
            <a:r>
              <a:rPr lang="en-US" b="1" dirty="0" smtClean="0">
                <a:solidFill>
                  <a:srgbClr val="000000"/>
                </a:solidFill>
              </a:rPr>
              <a:t>implementation </a:t>
            </a:r>
            <a:r>
              <a:rPr lang="en-US" b="1" dirty="0">
                <a:solidFill>
                  <a:srgbClr val="000000"/>
                </a:solidFill>
              </a:rPr>
              <a:t>plan</a:t>
            </a:r>
          </a:p>
          <a:p>
            <a:pPr lvl="1">
              <a:buClr>
                <a:srgbClr val="616161"/>
              </a:buClr>
              <a:buFont typeface="Arial" pitchFamily="34" charset="0"/>
              <a:buChar char="•"/>
            </a:pPr>
            <a:r>
              <a:rPr lang="en-US" dirty="0">
                <a:solidFill>
                  <a:srgbClr val="000000"/>
                </a:solidFill>
              </a:rPr>
              <a:t>3 days, report on current state and prioritized roadmap</a:t>
            </a:r>
          </a:p>
          <a:p>
            <a:pPr lvl="1">
              <a:buClr>
                <a:srgbClr val="616161"/>
              </a:buClr>
              <a:buFont typeface="Arial" pitchFamily="34" charset="0"/>
              <a:buChar char="•"/>
            </a:pPr>
            <a:r>
              <a:rPr lang="en-US" dirty="0">
                <a:solidFill>
                  <a:srgbClr val="000000"/>
                </a:solidFill>
              </a:rPr>
              <a:t>Presenting the plan for Volvo</a:t>
            </a:r>
            <a:r>
              <a:rPr lang="pl-PL" dirty="0">
                <a:solidFill>
                  <a:srgbClr val="000000"/>
                </a:solidFill>
              </a:rPr>
              <a:t> Group</a:t>
            </a:r>
            <a:r>
              <a:rPr lang="en-US" dirty="0">
                <a:solidFill>
                  <a:srgbClr val="000000"/>
                </a:solidFill>
              </a:rPr>
              <a:t> IT</a:t>
            </a:r>
            <a:r>
              <a:rPr lang="pl-PL" dirty="0">
                <a:solidFill>
                  <a:srgbClr val="000000"/>
                </a:solidFill>
              </a:rPr>
              <a:t> (project team, pilot team)</a:t>
            </a:r>
            <a:endParaRPr lang="en-US" dirty="0">
              <a:solidFill>
                <a:srgbClr val="000000"/>
              </a:solidFill>
            </a:endParaRPr>
          </a:p>
          <a:p>
            <a:pPr marL="0" lvl="0" indent="0">
              <a:buClr>
                <a:srgbClr val="616161"/>
              </a:buClr>
              <a:buNone/>
            </a:pPr>
            <a:r>
              <a:rPr lang="en-US" b="1" dirty="0">
                <a:solidFill>
                  <a:srgbClr val="000000"/>
                </a:solidFill>
              </a:rPr>
              <a:t>4. Decision: Go </a:t>
            </a:r>
            <a:r>
              <a:rPr lang="en-US" b="1" dirty="0" smtClean="0">
                <a:solidFill>
                  <a:srgbClr val="000000"/>
                </a:solidFill>
              </a:rPr>
              <a:t>– No</a:t>
            </a:r>
            <a:r>
              <a:rPr lang="pl-PL" b="1" dirty="0" smtClean="0">
                <a:solidFill>
                  <a:srgbClr val="000000"/>
                </a:solidFill>
              </a:rPr>
              <a:t> </a:t>
            </a:r>
            <a:r>
              <a:rPr lang="en-US" b="1" dirty="0" smtClean="0">
                <a:solidFill>
                  <a:srgbClr val="000000"/>
                </a:solidFill>
              </a:rPr>
              <a:t>Go</a:t>
            </a:r>
            <a:endParaRPr lang="en-US" b="1" dirty="0">
              <a:solidFill>
                <a:srgbClr val="000000"/>
              </a:solidFill>
            </a:endParaRPr>
          </a:p>
          <a:p>
            <a:pPr marL="0" lvl="0" indent="0">
              <a:buClr>
                <a:srgbClr val="616161"/>
              </a:buClr>
              <a:buNone/>
            </a:pPr>
            <a:r>
              <a:rPr lang="pl-PL" b="1" dirty="0">
                <a:solidFill>
                  <a:srgbClr val="000000"/>
                </a:solidFill>
              </a:rPr>
              <a:t>5. Start transformation project</a:t>
            </a:r>
          </a:p>
          <a:p>
            <a:pPr lvl="1">
              <a:buClr>
                <a:srgbClr val="616161"/>
              </a:buClr>
              <a:buFont typeface="Arial" pitchFamily="34" charset="0"/>
              <a:buChar char="•"/>
            </a:pPr>
            <a:r>
              <a:rPr lang="en-US" dirty="0">
                <a:solidFill>
                  <a:srgbClr val="000000"/>
                </a:solidFill>
              </a:rPr>
              <a:t>Define </a:t>
            </a:r>
            <a:r>
              <a:rPr lang="pl-PL" dirty="0">
                <a:solidFill>
                  <a:srgbClr val="000000"/>
                </a:solidFill>
              </a:rPr>
              <a:t>g</a:t>
            </a:r>
            <a:r>
              <a:rPr lang="en-US" dirty="0" err="1">
                <a:solidFill>
                  <a:srgbClr val="000000"/>
                </a:solidFill>
              </a:rPr>
              <a:t>overnance</a:t>
            </a:r>
            <a:r>
              <a:rPr lang="en-US" dirty="0">
                <a:solidFill>
                  <a:srgbClr val="000000"/>
                </a:solidFill>
              </a:rPr>
              <a:t> model, </a:t>
            </a:r>
            <a:r>
              <a:rPr lang="pl-PL" dirty="0">
                <a:solidFill>
                  <a:srgbClr val="000000"/>
                </a:solidFill>
              </a:rPr>
              <a:t>r</a:t>
            </a:r>
            <a:r>
              <a:rPr lang="en-US" dirty="0" err="1">
                <a:solidFill>
                  <a:srgbClr val="000000"/>
                </a:solidFill>
              </a:rPr>
              <a:t>oles</a:t>
            </a:r>
            <a:r>
              <a:rPr lang="en-US" dirty="0">
                <a:solidFill>
                  <a:srgbClr val="000000"/>
                </a:solidFill>
              </a:rPr>
              <a:t> and </a:t>
            </a:r>
            <a:r>
              <a:rPr lang="pl-PL" dirty="0">
                <a:solidFill>
                  <a:srgbClr val="000000"/>
                </a:solidFill>
              </a:rPr>
              <a:t>t</a:t>
            </a:r>
            <a:r>
              <a:rPr lang="en-US" dirty="0" err="1">
                <a:solidFill>
                  <a:srgbClr val="000000"/>
                </a:solidFill>
              </a:rPr>
              <a:t>argets</a:t>
            </a:r>
            <a:endParaRPr lang="pl-PL" dirty="0">
              <a:solidFill>
                <a:srgbClr val="000000"/>
              </a:solidFill>
            </a:endParaRPr>
          </a:p>
        </p:txBody>
      </p:sp>
      <p:sp>
        <p:nvSpPr>
          <p:cNvPr id="6" name="Title 5"/>
          <p:cNvSpPr>
            <a:spLocks noGrp="1"/>
          </p:cNvSpPr>
          <p:nvPr>
            <p:ph type="title"/>
          </p:nvPr>
        </p:nvSpPr>
        <p:spPr/>
        <p:txBody>
          <a:bodyPr/>
          <a:lstStyle/>
          <a:p>
            <a:r>
              <a:rPr lang="pl-PL" dirty="0"/>
              <a:t>DevOps </a:t>
            </a:r>
            <a:r>
              <a:rPr lang="pl-PL" dirty="0" smtClean="0"/>
              <a:t>Pilot scenario – Eficode work</a:t>
            </a:r>
            <a:endParaRPr lang="pl-PL" dirty="0"/>
          </a:p>
        </p:txBody>
      </p:sp>
      <p:sp>
        <p:nvSpPr>
          <p:cNvPr id="3" name="Date Placeholder 2"/>
          <p:cNvSpPr>
            <a:spLocks noGrp="1"/>
          </p:cNvSpPr>
          <p:nvPr>
            <p:ph type="dt" sz="half" idx="12"/>
          </p:nvPr>
        </p:nvSpPr>
        <p:spPr/>
        <p:txBody>
          <a:bodyPr/>
          <a:lstStyle/>
          <a:p>
            <a:fld id="{A76603D3-E4BB-4DF0-9C0B-1756BAA86CCD}" type="datetime1">
              <a:rPr lang="pl-PL" noProof="0" smtClean="0"/>
              <a:t>2017-04-18</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3</a:t>
            </a:fld>
            <a:endParaRPr lang="en-US" noProof="0" dirty="0"/>
          </a:p>
        </p:txBody>
      </p:sp>
    </p:spTree>
    <p:extLst>
      <p:ext uri="{BB962C8B-B14F-4D97-AF65-F5344CB8AC3E}">
        <p14:creationId xmlns:p14="http://schemas.microsoft.com/office/powerpoint/2010/main" val="4104770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315807031"/>
              </p:ext>
            </p:extLst>
          </p:nvPr>
        </p:nvGraphicFramePr>
        <p:xfrm>
          <a:off x="325438" y="1219202"/>
          <a:ext cx="8229600" cy="4721993"/>
        </p:xfrm>
        <a:graphic>
          <a:graphicData uri="http://schemas.openxmlformats.org/drawingml/2006/table">
            <a:tbl>
              <a:tblPr firstRow="1" bandRow="1">
                <a:tableStyleId>{5C22544A-7EE6-4342-B048-85BDC9FD1C3A}</a:tableStyleId>
              </a:tblPr>
              <a:tblGrid>
                <a:gridCol w="2743200"/>
                <a:gridCol w="2743200"/>
                <a:gridCol w="2743200"/>
              </a:tblGrid>
              <a:tr h="561473">
                <a:tc>
                  <a:txBody>
                    <a:bodyPr/>
                    <a:lstStyle/>
                    <a:p>
                      <a:r>
                        <a:rPr lang="pl-PL" dirty="0" smtClean="0"/>
                        <a:t>Eficode</a:t>
                      </a:r>
                      <a:endParaRPr lang="pl-PL" dirty="0"/>
                    </a:p>
                  </a:txBody>
                  <a:tcPr/>
                </a:tc>
                <a:tc>
                  <a:txBody>
                    <a:bodyPr/>
                    <a:lstStyle/>
                    <a:p>
                      <a:r>
                        <a:rPr lang="pl-PL" dirty="0" smtClean="0"/>
                        <a:t>Pilot team</a:t>
                      </a:r>
                      <a:endParaRPr lang="pl-PL" dirty="0"/>
                    </a:p>
                  </a:txBody>
                  <a:tcPr/>
                </a:tc>
                <a:tc>
                  <a:txBody>
                    <a:bodyPr/>
                    <a:lstStyle/>
                    <a:p>
                      <a:r>
                        <a:rPr lang="pl-PL" dirty="0" smtClean="0"/>
                        <a:t>Project team</a:t>
                      </a:r>
                      <a:endParaRPr lang="pl-PL" dirty="0"/>
                    </a:p>
                  </a:txBody>
                  <a:tcPr/>
                </a:tc>
              </a:tr>
              <a:tr h="370840">
                <a:tc>
                  <a:txBody>
                    <a:bodyPr/>
                    <a:lstStyle/>
                    <a:p>
                      <a:r>
                        <a:rPr lang="pl-PL" b="1" dirty="0" smtClean="0"/>
                        <a:t>Driver role</a:t>
                      </a:r>
                      <a:endParaRPr lang="pl-PL" b="1" dirty="0"/>
                    </a:p>
                  </a:txBody>
                  <a:tcPr/>
                </a:tc>
                <a:tc>
                  <a:txBody>
                    <a:bodyPr/>
                    <a:lstStyle/>
                    <a:p>
                      <a:endParaRPr lang="pl-PL" b="1" dirty="0"/>
                    </a:p>
                  </a:txBody>
                  <a:tcPr/>
                </a:tc>
                <a:tc>
                  <a:txBody>
                    <a:bodyPr/>
                    <a:lstStyle/>
                    <a:p>
                      <a:r>
                        <a:rPr lang="pl-PL" b="1" dirty="0" smtClean="0"/>
                        <a:t>Observer role</a:t>
                      </a:r>
                      <a:endParaRPr lang="pl-PL" b="1" dirty="0"/>
                    </a:p>
                  </a:txBody>
                  <a:tcPr/>
                </a:tc>
              </a:tr>
              <a:tr h="370840">
                <a:tc>
                  <a:txBody>
                    <a:bodyPr/>
                    <a:lstStyle/>
                    <a:p>
                      <a:pPr marL="285750" indent="-285750">
                        <a:buFont typeface="Arial" panose="020B0604020202020204" pitchFamily="34" charset="0"/>
                        <a:buChar char="•"/>
                      </a:pPr>
                      <a:r>
                        <a:rPr lang="pl-PL" sz="1400" dirty="0" smtClean="0"/>
                        <a:t>Will</a:t>
                      </a:r>
                      <a:r>
                        <a:rPr lang="pl-PL" sz="1400" baseline="0" dirty="0" smtClean="0"/>
                        <a:t> assess the team and propose the next steps</a:t>
                      </a:r>
                      <a:endParaRPr lang="pl-PL" sz="1400" dirty="0"/>
                    </a:p>
                  </a:txBody>
                  <a:tcPr/>
                </a:tc>
                <a:tc>
                  <a:txBody>
                    <a:bodyPr/>
                    <a:lstStyle/>
                    <a:p>
                      <a:pPr marL="285750" indent="-285750">
                        <a:buFont typeface="Arial" panose="020B0604020202020204" pitchFamily="34" charset="0"/>
                        <a:buChar char="•"/>
                      </a:pPr>
                      <a:r>
                        <a:rPr lang="pl-PL" sz="1400" dirty="0" smtClean="0"/>
                        <a:t>Will actively participate in the pilot</a:t>
                      </a:r>
                      <a:r>
                        <a:rPr lang="pl-PL" sz="1400" baseline="0" dirty="0" smtClean="0"/>
                        <a:t> transformation</a:t>
                      </a:r>
                      <a:endParaRPr lang="pl-PL" sz="1400" dirty="0"/>
                    </a:p>
                  </a:txBody>
                  <a:tcPr/>
                </a:tc>
                <a:tc>
                  <a:txBody>
                    <a:bodyPr/>
                    <a:lstStyle/>
                    <a:p>
                      <a:pPr marL="285750" indent="-285750">
                        <a:buFont typeface="Arial" panose="020B0604020202020204" pitchFamily="34" charset="0"/>
                        <a:buChar char="•"/>
                      </a:pPr>
                      <a:r>
                        <a:rPr lang="pl-PL" sz="1400" dirty="0" smtClean="0"/>
                        <a:t>Will monitor</a:t>
                      </a:r>
                      <a:r>
                        <a:rPr lang="pl-PL" sz="1400" baseline="0" dirty="0" smtClean="0"/>
                        <a:t> the pilot project and learn based on the observations</a:t>
                      </a:r>
                      <a:endParaRPr lang="pl-PL" sz="1400" dirty="0"/>
                    </a:p>
                  </a:txBody>
                  <a:tcPr/>
                </a:tc>
              </a:tr>
              <a:tr h="370840">
                <a:tc>
                  <a:txBody>
                    <a:bodyPr/>
                    <a:lstStyle/>
                    <a:p>
                      <a:pPr marL="285750" indent="-285750">
                        <a:buFont typeface="Arial" panose="020B0604020202020204" pitchFamily="34" charset="0"/>
                        <a:buChar char="•"/>
                      </a:pPr>
                      <a:r>
                        <a:rPr lang="pl-PL" sz="1400" dirty="0" smtClean="0"/>
                        <a:t>Will start</a:t>
                      </a:r>
                      <a:r>
                        <a:rPr lang="pl-PL" sz="1400" baseline="0" dirty="0" smtClean="0"/>
                        <a:t> and drive the transformation project according to the agreed scope</a:t>
                      </a:r>
                      <a:endParaRPr lang="pl-PL" sz="1400" dirty="0"/>
                    </a:p>
                  </a:txBody>
                  <a:tcPr/>
                </a:tc>
                <a:tc>
                  <a:txBody>
                    <a:bodyPr/>
                    <a:lstStyle/>
                    <a:p>
                      <a:pPr marL="285750" indent="-285750">
                        <a:buFont typeface="Arial" panose="020B0604020202020204" pitchFamily="34" charset="0"/>
                        <a:buChar char="•"/>
                      </a:pPr>
                      <a:r>
                        <a:rPr lang="pl-PL" sz="1400" baseline="0" dirty="0" smtClean="0"/>
                        <a:t>Will document the observations and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the pilot project if required (ex.</a:t>
                      </a:r>
                      <a:r>
                        <a:rPr lang="pl-PL" sz="1400" baseline="0" dirty="0" smtClean="0"/>
                        <a:t> administration, communication..)</a:t>
                      </a:r>
                      <a:endParaRPr lang="pl-PL" sz="1400" dirty="0"/>
                    </a:p>
                  </a:txBody>
                  <a:tcPr/>
                </a:tc>
              </a:tr>
              <a:tr h="370840">
                <a:tc>
                  <a:txBody>
                    <a:bodyPr/>
                    <a:lstStyle/>
                    <a:p>
                      <a:pPr marL="285750" indent="-285750">
                        <a:buFont typeface="Arial" panose="020B0604020202020204" pitchFamily="34" charset="0"/>
                        <a:buChar char="•"/>
                      </a:pPr>
                      <a:r>
                        <a:rPr lang="pl-PL" sz="1400" dirty="0" smtClean="0"/>
                        <a:t>Will document the findings</a:t>
                      </a:r>
                      <a:r>
                        <a:rPr lang="pl-PL" sz="1400" baseline="0" dirty="0" smtClean="0"/>
                        <a:t> and results as well as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in designing the implementation approach for the next teams</a:t>
                      </a:r>
                      <a:endParaRPr lang="pl-PL" sz="1400" dirty="0"/>
                    </a:p>
                  </a:txBody>
                  <a:tcPr/>
                </a:tc>
                <a:tc>
                  <a:txBody>
                    <a:bodyPr/>
                    <a:lstStyle/>
                    <a:p>
                      <a:pPr marL="285750" indent="-285750">
                        <a:buFont typeface="Arial" panose="020B0604020202020204" pitchFamily="34" charset="0"/>
                        <a:buChar char="•"/>
                      </a:pPr>
                      <a:r>
                        <a:rPr lang="pl-PL" sz="1400" dirty="0" smtClean="0"/>
                        <a:t>Will document the observations in order to produce the methodology for further concept roll out and and</a:t>
                      </a:r>
                      <a:r>
                        <a:rPr lang="pl-PL" sz="1400" baseline="0" dirty="0" smtClean="0"/>
                        <a:t> design the implementation approach</a:t>
                      </a:r>
                      <a:endParaRPr lang="pl-PL" sz="1400" dirty="0"/>
                    </a:p>
                  </a:txBody>
                  <a:tcPr/>
                </a:tc>
              </a:tr>
              <a:tr h="370840">
                <a:tc>
                  <a:txBody>
                    <a:bodyPr/>
                    <a:lstStyle/>
                    <a:p>
                      <a:endParaRPr lang="pl-PL" dirty="0"/>
                    </a:p>
                  </a:txBody>
                  <a:tcPr/>
                </a:tc>
                <a:tc>
                  <a:txBody>
                    <a:bodyPr/>
                    <a:lstStyle/>
                    <a:p>
                      <a:endParaRPr lang="pl-PL"/>
                    </a:p>
                  </a:txBody>
                  <a:tcPr/>
                </a:tc>
                <a:tc>
                  <a:txBody>
                    <a:bodyPr/>
                    <a:lstStyle/>
                    <a:p>
                      <a:pPr marL="0" indent="0">
                        <a:buFont typeface="Arial" panose="020B0604020202020204" pitchFamily="34" charset="0"/>
                        <a:buNone/>
                      </a:pPr>
                      <a:endParaRPr lang="pl-PL" sz="1400" dirty="0"/>
                    </a:p>
                  </a:txBody>
                  <a:tcPr/>
                </a:tc>
              </a:tr>
              <a:tr h="370840">
                <a:tc>
                  <a:txBody>
                    <a:bodyPr/>
                    <a:lstStyle/>
                    <a:p>
                      <a:endParaRPr lang="pl-PL" dirty="0"/>
                    </a:p>
                  </a:txBody>
                  <a:tcPr/>
                </a:tc>
                <a:tc>
                  <a:txBody>
                    <a:bodyPr/>
                    <a:lstStyle/>
                    <a:p>
                      <a:endParaRPr lang="pl-PL"/>
                    </a:p>
                  </a:txBody>
                  <a:tcPr/>
                </a:tc>
                <a:tc>
                  <a:txBody>
                    <a:bodyPr/>
                    <a:lstStyle/>
                    <a:p>
                      <a:endParaRPr lang="pl-PL" dirty="0"/>
                    </a:p>
                  </a:txBody>
                  <a:tcPr/>
                </a:tc>
              </a:tr>
            </a:tbl>
          </a:graphicData>
        </a:graphic>
      </p:graphicFrame>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4</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smtClean="0"/>
              <a:t>Roles and responsibilities</a:t>
            </a:r>
            <a:endParaRPr lang="pl-PL" dirty="0"/>
          </a:p>
        </p:txBody>
      </p:sp>
    </p:spTree>
    <p:extLst>
      <p:ext uri="{BB962C8B-B14F-4D97-AF65-F5344CB8AC3E}">
        <p14:creationId xmlns:p14="http://schemas.microsoft.com/office/powerpoint/2010/main" val="2723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sz="1800" dirty="0" smtClean="0"/>
              <a:t>There is no specific time plan for each and every pilot project – it will be proposed and agreed after the assessment done by Eficode. </a:t>
            </a:r>
          </a:p>
          <a:p>
            <a:r>
              <a:rPr lang="pl-PL" sz="1800" dirty="0" smtClean="0"/>
              <a:t>The target is to finalize pilot transformations by end of 2017 and this statement will be reviewed after all pilot teams are involved and  interviewed by Eficode (specific time plan per pilot is an input and pre-requisit to the overall project planning). </a:t>
            </a:r>
          </a:p>
          <a:p>
            <a:pPr marL="0" indent="0">
              <a:buNone/>
            </a:pPr>
            <a:endParaRPr lang="pl-PL"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5</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smtClean="0"/>
              <a:t>Time plan</a:t>
            </a:r>
            <a:endParaRPr lang="pl-PL" dirty="0"/>
          </a:p>
        </p:txBody>
      </p:sp>
    </p:spTree>
    <p:extLst>
      <p:ext uri="{BB962C8B-B14F-4D97-AF65-F5344CB8AC3E}">
        <p14:creationId xmlns:p14="http://schemas.microsoft.com/office/powerpoint/2010/main" val="329993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pl-PL" sz="1800" dirty="0" smtClean="0"/>
              <a:t>Any cost related to Eficode work is to be covered by DRS.</a:t>
            </a:r>
          </a:p>
          <a:p>
            <a:r>
              <a:rPr lang="pl-PL" sz="1800" dirty="0" smtClean="0"/>
              <a:t>Pilot team involvement in DevOps pilot activities will not be covered by DRS.</a:t>
            </a:r>
            <a:endParaRPr lang="pl-PL" sz="1800"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6</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2017-04-18</a:t>
            </a:fld>
            <a:endParaRPr lang="en-US" noProof="0" dirty="0"/>
          </a:p>
        </p:txBody>
      </p:sp>
      <p:sp>
        <p:nvSpPr>
          <p:cNvPr id="6" name="Title 5"/>
          <p:cNvSpPr>
            <a:spLocks noGrp="1"/>
          </p:cNvSpPr>
          <p:nvPr>
            <p:ph type="title"/>
          </p:nvPr>
        </p:nvSpPr>
        <p:spPr/>
        <p:txBody>
          <a:bodyPr/>
          <a:lstStyle/>
          <a:p>
            <a:r>
              <a:rPr lang="pl-PL" dirty="0" smtClean="0"/>
              <a:t>Costs</a:t>
            </a:r>
            <a:endParaRPr lang="pl-PL" dirty="0"/>
          </a:p>
        </p:txBody>
      </p:sp>
    </p:spTree>
    <p:extLst>
      <p:ext uri="{BB962C8B-B14F-4D97-AF65-F5344CB8AC3E}">
        <p14:creationId xmlns:p14="http://schemas.microsoft.com/office/powerpoint/2010/main" val="88513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737360"/>
            <a:ext cx="8229600" cy="4260937"/>
          </a:xfrm>
        </p:spPr>
        <p:txBody>
          <a:bodyPr>
            <a:normAutofit/>
          </a:bodyPr>
          <a:lstStyle/>
          <a:p>
            <a:r>
              <a:rPr lang="pl-PL" sz="1800" dirty="0" smtClean="0"/>
              <a:t>The purpose of the pilot project is to help in understanding how DevOps concept can be useful for Volvo Group IT and how it can be delivered.</a:t>
            </a:r>
          </a:p>
          <a:p>
            <a:r>
              <a:rPr lang="pl-PL" sz="1800" dirty="0" smtClean="0"/>
              <a:t>It is important that Pilot team closely cooperates with both Eficode and Project team as well as document and share the findings. </a:t>
            </a:r>
          </a:p>
          <a:p>
            <a:r>
              <a:rPr lang="pl-PL" sz="1800" dirty="0" smtClean="0"/>
              <a:t>Project team will support in all the transformation activities (ex. Communication, administration..) </a:t>
            </a:r>
          </a:p>
          <a:p>
            <a:r>
              <a:rPr lang="pl-PL" sz="1800" dirty="0" smtClean="0"/>
              <a:t>1 project member assigned to each pilot project and supporting the activities. </a:t>
            </a:r>
            <a:endParaRPr lang="pl-PL" sz="1800" dirty="0"/>
          </a:p>
        </p:txBody>
      </p:sp>
      <p:sp>
        <p:nvSpPr>
          <p:cNvPr id="6" name="Title 5"/>
          <p:cNvSpPr>
            <a:spLocks noGrp="1"/>
          </p:cNvSpPr>
          <p:nvPr>
            <p:ph type="title"/>
          </p:nvPr>
        </p:nvSpPr>
        <p:spPr/>
        <p:txBody>
          <a:bodyPr/>
          <a:lstStyle/>
          <a:p>
            <a:r>
              <a:rPr lang="pl-PL" dirty="0" smtClean="0"/>
              <a:t>Key message</a:t>
            </a:r>
            <a:endParaRPr lang="pl-PL" dirty="0"/>
          </a:p>
        </p:txBody>
      </p:sp>
      <p:sp>
        <p:nvSpPr>
          <p:cNvPr id="3" name="Date Placeholder 2"/>
          <p:cNvSpPr>
            <a:spLocks noGrp="1"/>
          </p:cNvSpPr>
          <p:nvPr>
            <p:ph type="dt" sz="half" idx="12"/>
          </p:nvPr>
        </p:nvSpPr>
        <p:spPr/>
        <p:txBody>
          <a:bodyPr/>
          <a:lstStyle/>
          <a:p>
            <a:fld id="{A9ABC3EF-2288-4B1A-B990-7835C365754A}" type="datetime1">
              <a:rPr lang="pl-PL" noProof="0" smtClean="0"/>
              <a:t>2017-04-18</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7</a:t>
            </a:fld>
            <a:endParaRPr lang="en-US" noProof="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4274" y="4664240"/>
            <a:ext cx="1267324" cy="1267324"/>
          </a:xfrm>
          <a:prstGeom prst="rect">
            <a:avLst/>
          </a:prstGeom>
        </p:spPr>
      </p:pic>
    </p:spTree>
    <p:extLst>
      <p:ext uri="{BB962C8B-B14F-4D97-AF65-F5344CB8AC3E}">
        <p14:creationId xmlns:p14="http://schemas.microsoft.com/office/powerpoint/2010/main" val="3900923980"/>
      </p:ext>
    </p:extLst>
  </p:cSld>
  <p:clrMapOvr>
    <a:masterClrMapping/>
  </p:clrMapOvr>
</p:sld>
</file>

<file path=ppt/theme/theme1.xml><?xml version="1.0" encoding="utf-8"?>
<a:theme xmlns:a="http://schemas.openxmlformats.org/drawingml/2006/main" name="1_White 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0.xml><?xml version="1.0" encoding="utf-8"?>
<a:theme xmlns:a="http://schemas.openxmlformats.org/drawingml/2006/main" name="Mack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1.xml><?xml version="1.0" encoding="utf-8"?>
<a:theme xmlns:a="http://schemas.openxmlformats.org/drawingml/2006/main" name="UD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2.xml><?xml version="1.0" encoding="utf-8"?>
<a:theme xmlns:a="http://schemas.openxmlformats.org/drawingml/2006/main" name="Eicher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3.xml><?xml version="1.0" encoding="utf-8"?>
<a:theme xmlns:a="http://schemas.openxmlformats.org/drawingml/2006/main" name="Black">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4.xml><?xml version="1.0" encoding="utf-8"?>
<a:theme xmlns:a="http://schemas.openxmlformats.org/drawingml/2006/main" name="1_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5.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3.xml><?xml version="1.0" encoding="utf-8"?>
<a:theme xmlns:a="http://schemas.openxmlformats.org/drawingml/2006/main" name="Glob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4.xml><?xml version="1.0" encoding="utf-8"?>
<a:theme xmlns:a="http://schemas.openxmlformats.org/drawingml/2006/main" name="Bridg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5.xml><?xml version="1.0" encoding="utf-8"?>
<a:theme xmlns:a="http://schemas.openxmlformats.org/drawingml/2006/main" name="Volvo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6.xml><?xml version="1.0" encoding="utf-8"?>
<a:theme xmlns:a="http://schemas.openxmlformats.org/drawingml/2006/main" name="Buse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7.xml><?xml version="1.0" encoding="utf-8"?>
<a:theme xmlns:a="http://schemas.openxmlformats.org/drawingml/2006/main" name="VC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8.xml><?xml version="1.0" encoding="utf-8"?>
<a:theme xmlns:a="http://schemas.openxmlformats.org/drawingml/2006/main" name="Penta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9.xml><?xml version="1.0" encoding="utf-8"?>
<a:theme xmlns:a="http://schemas.openxmlformats.org/drawingml/2006/main" name="Renault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DC417C2CDDB408E1920280E830004" ma:contentTypeVersion="0" ma:contentTypeDescription="Create a new document." ma:contentTypeScope="" ma:versionID="3475e0694f8a363f6e596858df638e1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E2CDD4-E49D-40D9-9277-B2F8E12EC361}">
  <ds:schemaRefs>
    <ds:schemaRef ds:uri="http://purl.org/dc/elements/1.1/"/>
    <ds:schemaRef ds:uri="http://schemas.microsoft.com/office/2006/documentManagement/types"/>
    <ds:schemaRef ds:uri="http://purl.org/dc/dcmitype/"/>
    <ds:schemaRef ds:uri="http://schemas.openxmlformats.org/package/2006/metadata/core-properties"/>
    <ds:schemaRef ds:uri="http://purl.org/dc/terms/"/>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D6164F6E-8726-478C-AFAF-4AD76F627C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3875826-A2F4-4328-9DCA-1ECE61E64C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507</Words>
  <Application>Microsoft Office PowerPoint</Application>
  <PresentationFormat>On-screen Show (4:3)</PresentationFormat>
  <Paragraphs>64</Paragraphs>
  <Slides>7</Slides>
  <Notes>3</Notes>
  <HiddenSlides>0</HiddenSlides>
  <MMClips>0</MMClips>
  <ScaleCrop>false</ScaleCrop>
  <HeadingPairs>
    <vt:vector size="4" baseType="variant">
      <vt:variant>
        <vt:lpstr>Theme</vt:lpstr>
      </vt:variant>
      <vt:variant>
        <vt:i4>14</vt:i4>
      </vt:variant>
      <vt:variant>
        <vt:lpstr>Slide Titles</vt:lpstr>
      </vt:variant>
      <vt:variant>
        <vt:i4>7</vt:i4>
      </vt:variant>
    </vt:vector>
  </HeadingPairs>
  <TitlesOfParts>
    <vt:vector size="21" baseType="lpstr">
      <vt:lpstr>1_White Volvo Group IT</vt:lpstr>
      <vt:lpstr>White_Volvo Group IT</vt:lpstr>
      <vt:lpstr>Globe_Volvo Group IT</vt:lpstr>
      <vt:lpstr>Bridge_Volvo Group IT</vt:lpstr>
      <vt:lpstr>Volvo Trucks_Volvo Group IT</vt:lpstr>
      <vt:lpstr>Buses_Volvo Group IT</vt:lpstr>
      <vt:lpstr>VCE_Volvo Group IT</vt:lpstr>
      <vt:lpstr>Penta_Volvo Group IT</vt:lpstr>
      <vt:lpstr>Renault Trucks_Volvo Group IT</vt:lpstr>
      <vt:lpstr>Mack Trucks_Volvo Group IT</vt:lpstr>
      <vt:lpstr>UD Trucks_Volvo Group IT</vt:lpstr>
      <vt:lpstr>Eicher_Volvo Group IT</vt:lpstr>
      <vt:lpstr>Black</vt:lpstr>
      <vt:lpstr>1_White_Volvo Group IT</vt:lpstr>
      <vt:lpstr>Shared IT Services DevOps transformation – Pilot scenario </vt:lpstr>
      <vt:lpstr>Objective</vt:lpstr>
      <vt:lpstr>DevOps Pilot scenario – Eficode work</vt:lpstr>
      <vt:lpstr>Roles and responsibilities</vt:lpstr>
      <vt:lpstr>Time plan</vt:lpstr>
      <vt:lpstr>Costs</vt:lpstr>
      <vt:lpstr>Key message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2011-06-19T11:34:50Z</dcterms:created>
  <dcterms:modified xsi:type="dcterms:W3CDTF">2017-04-21T06:40:56Z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0x010100F82DC417C2CDDB408E1920280E830004</vt:lpwstr>
  </property>
</Properties>
</file>