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33" r:id="rId4"/>
    <p:sldMasterId id="2147483834" r:id="rId5"/>
    <p:sldMasterId id="2147483857" r:id="rId6"/>
    <p:sldMasterId id="2147483885" r:id="rId7"/>
  </p:sldMasterIdLst>
  <p:notesMasterIdLst>
    <p:notesMasterId r:id="rId21"/>
  </p:notesMasterIdLst>
  <p:handoutMasterIdLst>
    <p:handoutMasterId r:id="rId22"/>
  </p:handoutMasterIdLst>
  <p:sldIdLst>
    <p:sldId id="523" r:id="rId8"/>
    <p:sldId id="646" r:id="rId9"/>
    <p:sldId id="719" r:id="rId10"/>
    <p:sldId id="712" r:id="rId11"/>
    <p:sldId id="722" r:id="rId12"/>
    <p:sldId id="668" r:id="rId13"/>
    <p:sldId id="699" r:id="rId14"/>
    <p:sldId id="698" r:id="rId15"/>
    <p:sldId id="720" r:id="rId16"/>
    <p:sldId id="716" r:id="rId17"/>
    <p:sldId id="701" r:id="rId18"/>
    <p:sldId id="695" r:id="rId19"/>
    <p:sldId id="723" r:id="rId20"/>
  </p:sldIdLst>
  <p:sldSz cx="9144000" cy="6858000" type="screen4x3"/>
  <p:notesSz cx="6797675" cy="9926638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rgbClr val="FFFFFF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rgbClr val="FFFFFF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rgbClr val="FFFFFF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rgbClr val="FFFFFF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9DCD9"/>
    <a:srgbClr val="8AE4E2"/>
    <a:srgbClr val="33CCCC"/>
    <a:srgbClr val="E7F9F9"/>
    <a:srgbClr val="FF9797"/>
    <a:srgbClr val="97D2FF"/>
    <a:srgbClr val="BF95DF"/>
    <a:srgbClr val="E9ECEF"/>
    <a:srgbClr val="C9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012" autoAdjust="0"/>
    <p:restoredTop sz="88302" autoAdjust="0"/>
  </p:normalViewPr>
  <p:slideViewPr>
    <p:cSldViewPr showGuides="1">
      <p:cViewPr>
        <p:scale>
          <a:sx n="80" d="100"/>
          <a:sy n="80" d="100"/>
        </p:scale>
        <p:origin x="-756" y="-72"/>
      </p:cViewPr>
      <p:guideLst>
        <p:guide orient="horz" pos="255"/>
        <p:guide pos="204"/>
      </p:guideLst>
    </p:cSldViewPr>
  </p:slideViewPr>
  <p:outlineViewPr>
    <p:cViewPr>
      <p:scale>
        <a:sx n="33" d="100"/>
        <a:sy n="33" d="100"/>
      </p:scale>
      <p:origin x="0" y="2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496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969"/>
            <a:ext cx="2945659" cy="496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29969"/>
            <a:ext cx="2945659" cy="496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6B95535B-6B3A-4C7A-A652-3D00F1408CC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545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4137"/>
            <a:ext cx="4984962" cy="446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969"/>
            <a:ext cx="2945659" cy="496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29969"/>
            <a:ext cx="2945659" cy="496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D73506E9-DA45-4157-845A-F3E75B75385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7081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15364" name="Slide Number Placeholder 3"/>
          <p:cNvSpPr txBox="1">
            <a:spLocks noGrp="1"/>
          </p:cNvSpPr>
          <p:nvPr/>
        </p:nvSpPr>
        <p:spPr bwMode="auto">
          <a:xfrm>
            <a:off x="3852016" y="9429969"/>
            <a:ext cx="2945659" cy="49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E25F098-544F-4AA9-9776-DB7E754EC41D}" type="slidenum">
              <a:rPr lang="sv-SE" sz="1200">
                <a:solidFill>
                  <a:schemeClr val="tx1"/>
                </a:solidFill>
              </a:rPr>
              <a:pPr algn="r" eaLnBrk="1" hangingPunct="1"/>
              <a:t>1</a:t>
            </a:fld>
            <a:endParaRPr lang="sv-SE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34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23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288" y="441325"/>
            <a:ext cx="2098675" cy="5330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441325"/>
            <a:ext cx="6146800" cy="5330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88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431D2-D4B1-43D6-8082-5CB3AD97A26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2010-12-08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0636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8F238-5D91-4DA2-BE12-D455B4C7B7F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2010-12-08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22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35539-36B6-4CFE-BFB7-5DD126F3ABC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2010-12-08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4040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7B9D5-6F7C-4575-8195-DCB0AF08524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2010-12-08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48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DC0C4-A779-4308-A0CC-53C36CD7B95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2010-12-08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0174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83885-6AE6-445F-AADB-119F3CAD1BB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2010-12-08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2265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0B00E-593C-44BB-B729-46CF794483E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2010-12-08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445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C67D7-1270-4E67-8F3A-126264B843C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2010-12-08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251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69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B98F8-0F40-4EA0-ACCE-F164C397293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2010-12-08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0319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41CC3-D8BB-408C-8B83-B612ED32B6B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2010-12-08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4586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D82B6-4FE6-4806-A1D8-2D2C386C84A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2010-12-08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99550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35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227763"/>
            <a:ext cx="4244975" cy="630237"/>
          </a:xfrm>
          <a:prstGeom prst="rect">
            <a:avLst/>
          </a:prstGeom>
          <a:solidFill>
            <a:srgbClr val="D7D8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81475" y="6227763"/>
            <a:ext cx="3789363" cy="630237"/>
          </a:xfrm>
          <a:prstGeom prst="rect">
            <a:avLst/>
          </a:prstGeom>
          <a:gradFill rotWithShape="1">
            <a:gsLst>
              <a:gs pos="0">
                <a:srgbClr val="D7D8D6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188" y="6470650"/>
            <a:ext cx="931862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339725" y="6370638"/>
            <a:ext cx="2133600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sv-SE" sz="1100" b="1">
                <a:solidFill>
                  <a:schemeClr val="tx1"/>
                </a:solidFill>
              </a:rPr>
              <a:t>Volvo Group Telematics</a:t>
            </a:r>
          </a:p>
        </p:txBody>
      </p:sp>
      <p:pic>
        <p:nvPicPr>
          <p:cNvPr id="9" name="Picture 12" descr="untitled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25400"/>
            <a:ext cx="1763712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3"/>
          <p:cNvSpPr txBox="1">
            <a:spLocks noChangeArrowheads="1"/>
          </p:cNvSpPr>
          <p:nvPr userDrawn="1"/>
        </p:nvSpPr>
        <p:spPr bwMode="auto">
          <a:xfrm>
            <a:off x="323850" y="6459538"/>
            <a:ext cx="90805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5A28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154800">
            <a:spAutoFit/>
          </a:bodyPr>
          <a:lstStyle>
            <a:lvl1pPr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sz="1000">
                <a:solidFill>
                  <a:schemeClr val="tx1"/>
                </a:solidFill>
              </a:rPr>
              <a:t>Nathalie Rey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841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8" y="441325"/>
            <a:ext cx="839787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Presentation name</a:t>
            </a:r>
          </a:p>
          <a:p>
            <a:pPr>
              <a:defRPr/>
            </a:pPr>
            <a:endParaRPr lang="sv-SE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3E3CC-32AC-4F47-A08E-A8C55E0F532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463948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idx="1"/>
          </p:nvPr>
        </p:nvSpPr>
        <p:spPr bwMode="auto">
          <a:xfrm>
            <a:off x="322263" y="1876425"/>
            <a:ext cx="77724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sv-SE" noProof="0" dirty="0" smtClean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441325"/>
            <a:ext cx="83978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sv-SE" smtClean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Presentation name</a:t>
            </a:r>
          </a:p>
          <a:p>
            <a:pPr>
              <a:defRPr/>
            </a:pPr>
            <a:endParaRPr lang="sv-SE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40504-F5CD-48B1-A15B-C60FC151B58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Rectangle 2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944483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Presentation Name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DA2D3-927E-46A3-9A66-53F41E07DF3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Rectangle 2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3786027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8" y="441325"/>
            <a:ext cx="839787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22263" y="1876425"/>
            <a:ext cx="3810000" cy="389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284663" y="1876425"/>
            <a:ext cx="3810000" cy="389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Presentation Name</a:t>
            </a:r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FF29C-A4C1-4A0F-9E55-97BE53C7192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" name="Rectangle 2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453022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Presentation Name</a:t>
            </a:r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D53C7-F552-4B6A-AA12-244DDEA0C1A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" name="Rectangle 2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39530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68795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Presentation Name</a:t>
            </a:r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A18A5-8143-4B29-B551-78314EB3B07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" name="Rectangle 2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8441862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8" y="441325"/>
            <a:ext cx="839787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1876425"/>
            <a:ext cx="7772400" cy="389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Presentation Name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C5C37-CE6E-45E6-8A4E-17C9EA357B0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1066574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itle 1"/>
          <p:cNvSpPr>
            <a:spLocks noGrp="1"/>
          </p:cNvSpPr>
          <p:nvPr>
            <p:ph type="title" orient="vert"/>
          </p:nvPr>
        </p:nvSpPr>
        <p:spPr>
          <a:xfrm>
            <a:off x="6618288" y="441325"/>
            <a:ext cx="2098675" cy="53308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441325"/>
            <a:ext cx="6146800" cy="53308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Presentation Name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31EB6-9D76-4875-AAB7-F6F01D89D50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Rectangle 2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40578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8" y="441325"/>
            <a:ext cx="839787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1"/>
          </p:nvPr>
        </p:nvSpPr>
        <p:spPr>
          <a:xfrm>
            <a:off x="322263" y="1876425"/>
            <a:ext cx="3810000" cy="389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284663" y="1876425"/>
            <a:ext cx="3810000" cy="389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Presentation Name</a:t>
            </a:r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3A97-1E73-41BD-BE97-5F9047CD0BE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" name="Rectangle 2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3050531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8" y="441325"/>
            <a:ext cx="839787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1"/>
          </p:nvPr>
        </p:nvSpPr>
        <p:spPr>
          <a:xfrm>
            <a:off x="322263" y="1876425"/>
            <a:ext cx="3810000" cy="389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8" name="Content Placeholder 3"/>
          <p:cNvSpPr>
            <a:spLocks noGrp="1"/>
          </p:cNvSpPr>
          <p:nvPr>
            <p:ph sz="quarter" idx="2"/>
          </p:nvPr>
        </p:nvSpPr>
        <p:spPr>
          <a:xfrm>
            <a:off x="4284663" y="1876425"/>
            <a:ext cx="3810000" cy="1871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9" name="Content Placeholder 4"/>
          <p:cNvSpPr>
            <a:spLocks noGrp="1"/>
          </p:cNvSpPr>
          <p:nvPr>
            <p:ph sz="quarter" idx="3"/>
          </p:nvPr>
        </p:nvSpPr>
        <p:spPr>
          <a:xfrm>
            <a:off x="4284663" y="3900488"/>
            <a:ext cx="3810000" cy="1871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Presentation Name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A05F9-2251-4AAE-B1CD-E3E257D2CFC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908561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8" y="441325"/>
            <a:ext cx="839787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1"/>
          </p:nvPr>
        </p:nvSpPr>
        <p:spPr>
          <a:xfrm>
            <a:off x="322263" y="1876425"/>
            <a:ext cx="3810000" cy="389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8" name="Content Placeholder 3"/>
          <p:cNvSpPr>
            <a:spLocks noGrp="1"/>
          </p:cNvSpPr>
          <p:nvPr>
            <p:ph sz="quarter" idx="2"/>
          </p:nvPr>
        </p:nvSpPr>
        <p:spPr>
          <a:xfrm>
            <a:off x="4284663" y="1876425"/>
            <a:ext cx="3810000" cy="1871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9" name="Content Placeholder 4"/>
          <p:cNvSpPr>
            <a:spLocks noGrp="1"/>
          </p:cNvSpPr>
          <p:nvPr>
            <p:ph sz="quarter" idx="3"/>
          </p:nvPr>
        </p:nvSpPr>
        <p:spPr>
          <a:xfrm>
            <a:off x="4284663" y="3900488"/>
            <a:ext cx="3810000" cy="1871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Presentation Name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CA404-38CB-444D-B4EF-3D5F5E12B78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0243710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227763"/>
            <a:ext cx="4244975" cy="630237"/>
          </a:xfrm>
          <a:prstGeom prst="rect">
            <a:avLst/>
          </a:prstGeom>
          <a:solidFill>
            <a:srgbClr val="D7D8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81475" y="6227763"/>
            <a:ext cx="3789363" cy="630237"/>
          </a:xfrm>
          <a:prstGeom prst="rect">
            <a:avLst/>
          </a:prstGeom>
          <a:gradFill rotWithShape="1">
            <a:gsLst>
              <a:gs pos="0">
                <a:srgbClr val="D7D8D6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188" y="6470650"/>
            <a:ext cx="931862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339725" y="6370638"/>
            <a:ext cx="2133600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sv-SE" sz="1100" b="1">
                <a:solidFill>
                  <a:schemeClr val="tx1"/>
                </a:solidFill>
              </a:rPr>
              <a:t>Volvo Group Telematics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BE57E-FFB1-4EC9-A28A-44AFD8603AA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2010-12-08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77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3" y="1876425"/>
            <a:ext cx="3810000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4663" y="1876425"/>
            <a:ext cx="3810000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70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3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25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99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139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018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3" y="1876425"/>
            <a:ext cx="77724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smtClean="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441325"/>
            <a:ext cx="83978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sv-SE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4950" indent="-2349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0388" indent="-2349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860425" indent="-2079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SzPct val="110000"/>
        <a:buFont typeface="Symbol" pitchFamily="18" charset="2"/>
        <a:buChar char="·"/>
        <a:defRPr sz="2000">
          <a:solidFill>
            <a:schemeClr val="tx1"/>
          </a:solidFill>
          <a:latin typeface="+mn-lt"/>
          <a:cs typeface="+mn-cs"/>
        </a:defRPr>
      </a:lvl3pPr>
      <a:lvl4pPr marL="1109663" indent="-1825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382713" indent="-1952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8399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2971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27543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2115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0" y="6227763"/>
            <a:ext cx="4244975" cy="630237"/>
          </a:xfrm>
          <a:prstGeom prst="rect">
            <a:avLst/>
          </a:prstGeom>
          <a:solidFill>
            <a:srgbClr val="D7D8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4181475" y="6227763"/>
            <a:ext cx="3789363" cy="630237"/>
          </a:xfrm>
          <a:prstGeom prst="rect">
            <a:avLst/>
          </a:prstGeom>
          <a:gradFill rotWithShape="1">
            <a:gsLst>
              <a:gs pos="0">
                <a:srgbClr val="D7D8D6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2" name="Line 6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2053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188" y="6470650"/>
            <a:ext cx="931862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2425" y="6619875"/>
            <a:ext cx="392113" cy="207963"/>
          </a:xfrm>
          <a:prstGeom prst="rect">
            <a:avLst/>
          </a:prstGeom>
          <a:ln w="3175"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5FC55AE5-BC2B-41EB-B3CF-EDF65CABCCD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2055" name="Rectangle 11"/>
          <p:cNvSpPr>
            <a:spLocks noChangeArrowheads="1"/>
          </p:cNvSpPr>
          <p:nvPr userDrawn="1"/>
        </p:nvSpPr>
        <p:spPr bwMode="auto">
          <a:xfrm>
            <a:off x="339725" y="6370638"/>
            <a:ext cx="2133600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sv-SE" sz="1100" b="1">
                <a:solidFill>
                  <a:schemeClr val="tx1"/>
                </a:solidFill>
              </a:rPr>
              <a:t>Volvo Group Telematics</a:t>
            </a:r>
          </a:p>
        </p:txBody>
      </p:sp>
      <p:sp>
        <p:nvSpPr>
          <p:cNvPr id="32974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6604000"/>
            <a:ext cx="2490788" cy="209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fr-FR"/>
              <a:t>2010-12-08</a:t>
            </a:r>
            <a:endParaRPr lang="sv-SE"/>
          </a:p>
        </p:txBody>
      </p:sp>
      <p:pic>
        <p:nvPicPr>
          <p:cNvPr id="2057" name="Picture 9" descr="untitled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25400"/>
            <a:ext cx="1763712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0388" indent="-2349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2pPr>
      <a:lvl3pPr marL="860425" indent="-2079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SzPct val="110000"/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3pPr>
      <a:lvl4pPr marL="1109663" indent="-1825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1382713" indent="-1952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5pPr>
      <a:lvl6pPr marL="1839913" indent="-1952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6pPr>
      <a:lvl7pPr marL="2297113" indent="-1952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7pPr>
      <a:lvl8pPr marL="2754313" indent="-1952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8pPr>
      <a:lvl9pPr marL="3211513" indent="-1952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2000">
          <a:solidFill>
            <a:schemeClr val="tx1"/>
          </a:solidFill>
          <a:latin typeface="Arial" charset="0"/>
          <a:ea typeface="+mn-ea"/>
          <a:cs typeface="+mn-cs"/>
        </a:defRPr>
      </a:lvl1pPr>
      <a:lvl2pPr marL="560388" indent="-2349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Arial" charset="0"/>
        </a:defRPr>
      </a:lvl2pPr>
      <a:lvl3pPr marL="860425" indent="-2079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SzPct val="110000"/>
        <a:buFont typeface="Symbol" pitchFamily="18" charset="2"/>
        <a:buChar char="·"/>
        <a:defRPr sz="2000">
          <a:solidFill>
            <a:schemeClr val="tx1"/>
          </a:solidFill>
          <a:latin typeface="Arial" charset="0"/>
        </a:defRPr>
      </a:lvl3pPr>
      <a:lvl4pPr marL="1109663" indent="-1825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Arial" charset="0"/>
        </a:defRPr>
      </a:lvl4pPr>
      <a:lvl5pPr marL="1382713" indent="-1952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Arial" charset="0"/>
        </a:defRPr>
      </a:lvl5pPr>
      <a:lvl6pPr marL="18399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6pPr>
      <a:lvl7pPr marL="22971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7pPr>
      <a:lvl8pPr marL="27543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8pPr>
      <a:lvl9pPr marL="32115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0" y="6197600"/>
            <a:ext cx="9144000" cy="660400"/>
            <a:chOff x="0" y="3897"/>
            <a:chExt cx="5760" cy="423"/>
          </a:xfrm>
        </p:grpSpPr>
        <p:pic>
          <p:nvPicPr>
            <p:cNvPr id="1032" name="Picture 16" descr="grått band nertill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3" name="Line 17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pic>
          <p:nvPicPr>
            <p:cNvPr id="1034" name="Picture 18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2974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37313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pPr>
              <a:defRPr/>
            </a:pPr>
            <a:r>
              <a:rPr lang="sv-SE"/>
              <a:t>Presentation name</a:t>
            </a:r>
          </a:p>
          <a:p>
            <a:pPr>
              <a:defRPr/>
            </a:pPr>
            <a:endParaRPr lang="sv-SE"/>
          </a:p>
        </p:txBody>
      </p:sp>
      <p:sp>
        <p:nvSpPr>
          <p:cNvPr id="32974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30988"/>
            <a:ext cx="503238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pPr>
              <a:defRPr/>
            </a:pPr>
            <a:fld id="{6E5F4B0F-A9F9-42BC-81B9-DE3707FF7A4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29" name="Rectangle 21"/>
          <p:cNvSpPr>
            <a:spLocks noChangeArrowheads="1"/>
          </p:cNvSpPr>
          <p:nvPr/>
        </p:nvSpPr>
        <p:spPr bwMode="auto">
          <a:xfrm>
            <a:off x="339725" y="6267450"/>
            <a:ext cx="21336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sv-SE" sz="1100" b="1"/>
              <a:t>Volvo Group Telematics</a:t>
            </a:r>
          </a:p>
        </p:txBody>
      </p:sp>
      <p:sp>
        <p:nvSpPr>
          <p:cNvPr id="329750" name="Rectangle 2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629400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pPr>
              <a:defRPr/>
            </a:pPr>
            <a:r>
              <a:rPr lang="sv-SE"/>
              <a:t>Date</a:t>
            </a:r>
          </a:p>
        </p:txBody>
      </p:sp>
      <p:pic>
        <p:nvPicPr>
          <p:cNvPr id="2055" name="Picture 10"/>
          <p:cNvPicPr>
            <a:picLocks noChangeAspect="1"/>
          </p:cNvPicPr>
          <p:nvPr userDrawn="1"/>
        </p:nvPicPr>
        <p:blipFill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14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0388" indent="-2349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2pPr>
      <a:lvl3pPr marL="860425" indent="-2079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3pPr>
      <a:lvl4pPr marL="1109663" indent="-1825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1382713" indent="-1952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5pPr>
      <a:lvl6pPr marL="18399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6pPr>
      <a:lvl7pPr marL="22971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7pPr>
      <a:lvl8pPr marL="27543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8pPr>
      <a:lvl9pPr marL="32115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untit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080021"/>
            <a:ext cx="7221538" cy="48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11"/>
          <p:cNvSpPr txBox="1">
            <a:spLocks noChangeArrowheads="1"/>
          </p:cNvSpPr>
          <p:nvPr/>
        </p:nvSpPr>
        <p:spPr bwMode="auto">
          <a:xfrm>
            <a:off x="5249863" y="803275"/>
            <a:ext cx="3894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fr-FR" dirty="0"/>
          </a:p>
        </p:txBody>
      </p:sp>
      <p:pic>
        <p:nvPicPr>
          <p:cNvPr id="4100" name="Picture 11" descr="VG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509713"/>
            <a:ext cx="51562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544" y="2320424"/>
            <a:ext cx="84249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3200" dirty="0" err="1" smtClean="0">
                <a:solidFill>
                  <a:schemeClr val="tx1"/>
                </a:solidFill>
              </a:rPr>
              <a:t>DevOps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experiences in VGT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olidFill>
                  <a:schemeClr val="tx1"/>
                </a:solidFill>
              </a:rPr>
              <a:t>Deployment Strategy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140504-F5CD-48B1-A15B-C60FC151B585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Date</a:t>
            </a:r>
            <a:endParaRPr lang="sv-S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5" y="2471192"/>
            <a:ext cx="6618226" cy="337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9146" y="1039956"/>
            <a:ext cx="826329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Delivery Engine manages build and deploys for application and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Build and deploys are version controlled, traceable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Visualize Cost follow up for cloud deployments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Creates a common abstraction layer toward Amazon API:s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1400" dirty="0" smtClean="0">
              <a:solidFill>
                <a:srgbClr val="000000"/>
              </a:solidFill>
            </a:endParaRPr>
          </a:p>
          <a:p>
            <a:r>
              <a:rPr lang="sv-SE" sz="1400" dirty="0" smtClean="0">
                <a:solidFill>
                  <a:srgbClr val="000000"/>
                </a:solidFill>
              </a:rPr>
              <a:t/>
            </a:r>
            <a:br>
              <a:rPr lang="sv-SE" sz="1400" dirty="0" smtClean="0">
                <a:solidFill>
                  <a:srgbClr val="000000"/>
                </a:solidFill>
              </a:rPr>
            </a:br>
            <a:endParaRPr lang="sv-SE" sz="1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404664"/>
            <a:ext cx="8613899" cy="792088"/>
          </a:xfrm>
        </p:spPr>
        <p:txBody>
          <a:bodyPr/>
          <a:lstStyle/>
          <a:p>
            <a:r>
              <a:rPr lang="sv-SE" dirty="0"/>
              <a:t>Service </a:t>
            </a:r>
            <a:r>
              <a:rPr lang="sv-SE" dirty="0" smtClean="0"/>
              <a:t>Monitoring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140504-F5CD-48B1-A15B-C60FC151B585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9725" y="6437313"/>
            <a:ext cx="6873875" cy="215900"/>
          </a:xfrm>
        </p:spPr>
        <p:txBody>
          <a:bodyPr/>
          <a:lstStyle/>
          <a:p>
            <a:pPr>
              <a:defRPr/>
            </a:pPr>
            <a:endParaRPr lang="sv-SE" dirty="0"/>
          </a:p>
        </p:txBody>
      </p:sp>
      <p:sp>
        <p:nvSpPr>
          <p:cNvPr id="2" name="TextBox 1"/>
          <p:cNvSpPr txBox="1"/>
          <p:nvPr/>
        </p:nvSpPr>
        <p:spPr>
          <a:xfrm>
            <a:off x="269147" y="1039956"/>
            <a:ext cx="502293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>
                <a:solidFill>
                  <a:srgbClr val="000000"/>
                </a:solidFill>
              </a:rPr>
              <a:t>All Components/Services/Solutions provide </a:t>
            </a:r>
            <a:r>
              <a:rPr lang="sv-SE" sz="1400" dirty="0">
                <a:solidFill>
                  <a:srgbClr val="000000"/>
                </a:solidFill>
              </a:rPr>
              <a:t>c</a:t>
            </a:r>
            <a:r>
              <a:rPr lang="sv-SE" sz="1400" dirty="0" smtClean="0">
                <a:solidFill>
                  <a:srgbClr val="000000"/>
                </a:solidFill>
              </a:rPr>
              <a:t>hecks. Indicating its status and failure reason.</a:t>
            </a:r>
            <a:br>
              <a:rPr lang="sv-SE" sz="1400" dirty="0" smtClean="0">
                <a:solidFill>
                  <a:srgbClr val="000000"/>
                </a:solidFill>
              </a:rPr>
            </a:br>
            <a:endParaRPr lang="sv-SE" sz="1400" dirty="0" smtClean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>
                <a:solidFill>
                  <a:srgbClr val="000000"/>
                </a:solidFill>
              </a:rPr>
              <a:t>All  Checks have a corresponding Alarm Helper for problem solving.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14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Candy monitoring is the name for the service monitoring model which is used to ensure that the Service </a:t>
            </a:r>
            <a:r>
              <a:rPr lang="en-US" sz="1400" dirty="0" smtClean="0">
                <a:solidFill>
                  <a:srgbClr val="000000"/>
                </a:solidFill>
              </a:rPr>
              <a:t>is available </a:t>
            </a:r>
            <a:r>
              <a:rPr lang="en-US" sz="1400" dirty="0">
                <a:solidFill>
                  <a:srgbClr val="000000"/>
                </a:solidFill>
              </a:rPr>
              <a:t>in an Integrated environment by having different layers of checks at all service levels</a:t>
            </a:r>
            <a:r>
              <a:rPr lang="en-US" sz="1400" dirty="0" smtClean="0">
                <a:solidFill>
                  <a:srgbClr val="00000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Functional </a:t>
            </a:r>
            <a:r>
              <a:rPr lang="en-US" sz="1400" dirty="0">
                <a:solidFill>
                  <a:srgbClr val="000000"/>
                </a:solidFill>
              </a:rPr>
              <a:t>Checks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Deep Pings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Metrics Checks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Service Checks from dependent </a:t>
            </a:r>
            <a:r>
              <a:rPr lang="en-US" sz="1400" dirty="0" smtClean="0">
                <a:solidFill>
                  <a:srgbClr val="000000"/>
                </a:solidFill>
              </a:rPr>
              <a:t>Services</a:t>
            </a:r>
            <a:br>
              <a:rPr lang="en-US" sz="1400" dirty="0" smtClean="0">
                <a:solidFill>
                  <a:srgbClr val="000000"/>
                </a:solidFill>
              </a:rPr>
            </a:br>
            <a:endParaRPr lang="en-US" sz="1400" dirty="0" smtClean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All Services provides a Service Check to indicate if it delivers Service on a business level  </a:t>
            </a:r>
            <a:endParaRPr lang="sv-SE" sz="1400" dirty="0">
              <a:solidFill>
                <a:srgbClr val="000000"/>
              </a:solidFill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206" y="3861048"/>
            <a:ext cx="2718986" cy="203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256" y="260648"/>
            <a:ext cx="7429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973" y="1554745"/>
            <a:ext cx="2868224" cy="186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80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PDO Support flow</a:t>
            </a:r>
            <a:endParaRPr lang="sv-SE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dirty="0">
                <a:solidFill>
                  <a:schemeClr val="bg1"/>
                </a:solidFill>
              </a:rPr>
              <a:t>DevOps Rollout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140504-F5CD-48B1-A15B-C60FC151B585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  <p:sp>
        <p:nvSpPr>
          <p:cNvPr id="3" name="AutoShape 2" descr="image2016-9-21 8:14:2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65625"/>
            <a:ext cx="9005292" cy="443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42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263" y="1196753"/>
            <a:ext cx="7772400" cy="4575398"/>
          </a:xfrm>
        </p:spPr>
        <p:txBody>
          <a:bodyPr/>
          <a:lstStyle/>
          <a:p>
            <a:r>
              <a:rPr lang="sv-SE" dirty="0" smtClean="0"/>
              <a:t>Good:</a:t>
            </a:r>
          </a:p>
          <a:p>
            <a:pPr lvl="1"/>
            <a:r>
              <a:rPr lang="sv-SE" dirty="0" smtClean="0"/>
              <a:t>Hands on instructions</a:t>
            </a:r>
          </a:p>
          <a:p>
            <a:pPr lvl="1"/>
            <a:r>
              <a:rPr lang="sv-SE" dirty="0" smtClean="0"/>
              <a:t>Target all and not just managment</a:t>
            </a:r>
          </a:p>
          <a:p>
            <a:pPr lvl="1"/>
            <a:endParaRPr lang="sv-SE" dirty="0"/>
          </a:p>
          <a:p>
            <a:r>
              <a:rPr lang="sv-SE" dirty="0" smtClean="0"/>
              <a:t>Work in progress</a:t>
            </a:r>
          </a:p>
          <a:p>
            <a:pPr lvl="1"/>
            <a:r>
              <a:rPr lang="sv-SE" dirty="0" smtClean="0"/>
              <a:t>Comm</a:t>
            </a:r>
            <a:r>
              <a:rPr lang="pl-PL" dirty="0" smtClean="0"/>
              <a:t>un</a:t>
            </a:r>
            <a:r>
              <a:rPr lang="sv-SE" dirty="0" smtClean="0"/>
              <a:t>ication between departments</a:t>
            </a:r>
          </a:p>
          <a:p>
            <a:pPr lvl="1"/>
            <a:r>
              <a:rPr lang="sv-SE" dirty="0" smtClean="0"/>
              <a:t>Team have difficultuy to understand their deliviery in the bigger picture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Lessons learned</a:t>
            </a:r>
            <a:br>
              <a:rPr lang="sv-SE" dirty="0" smtClean="0"/>
            </a:b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Presentation name</a:t>
            </a:r>
          </a:p>
          <a:p>
            <a:pPr>
              <a:defRPr/>
            </a:pP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140504-F5CD-48B1-A15B-C60FC151B585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Date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484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140504-F5CD-48B1-A15B-C60FC151B585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9725" y="6437313"/>
            <a:ext cx="6873875" cy="215900"/>
          </a:xfrm>
        </p:spPr>
        <p:txBody>
          <a:bodyPr/>
          <a:lstStyle/>
          <a:p>
            <a:pPr>
              <a:defRPr/>
            </a:pP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Content Placeholder 7"/>
          <p:cNvSpPr>
            <a:spLocks noGrp="1"/>
          </p:cNvSpPr>
          <p:nvPr>
            <p:ph idx="1"/>
          </p:nvPr>
        </p:nvSpPr>
        <p:spPr>
          <a:xfrm>
            <a:off x="322263" y="2492896"/>
            <a:ext cx="7772400" cy="3279254"/>
          </a:xfrm>
        </p:spPr>
        <p:txBody>
          <a:bodyPr/>
          <a:lstStyle/>
          <a:p>
            <a:endParaRPr lang="sv-SE" dirty="0" smtClean="0"/>
          </a:p>
          <a:p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319088" y="441325"/>
            <a:ext cx="8397875" cy="1143000"/>
          </a:xfrm>
        </p:spPr>
        <p:txBody>
          <a:bodyPr/>
          <a:lstStyle/>
          <a:p>
            <a:r>
              <a:rPr lang="en-US" sz="2800" dirty="0" smtClean="0"/>
              <a:t>Mikael </a:t>
            </a:r>
            <a:r>
              <a:rPr lang="en-US" sz="2800" dirty="0" err="1" smtClean="0"/>
              <a:t>Sparén</a:t>
            </a:r>
            <a:endParaRPr lang="en-US" sz="2800" dirty="0"/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1532195" y="1556792"/>
            <a:ext cx="1151999" cy="540000"/>
          </a:xfrm>
          <a:prstGeom prst="rect">
            <a:avLst/>
          </a:prstGeom>
          <a:noFill/>
          <a:ln w="3175">
            <a:solidFill>
              <a:schemeClr val="tx2">
                <a:lumMod val="5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defPPr>
              <a:defRPr lang="sv-SE"/>
            </a:defPPr>
            <a:lvl1pPr algn="ctr">
              <a:lnSpc>
                <a:spcPct val="75000"/>
              </a:lnSpc>
              <a:spcBef>
                <a:spcPct val="25000"/>
              </a:spcBef>
              <a:defRPr sz="1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lvl="0"/>
            <a:r>
              <a:rPr lang="en-US" sz="1000" dirty="0" smtClean="0">
                <a:latin typeface="Arial"/>
              </a:rPr>
              <a:t/>
            </a:r>
            <a:br>
              <a:rPr lang="en-US" sz="1000" dirty="0" smtClean="0">
                <a:latin typeface="Arial"/>
              </a:rPr>
            </a:br>
            <a:r>
              <a:rPr lang="en-US" sz="1000" dirty="0" smtClean="0">
                <a:latin typeface="Arial"/>
              </a:rPr>
              <a:t>Platform Area Architect</a:t>
            </a:r>
            <a:endParaRPr lang="en-US" sz="1000" dirty="0">
              <a:latin typeface="Arial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532195" y="1998902"/>
            <a:ext cx="1151999" cy="180000"/>
          </a:xfrm>
          <a:prstGeom prst="round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lIns="90000" tIns="46800" rIns="90000" bIns="46800" anchor="ctr"/>
          <a:lstStyle/>
          <a:p>
            <a:pPr algn="ctr">
              <a:spcBef>
                <a:spcPct val="50000"/>
              </a:spcBef>
            </a:pPr>
            <a:r>
              <a:rPr lang="en-US" sz="1100" b="1" dirty="0" smtClean="0"/>
              <a:t>Mikael </a:t>
            </a:r>
            <a:r>
              <a:rPr lang="en-US" sz="1100" b="1" dirty="0" err="1" smtClean="0"/>
              <a:t>Sparén</a:t>
            </a:r>
            <a:endParaRPr lang="en-US" sz="1100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51382"/>
            <a:ext cx="843699" cy="110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23528" y="2492896"/>
            <a:ext cx="66402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tx1"/>
                </a:solidFill>
              </a:rPr>
              <a:t>Platform Area Architect Volvo Group Telematics Core Functions</a:t>
            </a:r>
          </a:p>
          <a:p>
            <a:endParaRPr lang="sv-SE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Worked with Telematics since 2008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Previous VGT experience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Solution Architect CareTrack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Solution Architect Asia Value Truck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Solution Architect UDIS NG</a:t>
            </a:r>
          </a:p>
          <a:p>
            <a:endParaRPr lang="sv-SE" dirty="0">
              <a:solidFill>
                <a:schemeClr val="tx1"/>
              </a:solidFill>
            </a:endParaRPr>
          </a:p>
          <a:p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2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140504-F5CD-48B1-A15B-C60FC151B585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9725" y="6437313"/>
            <a:ext cx="6873875" cy="215900"/>
          </a:xfrm>
        </p:spPr>
        <p:txBody>
          <a:bodyPr/>
          <a:lstStyle/>
          <a:p>
            <a:pPr>
              <a:defRPr/>
            </a:pP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Content Placeholder 7"/>
          <p:cNvSpPr>
            <a:spLocks noGrp="1"/>
          </p:cNvSpPr>
          <p:nvPr>
            <p:ph idx="1"/>
          </p:nvPr>
        </p:nvSpPr>
        <p:spPr>
          <a:xfrm>
            <a:off x="322263" y="2492896"/>
            <a:ext cx="7772400" cy="3279254"/>
          </a:xfrm>
        </p:spPr>
        <p:txBody>
          <a:bodyPr/>
          <a:lstStyle/>
          <a:p>
            <a:endParaRPr lang="sv-SE" dirty="0" smtClean="0"/>
          </a:p>
          <a:p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319088" y="441325"/>
            <a:ext cx="8397875" cy="1143000"/>
          </a:xfrm>
        </p:spPr>
        <p:txBody>
          <a:bodyPr/>
          <a:lstStyle/>
          <a:p>
            <a:r>
              <a:rPr lang="en-US" sz="2800" dirty="0" smtClean="0"/>
              <a:t>Magnus Johansson (2)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2492896"/>
            <a:ext cx="7776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tx1"/>
                </a:solidFill>
              </a:rPr>
              <a:t>Platform Area Buisness Analyst Volvo </a:t>
            </a:r>
            <a:r>
              <a:rPr lang="sv-SE" dirty="0">
                <a:solidFill>
                  <a:schemeClr val="tx1"/>
                </a:solidFill>
              </a:rPr>
              <a:t>Group Telematics Enablers</a:t>
            </a:r>
            <a:endParaRPr lang="sv-SE" dirty="0" smtClean="0">
              <a:solidFill>
                <a:schemeClr val="tx1"/>
              </a:solidFill>
            </a:endParaRPr>
          </a:p>
          <a:p>
            <a:endParaRPr lang="sv-SE" dirty="0">
              <a:solidFill>
                <a:schemeClr val="tx1"/>
              </a:solidFill>
            </a:endParaRPr>
          </a:p>
          <a:p>
            <a:r>
              <a:rPr lang="sv-SE" dirty="0">
                <a:solidFill>
                  <a:schemeClr val="tx1"/>
                </a:solidFill>
              </a:rPr>
              <a:t>Worked with Telematics </a:t>
            </a:r>
            <a:r>
              <a:rPr lang="sv-SE" dirty="0" smtClean="0">
                <a:solidFill>
                  <a:schemeClr val="tx1"/>
                </a:solidFill>
              </a:rPr>
              <a:t>since 2011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Previous VGT experience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Test Automation Engineer CareTrack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End-2-End Test Manager VCE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End-2-End Test Manager </a:t>
            </a:r>
            <a:r>
              <a:rPr lang="sv-SE" dirty="0" smtClean="0">
                <a:solidFill>
                  <a:schemeClr val="tx1"/>
                </a:solidFill>
              </a:rPr>
              <a:t>TISP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Team lead Cloud Infrastructure</a:t>
            </a:r>
          </a:p>
          <a:p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02929"/>
            <a:ext cx="792088" cy="1021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00597"/>
            <a:ext cx="11906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50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404664"/>
            <a:ext cx="8613899" cy="792088"/>
          </a:xfrm>
        </p:spPr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140504-F5CD-48B1-A15B-C60FC151B585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  <p:sp>
        <p:nvSpPr>
          <p:cNvPr id="2" name="TextBox 1"/>
          <p:cNvSpPr txBox="1"/>
          <p:nvPr/>
        </p:nvSpPr>
        <p:spPr>
          <a:xfrm>
            <a:off x="339887" y="1412776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 smtClean="0">
                <a:solidFill>
                  <a:schemeClr val="tx1"/>
                </a:solidFill>
              </a:rPr>
              <a:t>Started in August 2015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 smtClean="0">
                <a:solidFill>
                  <a:schemeClr val="tx1"/>
                </a:solidFill>
              </a:rPr>
              <a:t>First wave (major rollout) April-May 2016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 smtClean="0">
                <a:solidFill>
                  <a:schemeClr val="tx1"/>
                </a:solidFill>
              </a:rPr>
              <a:t>After this two minor rollouts have happened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 smtClean="0">
                <a:solidFill>
                  <a:schemeClr val="tx1"/>
                </a:solidFill>
              </a:rPr>
              <a:t>Rollouts target all and not just managment/team lead</a:t>
            </a:r>
          </a:p>
          <a:p>
            <a:endParaRPr lang="sv-SE" sz="2400" dirty="0" smtClean="0">
              <a:solidFill>
                <a:schemeClr val="tx1"/>
              </a:solidFill>
            </a:endParaRPr>
          </a:p>
          <a:p>
            <a:endParaRPr lang="sv-SE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Rollout to 300+ </a:t>
            </a:r>
            <a:r>
              <a:rPr lang="en-US" sz="2400" dirty="0" smtClean="0">
                <a:solidFill>
                  <a:schemeClr val="tx1"/>
                </a:solidFill>
              </a:rPr>
              <a:t>employees/consultants over 25-ish teams </a:t>
            </a:r>
            <a:r>
              <a:rPr lang="en-US" sz="2400" dirty="0">
                <a:solidFill>
                  <a:schemeClr val="tx1"/>
                </a:solidFill>
              </a:rPr>
              <a:t>in the VGT </a:t>
            </a:r>
            <a:r>
              <a:rPr lang="en-US" sz="2400" dirty="0" smtClean="0">
                <a:solidFill>
                  <a:schemeClr val="tx1"/>
                </a:solidFill>
              </a:rPr>
              <a:t>organization both GOT and BLR</a:t>
            </a:r>
            <a:endParaRPr lang="sv-SE" b="1" dirty="0" smtClean="0">
              <a:solidFill>
                <a:schemeClr val="tx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9725" y="6437313"/>
            <a:ext cx="6873875" cy="215900"/>
          </a:xfrm>
        </p:spPr>
        <p:txBody>
          <a:bodyPr/>
          <a:lstStyle/>
          <a:p>
            <a:pPr>
              <a:defRPr/>
            </a:pP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0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404664"/>
            <a:ext cx="8613899" cy="792088"/>
          </a:xfrm>
        </p:spPr>
        <p:txBody>
          <a:bodyPr/>
          <a:lstStyle/>
          <a:p>
            <a:r>
              <a:rPr lang="en-US" dirty="0" smtClean="0"/>
              <a:t>PDO </a:t>
            </a:r>
            <a:r>
              <a:rPr lang="en-US" dirty="0" err="1" smtClean="0"/>
              <a:t>WoW</a:t>
            </a:r>
            <a:r>
              <a:rPr lang="en-US" dirty="0" smtClean="0"/>
              <a:t> – Building Blocks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140504-F5CD-48B1-A15B-C60FC151B585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  <p:sp>
        <p:nvSpPr>
          <p:cNvPr id="2" name="TextBox 1"/>
          <p:cNvSpPr txBox="1"/>
          <p:nvPr/>
        </p:nvSpPr>
        <p:spPr>
          <a:xfrm>
            <a:off x="349912" y="1340768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/>
                </a:solidFill>
              </a:rPr>
              <a:t>Rollout Strategy (Subway)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>
                <a:solidFill>
                  <a:schemeClr val="tx1"/>
                </a:solidFill>
              </a:rPr>
              <a:t>Domain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>
                <a:solidFill>
                  <a:schemeClr val="tx1"/>
                </a:solidFill>
              </a:rPr>
              <a:t>Deliveries (ECS)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/>
                </a:solidFill>
              </a:rPr>
              <a:t>Test Strategy</a:t>
            </a:r>
            <a:endParaRPr lang="sv-SE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/>
                </a:solidFill>
              </a:rPr>
              <a:t>Deployment Strategy (Delivery Engine)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/>
                </a:solidFill>
              </a:rPr>
              <a:t>Monitoring </a:t>
            </a:r>
            <a:r>
              <a:rPr lang="sv-SE" sz="2400" dirty="0" smtClean="0">
                <a:solidFill>
                  <a:schemeClr val="tx1"/>
                </a:solidFill>
              </a:rPr>
              <a:t>Strategy </a:t>
            </a:r>
            <a:r>
              <a:rPr lang="sv-SE" sz="2400" dirty="0">
                <a:solidFill>
                  <a:schemeClr val="tx1"/>
                </a:solidFill>
              </a:rPr>
              <a:t>(Candy</a:t>
            </a:r>
            <a:r>
              <a:rPr lang="sv-SE" sz="2400" dirty="0" smtClean="0">
                <a:solidFill>
                  <a:schemeClr val="tx1"/>
                </a:solidFill>
              </a:rPr>
              <a:t>)</a:t>
            </a:r>
          </a:p>
          <a:p>
            <a:pPr>
              <a:spcAft>
                <a:spcPts val="600"/>
              </a:spcAft>
            </a:pPr>
            <a:endParaRPr lang="sv-SE" b="1" dirty="0" smtClean="0">
              <a:solidFill>
                <a:schemeClr val="tx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9725" y="6437313"/>
            <a:ext cx="6873875" cy="215900"/>
          </a:xfrm>
        </p:spPr>
        <p:txBody>
          <a:bodyPr/>
          <a:lstStyle/>
          <a:p>
            <a:pPr>
              <a:defRPr/>
            </a:pPr>
            <a:endParaRPr lang="sv-SE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64971"/>
            <a:ext cx="1872208" cy="14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145" y="5135286"/>
            <a:ext cx="8191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265" y="5333766"/>
            <a:ext cx="7429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154" y="5516501"/>
            <a:ext cx="1201574" cy="3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s://confluence1.srv.volvo.com:9443/download/attachments/19644614/Test%20Pyramide_2015-08-19.jpg?version=1&amp;modificationDate=1439971776577&amp;api=v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77"/>
          <a:stretch/>
        </p:blipFill>
        <p:spPr bwMode="auto">
          <a:xfrm>
            <a:off x="4570454" y="4904470"/>
            <a:ext cx="1281504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904470"/>
            <a:ext cx="802760" cy="106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51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404664"/>
            <a:ext cx="8613899" cy="792088"/>
          </a:xfrm>
        </p:spPr>
        <p:txBody>
          <a:bodyPr/>
          <a:lstStyle/>
          <a:p>
            <a:r>
              <a:rPr lang="sv-SE" dirty="0">
                <a:solidFill>
                  <a:schemeClr val="tx1"/>
                </a:solidFill>
              </a:rPr>
              <a:t>Rollout Strategy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140504-F5CD-48B1-A15B-C60FC151B585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9725" y="6437313"/>
            <a:ext cx="6873875" cy="215900"/>
          </a:xfrm>
        </p:spPr>
        <p:txBody>
          <a:bodyPr/>
          <a:lstStyle/>
          <a:p>
            <a:pPr>
              <a:defRPr/>
            </a:pPr>
            <a:endParaRPr lang="sv-SE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66" y="980728"/>
            <a:ext cx="6472654" cy="51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7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45534"/>
            <a:ext cx="1539875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916832"/>
            <a:ext cx="8424936" cy="38957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DevOps</a:t>
            </a:r>
            <a:r>
              <a:rPr lang="en-US" dirty="0"/>
              <a:t> at VGT means that domain teams are taking Life-cycle ownership of their services, this includes:</a:t>
            </a:r>
          </a:p>
          <a:p>
            <a:r>
              <a:rPr lang="en-US" sz="1600" b="1" dirty="0"/>
              <a:t>Requirement</a:t>
            </a:r>
            <a:r>
              <a:rPr lang="en-US" sz="1600" dirty="0"/>
              <a:t> - Elicit and process requirements in accordance with VGT </a:t>
            </a:r>
            <a:r>
              <a:rPr lang="en-US" sz="1600" dirty="0" err="1"/>
              <a:t>WoW</a:t>
            </a:r>
            <a:endParaRPr lang="en-US" sz="1600" dirty="0"/>
          </a:p>
          <a:p>
            <a:r>
              <a:rPr lang="en-US" sz="1600" b="1" dirty="0"/>
              <a:t>Design</a:t>
            </a:r>
            <a:r>
              <a:rPr lang="en-US" sz="1600" dirty="0"/>
              <a:t> - Ensure that service is aligned with VGT architecture framework.</a:t>
            </a:r>
          </a:p>
          <a:p>
            <a:r>
              <a:rPr lang="en-US" sz="1600" b="1" dirty="0"/>
              <a:t>Development</a:t>
            </a:r>
            <a:r>
              <a:rPr lang="en-US" sz="1600" dirty="0"/>
              <a:t> - Develop in accordance with VGT development guidelines.</a:t>
            </a:r>
          </a:p>
          <a:p>
            <a:r>
              <a:rPr lang="en-US" sz="1600" b="1" dirty="0"/>
              <a:t>Quality assurance</a:t>
            </a:r>
            <a:r>
              <a:rPr lang="en-US" sz="1600" dirty="0"/>
              <a:t> - Validate that the service will perform according to requirements.</a:t>
            </a:r>
          </a:p>
          <a:p>
            <a:r>
              <a:rPr lang="en-US" sz="1600" b="1" dirty="0"/>
              <a:t>Documentation</a:t>
            </a:r>
            <a:r>
              <a:rPr lang="en-US" sz="1600" dirty="0"/>
              <a:t> - Provide documentation to stakeholders.</a:t>
            </a:r>
          </a:p>
          <a:p>
            <a:r>
              <a:rPr lang="en-US" sz="1600" b="1" dirty="0"/>
              <a:t>Deployment</a:t>
            </a:r>
            <a:r>
              <a:rPr lang="en-US" sz="1600" dirty="0"/>
              <a:t> - Responsible for deployment in all environments.</a:t>
            </a:r>
          </a:p>
          <a:p>
            <a:r>
              <a:rPr lang="en-US" sz="1600" b="1" dirty="0"/>
              <a:t>Runtime monitoring</a:t>
            </a:r>
            <a:r>
              <a:rPr lang="en-US" sz="1600" dirty="0"/>
              <a:t> - Responsible for providing runtime monitoring.</a:t>
            </a:r>
          </a:p>
          <a:p>
            <a:r>
              <a:rPr lang="en-US" sz="1600" b="1" dirty="0"/>
              <a:t>Operation responsibility</a:t>
            </a:r>
            <a:r>
              <a:rPr lang="en-US" sz="1600" dirty="0"/>
              <a:t> - Responsible for all incidents connected to services.</a:t>
            </a:r>
          </a:p>
          <a:p>
            <a:r>
              <a:rPr lang="en-US" sz="1600" b="1" dirty="0"/>
              <a:t>Training</a:t>
            </a:r>
            <a:r>
              <a:rPr lang="en-US" sz="1600" dirty="0"/>
              <a:t> - Make sure that training material exist and the stakeholders understand the services.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Teams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140504-F5CD-48B1-A15B-C60FC151B585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Date</a:t>
            </a:r>
            <a:endParaRPr lang="sv-SE"/>
          </a:p>
        </p:txBody>
      </p:sp>
      <p:sp>
        <p:nvSpPr>
          <p:cNvPr id="8" name="TextBox 7"/>
          <p:cNvSpPr txBox="1"/>
          <p:nvPr/>
        </p:nvSpPr>
        <p:spPr>
          <a:xfrm>
            <a:off x="395536" y="1052736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Self </a:t>
            </a:r>
            <a:r>
              <a:rPr lang="sv-SE" dirty="0">
                <a:solidFill>
                  <a:schemeClr val="tx1"/>
                </a:solidFill>
              </a:rPr>
              <a:t>organizing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Subject matter experts in its domain</a:t>
            </a:r>
          </a:p>
          <a:p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332656"/>
            <a:ext cx="8496944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IN" sz="2800" b="1" dirty="0">
                <a:solidFill>
                  <a:srgbClr val="000000"/>
                </a:solidFill>
                <a:latin typeface="Arial"/>
                <a:cs typeface="+mn-cs"/>
              </a:rPr>
              <a:t>Exposed Component </a:t>
            </a:r>
            <a:r>
              <a:rPr lang="en-IN" sz="2800" b="1" dirty="0" smtClean="0">
                <a:solidFill>
                  <a:srgbClr val="000000"/>
                </a:solidFill>
                <a:latin typeface="Arial"/>
                <a:cs typeface="+mn-cs"/>
              </a:rPr>
              <a:t>Service Responsibilities </a:t>
            </a:r>
            <a:r>
              <a:rPr lang="en-IN" sz="2800" dirty="0">
                <a:solidFill>
                  <a:srgbClr val="000000"/>
                </a:solidFill>
                <a:latin typeface="Arial"/>
                <a:cs typeface="+mn-cs"/>
              </a:rPr>
              <a:t> </a:t>
            </a:r>
            <a:endParaRPr lang="en-IN" sz="280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1" dirty="0" smtClean="0">
                <a:solidFill>
                  <a:srgbClr val="000000"/>
                </a:solidFill>
                <a:latin typeface="Arial"/>
                <a:cs typeface="+mn-cs"/>
              </a:rPr>
              <a:t>Exposed Component Service</a:t>
            </a:r>
            <a:r>
              <a:rPr lang="en-US" sz="1600" dirty="0" smtClean="0">
                <a:solidFill>
                  <a:srgbClr val="000000"/>
                </a:solidFill>
                <a:latin typeface="Arial"/>
                <a:cs typeface="+mn-cs"/>
              </a:rPr>
              <a:t> are exposed </a:t>
            </a:r>
            <a:r>
              <a:rPr lang="en-US" sz="1600" dirty="0">
                <a:solidFill>
                  <a:srgbClr val="000000"/>
                </a:solidFill>
                <a:latin typeface="Arial"/>
                <a:cs typeface="+mn-cs"/>
              </a:rPr>
              <a:t>for usage outside the responsible domain team (by a solution or  by components belonging to other domain teams</a:t>
            </a:r>
            <a:r>
              <a:rPr lang="en-US" sz="1600" dirty="0" smtClean="0">
                <a:solidFill>
                  <a:srgbClr val="000000"/>
                </a:solidFill>
                <a:latin typeface="Arial"/>
                <a:cs typeface="+mn-cs"/>
              </a:rPr>
              <a:t>).</a:t>
            </a:r>
            <a:br>
              <a:rPr lang="en-US" sz="1600" dirty="0" smtClean="0">
                <a:solidFill>
                  <a:srgbClr val="000000"/>
                </a:solidFill>
                <a:latin typeface="Arial"/>
                <a:cs typeface="+mn-cs"/>
              </a:rPr>
            </a:br>
            <a:endParaRPr lang="en-IN" sz="160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000000"/>
                </a:solidFill>
                <a:latin typeface="Arial"/>
                <a:cs typeface="+mn-cs"/>
              </a:rPr>
              <a:t>An </a:t>
            </a:r>
            <a:r>
              <a:rPr lang="en-IN" sz="1600" b="1" dirty="0">
                <a:solidFill>
                  <a:srgbClr val="000000"/>
                </a:solidFill>
                <a:latin typeface="Arial"/>
                <a:cs typeface="+mn-cs"/>
              </a:rPr>
              <a:t>Exposed Component Service</a:t>
            </a:r>
            <a:r>
              <a:rPr lang="en-IN" sz="1600" dirty="0">
                <a:solidFill>
                  <a:srgbClr val="000000"/>
                </a:solidFill>
                <a:latin typeface="Arial"/>
                <a:cs typeface="+mn-cs"/>
              </a:rPr>
              <a:t> is not only a software delivery it also includes documentation, </a:t>
            </a:r>
            <a:r>
              <a:rPr lang="en-IN" sz="1600" dirty="0" smtClean="0">
                <a:solidFill>
                  <a:srgbClr val="000000"/>
                </a:solidFill>
                <a:latin typeface="Arial"/>
                <a:cs typeface="+mn-cs"/>
              </a:rPr>
              <a:t>requirement, testing , training</a:t>
            </a:r>
            <a:r>
              <a:rPr lang="en-IN" sz="1600" dirty="0">
                <a:solidFill>
                  <a:srgbClr val="000000"/>
                </a:solidFill>
                <a:latin typeface="Arial"/>
                <a:cs typeface="+mn-cs"/>
              </a:rPr>
              <a:t>, </a:t>
            </a:r>
            <a:r>
              <a:rPr lang="en-IN" sz="1600" dirty="0" smtClean="0">
                <a:solidFill>
                  <a:srgbClr val="000000"/>
                </a:solidFill>
                <a:latin typeface="Arial"/>
                <a:cs typeface="+mn-cs"/>
              </a:rPr>
              <a:t>monitoring, lifecycle management and support.</a:t>
            </a:r>
            <a:endParaRPr lang="sv-SE" sz="1600" dirty="0">
              <a:solidFill>
                <a:srgbClr val="000000"/>
              </a:solidFill>
              <a:latin typeface="Arial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latin typeface="Arial"/>
                <a:cs typeface="+mn-cs"/>
              </a:rPr>
              <a:t> </a:t>
            </a:r>
            <a:endParaRPr lang="sv-SE" sz="160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000000"/>
                </a:solidFill>
                <a:latin typeface="Arial"/>
                <a:cs typeface="+mn-cs"/>
              </a:rPr>
              <a:t>One domain team is responsible </a:t>
            </a:r>
            <a:r>
              <a:rPr lang="en-IN" sz="1600" dirty="0">
                <a:solidFill>
                  <a:srgbClr val="000000"/>
                </a:solidFill>
                <a:latin typeface="Arial"/>
                <a:cs typeface="+mn-cs"/>
              </a:rPr>
              <a:t>for the </a:t>
            </a:r>
            <a:r>
              <a:rPr lang="en-IN" sz="1600" dirty="0" smtClean="0">
                <a:solidFill>
                  <a:srgbClr val="000000"/>
                </a:solidFill>
                <a:latin typeface="Arial"/>
                <a:cs typeface="+mn-cs"/>
              </a:rPr>
              <a:t>entire </a:t>
            </a:r>
            <a:r>
              <a:rPr lang="en-IN" sz="1600" b="1" dirty="0" smtClean="0">
                <a:solidFill>
                  <a:srgbClr val="000000"/>
                </a:solidFill>
                <a:latin typeface="Arial"/>
                <a:cs typeface="+mn-cs"/>
              </a:rPr>
              <a:t>Exposed </a:t>
            </a:r>
            <a:r>
              <a:rPr lang="en-IN" sz="1600" b="1" dirty="0">
                <a:solidFill>
                  <a:srgbClr val="000000"/>
                </a:solidFill>
                <a:latin typeface="Arial"/>
                <a:cs typeface="+mn-cs"/>
              </a:rPr>
              <a:t>Component Service</a:t>
            </a:r>
            <a:r>
              <a:rPr lang="en-IN" sz="1600" dirty="0">
                <a:solidFill>
                  <a:srgbClr val="000000"/>
                </a:solidFill>
                <a:latin typeface="Arial"/>
                <a:cs typeface="+mn-cs"/>
              </a:rPr>
              <a:t> .</a:t>
            </a:r>
            <a:endParaRPr lang="sv-SE" sz="1600" dirty="0">
              <a:solidFill>
                <a:srgbClr val="000000"/>
              </a:solidFill>
              <a:latin typeface="Arial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latin typeface="Arial"/>
                <a:cs typeface="+mn-cs"/>
              </a:rPr>
              <a:t> </a:t>
            </a:r>
            <a:endParaRPr lang="sv-SE" sz="160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000000"/>
                </a:solidFill>
                <a:latin typeface="Arial"/>
                <a:cs typeface="+mn-cs"/>
              </a:rPr>
              <a:t>The </a:t>
            </a:r>
            <a:r>
              <a:rPr lang="en-IN" sz="1600" dirty="0">
                <a:solidFill>
                  <a:srgbClr val="000000"/>
                </a:solidFill>
                <a:latin typeface="Arial"/>
                <a:cs typeface="+mn-cs"/>
              </a:rPr>
              <a:t>responsible domain team is the single point of contact for problems, incidents, requirements, training and support for the </a:t>
            </a:r>
            <a:r>
              <a:rPr lang="en-IN" sz="1600" b="1" dirty="0">
                <a:solidFill>
                  <a:srgbClr val="000000"/>
                </a:solidFill>
                <a:latin typeface="Arial"/>
                <a:cs typeface="+mn-cs"/>
              </a:rPr>
              <a:t>E</a:t>
            </a:r>
            <a:r>
              <a:rPr lang="en-IN" sz="1600" b="1" dirty="0" smtClean="0">
                <a:solidFill>
                  <a:srgbClr val="000000"/>
                </a:solidFill>
                <a:latin typeface="Arial"/>
                <a:cs typeface="+mn-cs"/>
              </a:rPr>
              <a:t>xposed Component Service</a:t>
            </a:r>
            <a:r>
              <a:rPr lang="en-IN" sz="1600" dirty="0" smtClean="0">
                <a:solidFill>
                  <a:srgbClr val="000000"/>
                </a:solidFill>
                <a:latin typeface="Arial"/>
                <a:cs typeface="+mn-cs"/>
              </a:rPr>
              <a:t>. </a:t>
            </a:r>
            <a:br>
              <a:rPr lang="en-IN" sz="1600" dirty="0" smtClean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IN" sz="1600" dirty="0" smtClean="0">
                <a:solidFill>
                  <a:srgbClr val="000000"/>
                </a:solidFill>
                <a:latin typeface="Arial"/>
                <a:cs typeface="+mn-cs"/>
              </a:rPr>
              <a:t>If a problem or request is dependent on another service the responsibility towards stakeholders remains in the team responsible for the </a:t>
            </a:r>
            <a:r>
              <a:rPr lang="en-IN" sz="1600" b="1" dirty="0" smtClean="0">
                <a:solidFill>
                  <a:srgbClr val="000000"/>
                </a:solidFill>
                <a:latin typeface="Arial"/>
                <a:cs typeface="+mn-cs"/>
              </a:rPr>
              <a:t>Exposed Component Service.</a:t>
            </a:r>
            <a:r>
              <a:rPr lang="en-IN" sz="1600" dirty="0" smtClean="0">
                <a:solidFill>
                  <a:srgbClr val="000000"/>
                </a:solidFill>
                <a:latin typeface="Arial"/>
                <a:cs typeface="+mn-cs"/>
              </a:rPr>
              <a:t/>
            </a:r>
            <a:br>
              <a:rPr lang="en-IN" sz="1600" dirty="0" smtClean="0">
                <a:solidFill>
                  <a:srgbClr val="000000"/>
                </a:solidFill>
                <a:latin typeface="Arial"/>
                <a:cs typeface="+mn-cs"/>
              </a:rPr>
            </a:br>
            <a:endParaRPr lang="en-IN" sz="160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000000"/>
                </a:solidFill>
                <a:latin typeface="Arial"/>
                <a:cs typeface="+mn-cs"/>
              </a:rPr>
              <a:t>The documentation of a </a:t>
            </a:r>
            <a:r>
              <a:rPr lang="en-IN" sz="1600" b="1" dirty="0" smtClean="0">
                <a:solidFill>
                  <a:srgbClr val="000000"/>
                </a:solidFill>
                <a:latin typeface="Arial"/>
                <a:cs typeface="+mn-cs"/>
              </a:rPr>
              <a:t>Exposed Component Service</a:t>
            </a:r>
            <a:r>
              <a:rPr lang="en-IN" sz="1600" dirty="0" smtClean="0">
                <a:solidFill>
                  <a:srgbClr val="000000"/>
                </a:solidFill>
                <a:latin typeface="Arial"/>
                <a:cs typeface="+mn-cs"/>
              </a:rPr>
              <a:t> shall include a model of the dependencies to component services, core functions and its dataflow to applications outside the VGT Service Platform</a:t>
            </a:r>
            <a:br>
              <a:rPr lang="en-IN" sz="1600" dirty="0" smtClean="0">
                <a:solidFill>
                  <a:srgbClr val="000000"/>
                </a:solidFill>
                <a:latin typeface="Arial"/>
                <a:cs typeface="+mn-cs"/>
              </a:rPr>
            </a:br>
            <a:endParaRPr lang="en-IN" sz="160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/>
                <a:cs typeface="+mn-cs"/>
              </a:rPr>
              <a:t>The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+mn-cs"/>
              </a:rPr>
              <a:t>Exposed Component Service</a:t>
            </a:r>
            <a:r>
              <a:rPr lang="en-US" sz="1600" dirty="0">
                <a:solidFill>
                  <a:srgbClr val="000000"/>
                </a:solidFill>
                <a:latin typeface="Arial"/>
                <a:cs typeface="+mn-cs"/>
              </a:rPr>
              <a:t> shall provide a service check that indicates if the entire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+mn-cs"/>
              </a:rPr>
              <a:t>Exposed Component Service</a:t>
            </a:r>
            <a:r>
              <a:rPr lang="en-US" sz="1600" dirty="0">
                <a:solidFill>
                  <a:srgbClr val="000000"/>
                </a:solidFill>
                <a:latin typeface="Arial"/>
                <a:cs typeface="+mn-cs"/>
              </a:rPr>
              <a:t> is working</a:t>
            </a:r>
            <a:r>
              <a:rPr lang="en-US" sz="1600" dirty="0" smtClean="0">
                <a:solidFill>
                  <a:srgbClr val="000000"/>
                </a:solidFill>
                <a:latin typeface="Arial"/>
                <a:cs typeface="+mn-cs"/>
              </a:rPr>
              <a:t>.</a:t>
            </a:r>
            <a:endParaRPr lang="sv-SE" sz="1600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AutoShape 2" descr="http://confluence1.srv.volvo.com/download/attachments/32212173/image2017-1-11%207%3A12%3A43.png?version=1&amp;modificationDate=1484115163223&amp;api=v2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50" y="34830"/>
            <a:ext cx="8191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97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sv-SE" dirty="0">
                <a:solidFill>
                  <a:schemeClr val="tx1"/>
                </a:solidFill>
              </a:rPr>
              <a:t>Test Strategy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Presentation name</a:t>
            </a:r>
          </a:p>
          <a:p>
            <a:pPr>
              <a:defRPr/>
            </a:pP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140504-F5CD-48B1-A15B-C60FC151B585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Date</a:t>
            </a:r>
            <a:endParaRPr lang="sv-SE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35374"/>
            <a:ext cx="5252686" cy="369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9146" y="1039956"/>
            <a:ext cx="8263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Support deployment of small parts of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Avoiding large scale regression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Support Independent lifecycle of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Component Test over integrated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Automated quality Control</a:t>
            </a:r>
            <a:endParaRPr lang="sv-S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4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SAMpresv2">
  <a:themeElements>
    <a:clrScheme name="3_SAMpresv2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FFFFFF"/>
      </a:accent3>
      <a:accent4>
        <a:srgbClr val="000000"/>
      </a:accent4>
      <a:accent5>
        <a:srgbClr val="D5DAE0"/>
      </a:accent5>
      <a:accent6>
        <a:srgbClr val="586C82"/>
      </a:accent6>
      <a:hlink>
        <a:srgbClr val="8FA8A0"/>
      </a:hlink>
      <a:folHlink>
        <a:srgbClr val="C7D3D0"/>
      </a:folHlink>
    </a:clrScheme>
    <a:fontScheme name="3_SAMpres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AMpresv2 1">
        <a:dk1>
          <a:srgbClr val="000000"/>
        </a:dk1>
        <a:lt1>
          <a:srgbClr val="FFFFFF"/>
        </a:lt1>
        <a:dk2>
          <a:srgbClr val="616161"/>
        </a:dk2>
        <a:lt2>
          <a:srgbClr val="9D9E9C"/>
        </a:lt2>
        <a:accent1>
          <a:srgbClr val="B1BCC8"/>
        </a:accent1>
        <a:accent2>
          <a:srgbClr val="627890"/>
        </a:accent2>
        <a:accent3>
          <a:srgbClr val="FFFFFF"/>
        </a:accent3>
        <a:accent4>
          <a:srgbClr val="000000"/>
        </a:accent4>
        <a:accent5>
          <a:srgbClr val="D5DAE0"/>
        </a:accent5>
        <a:accent6>
          <a:srgbClr val="586C82"/>
        </a:accent6>
        <a:hlink>
          <a:srgbClr val="8FA8A0"/>
        </a:hlink>
        <a:folHlink>
          <a:srgbClr val="C7D3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SAMpresv2">
  <a:themeElements>
    <a:clrScheme name="4_SAMpresv2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FFFFFF"/>
      </a:accent3>
      <a:accent4>
        <a:srgbClr val="000000"/>
      </a:accent4>
      <a:accent5>
        <a:srgbClr val="D5DAE0"/>
      </a:accent5>
      <a:accent6>
        <a:srgbClr val="586C82"/>
      </a:accent6>
      <a:hlink>
        <a:srgbClr val="8FA8A0"/>
      </a:hlink>
      <a:folHlink>
        <a:srgbClr val="C7D3D0"/>
      </a:folHlink>
    </a:clrScheme>
    <a:fontScheme name="4_SAMpres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SAMpresv2 1">
        <a:dk1>
          <a:srgbClr val="000000"/>
        </a:dk1>
        <a:lt1>
          <a:srgbClr val="FFFFFF"/>
        </a:lt1>
        <a:dk2>
          <a:srgbClr val="616161"/>
        </a:dk2>
        <a:lt2>
          <a:srgbClr val="9D9E9C"/>
        </a:lt2>
        <a:accent1>
          <a:srgbClr val="B1BCC8"/>
        </a:accent1>
        <a:accent2>
          <a:srgbClr val="627890"/>
        </a:accent2>
        <a:accent3>
          <a:srgbClr val="FFFFFF"/>
        </a:accent3>
        <a:accent4>
          <a:srgbClr val="000000"/>
        </a:accent4>
        <a:accent5>
          <a:srgbClr val="D5DAE0"/>
        </a:accent5>
        <a:accent6>
          <a:srgbClr val="586C82"/>
        </a:accent6>
        <a:hlink>
          <a:srgbClr val="8FA8A0"/>
        </a:hlink>
        <a:folHlink>
          <a:srgbClr val="C7D3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SAMpresv2">
  <a:themeElements>
    <a:clrScheme name="SAMpresv2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FFFFFF"/>
      </a:accent3>
      <a:accent4>
        <a:srgbClr val="000000"/>
      </a:accent4>
      <a:accent5>
        <a:srgbClr val="D5DAE0"/>
      </a:accent5>
      <a:accent6>
        <a:srgbClr val="586C82"/>
      </a:accent6>
      <a:hlink>
        <a:srgbClr val="8FA8A0"/>
      </a:hlink>
      <a:folHlink>
        <a:srgbClr val="C7D3D0"/>
      </a:folHlink>
    </a:clrScheme>
    <a:fontScheme name="5_SAMpresv2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resv2 1">
        <a:dk1>
          <a:srgbClr val="000000"/>
        </a:dk1>
        <a:lt1>
          <a:srgbClr val="FFFFFF"/>
        </a:lt1>
        <a:dk2>
          <a:srgbClr val="616161"/>
        </a:dk2>
        <a:lt2>
          <a:srgbClr val="9D9E9C"/>
        </a:lt2>
        <a:accent1>
          <a:srgbClr val="B1BCC8"/>
        </a:accent1>
        <a:accent2>
          <a:srgbClr val="627890"/>
        </a:accent2>
        <a:accent3>
          <a:srgbClr val="FFFFFF"/>
        </a:accent3>
        <a:accent4>
          <a:srgbClr val="000000"/>
        </a:accent4>
        <a:accent5>
          <a:srgbClr val="D5DAE0"/>
        </a:accent5>
        <a:accent6>
          <a:srgbClr val="586C82"/>
        </a:accent6>
        <a:hlink>
          <a:srgbClr val="8FA8A0"/>
        </a:hlink>
        <a:folHlink>
          <a:srgbClr val="C7D3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Landscape">
  <a:themeElements>
    <a:clrScheme name="1_Landscape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FFFFFF"/>
      </a:accent3>
      <a:accent4>
        <a:srgbClr val="000000"/>
      </a:accent4>
      <a:accent5>
        <a:srgbClr val="D5DAE0"/>
      </a:accent5>
      <a:accent6>
        <a:srgbClr val="586C82"/>
      </a:accent6>
      <a:hlink>
        <a:srgbClr val="8FA8A0"/>
      </a:hlink>
      <a:folHlink>
        <a:srgbClr val="C7D3D0"/>
      </a:folHlink>
    </a:clrScheme>
    <a:fontScheme name="1_Landscap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sv-S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sv-S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andscape 1">
        <a:dk1>
          <a:srgbClr val="000000"/>
        </a:dk1>
        <a:lt1>
          <a:srgbClr val="FFFFFF"/>
        </a:lt1>
        <a:dk2>
          <a:srgbClr val="616161"/>
        </a:dk2>
        <a:lt2>
          <a:srgbClr val="9D9E9C"/>
        </a:lt2>
        <a:accent1>
          <a:srgbClr val="B1BCC8"/>
        </a:accent1>
        <a:accent2>
          <a:srgbClr val="627890"/>
        </a:accent2>
        <a:accent3>
          <a:srgbClr val="FFFFFF"/>
        </a:accent3>
        <a:accent4>
          <a:srgbClr val="000000"/>
        </a:accent4>
        <a:accent5>
          <a:srgbClr val="D5DAE0"/>
        </a:accent5>
        <a:accent6>
          <a:srgbClr val="586C82"/>
        </a:accent6>
        <a:hlink>
          <a:srgbClr val="8FA8A0"/>
        </a:hlink>
        <a:folHlink>
          <a:srgbClr val="C7D3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E9C59D3091C94D8AB6F3703EBFD160" ma:contentTypeVersion="0" ma:contentTypeDescription="Create a new document." ma:contentTypeScope="" ma:versionID="456a9bd531c310248dac85243e75ea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21EF38-1A58-41DF-BDBC-A3CAC0CAC8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D7BC16-AC25-4FDE-8E02-2E2774C9A88F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2524892-01F4-47CE-93AE-C5E5E26206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SAMpresv2</Template>
  <TotalTime>0</TotalTime>
  <Words>411</Words>
  <Application>Microsoft Office PowerPoint</Application>
  <PresentationFormat>On-screen Show (4:3)</PresentationFormat>
  <Paragraphs>114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3_SAMpresv2</vt:lpstr>
      <vt:lpstr>4_SAMpresv2</vt:lpstr>
      <vt:lpstr>5_SAMpresv2</vt:lpstr>
      <vt:lpstr>1_Landscape</vt:lpstr>
      <vt:lpstr>PowerPoint Presentation</vt:lpstr>
      <vt:lpstr>Mikael Sparén</vt:lpstr>
      <vt:lpstr>Magnus Johansson (2)</vt:lpstr>
      <vt:lpstr>History</vt:lpstr>
      <vt:lpstr>PDO WoW – Building Blocks</vt:lpstr>
      <vt:lpstr>Rollout Strategy</vt:lpstr>
      <vt:lpstr>Domain Teams</vt:lpstr>
      <vt:lpstr>PowerPoint Presentation</vt:lpstr>
      <vt:lpstr>Test Strategy</vt:lpstr>
      <vt:lpstr>Deployment Strategy</vt:lpstr>
      <vt:lpstr>Service Monitoring</vt:lpstr>
      <vt:lpstr>PDO Support flow</vt:lpstr>
      <vt:lpstr>Lessons learned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2012-11-28T20:49:31Z</dcterms:created>
  <dcterms:modified xsi:type="dcterms:W3CDTF">2017-04-24T04:33:53Z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0x0101001BE9C59D3091C94D8AB6F3703EBFD160</vt:lpwstr>
  </property>
  <property fmtid="{D5CDD505-2E9C-101B-9397-08002B2CF9AE}" pid="3" name="Order">
    <vt:r8>13400</vt:r8>
  </property>
  <property fmtid="{D5CDD505-2E9C-101B-9397-08002B2CF9AE}" pid="4" name="TemplateUrl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CopySource">
    <vt:lpwstr>http://teamplace-premium.volvo.com/sites/volvogrouptelematics/GD/ArchComm/VGT Enterprise Architecture/VGT EA - Roadmap Guidelines.pptx</vt:lpwstr>
  </property>
</Properties>
</file>