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7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8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9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10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1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12.xml" ContentType="application/vnd.openxmlformats-officedocument.theme+xml"/>
  <Override PartName="/ppt/slideLayouts/slideLayout82.xml" ContentType="application/vnd.openxmlformats-officedocument.presentationml.slideLayout+xml"/>
  <Override PartName="/ppt/theme/theme13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54" r:id="rId4"/>
    <p:sldMasterId id="2147483648" r:id="rId5"/>
    <p:sldMasterId id="2147483659" r:id="rId6"/>
    <p:sldMasterId id="2147483755" r:id="rId7"/>
    <p:sldMasterId id="2147483763" r:id="rId8"/>
    <p:sldMasterId id="2147483771" r:id="rId9"/>
    <p:sldMasterId id="2147483682" r:id="rId10"/>
    <p:sldMasterId id="2147483779" r:id="rId11"/>
    <p:sldMasterId id="2147483730" r:id="rId12"/>
    <p:sldMasterId id="2147483738" r:id="rId13"/>
    <p:sldMasterId id="2147483722" r:id="rId14"/>
    <p:sldMasterId id="2147483746" r:id="rId15"/>
    <p:sldMasterId id="2147483675" r:id="rId16"/>
    <p:sldMasterId id="2147483788" r:id="rId17"/>
  </p:sldMasterIdLst>
  <p:notesMasterIdLst>
    <p:notesMasterId r:id="rId33"/>
  </p:notesMasterIdLst>
  <p:handoutMasterIdLst>
    <p:handoutMasterId r:id="rId34"/>
  </p:handoutMasterIdLst>
  <p:sldIdLst>
    <p:sldId id="263" r:id="rId18"/>
    <p:sldId id="327" r:id="rId19"/>
    <p:sldId id="310" r:id="rId20"/>
    <p:sldId id="330" r:id="rId21"/>
    <p:sldId id="331" r:id="rId22"/>
    <p:sldId id="309" r:id="rId23"/>
    <p:sldId id="322" r:id="rId24"/>
    <p:sldId id="320" r:id="rId25"/>
    <p:sldId id="329" r:id="rId26"/>
    <p:sldId id="328" r:id="rId27"/>
    <p:sldId id="332" r:id="rId28"/>
    <p:sldId id="333" r:id="rId29"/>
    <p:sldId id="298" r:id="rId30"/>
    <p:sldId id="334" r:id="rId31"/>
    <p:sldId id="335" r:id="rId32"/>
  </p:sldIdLst>
  <p:sldSz cx="9144000" cy="6858000" type="screen4x3"/>
  <p:notesSz cx="6834188" cy="9979025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52" userDrawn="1">
          <p15:clr>
            <a:srgbClr val="A4A3A4"/>
          </p15:clr>
        </p15:guide>
        <p15:guide id="2" orient="horz" pos="809" userDrawn="1">
          <p15:clr>
            <a:srgbClr val="A4A3A4"/>
          </p15:clr>
        </p15:guide>
        <p15:guide id="3" orient="horz" pos="3861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27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43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99"/>
    <a:srgbClr val="7BA96B"/>
    <a:srgbClr val="ECE5CB"/>
    <a:srgbClr val="D4BEBF"/>
    <a:srgbClr val="E1D6AC"/>
    <a:srgbClr val="BB9799"/>
    <a:srgbClr val="A5B9B3"/>
    <a:srgbClr val="B1B1B0"/>
    <a:srgbClr val="819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5" autoAdjust="0"/>
    <p:restoredTop sz="91867" autoAdjust="0"/>
  </p:normalViewPr>
  <p:slideViewPr>
    <p:cSldViewPr snapToGrid="0">
      <p:cViewPr>
        <p:scale>
          <a:sx n="75" d="100"/>
          <a:sy n="75" d="100"/>
        </p:scale>
        <p:origin x="-1080" y="126"/>
      </p:cViewPr>
      <p:guideLst>
        <p:guide orient="horz" pos="1252"/>
        <p:guide orient="horz" pos="809"/>
        <p:guide orient="horz" pos="3861"/>
        <p:guide pos="2880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5" d="100"/>
          <a:sy n="65" d="100"/>
        </p:scale>
        <p:origin x="-2568" y="1032"/>
      </p:cViewPr>
      <p:guideLst>
        <p:guide orient="horz" pos="3143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8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DE704D-D0DC-446F-89BD-E5A7D13297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1476CC1B-1B3A-4150-BB7C-E626557B483B}">
      <dgm:prSet custT="1"/>
      <dgm:spPr/>
      <dgm:t>
        <a:bodyPr/>
        <a:lstStyle/>
        <a:p>
          <a:pPr rtl="0"/>
          <a:r>
            <a:rPr lang="en-US" sz="2000" dirty="0" smtClean="0"/>
            <a:t>Introduction</a:t>
          </a:r>
          <a:endParaRPr lang="pl-PL" sz="2000" dirty="0"/>
        </a:p>
      </dgm:t>
    </dgm:pt>
    <dgm:pt modelId="{1CFB7EED-B7DE-4148-BFFE-9B5AE77A48FD}" type="parTrans" cxnId="{C00F20F8-1A99-4C3C-8057-3B0ED80A8721}">
      <dgm:prSet/>
      <dgm:spPr/>
      <dgm:t>
        <a:bodyPr/>
        <a:lstStyle/>
        <a:p>
          <a:endParaRPr lang="pl-PL" sz="1400"/>
        </a:p>
      </dgm:t>
    </dgm:pt>
    <dgm:pt modelId="{66C88471-A2CD-47C9-9A70-21AD23014BB6}" type="sibTrans" cxnId="{C00F20F8-1A99-4C3C-8057-3B0ED80A8721}">
      <dgm:prSet/>
      <dgm:spPr/>
      <dgm:t>
        <a:bodyPr/>
        <a:lstStyle/>
        <a:p>
          <a:endParaRPr lang="pl-PL" sz="1400"/>
        </a:p>
      </dgm:t>
    </dgm:pt>
    <dgm:pt modelId="{EB387CA4-11AE-45A0-9E02-F15D7F7B2AC5}">
      <dgm:prSet custT="1"/>
      <dgm:spPr/>
      <dgm:t>
        <a:bodyPr/>
        <a:lstStyle/>
        <a:p>
          <a:pPr rtl="0"/>
          <a:r>
            <a:rPr lang="en-US" sz="2000" dirty="0" smtClean="0"/>
            <a:t>What is DevOps</a:t>
          </a:r>
          <a:endParaRPr lang="pl-PL" sz="2000" dirty="0"/>
        </a:p>
      </dgm:t>
    </dgm:pt>
    <dgm:pt modelId="{0CE3B6B5-084C-4205-9EAD-B2C462C87E0D}" type="parTrans" cxnId="{872078C4-CAF3-485D-A93F-710A67D9A766}">
      <dgm:prSet/>
      <dgm:spPr/>
      <dgm:t>
        <a:bodyPr/>
        <a:lstStyle/>
        <a:p>
          <a:endParaRPr lang="pl-PL" sz="1400"/>
        </a:p>
      </dgm:t>
    </dgm:pt>
    <dgm:pt modelId="{30028622-BD87-4EE5-875F-EFD63CD1DA29}" type="sibTrans" cxnId="{872078C4-CAF3-485D-A93F-710A67D9A766}">
      <dgm:prSet/>
      <dgm:spPr/>
      <dgm:t>
        <a:bodyPr/>
        <a:lstStyle/>
        <a:p>
          <a:endParaRPr lang="pl-PL" sz="1400"/>
        </a:p>
      </dgm:t>
    </dgm:pt>
    <dgm:pt modelId="{1EBFA499-F524-4D07-8588-2AAC171EB732}">
      <dgm:prSet custT="1"/>
      <dgm:spPr/>
      <dgm:t>
        <a:bodyPr/>
        <a:lstStyle/>
        <a:p>
          <a:pPr rtl="0"/>
          <a:r>
            <a:rPr lang="en-US" sz="2000" dirty="0" smtClean="0"/>
            <a:t>Mission – DevOps Transformation</a:t>
          </a:r>
          <a:endParaRPr lang="pl-PL" sz="2000" dirty="0"/>
        </a:p>
      </dgm:t>
    </dgm:pt>
    <dgm:pt modelId="{49BF0EDC-B2B0-410D-B1A5-DAA748AA7B82}" type="parTrans" cxnId="{8FD5EF0A-9387-4A59-AD35-7B13F14EFBE2}">
      <dgm:prSet/>
      <dgm:spPr/>
      <dgm:t>
        <a:bodyPr/>
        <a:lstStyle/>
        <a:p>
          <a:endParaRPr lang="pl-PL" sz="1400"/>
        </a:p>
      </dgm:t>
    </dgm:pt>
    <dgm:pt modelId="{F60BAC1E-6672-4074-91BB-2A8885548ECF}" type="sibTrans" cxnId="{8FD5EF0A-9387-4A59-AD35-7B13F14EFBE2}">
      <dgm:prSet/>
      <dgm:spPr/>
      <dgm:t>
        <a:bodyPr/>
        <a:lstStyle/>
        <a:p>
          <a:endParaRPr lang="pl-PL" sz="1400"/>
        </a:p>
      </dgm:t>
    </dgm:pt>
    <dgm:pt modelId="{B004CD0E-CC16-4BEA-B555-C62BE714C1A9}">
      <dgm:prSet custT="1"/>
      <dgm:spPr/>
      <dgm:t>
        <a:bodyPr/>
        <a:lstStyle/>
        <a:p>
          <a:pPr rtl="0"/>
          <a:r>
            <a:rPr lang="pl-PL" sz="2000" smtClean="0"/>
            <a:t>Q/A</a:t>
          </a:r>
          <a:endParaRPr lang="pl-PL" sz="2000"/>
        </a:p>
      </dgm:t>
    </dgm:pt>
    <dgm:pt modelId="{AA418D2F-9986-4847-BE2B-8EA8B59BA657}" type="parTrans" cxnId="{508C5765-EBB7-42BE-8D68-F4D1EFFBD3F4}">
      <dgm:prSet/>
      <dgm:spPr/>
      <dgm:t>
        <a:bodyPr/>
        <a:lstStyle/>
        <a:p>
          <a:endParaRPr lang="pl-PL" sz="1400"/>
        </a:p>
      </dgm:t>
    </dgm:pt>
    <dgm:pt modelId="{49040E8C-6137-47F9-BFDB-277DDF33E709}" type="sibTrans" cxnId="{508C5765-EBB7-42BE-8D68-F4D1EFFBD3F4}">
      <dgm:prSet/>
      <dgm:spPr/>
      <dgm:t>
        <a:bodyPr/>
        <a:lstStyle/>
        <a:p>
          <a:endParaRPr lang="pl-PL" sz="1400"/>
        </a:p>
      </dgm:t>
    </dgm:pt>
    <dgm:pt modelId="{8423A4E6-012A-4E60-88C1-0EBCD6F852E9}">
      <dgm:prSet custT="1"/>
      <dgm:spPr/>
      <dgm:t>
        <a:bodyPr/>
        <a:lstStyle/>
        <a:p>
          <a:pPr rtl="0"/>
          <a:r>
            <a:rPr lang="en-US" sz="2000" dirty="0" smtClean="0"/>
            <a:t>Pilot high level scenario</a:t>
          </a:r>
          <a:endParaRPr lang="pl-PL" sz="2000" dirty="0"/>
        </a:p>
      </dgm:t>
    </dgm:pt>
    <dgm:pt modelId="{56A924A3-5213-4D20-8BAA-13AD8F7BD2D0}" type="sibTrans" cxnId="{0722DED9-49A9-4DC5-A24D-614F0DE43EDB}">
      <dgm:prSet/>
      <dgm:spPr/>
      <dgm:t>
        <a:bodyPr/>
        <a:lstStyle/>
        <a:p>
          <a:endParaRPr lang="pl-PL" sz="1400"/>
        </a:p>
      </dgm:t>
    </dgm:pt>
    <dgm:pt modelId="{BC976F7C-6495-4741-B65A-6C7138DCE983}" type="parTrans" cxnId="{0722DED9-49A9-4DC5-A24D-614F0DE43EDB}">
      <dgm:prSet/>
      <dgm:spPr/>
      <dgm:t>
        <a:bodyPr/>
        <a:lstStyle/>
        <a:p>
          <a:endParaRPr lang="pl-PL" sz="1400"/>
        </a:p>
      </dgm:t>
    </dgm:pt>
    <dgm:pt modelId="{4111D7D9-3C8A-4F50-8AF5-8D6DEB75C096}">
      <dgm:prSet custT="1"/>
      <dgm:spPr/>
      <dgm:t>
        <a:bodyPr/>
        <a:lstStyle/>
        <a:p>
          <a:pPr rtl="0"/>
          <a:r>
            <a:rPr lang="en-US" sz="2000" dirty="0" smtClean="0"/>
            <a:t>Expectations</a:t>
          </a:r>
          <a:endParaRPr lang="pl-PL" sz="2000" dirty="0"/>
        </a:p>
      </dgm:t>
    </dgm:pt>
    <dgm:pt modelId="{78A3DB9B-84D6-4C92-85CD-2BFCC6164C34}" type="parTrans" cxnId="{9575EF5F-C538-4A53-8232-9BEC96A08D5E}">
      <dgm:prSet/>
      <dgm:spPr/>
      <dgm:t>
        <a:bodyPr/>
        <a:lstStyle/>
        <a:p>
          <a:endParaRPr lang="en-IN" sz="1400"/>
        </a:p>
      </dgm:t>
    </dgm:pt>
    <dgm:pt modelId="{C5DAF478-E2EE-4C63-9AF6-D681B9D3794F}" type="sibTrans" cxnId="{9575EF5F-C538-4A53-8232-9BEC96A08D5E}">
      <dgm:prSet/>
      <dgm:spPr/>
      <dgm:t>
        <a:bodyPr/>
        <a:lstStyle/>
        <a:p>
          <a:endParaRPr lang="en-IN" sz="1400"/>
        </a:p>
      </dgm:t>
    </dgm:pt>
    <dgm:pt modelId="{4799CE54-8CBD-4963-A219-78AE49D9F18D}">
      <dgm:prSet custT="1"/>
      <dgm:spPr/>
      <dgm:t>
        <a:bodyPr/>
        <a:lstStyle/>
        <a:p>
          <a:pPr rtl="0"/>
          <a:r>
            <a:rPr lang="en-US" sz="2000" dirty="0" smtClean="0"/>
            <a:t>Pilot Projects</a:t>
          </a:r>
          <a:endParaRPr lang="pl-PL" sz="2000" dirty="0"/>
        </a:p>
      </dgm:t>
    </dgm:pt>
    <dgm:pt modelId="{B75333A8-F621-45B2-9295-5BA9541780AC}" type="parTrans" cxnId="{A20EB482-7247-4FB9-9A08-4B9B4941A865}">
      <dgm:prSet/>
      <dgm:spPr/>
      <dgm:t>
        <a:bodyPr/>
        <a:lstStyle/>
        <a:p>
          <a:endParaRPr lang="en-IN" sz="1400"/>
        </a:p>
      </dgm:t>
    </dgm:pt>
    <dgm:pt modelId="{B7D7C19B-4CD5-4153-915A-5EC152B80229}" type="sibTrans" cxnId="{A20EB482-7247-4FB9-9A08-4B9B4941A865}">
      <dgm:prSet/>
      <dgm:spPr/>
      <dgm:t>
        <a:bodyPr/>
        <a:lstStyle/>
        <a:p>
          <a:endParaRPr lang="en-IN" sz="1400"/>
        </a:p>
      </dgm:t>
    </dgm:pt>
    <dgm:pt modelId="{740C890D-281B-4813-A7AB-3972D1744A21}" type="pres">
      <dgm:prSet presAssocID="{F1DE704D-D0DC-446F-89BD-E5A7D13297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AD4AF86A-6A45-4BF2-8023-E9D977D1BBC8}" type="pres">
      <dgm:prSet presAssocID="{1476CC1B-1B3A-4150-BB7C-E626557B483B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6181AFD-051B-4B21-B32A-5E1508B50BB5}" type="pres">
      <dgm:prSet presAssocID="{66C88471-A2CD-47C9-9A70-21AD23014BB6}" presName="spacer" presStyleCnt="0"/>
      <dgm:spPr/>
    </dgm:pt>
    <dgm:pt modelId="{9F3485C4-E7C7-43B1-B571-AAF52F91ACB5}" type="pres">
      <dgm:prSet presAssocID="{EB387CA4-11AE-45A0-9E02-F15D7F7B2AC5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17EA7916-351D-4CD2-8D85-094BE7F478B8}" type="pres">
      <dgm:prSet presAssocID="{30028622-BD87-4EE5-875F-EFD63CD1DA29}" presName="spacer" presStyleCnt="0"/>
      <dgm:spPr/>
    </dgm:pt>
    <dgm:pt modelId="{66C10A16-A85C-4BA4-9360-3BDB90236A84}" type="pres">
      <dgm:prSet presAssocID="{1EBFA499-F524-4D07-8588-2AAC171EB732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D692E07-6946-4596-8265-75EA7525970B}" type="pres">
      <dgm:prSet presAssocID="{F60BAC1E-6672-4074-91BB-2A8885548ECF}" presName="spacer" presStyleCnt="0"/>
      <dgm:spPr/>
    </dgm:pt>
    <dgm:pt modelId="{D7D174F4-5025-4D8F-AACE-695894A4E1F8}" type="pres">
      <dgm:prSet presAssocID="{8423A4E6-012A-4E60-88C1-0EBCD6F852E9}" presName="parentText" presStyleLbl="node1" presStyleIdx="3" presStyleCnt="7" custLinFactNeighborX="-341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8CB0E3E6-E9E7-4EFC-92D2-32785C9D8B2F}" type="pres">
      <dgm:prSet presAssocID="{56A924A3-5213-4D20-8BAA-13AD8F7BD2D0}" presName="spacer" presStyleCnt="0"/>
      <dgm:spPr/>
    </dgm:pt>
    <dgm:pt modelId="{5D813225-3EF3-4917-ABFF-4B7CB061DD5B}" type="pres">
      <dgm:prSet presAssocID="{4111D7D9-3C8A-4F50-8AF5-8D6DEB75C096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373AE23-BAA6-417E-9D88-53537D482360}" type="pres">
      <dgm:prSet presAssocID="{C5DAF478-E2EE-4C63-9AF6-D681B9D3794F}" presName="spacer" presStyleCnt="0"/>
      <dgm:spPr/>
    </dgm:pt>
    <dgm:pt modelId="{D2B75723-DA3B-4567-BF70-59D21359CE66}" type="pres">
      <dgm:prSet presAssocID="{4799CE54-8CBD-4963-A219-78AE49D9F18D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2A511BF-76B0-4A79-B1E0-04024EBC81B4}" type="pres">
      <dgm:prSet presAssocID="{B7D7C19B-4CD5-4153-915A-5EC152B80229}" presName="spacer" presStyleCnt="0"/>
      <dgm:spPr/>
    </dgm:pt>
    <dgm:pt modelId="{0037C72E-FA3B-4C00-9715-AF31F3ADA0A7}" type="pres">
      <dgm:prSet presAssocID="{B004CD0E-CC16-4BEA-B555-C62BE714C1A9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9556B4DE-736A-4A59-A523-DCCB79E5396C}" type="presOf" srcId="{4799CE54-8CBD-4963-A219-78AE49D9F18D}" destId="{D2B75723-DA3B-4567-BF70-59D21359CE66}" srcOrd="0" destOrd="0" presId="urn:microsoft.com/office/officeart/2005/8/layout/vList2"/>
    <dgm:cxn modelId="{258A374A-B9D9-4F42-BDEE-B0DE6BDE1F85}" type="presOf" srcId="{EB387CA4-11AE-45A0-9E02-F15D7F7B2AC5}" destId="{9F3485C4-E7C7-43B1-B571-AAF52F91ACB5}" srcOrd="0" destOrd="0" presId="urn:microsoft.com/office/officeart/2005/8/layout/vList2"/>
    <dgm:cxn modelId="{9575EF5F-C538-4A53-8232-9BEC96A08D5E}" srcId="{F1DE704D-D0DC-446F-89BD-E5A7D1329799}" destId="{4111D7D9-3C8A-4F50-8AF5-8D6DEB75C096}" srcOrd="4" destOrd="0" parTransId="{78A3DB9B-84D6-4C92-85CD-2BFCC6164C34}" sibTransId="{C5DAF478-E2EE-4C63-9AF6-D681B9D3794F}"/>
    <dgm:cxn modelId="{8FD5EF0A-9387-4A59-AD35-7B13F14EFBE2}" srcId="{F1DE704D-D0DC-446F-89BD-E5A7D1329799}" destId="{1EBFA499-F524-4D07-8588-2AAC171EB732}" srcOrd="2" destOrd="0" parTransId="{49BF0EDC-B2B0-410D-B1A5-DAA748AA7B82}" sibTransId="{F60BAC1E-6672-4074-91BB-2A8885548ECF}"/>
    <dgm:cxn modelId="{82C8EF01-9091-4464-9B35-0C18D649A47E}" type="presOf" srcId="{1476CC1B-1B3A-4150-BB7C-E626557B483B}" destId="{AD4AF86A-6A45-4BF2-8023-E9D977D1BBC8}" srcOrd="0" destOrd="0" presId="urn:microsoft.com/office/officeart/2005/8/layout/vList2"/>
    <dgm:cxn modelId="{5C55B021-FAB3-4478-9F21-B88978A5AED8}" type="presOf" srcId="{F1DE704D-D0DC-446F-89BD-E5A7D1329799}" destId="{740C890D-281B-4813-A7AB-3972D1744A21}" srcOrd="0" destOrd="0" presId="urn:microsoft.com/office/officeart/2005/8/layout/vList2"/>
    <dgm:cxn modelId="{46578541-2777-4AEF-9E5C-72E25E428EEA}" type="presOf" srcId="{8423A4E6-012A-4E60-88C1-0EBCD6F852E9}" destId="{D7D174F4-5025-4D8F-AACE-695894A4E1F8}" srcOrd="0" destOrd="0" presId="urn:microsoft.com/office/officeart/2005/8/layout/vList2"/>
    <dgm:cxn modelId="{24ABDB12-89B1-48E4-AFD6-D2EBD8E32B0D}" type="presOf" srcId="{4111D7D9-3C8A-4F50-8AF5-8D6DEB75C096}" destId="{5D813225-3EF3-4917-ABFF-4B7CB061DD5B}" srcOrd="0" destOrd="0" presId="urn:microsoft.com/office/officeart/2005/8/layout/vList2"/>
    <dgm:cxn modelId="{508C5765-EBB7-42BE-8D68-F4D1EFFBD3F4}" srcId="{F1DE704D-D0DC-446F-89BD-E5A7D1329799}" destId="{B004CD0E-CC16-4BEA-B555-C62BE714C1A9}" srcOrd="6" destOrd="0" parTransId="{AA418D2F-9986-4847-BE2B-8EA8B59BA657}" sibTransId="{49040E8C-6137-47F9-BFDB-277DDF33E709}"/>
    <dgm:cxn modelId="{4307CDCF-94C2-4FAB-82E7-ADDA2ACF2FC7}" type="presOf" srcId="{1EBFA499-F524-4D07-8588-2AAC171EB732}" destId="{66C10A16-A85C-4BA4-9360-3BDB90236A84}" srcOrd="0" destOrd="0" presId="urn:microsoft.com/office/officeart/2005/8/layout/vList2"/>
    <dgm:cxn modelId="{0722DED9-49A9-4DC5-A24D-614F0DE43EDB}" srcId="{F1DE704D-D0DC-446F-89BD-E5A7D1329799}" destId="{8423A4E6-012A-4E60-88C1-0EBCD6F852E9}" srcOrd="3" destOrd="0" parTransId="{BC976F7C-6495-4741-B65A-6C7138DCE983}" sibTransId="{56A924A3-5213-4D20-8BAA-13AD8F7BD2D0}"/>
    <dgm:cxn modelId="{A20EB482-7247-4FB9-9A08-4B9B4941A865}" srcId="{F1DE704D-D0DC-446F-89BD-E5A7D1329799}" destId="{4799CE54-8CBD-4963-A219-78AE49D9F18D}" srcOrd="5" destOrd="0" parTransId="{B75333A8-F621-45B2-9295-5BA9541780AC}" sibTransId="{B7D7C19B-4CD5-4153-915A-5EC152B80229}"/>
    <dgm:cxn modelId="{872078C4-CAF3-485D-A93F-710A67D9A766}" srcId="{F1DE704D-D0DC-446F-89BD-E5A7D1329799}" destId="{EB387CA4-11AE-45A0-9E02-F15D7F7B2AC5}" srcOrd="1" destOrd="0" parTransId="{0CE3B6B5-084C-4205-9EAD-B2C462C87E0D}" sibTransId="{30028622-BD87-4EE5-875F-EFD63CD1DA29}"/>
    <dgm:cxn modelId="{BB92AF08-3738-4959-BAAF-6A0FCCE9ABFC}" type="presOf" srcId="{B004CD0E-CC16-4BEA-B555-C62BE714C1A9}" destId="{0037C72E-FA3B-4C00-9715-AF31F3ADA0A7}" srcOrd="0" destOrd="0" presId="urn:microsoft.com/office/officeart/2005/8/layout/vList2"/>
    <dgm:cxn modelId="{C00F20F8-1A99-4C3C-8057-3B0ED80A8721}" srcId="{F1DE704D-D0DC-446F-89BD-E5A7D1329799}" destId="{1476CC1B-1B3A-4150-BB7C-E626557B483B}" srcOrd="0" destOrd="0" parTransId="{1CFB7EED-B7DE-4148-BFFE-9B5AE77A48FD}" sibTransId="{66C88471-A2CD-47C9-9A70-21AD23014BB6}"/>
    <dgm:cxn modelId="{FBE2889D-C204-46E6-835C-CD6426E9C41E}" type="presParOf" srcId="{740C890D-281B-4813-A7AB-3972D1744A21}" destId="{AD4AF86A-6A45-4BF2-8023-E9D977D1BBC8}" srcOrd="0" destOrd="0" presId="urn:microsoft.com/office/officeart/2005/8/layout/vList2"/>
    <dgm:cxn modelId="{6F60396E-A5D3-47C3-BF04-E3A51D6E3CD7}" type="presParOf" srcId="{740C890D-281B-4813-A7AB-3972D1744A21}" destId="{66181AFD-051B-4B21-B32A-5E1508B50BB5}" srcOrd="1" destOrd="0" presId="urn:microsoft.com/office/officeart/2005/8/layout/vList2"/>
    <dgm:cxn modelId="{99F356B8-36F7-400D-8DB4-03A1302A0720}" type="presParOf" srcId="{740C890D-281B-4813-A7AB-3972D1744A21}" destId="{9F3485C4-E7C7-43B1-B571-AAF52F91ACB5}" srcOrd="2" destOrd="0" presId="urn:microsoft.com/office/officeart/2005/8/layout/vList2"/>
    <dgm:cxn modelId="{FE34A0B9-4B30-4B8B-88C2-F2E94E045ED7}" type="presParOf" srcId="{740C890D-281B-4813-A7AB-3972D1744A21}" destId="{17EA7916-351D-4CD2-8D85-094BE7F478B8}" srcOrd="3" destOrd="0" presId="urn:microsoft.com/office/officeart/2005/8/layout/vList2"/>
    <dgm:cxn modelId="{E6D53209-7933-44B7-BF91-8EBE8C458A35}" type="presParOf" srcId="{740C890D-281B-4813-A7AB-3972D1744A21}" destId="{66C10A16-A85C-4BA4-9360-3BDB90236A84}" srcOrd="4" destOrd="0" presId="urn:microsoft.com/office/officeart/2005/8/layout/vList2"/>
    <dgm:cxn modelId="{4271913B-92B8-4044-9FD9-C99D95EA5A02}" type="presParOf" srcId="{740C890D-281B-4813-A7AB-3972D1744A21}" destId="{DD692E07-6946-4596-8265-75EA7525970B}" srcOrd="5" destOrd="0" presId="urn:microsoft.com/office/officeart/2005/8/layout/vList2"/>
    <dgm:cxn modelId="{D6D0BC45-10C2-4EC0-9F50-4C7DEC166870}" type="presParOf" srcId="{740C890D-281B-4813-A7AB-3972D1744A21}" destId="{D7D174F4-5025-4D8F-AACE-695894A4E1F8}" srcOrd="6" destOrd="0" presId="urn:microsoft.com/office/officeart/2005/8/layout/vList2"/>
    <dgm:cxn modelId="{FA24D58B-8E93-486E-84A2-16202E3B9CD4}" type="presParOf" srcId="{740C890D-281B-4813-A7AB-3972D1744A21}" destId="{8CB0E3E6-E9E7-4EFC-92D2-32785C9D8B2F}" srcOrd="7" destOrd="0" presId="urn:microsoft.com/office/officeart/2005/8/layout/vList2"/>
    <dgm:cxn modelId="{C389F371-BD34-4675-8F01-F901AC63E066}" type="presParOf" srcId="{740C890D-281B-4813-A7AB-3972D1744A21}" destId="{5D813225-3EF3-4917-ABFF-4B7CB061DD5B}" srcOrd="8" destOrd="0" presId="urn:microsoft.com/office/officeart/2005/8/layout/vList2"/>
    <dgm:cxn modelId="{1C778D30-3A51-44CA-B3D5-EA33CAA343B7}" type="presParOf" srcId="{740C890D-281B-4813-A7AB-3972D1744A21}" destId="{1373AE23-BAA6-417E-9D88-53537D482360}" srcOrd="9" destOrd="0" presId="urn:microsoft.com/office/officeart/2005/8/layout/vList2"/>
    <dgm:cxn modelId="{35F43908-4C0B-4CEC-9784-AC33821F9A86}" type="presParOf" srcId="{740C890D-281B-4813-A7AB-3972D1744A21}" destId="{D2B75723-DA3B-4567-BF70-59D21359CE66}" srcOrd="10" destOrd="0" presId="urn:microsoft.com/office/officeart/2005/8/layout/vList2"/>
    <dgm:cxn modelId="{0B946E0E-BDD5-4836-A209-4B6A217B97F3}" type="presParOf" srcId="{740C890D-281B-4813-A7AB-3972D1744A21}" destId="{C2A511BF-76B0-4A79-B1E0-04024EBC81B4}" srcOrd="11" destOrd="0" presId="urn:microsoft.com/office/officeart/2005/8/layout/vList2"/>
    <dgm:cxn modelId="{FE135E2E-753C-487C-BBB1-CA6F92F72849}" type="presParOf" srcId="{740C890D-281B-4813-A7AB-3972D1744A21}" destId="{0037C72E-FA3B-4C00-9715-AF31F3ADA0A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9DD9EC-D95E-4943-87B3-FEA888A92B3E}" type="doc">
      <dgm:prSet loTypeId="urn:microsoft.com/office/officeart/2011/layout/HexagonRadial" loCatId="officeonlin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241AB8-1479-401E-A8A3-F77AB01658D6}">
      <dgm:prSet/>
      <dgm:spPr/>
      <dgm:t>
        <a:bodyPr/>
        <a:lstStyle/>
        <a:p>
          <a:pPr algn="ctr"/>
          <a:r>
            <a:rPr lang="en-US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olvo Broad Pro Digital" panose="020B0606030202080204" pitchFamily="34" charset="0"/>
            </a:rPr>
            <a:t>DevOps</a:t>
          </a:r>
        </a:p>
      </dgm:t>
    </dgm:pt>
    <dgm:pt modelId="{7CC87289-97F3-47DC-8892-877CF89E7172}" type="parTrans" cxnId="{45710D2B-CDD5-41F8-84DB-EB416BBF70A9}">
      <dgm:prSet/>
      <dgm:spPr/>
      <dgm:t>
        <a:bodyPr/>
        <a:lstStyle/>
        <a:p>
          <a:pPr algn="ctr"/>
          <a:endParaRPr lang="en-US"/>
        </a:p>
      </dgm:t>
    </dgm:pt>
    <dgm:pt modelId="{6BD2EB35-765B-4B75-89A1-376EC4064A99}" type="sibTrans" cxnId="{45710D2B-CDD5-41F8-84DB-EB416BBF70A9}">
      <dgm:prSet/>
      <dgm:spPr/>
      <dgm:t>
        <a:bodyPr/>
        <a:lstStyle/>
        <a:p>
          <a:pPr algn="ctr"/>
          <a:endParaRPr lang="en-US"/>
        </a:p>
      </dgm:t>
    </dgm:pt>
    <dgm:pt modelId="{7CA70DF8-14D5-4EE1-8057-3F042089E759}">
      <dgm:prSet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solidFill>
                <a:prstClr val="white"/>
              </a:solidFill>
              <a:latin typeface="Volvo Broad Pro Digital" panose="020B0606030202080204" pitchFamily="34" charset="0"/>
              <a:ea typeface="+mn-ea"/>
              <a:cs typeface="+mn-cs"/>
            </a:rPr>
            <a:t>Lean</a:t>
          </a:r>
          <a:endParaRPr lang="pl-PL" sz="2400" kern="1200" noProof="0" dirty="0">
            <a:solidFill>
              <a:prstClr val="white"/>
            </a:solidFill>
            <a:latin typeface="Volvo Broad Pro Digital" panose="020B0606030202080204" pitchFamily="34" charset="0"/>
            <a:ea typeface="+mn-ea"/>
            <a:cs typeface="+mn-cs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noProof="0" dirty="0">
              <a:solidFill>
                <a:prstClr val="white"/>
              </a:solidFill>
              <a:latin typeface="Volvo Broad Pro Digital" panose="020B0606030202080204" pitchFamily="34" charset="0"/>
              <a:ea typeface="+mn-ea"/>
              <a:cs typeface="+mn-cs"/>
            </a:rPr>
            <a:t>&amp;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solidFill>
                <a:prstClr val="white"/>
              </a:solidFill>
              <a:latin typeface="Volvo Broad Pro Digital" panose="020B0606030202080204" pitchFamily="34" charset="0"/>
              <a:ea typeface="+mn-ea"/>
              <a:cs typeface="+mn-cs"/>
            </a:rPr>
            <a:t>Agile</a:t>
          </a:r>
          <a:endParaRPr lang="pl-PL" sz="1700" kern="1200" noProof="0" dirty="0">
            <a:solidFill>
              <a:prstClr val="white"/>
            </a:solidFill>
            <a:latin typeface="Volvo Broad Pro Digital" panose="020B0606030202080204" pitchFamily="34" charset="0"/>
            <a:ea typeface="+mn-ea"/>
            <a:cs typeface="+mn-cs"/>
          </a:endParaRPr>
        </a:p>
      </dgm:t>
    </dgm:pt>
    <dgm:pt modelId="{A6707E86-A0DE-4CC9-9238-7886B5CD5E7A}" type="parTrans" cxnId="{4EE6D094-7123-492B-B42B-5052F12837D7}">
      <dgm:prSet/>
      <dgm:spPr/>
      <dgm:t>
        <a:bodyPr/>
        <a:lstStyle/>
        <a:p>
          <a:pPr algn="ctr"/>
          <a:endParaRPr lang="en-US"/>
        </a:p>
      </dgm:t>
    </dgm:pt>
    <dgm:pt modelId="{44566B8C-CCC9-4150-A995-5A7B0C865A49}" type="sibTrans" cxnId="{4EE6D094-7123-492B-B42B-5052F12837D7}">
      <dgm:prSet/>
      <dgm:spPr/>
      <dgm:t>
        <a:bodyPr/>
        <a:lstStyle/>
        <a:p>
          <a:pPr algn="ctr"/>
          <a:endParaRPr lang="en-US"/>
        </a:p>
      </dgm:t>
    </dgm:pt>
    <dgm:pt modelId="{C98D9C76-FAF8-4DD1-89F6-45DC63B1190A}">
      <dgm:prSet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solidFill>
                <a:prstClr val="white"/>
              </a:solidFill>
              <a:latin typeface="Volvo Broad Pro Digital" panose="020B0606030202080204" pitchFamily="34" charset="0"/>
              <a:ea typeface="+mn-ea"/>
              <a:cs typeface="+mn-cs"/>
            </a:rPr>
            <a:t>Culture</a:t>
          </a:r>
        </a:p>
      </dgm:t>
    </dgm:pt>
    <dgm:pt modelId="{1E12529E-FD6A-4B01-9D49-4B77656A95AB}" type="parTrans" cxnId="{EA4CCE74-E745-42B3-AB7C-4F750104E5A5}">
      <dgm:prSet/>
      <dgm:spPr/>
      <dgm:t>
        <a:bodyPr/>
        <a:lstStyle/>
        <a:p>
          <a:pPr algn="ctr"/>
          <a:endParaRPr lang="en-US"/>
        </a:p>
      </dgm:t>
    </dgm:pt>
    <dgm:pt modelId="{4CA1D7FF-1A57-47FA-B4B9-FC9B33CC5E72}" type="sibTrans" cxnId="{EA4CCE74-E745-42B3-AB7C-4F750104E5A5}">
      <dgm:prSet/>
      <dgm:spPr/>
      <dgm:t>
        <a:bodyPr/>
        <a:lstStyle/>
        <a:p>
          <a:pPr algn="ctr"/>
          <a:endParaRPr lang="en-US"/>
        </a:p>
      </dgm:t>
    </dgm:pt>
    <dgm:pt modelId="{1167E153-F093-47FA-9FD5-CF04C8BBDD28}">
      <dgm:prSet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solidFill>
                <a:prstClr val="white"/>
              </a:solidFill>
              <a:latin typeface="Volvo Broad Pro Digital" panose="020B0606030202080204" pitchFamily="34" charset="0"/>
              <a:ea typeface="+mn-ea"/>
              <a:cs typeface="+mn-cs"/>
            </a:rPr>
            <a:t>Process</a:t>
          </a:r>
        </a:p>
      </dgm:t>
    </dgm:pt>
    <dgm:pt modelId="{0B2EF7A3-EED6-4A45-8BBB-33EB660E6DD7}" type="parTrans" cxnId="{811622AA-C35A-48B4-94E6-08486FE269F2}">
      <dgm:prSet/>
      <dgm:spPr/>
      <dgm:t>
        <a:bodyPr/>
        <a:lstStyle/>
        <a:p>
          <a:pPr algn="ctr"/>
          <a:endParaRPr lang="en-US"/>
        </a:p>
      </dgm:t>
    </dgm:pt>
    <dgm:pt modelId="{D5B06EB3-0E61-49AA-967E-4B354E544D3B}" type="sibTrans" cxnId="{811622AA-C35A-48B4-94E6-08486FE269F2}">
      <dgm:prSet/>
      <dgm:spPr/>
      <dgm:t>
        <a:bodyPr/>
        <a:lstStyle/>
        <a:p>
          <a:pPr algn="ctr"/>
          <a:endParaRPr lang="en-US"/>
        </a:p>
      </dgm:t>
    </dgm:pt>
    <dgm:pt modelId="{8A87289B-AB2A-46B6-A5C8-CF3AF5337F54}">
      <dgm:prSet custT="1"/>
      <dgm:spPr/>
      <dgm:t>
        <a:bodyPr/>
        <a:lstStyle/>
        <a:p>
          <a:pPr algn="ctr"/>
          <a:r>
            <a:rPr lang="en-US" sz="2300" kern="1200" noProof="0" dirty="0">
              <a:solidFill>
                <a:prstClr val="white"/>
              </a:solidFill>
              <a:latin typeface="Volvo Broad Pro Digital" panose="020B0606030202080204" pitchFamily="34" charset="0"/>
              <a:ea typeface="+mn-ea"/>
              <a:cs typeface="+mn-cs"/>
            </a:rPr>
            <a:t>Automation</a:t>
          </a:r>
        </a:p>
      </dgm:t>
    </dgm:pt>
    <dgm:pt modelId="{6BE0ED8A-CD20-49B1-9772-69C564257C7D}" type="parTrans" cxnId="{91E8FDC5-1850-4BB0-AB2F-6BFAADFA34AA}">
      <dgm:prSet/>
      <dgm:spPr/>
      <dgm:t>
        <a:bodyPr/>
        <a:lstStyle/>
        <a:p>
          <a:pPr algn="ctr"/>
          <a:endParaRPr lang="en-US"/>
        </a:p>
      </dgm:t>
    </dgm:pt>
    <dgm:pt modelId="{A8320EDA-4015-4442-9350-C3290164BA63}" type="sibTrans" cxnId="{91E8FDC5-1850-4BB0-AB2F-6BFAADFA34AA}">
      <dgm:prSet/>
      <dgm:spPr/>
      <dgm:t>
        <a:bodyPr/>
        <a:lstStyle/>
        <a:p>
          <a:pPr algn="ctr"/>
          <a:endParaRPr lang="en-US"/>
        </a:p>
      </dgm:t>
    </dgm:pt>
    <dgm:pt modelId="{48561B11-496F-4935-82DF-0997E80CE2B8}">
      <dgm:prSet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solidFill>
                <a:prstClr val="white"/>
              </a:solidFill>
              <a:latin typeface="Volvo Broad Pro Digital" panose="020B0606030202080204" pitchFamily="34" charset="0"/>
              <a:ea typeface="+mn-ea"/>
              <a:cs typeface="+mn-cs"/>
            </a:rPr>
            <a:t>People</a:t>
          </a:r>
        </a:p>
      </dgm:t>
    </dgm:pt>
    <dgm:pt modelId="{82DF2CE7-24FA-4219-B3D4-3AC550499F27}" type="parTrans" cxnId="{8128FEC6-C109-490A-836A-85A6A67E8262}">
      <dgm:prSet/>
      <dgm:spPr/>
      <dgm:t>
        <a:bodyPr/>
        <a:lstStyle/>
        <a:p>
          <a:pPr algn="ctr"/>
          <a:endParaRPr lang="en-US"/>
        </a:p>
      </dgm:t>
    </dgm:pt>
    <dgm:pt modelId="{DB060B06-B622-4FB2-A1E6-370921341723}" type="sibTrans" cxnId="{8128FEC6-C109-490A-836A-85A6A67E8262}">
      <dgm:prSet/>
      <dgm:spPr/>
      <dgm:t>
        <a:bodyPr/>
        <a:lstStyle/>
        <a:p>
          <a:pPr algn="ctr"/>
          <a:endParaRPr lang="en-US"/>
        </a:p>
      </dgm:t>
    </dgm:pt>
    <dgm:pt modelId="{7C43E7D4-8151-4F88-840A-0949DA1E9185}">
      <dgm:prSet custT="1"/>
      <dgm:spPr/>
      <dgm:t>
        <a:bodyPr/>
        <a:lstStyle/>
        <a:p>
          <a:pPr algn="ctr"/>
          <a:r>
            <a:rPr lang="pl-PL" sz="2300" kern="1200" noProof="0" dirty="0">
              <a:solidFill>
                <a:prstClr val="white"/>
              </a:solidFill>
              <a:latin typeface="Volvo Broad Pro Digital" panose="020B0606030202080204" pitchFamily="34" charset="0"/>
              <a:ea typeface="+mn-ea"/>
              <a:cs typeface="+mn-cs"/>
            </a:rPr>
            <a:t>Technology</a:t>
          </a:r>
          <a:endParaRPr lang="en-US" sz="2300" kern="1200" noProof="0" dirty="0">
            <a:solidFill>
              <a:prstClr val="white"/>
            </a:solidFill>
            <a:latin typeface="Volvo Broad Pro Digital" panose="020B0606030202080204" pitchFamily="34" charset="0"/>
            <a:ea typeface="+mn-ea"/>
            <a:cs typeface="+mn-cs"/>
          </a:endParaRPr>
        </a:p>
      </dgm:t>
    </dgm:pt>
    <dgm:pt modelId="{D1E30663-C12E-4E96-8316-610210DC95A6}" type="parTrans" cxnId="{334CA435-AA5D-498A-BEB2-F441D83B2354}">
      <dgm:prSet/>
      <dgm:spPr/>
      <dgm:t>
        <a:bodyPr/>
        <a:lstStyle/>
        <a:p>
          <a:endParaRPr lang="en-US"/>
        </a:p>
      </dgm:t>
    </dgm:pt>
    <dgm:pt modelId="{4191D652-0CED-4084-B882-1779430E1D2E}" type="sibTrans" cxnId="{334CA435-AA5D-498A-BEB2-F441D83B2354}">
      <dgm:prSet/>
      <dgm:spPr/>
      <dgm:t>
        <a:bodyPr/>
        <a:lstStyle/>
        <a:p>
          <a:endParaRPr lang="en-US"/>
        </a:p>
      </dgm:t>
    </dgm:pt>
    <dgm:pt modelId="{C488233E-DFA4-48D1-8733-2E9C3DC09555}" type="pres">
      <dgm:prSet presAssocID="{3C9DD9EC-D95E-4943-87B3-FEA888A92B3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pl-PL"/>
        </a:p>
      </dgm:t>
    </dgm:pt>
    <dgm:pt modelId="{E6D99C4C-C4A3-4009-A122-DE7E16D6E64C}" type="pres">
      <dgm:prSet presAssocID="{53241AB8-1479-401E-A8A3-F77AB01658D6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pl-PL"/>
        </a:p>
      </dgm:t>
    </dgm:pt>
    <dgm:pt modelId="{2C0409D1-B5E2-4098-AABC-6B4EF09857D2}" type="pres">
      <dgm:prSet presAssocID="{7CA70DF8-14D5-4EE1-8057-3F042089E759}" presName="Accent1" presStyleCnt="0"/>
      <dgm:spPr/>
    </dgm:pt>
    <dgm:pt modelId="{81897D23-01AD-4C04-966B-FA4CF81AB78A}" type="pres">
      <dgm:prSet presAssocID="{7CA70DF8-14D5-4EE1-8057-3F042089E759}" presName="Accent" presStyleLbl="bgShp" presStyleIdx="0" presStyleCnt="6"/>
      <dgm:spPr/>
    </dgm:pt>
    <dgm:pt modelId="{58F660D9-9CD7-4E70-A613-2FB6BA5299A5}" type="pres">
      <dgm:prSet presAssocID="{7CA70DF8-14D5-4EE1-8057-3F042089E759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9F1AA8F9-52A8-4A03-A607-5BA57689007B}" type="pres">
      <dgm:prSet presAssocID="{48561B11-496F-4935-82DF-0997E80CE2B8}" presName="Accent2" presStyleCnt="0"/>
      <dgm:spPr/>
    </dgm:pt>
    <dgm:pt modelId="{0E20D774-11FF-4105-854C-3C6F4B3BB337}" type="pres">
      <dgm:prSet presAssocID="{48561B11-496F-4935-82DF-0997E80CE2B8}" presName="Accent" presStyleLbl="bgShp" presStyleIdx="1" presStyleCnt="6"/>
      <dgm:spPr/>
    </dgm:pt>
    <dgm:pt modelId="{F9C5FDF6-7A28-4BFF-BB4E-5DE48CAE1992}" type="pres">
      <dgm:prSet presAssocID="{48561B11-496F-4935-82DF-0997E80CE2B8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5223142-82FA-4055-9F96-C83714209F5B}" type="pres">
      <dgm:prSet presAssocID="{C98D9C76-FAF8-4DD1-89F6-45DC63B1190A}" presName="Accent3" presStyleCnt="0"/>
      <dgm:spPr/>
    </dgm:pt>
    <dgm:pt modelId="{90B622E1-2534-4D1E-A8F1-0A854D8F6FD7}" type="pres">
      <dgm:prSet presAssocID="{C98D9C76-FAF8-4DD1-89F6-45DC63B1190A}" presName="Accent" presStyleLbl="bgShp" presStyleIdx="2" presStyleCnt="6"/>
      <dgm:spPr/>
    </dgm:pt>
    <dgm:pt modelId="{666EC2E6-AF6D-42C6-8C9B-4DD5344FB654}" type="pres">
      <dgm:prSet presAssocID="{C98D9C76-FAF8-4DD1-89F6-45DC63B1190A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61B0E13A-A380-49B1-B938-3F2CF7485278}" type="pres">
      <dgm:prSet presAssocID="{8A87289B-AB2A-46B6-A5C8-CF3AF5337F54}" presName="Accent4" presStyleCnt="0"/>
      <dgm:spPr/>
    </dgm:pt>
    <dgm:pt modelId="{71100F25-7D73-404B-B11B-75C6A9CFA4CB}" type="pres">
      <dgm:prSet presAssocID="{8A87289B-AB2A-46B6-A5C8-CF3AF5337F54}" presName="Accent" presStyleLbl="bgShp" presStyleIdx="3" presStyleCnt="6"/>
      <dgm:spPr/>
    </dgm:pt>
    <dgm:pt modelId="{82457947-6D07-4A1E-8F6C-51E46DCBD89A}" type="pres">
      <dgm:prSet presAssocID="{8A87289B-AB2A-46B6-A5C8-CF3AF5337F54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74C68F6-459C-4DE8-8762-5C7F26F3D7D4}" type="pres">
      <dgm:prSet presAssocID="{7C43E7D4-8151-4F88-840A-0949DA1E9185}" presName="Accent5" presStyleCnt="0"/>
      <dgm:spPr/>
    </dgm:pt>
    <dgm:pt modelId="{9036676E-DB8C-4A38-AD03-E1BA4E2B4ABE}" type="pres">
      <dgm:prSet presAssocID="{7C43E7D4-8151-4F88-840A-0949DA1E9185}" presName="Accent" presStyleLbl="bgShp" presStyleIdx="4" presStyleCnt="6"/>
      <dgm:spPr/>
    </dgm:pt>
    <dgm:pt modelId="{A613B413-01D8-4AF3-882D-3313DC8AC24B}" type="pres">
      <dgm:prSet presAssocID="{7C43E7D4-8151-4F88-840A-0949DA1E918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A9810F5-2CB5-4E93-8CCE-49643486D78A}" type="pres">
      <dgm:prSet presAssocID="{1167E153-F093-47FA-9FD5-CF04C8BBDD28}" presName="Accent6" presStyleCnt="0"/>
      <dgm:spPr/>
    </dgm:pt>
    <dgm:pt modelId="{80362E97-17F4-43D0-99FD-3162F1F47A73}" type="pres">
      <dgm:prSet presAssocID="{1167E153-F093-47FA-9FD5-CF04C8BBDD28}" presName="Accent" presStyleLbl="bgShp" presStyleIdx="5" presStyleCnt="6"/>
      <dgm:spPr/>
    </dgm:pt>
    <dgm:pt modelId="{8E2A4E69-38EC-4D4C-B205-2CDCF4F8B0F1}" type="pres">
      <dgm:prSet presAssocID="{1167E153-F093-47FA-9FD5-CF04C8BBDD28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45710D2B-CDD5-41F8-84DB-EB416BBF70A9}" srcId="{3C9DD9EC-D95E-4943-87B3-FEA888A92B3E}" destId="{53241AB8-1479-401E-A8A3-F77AB01658D6}" srcOrd="0" destOrd="0" parTransId="{7CC87289-97F3-47DC-8892-877CF89E7172}" sibTransId="{6BD2EB35-765B-4B75-89A1-376EC4064A99}"/>
    <dgm:cxn modelId="{334CA435-AA5D-498A-BEB2-F441D83B2354}" srcId="{53241AB8-1479-401E-A8A3-F77AB01658D6}" destId="{7C43E7D4-8151-4F88-840A-0949DA1E9185}" srcOrd="4" destOrd="0" parTransId="{D1E30663-C12E-4E96-8316-610210DC95A6}" sibTransId="{4191D652-0CED-4084-B882-1779430E1D2E}"/>
    <dgm:cxn modelId="{F4BC983B-B8C0-4D9B-BEC9-136C475A369F}" type="presOf" srcId="{7C43E7D4-8151-4F88-840A-0949DA1E9185}" destId="{A613B413-01D8-4AF3-882D-3313DC8AC24B}" srcOrd="0" destOrd="0" presId="urn:microsoft.com/office/officeart/2011/layout/HexagonRadial"/>
    <dgm:cxn modelId="{91E8FDC5-1850-4BB0-AB2F-6BFAADFA34AA}" srcId="{53241AB8-1479-401E-A8A3-F77AB01658D6}" destId="{8A87289B-AB2A-46B6-A5C8-CF3AF5337F54}" srcOrd="3" destOrd="0" parTransId="{6BE0ED8A-CD20-49B1-9772-69C564257C7D}" sibTransId="{A8320EDA-4015-4442-9350-C3290164BA63}"/>
    <dgm:cxn modelId="{811622AA-C35A-48B4-94E6-08486FE269F2}" srcId="{53241AB8-1479-401E-A8A3-F77AB01658D6}" destId="{1167E153-F093-47FA-9FD5-CF04C8BBDD28}" srcOrd="5" destOrd="0" parTransId="{0B2EF7A3-EED6-4A45-8BBB-33EB660E6DD7}" sibTransId="{D5B06EB3-0E61-49AA-967E-4B354E544D3B}"/>
    <dgm:cxn modelId="{8128FEC6-C109-490A-836A-85A6A67E8262}" srcId="{53241AB8-1479-401E-A8A3-F77AB01658D6}" destId="{48561B11-496F-4935-82DF-0997E80CE2B8}" srcOrd="1" destOrd="0" parTransId="{82DF2CE7-24FA-4219-B3D4-3AC550499F27}" sibTransId="{DB060B06-B622-4FB2-A1E6-370921341723}"/>
    <dgm:cxn modelId="{5CBC4032-CF48-4CA4-88FF-A5671EFA58A6}" type="presOf" srcId="{C98D9C76-FAF8-4DD1-89F6-45DC63B1190A}" destId="{666EC2E6-AF6D-42C6-8C9B-4DD5344FB654}" srcOrd="0" destOrd="0" presId="urn:microsoft.com/office/officeart/2011/layout/HexagonRadial"/>
    <dgm:cxn modelId="{33E0E654-37D5-499A-8CAE-61D3C245C15B}" type="presOf" srcId="{1167E153-F093-47FA-9FD5-CF04C8BBDD28}" destId="{8E2A4E69-38EC-4D4C-B205-2CDCF4F8B0F1}" srcOrd="0" destOrd="0" presId="urn:microsoft.com/office/officeart/2011/layout/HexagonRadial"/>
    <dgm:cxn modelId="{4EE6D094-7123-492B-B42B-5052F12837D7}" srcId="{53241AB8-1479-401E-A8A3-F77AB01658D6}" destId="{7CA70DF8-14D5-4EE1-8057-3F042089E759}" srcOrd="0" destOrd="0" parTransId="{A6707E86-A0DE-4CC9-9238-7886B5CD5E7A}" sibTransId="{44566B8C-CCC9-4150-A995-5A7B0C865A49}"/>
    <dgm:cxn modelId="{EA4CCE74-E745-42B3-AB7C-4F750104E5A5}" srcId="{53241AB8-1479-401E-A8A3-F77AB01658D6}" destId="{C98D9C76-FAF8-4DD1-89F6-45DC63B1190A}" srcOrd="2" destOrd="0" parTransId="{1E12529E-FD6A-4B01-9D49-4B77656A95AB}" sibTransId="{4CA1D7FF-1A57-47FA-B4B9-FC9B33CC5E72}"/>
    <dgm:cxn modelId="{C7443178-D65E-40CA-8A6C-5EA721350B67}" type="presOf" srcId="{53241AB8-1479-401E-A8A3-F77AB01658D6}" destId="{E6D99C4C-C4A3-4009-A122-DE7E16D6E64C}" srcOrd="0" destOrd="0" presId="urn:microsoft.com/office/officeart/2011/layout/HexagonRadial"/>
    <dgm:cxn modelId="{A6B5B793-B4F0-42B8-B271-5A816F711B21}" type="presOf" srcId="{3C9DD9EC-D95E-4943-87B3-FEA888A92B3E}" destId="{C488233E-DFA4-48D1-8733-2E9C3DC09555}" srcOrd="0" destOrd="0" presId="urn:microsoft.com/office/officeart/2011/layout/HexagonRadial"/>
    <dgm:cxn modelId="{51CF27C1-154C-42ED-A5DB-39265927B360}" type="presOf" srcId="{8A87289B-AB2A-46B6-A5C8-CF3AF5337F54}" destId="{82457947-6D07-4A1E-8F6C-51E46DCBD89A}" srcOrd="0" destOrd="0" presId="urn:microsoft.com/office/officeart/2011/layout/HexagonRadial"/>
    <dgm:cxn modelId="{83DD8D36-26B4-495C-AA9F-1FA008441B37}" type="presOf" srcId="{7CA70DF8-14D5-4EE1-8057-3F042089E759}" destId="{58F660D9-9CD7-4E70-A613-2FB6BA5299A5}" srcOrd="0" destOrd="0" presId="urn:microsoft.com/office/officeart/2011/layout/HexagonRadial"/>
    <dgm:cxn modelId="{5C74D5B3-4F76-4544-BE6F-5DC72077D0EC}" type="presOf" srcId="{48561B11-496F-4935-82DF-0997E80CE2B8}" destId="{F9C5FDF6-7A28-4BFF-BB4E-5DE48CAE1992}" srcOrd="0" destOrd="0" presId="urn:microsoft.com/office/officeart/2011/layout/HexagonRadial"/>
    <dgm:cxn modelId="{1C9C70E0-C03E-41C9-A7E3-AAA71A335F31}" type="presParOf" srcId="{C488233E-DFA4-48D1-8733-2E9C3DC09555}" destId="{E6D99C4C-C4A3-4009-A122-DE7E16D6E64C}" srcOrd="0" destOrd="0" presId="urn:microsoft.com/office/officeart/2011/layout/HexagonRadial"/>
    <dgm:cxn modelId="{F290A893-57D5-46C2-96D2-10834549304C}" type="presParOf" srcId="{C488233E-DFA4-48D1-8733-2E9C3DC09555}" destId="{2C0409D1-B5E2-4098-AABC-6B4EF09857D2}" srcOrd="1" destOrd="0" presId="urn:microsoft.com/office/officeart/2011/layout/HexagonRadial"/>
    <dgm:cxn modelId="{956E868D-FD63-46CF-B661-81FF2CA411CE}" type="presParOf" srcId="{2C0409D1-B5E2-4098-AABC-6B4EF09857D2}" destId="{81897D23-01AD-4C04-966B-FA4CF81AB78A}" srcOrd="0" destOrd="0" presId="urn:microsoft.com/office/officeart/2011/layout/HexagonRadial"/>
    <dgm:cxn modelId="{0F835112-6686-42BC-A1AE-0BCF998EE2CB}" type="presParOf" srcId="{C488233E-DFA4-48D1-8733-2E9C3DC09555}" destId="{58F660D9-9CD7-4E70-A613-2FB6BA5299A5}" srcOrd="2" destOrd="0" presId="urn:microsoft.com/office/officeart/2011/layout/HexagonRadial"/>
    <dgm:cxn modelId="{D8F649E4-38AE-4C80-87C0-5F4F2275B720}" type="presParOf" srcId="{C488233E-DFA4-48D1-8733-2E9C3DC09555}" destId="{9F1AA8F9-52A8-4A03-A607-5BA57689007B}" srcOrd="3" destOrd="0" presId="urn:microsoft.com/office/officeart/2011/layout/HexagonRadial"/>
    <dgm:cxn modelId="{F64B3EA0-BBF2-4092-8950-78B121E34378}" type="presParOf" srcId="{9F1AA8F9-52A8-4A03-A607-5BA57689007B}" destId="{0E20D774-11FF-4105-854C-3C6F4B3BB337}" srcOrd="0" destOrd="0" presId="urn:microsoft.com/office/officeart/2011/layout/HexagonRadial"/>
    <dgm:cxn modelId="{88E55DDE-D245-45F7-8026-4B51367B69DA}" type="presParOf" srcId="{C488233E-DFA4-48D1-8733-2E9C3DC09555}" destId="{F9C5FDF6-7A28-4BFF-BB4E-5DE48CAE1992}" srcOrd="4" destOrd="0" presId="urn:microsoft.com/office/officeart/2011/layout/HexagonRadial"/>
    <dgm:cxn modelId="{C005C2C2-CB52-45AF-BE42-0DCBDCA4FCF1}" type="presParOf" srcId="{C488233E-DFA4-48D1-8733-2E9C3DC09555}" destId="{65223142-82FA-4055-9F96-C83714209F5B}" srcOrd="5" destOrd="0" presId="urn:microsoft.com/office/officeart/2011/layout/HexagonRadial"/>
    <dgm:cxn modelId="{03578F63-867C-48B6-BBFD-3CA8F7970005}" type="presParOf" srcId="{65223142-82FA-4055-9F96-C83714209F5B}" destId="{90B622E1-2534-4D1E-A8F1-0A854D8F6FD7}" srcOrd="0" destOrd="0" presId="urn:microsoft.com/office/officeart/2011/layout/HexagonRadial"/>
    <dgm:cxn modelId="{C9AFDC9F-A9D0-46A0-8189-9B8FC36EF881}" type="presParOf" srcId="{C488233E-DFA4-48D1-8733-2E9C3DC09555}" destId="{666EC2E6-AF6D-42C6-8C9B-4DD5344FB654}" srcOrd="6" destOrd="0" presId="urn:microsoft.com/office/officeart/2011/layout/HexagonRadial"/>
    <dgm:cxn modelId="{1C74FAB0-A05A-4E23-A619-93ED6E50BD33}" type="presParOf" srcId="{C488233E-DFA4-48D1-8733-2E9C3DC09555}" destId="{61B0E13A-A380-49B1-B938-3F2CF7485278}" srcOrd="7" destOrd="0" presId="urn:microsoft.com/office/officeart/2011/layout/HexagonRadial"/>
    <dgm:cxn modelId="{F883F77C-F19C-4EC9-A5FE-71E6EA22A1D2}" type="presParOf" srcId="{61B0E13A-A380-49B1-B938-3F2CF7485278}" destId="{71100F25-7D73-404B-B11B-75C6A9CFA4CB}" srcOrd="0" destOrd="0" presId="urn:microsoft.com/office/officeart/2011/layout/HexagonRadial"/>
    <dgm:cxn modelId="{39D06E3C-616D-4660-9EEE-5146D5854031}" type="presParOf" srcId="{C488233E-DFA4-48D1-8733-2E9C3DC09555}" destId="{82457947-6D07-4A1E-8F6C-51E46DCBD89A}" srcOrd="8" destOrd="0" presId="urn:microsoft.com/office/officeart/2011/layout/HexagonRadial"/>
    <dgm:cxn modelId="{FA30FE06-AB26-4159-8D9E-FEABA55E3B88}" type="presParOf" srcId="{C488233E-DFA4-48D1-8733-2E9C3DC09555}" destId="{574C68F6-459C-4DE8-8762-5C7F26F3D7D4}" srcOrd="9" destOrd="0" presId="urn:microsoft.com/office/officeart/2011/layout/HexagonRadial"/>
    <dgm:cxn modelId="{420525AC-1915-4E0F-826E-4F6823F608A5}" type="presParOf" srcId="{574C68F6-459C-4DE8-8762-5C7F26F3D7D4}" destId="{9036676E-DB8C-4A38-AD03-E1BA4E2B4ABE}" srcOrd="0" destOrd="0" presId="urn:microsoft.com/office/officeart/2011/layout/HexagonRadial"/>
    <dgm:cxn modelId="{29D0FA29-910E-4739-9874-3AEBBA15B687}" type="presParOf" srcId="{C488233E-DFA4-48D1-8733-2E9C3DC09555}" destId="{A613B413-01D8-4AF3-882D-3313DC8AC24B}" srcOrd="10" destOrd="0" presId="urn:microsoft.com/office/officeart/2011/layout/HexagonRadial"/>
    <dgm:cxn modelId="{9B4F1A96-8591-4CFE-90D5-AF642D815D53}" type="presParOf" srcId="{C488233E-DFA4-48D1-8733-2E9C3DC09555}" destId="{5A9810F5-2CB5-4E93-8CCE-49643486D78A}" srcOrd="11" destOrd="0" presId="urn:microsoft.com/office/officeart/2011/layout/HexagonRadial"/>
    <dgm:cxn modelId="{EF51F09A-CF6C-4353-852B-F74A7C8CF53F}" type="presParOf" srcId="{5A9810F5-2CB5-4E93-8CCE-49643486D78A}" destId="{80362E97-17F4-43D0-99FD-3162F1F47A73}" srcOrd="0" destOrd="0" presId="urn:microsoft.com/office/officeart/2011/layout/HexagonRadial"/>
    <dgm:cxn modelId="{6DC85C3E-643D-45B3-89E5-AAF092ECCC36}" type="presParOf" srcId="{C488233E-DFA4-48D1-8733-2E9C3DC09555}" destId="{8E2A4E69-38EC-4D4C-B205-2CDCF4F8B0F1}" srcOrd="12" destOrd="0" presId="urn:microsoft.com/office/officeart/2011/layout/HexagonRadial"/>
  </dgm:cxnLst>
  <dgm:bg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AF86A-6A45-4BF2-8023-E9D977D1BBC8}">
      <dsp:nvSpPr>
        <dsp:cNvPr id="0" name=""/>
        <dsp:cNvSpPr/>
      </dsp:nvSpPr>
      <dsp:spPr>
        <a:xfrm>
          <a:off x="0" y="36015"/>
          <a:ext cx="4130225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Introduction</a:t>
          </a:r>
          <a:endParaRPr lang="pl-PL" sz="2000" kern="1200" dirty="0"/>
        </a:p>
      </dsp:txBody>
      <dsp:txXfrm>
        <a:off x="30157" y="66172"/>
        <a:ext cx="4069911" cy="557446"/>
      </dsp:txXfrm>
    </dsp:sp>
    <dsp:sp modelId="{9F3485C4-E7C7-43B1-B571-AAF52F91ACB5}">
      <dsp:nvSpPr>
        <dsp:cNvPr id="0" name=""/>
        <dsp:cNvSpPr/>
      </dsp:nvSpPr>
      <dsp:spPr>
        <a:xfrm>
          <a:off x="0" y="748815"/>
          <a:ext cx="4130225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What is DevOps</a:t>
          </a:r>
          <a:endParaRPr lang="pl-PL" sz="2000" kern="1200" dirty="0"/>
        </a:p>
      </dsp:txBody>
      <dsp:txXfrm>
        <a:off x="30157" y="778972"/>
        <a:ext cx="4069911" cy="557446"/>
      </dsp:txXfrm>
    </dsp:sp>
    <dsp:sp modelId="{66C10A16-A85C-4BA4-9360-3BDB90236A84}">
      <dsp:nvSpPr>
        <dsp:cNvPr id="0" name=""/>
        <dsp:cNvSpPr/>
      </dsp:nvSpPr>
      <dsp:spPr>
        <a:xfrm>
          <a:off x="0" y="1461615"/>
          <a:ext cx="4130225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Mission – DevOps Transformation</a:t>
          </a:r>
          <a:endParaRPr lang="pl-PL" sz="2000" kern="1200" dirty="0"/>
        </a:p>
      </dsp:txBody>
      <dsp:txXfrm>
        <a:off x="30157" y="1491772"/>
        <a:ext cx="4069911" cy="557446"/>
      </dsp:txXfrm>
    </dsp:sp>
    <dsp:sp modelId="{D7D174F4-5025-4D8F-AACE-695894A4E1F8}">
      <dsp:nvSpPr>
        <dsp:cNvPr id="0" name=""/>
        <dsp:cNvSpPr/>
      </dsp:nvSpPr>
      <dsp:spPr>
        <a:xfrm>
          <a:off x="0" y="2174415"/>
          <a:ext cx="4130225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Pilot high level scenario</a:t>
          </a:r>
          <a:endParaRPr lang="pl-PL" sz="2000" kern="1200" dirty="0"/>
        </a:p>
      </dsp:txBody>
      <dsp:txXfrm>
        <a:off x="30157" y="2204572"/>
        <a:ext cx="4069911" cy="557446"/>
      </dsp:txXfrm>
    </dsp:sp>
    <dsp:sp modelId="{5D813225-3EF3-4917-ABFF-4B7CB061DD5B}">
      <dsp:nvSpPr>
        <dsp:cNvPr id="0" name=""/>
        <dsp:cNvSpPr/>
      </dsp:nvSpPr>
      <dsp:spPr>
        <a:xfrm>
          <a:off x="0" y="2887215"/>
          <a:ext cx="4130225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Expectations</a:t>
          </a:r>
          <a:endParaRPr lang="pl-PL" sz="2000" kern="1200" dirty="0"/>
        </a:p>
      </dsp:txBody>
      <dsp:txXfrm>
        <a:off x="30157" y="2917372"/>
        <a:ext cx="4069911" cy="557446"/>
      </dsp:txXfrm>
    </dsp:sp>
    <dsp:sp modelId="{D2B75723-DA3B-4567-BF70-59D21359CE66}">
      <dsp:nvSpPr>
        <dsp:cNvPr id="0" name=""/>
        <dsp:cNvSpPr/>
      </dsp:nvSpPr>
      <dsp:spPr>
        <a:xfrm>
          <a:off x="0" y="3600015"/>
          <a:ext cx="4130225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Pilot Projects</a:t>
          </a:r>
          <a:endParaRPr lang="pl-PL" sz="2000" kern="1200" dirty="0"/>
        </a:p>
      </dsp:txBody>
      <dsp:txXfrm>
        <a:off x="30157" y="3630172"/>
        <a:ext cx="4069911" cy="557446"/>
      </dsp:txXfrm>
    </dsp:sp>
    <dsp:sp modelId="{0037C72E-FA3B-4C00-9715-AF31F3ADA0A7}">
      <dsp:nvSpPr>
        <dsp:cNvPr id="0" name=""/>
        <dsp:cNvSpPr/>
      </dsp:nvSpPr>
      <dsp:spPr>
        <a:xfrm>
          <a:off x="0" y="4312815"/>
          <a:ext cx="4130225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smtClean="0"/>
            <a:t>Q/A</a:t>
          </a:r>
          <a:endParaRPr lang="pl-PL" sz="2000" kern="1200"/>
        </a:p>
      </dsp:txBody>
      <dsp:txXfrm>
        <a:off x="30157" y="4342972"/>
        <a:ext cx="4069911" cy="557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99C4C-C4A3-4009-A122-DE7E16D6E64C}">
      <dsp:nvSpPr>
        <dsp:cNvPr id="0" name=""/>
        <dsp:cNvSpPr/>
      </dsp:nvSpPr>
      <dsp:spPr>
        <a:xfrm>
          <a:off x="1080868" y="1549118"/>
          <a:ext cx="1630405" cy="141036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olvo Broad Pro Digital" panose="020B0606030202080204" pitchFamily="34" charset="0"/>
            </a:rPr>
            <a:t>DevOps</a:t>
          </a:r>
        </a:p>
      </dsp:txBody>
      <dsp:txXfrm>
        <a:off x="1351049" y="1782835"/>
        <a:ext cx="1090043" cy="942932"/>
      </dsp:txXfrm>
    </dsp:sp>
    <dsp:sp modelId="{0E20D774-11FF-4105-854C-3C6F4B3BB337}">
      <dsp:nvSpPr>
        <dsp:cNvPr id="0" name=""/>
        <dsp:cNvSpPr/>
      </dsp:nvSpPr>
      <dsp:spPr>
        <a:xfrm>
          <a:off x="2101815" y="874353"/>
          <a:ext cx="615147" cy="530030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660D9-9CD7-4E70-A613-2FB6BA5299A5}">
      <dsp:nvSpPr>
        <dsp:cNvPr id="0" name=""/>
        <dsp:cNvSpPr/>
      </dsp:nvSpPr>
      <dsp:spPr>
        <a:xfrm>
          <a:off x="1231052" y="266388"/>
          <a:ext cx="1336105" cy="1155888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solidFill>
                <a:prstClr val="white"/>
              </a:solidFill>
              <a:latin typeface="Volvo Broad Pro Digital" panose="020B0606030202080204" pitchFamily="34" charset="0"/>
              <a:ea typeface="+mn-ea"/>
              <a:cs typeface="+mn-cs"/>
            </a:rPr>
            <a:t>Lean</a:t>
          </a:r>
          <a:endParaRPr lang="pl-PL" sz="2400" kern="1200" noProof="0" dirty="0">
            <a:solidFill>
              <a:prstClr val="white"/>
            </a:solidFill>
            <a:latin typeface="Volvo Broad Pro Digital" panose="020B0606030202080204" pitchFamily="34" charset="0"/>
            <a:ea typeface="+mn-ea"/>
            <a:cs typeface="+mn-cs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kern="1200" noProof="0" dirty="0">
              <a:solidFill>
                <a:prstClr val="white"/>
              </a:solidFill>
              <a:latin typeface="Volvo Broad Pro Digital" panose="020B0606030202080204" pitchFamily="34" charset="0"/>
              <a:ea typeface="+mn-ea"/>
              <a:cs typeface="+mn-cs"/>
            </a:rPr>
            <a:t>&amp;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solidFill>
                <a:prstClr val="white"/>
              </a:solidFill>
              <a:latin typeface="Volvo Broad Pro Digital" panose="020B0606030202080204" pitchFamily="34" charset="0"/>
              <a:ea typeface="+mn-ea"/>
              <a:cs typeface="+mn-cs"/>
            </a:rPr>
            <a:t>Agile</a:t>
          </a:r>
          <a:endParaRPr lang="pl-PL" sz="1700" kern="1200" noProof="0" dirty="0">
            <a:solidFill>
              <a:prstClr val="white"/>
            </a:solidFill>
            <a:latin typeface="Volvo Broad Pro Digital" panose="020B0606030202080204" pitchFamily="34" charset="0"/>
            <a:ea typeface="+mn-ea"/>
            <a:cs typeface="+mn-cs"/>
          </a:endParaRPr>
        </a:p>
      </dsp:txBody>
      <dsp:txXfrm>
        <a:off x="1452473" y="457943"/>
        <a:ext cx="893263" cy="772778"/>
      </dsp:txXfrm>
    </dsp:sp>
    <dsp:sp modelId="{90B622E1-2534-4D1E-A8F1-0A854D8F6FD7}">
      <dsp:nvSpPr>
        <dsp:cNvPr id="0" name=""/>
        <dsp:cNvSpPr/>
      </dsp:nvSpPr>
      <dsp:spPr>
        <a:xfrm>
          <a:off x="2819740" y="1865228"/>
          <a:ext cx="615147" cy="530030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5FDF6-7A28-4BFF-BB4E-5DE48CAE1992}">
      <dsp:nvSpPr>
        <dsp:cNvPr id="0" name=""/>
        <dsp:cNvSpPr/>
      </dsp:nvSpPr>
      <dsp:spPr>
        <a:xfrm>
          <a:off x="2456416" y="977337"/>
          <a:ext cx="1336105" cy="1155888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solidFill>
                <a:prstClr val="white"/>
              </a:solidFill>
              <a:latin typeface="Volvo Broad Pro Digital" panose="020B0606030202080204" pitchFamily="34" charset="0"/>
              <a:ea typeface="+mn-ea"/>
              <a:cs typeface="+mn-cs"/>
            </a:rPr>
            <a:t>People</a:t>
          </a:r>
        </a:p>
      </dsp:txBody>
      <dsp:txXfrm>
        <a:off x="2677837" y="1168892"/>
        <a:ext cx="893263" cy="772778"/>
      </dsp:txXfrm>
    </dsp:sp>
    <dsp:sp modelId="{71100F25-7D73-404B-B11B-75C6A9CFA4CB}">
      <dsp:nvSpPr>
        <dsp:cNvPr id="0" name=""/>
        <dsp:cNvSpPr/>
      </dsp:nvSpPr>
      <dsp:spPr>
        <a:xfrm>
          <a:off x="2321023" y="2983739"/>
          <a:ext cx="615147" cy="530030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EC2E6-AF6D-42C6-8C9B-4DD5344FB654}">
      <dsp:nvSpPr>
        <dsp:cNvPr id="0" name=""/>
        <dsp:cNvSpPr/>
      </dsp:nvSpPr>
      <dsp:spPr>
        <a:xfrm>
          <a:off x="2456416" y="2374980"/>
          <a:ext cx="1336105" cy="1155888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solidFill>
                <a:prstClr val="white"/>
              </a:solidFill>
              <a:latin typeface="Volvo Broad Pro Digital" panose="020B0606030202080204" pitchFamily="34" charset="0"/>
              <a:ea typeface="+mn-ea"/>
              <a:cs typeface="+mn-cs"/>
            </a:rPr>
            <a:t>Culture</a:t>
          </a:r>
        </a:p>
      </dsp:txBody>
      <dsp:txXfrm>
        <a:off x="2677837" y="2566535"/>
        <a:ext cx="893263" cy="772778"/>
      </dsp:txXfrm>
    </dsp:sp>
    <dsp:sp modelId="{9036676E-DB8C-4A38-AD03-E1BA4E2B4ABE}">
      <dsp:nvSpPr>
        <dsp:cNvPr id="0" name=""/>
        <dsp:cNvSpPr/>
      </dsp:nvSpPr>
      <dsp:spPr>
        <a:xfrm>
          <a:off x="1083902" y="3099845"/>
          <a:ext cx="615147" cy="530030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57947-6D07-4A1E-8F6C-51E46DCBD89A}">
      <dsp:nvSpPr>
        <dsp:cNvPr id="0" name=""/>
        <dsp:cNvSpPr/>
      </dsp:nvSpPr>
      <dsp:spPr>
        <a:xfrm>
          <a:off x="1231052" y="3086724"/>
          <a:ext cx="1336105" cy="1155888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noProof="0" dirty="0">
              <a:solidFill>
                <a:prstClr val="white"/>
              </a:solidFill>
              <a:latin typeface="Volvo Broad Pro Digital" panose="020B0606030202080204" pitchFamily="34" charset="0"/>
              <a:ea typeface="+mn-ea"/>
              <a:cs typeface="+mn-cs"/>
            </a:rPr>
            <a:t>Automation</a:t>
          </a:r>
        </a:p>
      </dsp:txBody>
      <dsp:txXfrm>
        <a:off x="1452473" y="3278279"/>
        <a:ext cx="893263" cy="772778"/>
      </dsp:txXfrm>
    </dsp:sp>
    <dsp:sp modelId="{80362E97-17F4-43D0-99FD-3162F1F47A73}">
      <dsp:nvSpPr>
        <dsp:cNvPr id="0" name=""/>
        <dsp:cNvSpPr/>
      </dsp:nvSpPr>
      <dsp:spPr>
        <a:xfrm>
          <a:off x="354221" y="2109368"/>
          <a:ext cx="615147" cy="530030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3B413-01D8-4AF3-882D-3313DC8AC24B}">
      <dsp:nvSpPr>
        <dsp:cNvPr id="0" name=""/>
        <dsp:cNvSpPr/>
      </dsp:nvSpPr>
      <dsp:spPr>
        <a:xfrm>
          <a:off x="0" y="2375775"/>
          <a:ext cx="1336105" cy="1155888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300" kern="1200" noProof="0" dirty="0">
              <a:solidFill>
                <a:prstClr val="white"/>
              </a:solidFill>
              <a:latin typeface="Volvo Broad Pro Digital" panose="020B0606030202080204" pitchFamily="34" charset="0"/>
              <a:ea typeface="+mn-ea"/>
              <a:cs typeface="+mn-cs"/>
            </a:rPr>
            <a:t>Technology</a:t>
          </a:r>
          <a:endParaRPr lang="en-US" sz="2300" kern="1200" noProof="0" dirty="0">
            <a:solidFill>
              <a:prstClr val="white"/>
            </a:solidFill>
            <a:latin typeface="Volvo Broad Pro Digital" panose="020B0606030202080204" pitchFamily="34" charset="0"/>
            <a:ea typeface="+mn-ea"/>
            <a:cs typeface="+mn-cs"/>
          </a:endParaRPr>
        </a:p>
      </dsp:txBody>
      <dsp:txXfrm>
        <a:off x="221421" y="2567330"/>
        <a:ext cx="893263" cy="772778"/>
      </dsp:txXfrm>
    </dsp:sp>
    <dsp:sp modelId="{8E2A4E69-38EC-4D4C-B205-2CDCF4F8B0F1}">
      <dsp:nvSpPr>
        <dsp:cNvPr id="0" name=""/>
        <dsp:cNvSpPr/>
      </dsp:nvSpPr>
      <dsp:spPr>
        <a:xfrm>
          <a:off x="0" y="975747"/>
          <a:ext cx="1336105" cy="1155888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solidFill>
                <a:prstClr val="white"/>
              </a:solidFill>
              <a:latin typeface="Volvo Broad Pro Digital" panose="020B0606030202080204" pitchFamily="34" charset="0"/>
              <a:ea typeface="+mn-ea"/>
              <a:cs typeface="+mn-cs"/>
            </a:rPr>
            <a:t>Process</a:t>
          </a:r>
        </a:p>
      </dsp:txBody>
      <dsp:txXfrm>
        <a:off x="221421" y="1167302"/>
        <a:ext cx="893263" cy="772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2AD0D-FCE4-4AC3-80E4-391363750BC0}" type="datetimeFigureOut">
              <a:rPr lang="sv-SE" sz="1100" smtClean="0">
                <a:latin typeface="Arial" pitchFamily="34" charset="0"/>
                <a:cs typeface="Arial" pitchFamily="34" charset="0"/>
              </a:rPr>
              <a:t>2017-07-10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FD27F-DCDB-4D3B-B6DE-946B7D4F34DB}" type="slidenum">
              <a:rPr lang="sv-SE" sz="1100" smtClean="0">
                <a:latin typeface="Arial" pitchFamily="34" charset="0"/>
                <a:cs typeface="Arial" pitchFamily="34" charset="0"/>
              </a:rPr>
              <a:t>‹#›</a:t>
            </a:fld>
            <a:endParaRPr lang="sv-SE" sz="11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8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B35A79AD-8434-4456-9B6E-2D4F4A74A796}" type="datetimeFigureOut">
              <a:rPr lang="sv-SE" smtClean="0"/>
              <a:pPr/>
              <a:t>2017-07-10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3419" y="4740037"/>
            <a:ext cx="5467350" cy="44905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68186CD8-2B5F-47D2-B024-69831587248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423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000"/>
      </a:spcBef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[</a:t>
            </a:r>
            <a:r>
              <a:rPr lang="en-US" dirty="0" err="1" smtClean="0"/>
              <a:t>POC:Arun</a:t>
            </a:r>
            <a:r>
              <a:rPr lang="en-US" dirty="0" smtClean="0"/>
              <a:t> Ramachandran</a:t>
            </a:r>
            <a:r>
              <a:rPr lang="pl-PL" dirty="0" smtClean="0"/>
              <a:t>]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6CD8-2B5F-47D2-B024-698315872481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515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9246">
              <a:spcBef>
                <a:spcPts val="1005"/>
              </a:spcBef>
              <a:defRPr/>
            </a:pPr>
            <a:endParaRPr lang="nl-BE" dirty="0" smtClean="0"/>
          </a:p>
          <a:p>
            <a:pPr defTabSz="919246">
              <a:spcBef>
                <a:spcPts val="1005"/>
              </a:spcBef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6CD8-2B5F-47D2-B024-698315872481}" type="slidenum">
              <a:rPr lang="sv-SE" smtClean="0">
                <a:solidFill>
                  <a:prstClr val="black"/>
                </a:solidFill>
              </a:rPr>
              <a:pPr/>
              <a:t>2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2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9246">
              <a:spcBef>
                <a:spcPts val="1005"/>
              </a:spcBef>
              <a:defRPr/>
            </a:pPr>
            <a:r>
              <a:rPr lang="nl-BE" dirty="0" smtClean="0"/>
              <a:t>DevOps 80 sec video: https://youtu.be/baGHc04fMm0</a:t>
            </a:r>
          </a:p>
          <a:p>
            <a:pPr defTabSz="919246">
              <a:spcBef>
                <a:spcPts val="1005"/>
              </a:spcBef>
              <a:defRPr/>
            </a:pPr>
            <a:r>
              <a:rPr lang="nl-BE" dirty="0" smtClean="0"/>
              <a:t>A lengthy 7 min video: https://www.youtube.com/watch?v=_I94-tJlovg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6CD8-2B5F-47D2-B024-698315872481}" type="slidenum">
              <a:rPr lang="sv-SE" smtClean="0">
                <a:solidFill>
                  <a:prstClr val="black"/>
                </a:solidFill>
              </a:rPr>
              <a:pPr/>
              <a:t>3</a:t>
            </a:fld>
            <a:endParaRPr lang="sv-S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82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7264" indent="-287264"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6CD8-2B5F-47D2-B024-698315872481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657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dirty="0" smtClean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6CD8-2B5F-47D2-B024-698315872481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3838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6CD8-2B5F-47D2-B024-698315872481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981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6CD8-2B5F-47D2-B024-698315872481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3593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6CD8-2B5F-47D2-B024-698315872481}" type="slidenum">
              <a:rPr lang="sv-SE" smtClean="0"/>
              <a:pPr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3593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86CD8-2B5F-47D2-B024-698315872481}" type="slidenum">
              <a:rPr lang="sv-SE" smtClean="0"/>
              <a:pPr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359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1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2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2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83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6" descr="VBS_PPT_bilder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-152400"/>
            <a:ext cx="9152792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ruta 7"/>
          <p:cNvSpPr txBox="1">
            <a:spLocks noChangeArrowheads="1"/>
          </p:cNvSpPr>
          <p:nvPr userDrawn="1"/>
        </p:nvSpPr>
        <p:spPr bwMode="auto">
          <a:xfrm>
            <a:off x="187572" y="6464306"/>
            <a:ext cx="634218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sv-SE" sz="1108" b="1">
                <a:solidFill>
                  <a:srgbClr val="627890"/>
                </a:solidFill>
              </a:rPr>
              <a:t>Volvo Group International Graduate Programme 2011</a:t>
            </a:r>
          </a:p>
        </p:txBody>
      </p:sp>
      <p:pic>
        <p:nvPicPr>
          <p:cNvPr id="5" name="Bildobjekt 3" descr="VBS_PPT_bilde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-152400"/>
            <a:ext cx="9152792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612900"/>
            <a:ext cx="8229600" cy="2933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90546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1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2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48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0167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86305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5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9227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33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239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sz="1800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/>
          </a:p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3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2079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1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2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6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87600" y="6618288"/>
            <a:ext cx="2405062" cy="20955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029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376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537146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5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8063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38003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35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sz="1800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/>
          </a:p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3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0985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1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2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72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245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8603075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5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93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54507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6441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239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sz="1800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/>
          </a:p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3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6377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1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2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936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85992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7551892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5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0088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9719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9625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sz="1800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/>
          </a:p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3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52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5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19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1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2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130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85248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38587278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5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00934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45044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96498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sz="1800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/>
          </a:p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3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84680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1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2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893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16785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8721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2497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5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2953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0214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86053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sz="1800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/>
          </a:p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3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814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1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2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440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01187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12270826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5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914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3171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383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36515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sz="1800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/>
          </a:p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3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88278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1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2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538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841995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41089566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5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64871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10926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9613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sz="1800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/>
          </a:p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3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777801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1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2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52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480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sz="1800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/>
          </a:p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3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2628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89370195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5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121723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073133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03694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sz="1800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/>
          </a:p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3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4454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1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2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218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85710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</p:spTree>
    <p:extLst>
      <p:ext uri="{BB962C8B-B14F-4D97-AF65-F5344CB8AC3E}">
        <p14:creationId xmlns:p14="http://schemas.microsoft.com/office/powerpoint/2010/main" val="25692384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5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54855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36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9" y="349884"/>
            <a:ext cx="3961967" cy="11430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797466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142592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69850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 sz="1800" noProof="0">
              <a:cs typeface="+mn-cs"/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60757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/>
          </a:p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3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318562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177944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2151" y="3705225"/>
            <a:ext cx="7737475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50673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4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72" y="1957194"/>
            <a:ext cx="5666474" cy="7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8490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DevOps Transformation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87600" y="6618288"/>
            <a:ext cx="2405062" cy="2095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2017-05-24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71339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DevOps Transformation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2017-05-24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47138" y="959145"/>
            <a:ext cx="8240271" cy="408690"/>
          </a:xfrm>
        </p:spPr>
        <p:txBody>
          <a:bodyPr anchor="t" anchorCtr="0">
            <a:noAutofit/>
          </a:bodyPr>
          <a:lstStyle>
            <a:lvl1pPr marL="0" indent="0">
              <a:lnSpc>
                <a:spcPts val="27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add sub-heading  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680" y="1865241"/>
            <a:ext cx="8229600" cy="4133056"/>
          </a:xfrm>
        </p:spPr>
        <p:txBody>
          <a:bodyPr/>
          <a:lstStyle>
            <a:lvl1pPr marL="225425" indent="-225425">
              <a:spcBef>
                <a:spcPts val="1800"/>
              </a:spcBef>
              <a:buClr>
                <a:schemeClr val="tx2"/>
              </a:buClr>
              <a:buFont typeface="Symbol" pitchFamily="18" charset="2"/>
              <a:buChar char=""/>
              <a:defRPr/>
            </a:lvl1pPr>
            <a:lvl2pPr>
              <a:spcBef>
                <a:spcPts val="1800"/>
              </a:spcBef>
              <a:defRPr/>
            </a:lvl2pPr>
            <a:lvl3pPr marL="728663" indent="-211138">
              <a:spcBef>
                <a:spcPts val="1800"/>
              </a:spcBef>
              <a:buClr>
                <a:schemeClr val="tx2"/>
              </a:buClr>
              <a:buSzPct val="90000"/>
              <a:buFont typeface="Symbol" pitchFamily="18" charset="2"/>
              <a:buChar char="·"/>
              <a:defRPr/>
            </a:lvl3pPr>
            <a:lvl4pPr marL="981075" indent="-239713">
              <a:spcBef>
                <a:spcPts val="1800"/>
              </a:spcBef>
              <a:defRPr/>
            </a:lvl4pPr>
            <a:lvl5pPr marL="1219200" indent="-225425">
              <a:spcBef>
                <a:spcPts val="18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64385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DevOps Transformation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BB991-70B4-4945-B03A-23D49C42F90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2017-05-24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36455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3228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DevOps Transformation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48B6B9-208B-4632-BEF9-204970A2537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2017-05-24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10108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DevOps Transformation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AB315-E20E-4D83-BD01-AD3F862EE5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2017-05-24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43953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Pictur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DevOps Transformation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2017-05-24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-3175" y="1989138"/>
            <a:ext cx="86519" cy="25193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75043" y="1989138"/>
            <a:ext cx="3999600" cy="25200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 noProof="0" dirty="0"/>
          </a:p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23133" y="1891054"/>
            <a:ext cx="4524499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860425" indent="-317500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721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third picture</a:t>
            </a:r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first picture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second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9" y="349884"/>
            <a:ext cx="3961967" cy="11430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50517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Half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DevOps Transformation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2017-05-24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9089" y="349884"/>
            <a:ext cx="3961967" cy="11430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/>
          </p:nvPr>
        </p:nvSpPr>
        <p:spPr>
          <a:xfrm>
            <a:off x="4572000" y="-1"/>
            <a:ext cx="4572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124905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Three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DevOps Transformation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2017-05-24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0" y="410095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third picture</a:t>
            </a:r>
          </a:p>
        </p:txBody>
      </p:sp>
      <p:sp>
        <p:nvSpPr>
          <p:cNvPr id="9" name="Rectangle 6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0" cy="20268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first picture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052275"/>
            <a:ext cx="4572000" cy="2023200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second picture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22263" y="1876425"/>
            <a:ext cx="3958792" cy="3898900"/>
          </a:xfrm>
        </p:spPr>
        <p:txBody>
          <a:bodyPr/>
          <a:lstStyle>
            <a:lvl1pPr marL="212725" indent="-212725">
              <a:buClr>
                <a:schemeClr val="tx2"/>
              </a:buClr>
              <a:buFont typeface="Symbol" pitchFamily="18" charset="2"/>
              <a:buChar char="·"/>
              <a:defRPr/>
            </a:lvl1pPr>
            <a:lvl3pPr marL="715963" indent="-212725">
              <a:buClr>
                <a:schemeClr val="tx2"/>
              </a:buClr>
              <a:buFont typeface="Symbol" pitchFamily="18" charset="2"/>
              <a:buChar char="·"/>
              <a:defRPr/>
            </a:lvl3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9089" y="349884"/>
            <a:ext cx="3961967" cy="11430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083985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vo - 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DevOps Transformation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990D02-3A8A-4F7A-9A3A-80EC38C13FD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2017-05-24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6130925"/>
          </a:xfr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2691138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6" descr="VBS_PPT_bilder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-152400"/>
            <a:ext cx="9152792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ruta 7"/>
          <p:cNvSpPr txBox="1">
            <a:spLocks noChangeArrowheads="1"/>
          </p:cNvSpPr>
          <p:nvPr userDrawn="1"/>
        </p:nvSpPr>
        <p:spPr bwMode="auto">
          <a:xfrm>
            <a:off x="187572" y="6464306"/>
            <a:ext cx="634218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sv-SE" sz="1108" b="1">
                <a:solidFill>
                  <a:srgbClr val="627890"/>
                </a:solidFill>
              </a:rPr>
              <a:t>Volvo Group International Graduate Programme 2011</a:t>
            </a:r>
          </a:p>
        </p:txBody>
      </p:sp>
      <p:pic>
        <p:nvPicPr>
          <p:cNvPr id="5" name="Bildobjekt 3" descr="VBS_PPT_bilde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-152400"/>
            <a:ext cx="9152792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612900"/>
            <a:ext cx="8229600" cy="2933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729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image" Target="../media/image13.jpeg"/><Relationship Id="rId5" Type="http://schemas.openxmlformats.org/officeDocument/2006/relationships/slideLayout" Target="../slideLayouts/slideLayout6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4.xml"/><Relationship Id="rId9" Type="http://schemas.openxmlformats.org/officeDocument/2006/relationships/image" Target="../media/image1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7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1.xml"/><Relationship Id="rId9" Type="http://schemas.openxmlformats.org/officeDocument/2006/relationships/image" Target="../media/image1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image" Target="../media/image15.jpeg"/><Relationship Id="rId5" Type="http://schemas.openxmlformats.org/officeDocument/2006/relationships/slideLayout" Target="../slideLayouts/slideLayout79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8.xml"/><Relationship Id="rId9" Type="http://schemas.openxmlformats.org/officeDocument/2006/relationships/image" Target="../media/image1.jpeg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8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6.jpe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7.jpeg"/><Relationship Id="rId5" Type="http://schemas.openxmlformats.org/officeDocument/2006/relationships/slideLayout" Target="../slideLayouts/slideLayout2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8.jpeg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image" Target="../media/image9.jpeg"/><Relationship Id="rId5" Type="http://schemas.openxmlformats.org/officeDocument/2006/relationships/slideLayout" Target="../slideLayouts/slideLayout3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image" Target="../media/image1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image" Target="../media/image10.jpeg"/><Relationship Id="rId5" Type="http://schemas.openxmlformats.org/officeDocument/2006/relationships/slideLayout" Target="../slideLayouts/slideLayout44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3.xml"/><Relationship Id="rId9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image" Target="../media/image11.jpeg"/><Relationship Id="rId5" Type="http://schemas.openxmlformats.org/officeDocument/2006/relationships/slideLayout" Target="../slideLayouts/slideLayout51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50.xml"/><Relationship Id="rId9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image" Target="../media/image12.jpeg"/><Relationship Id="rId5" Type="http://schemas.openxmlformats.org/officeDocument/2006/relationships/slideLayout" Target="../slideLayouts/slideLayout5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57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186488"/>
            <a:ext cx="9144000" cy="671512"/>
            <a:chOff x="0" y="6186488"/>
            <a:chExt cx="9144000" cy="671512"/>
          </a:xfrm>
        </p:grpSpPr>
        <p:pic>
          <p:nvPicPr>
            <p:cNvPr id="8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noProof="0"/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Rectangle 7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39726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339725" y="6619877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/>
              <a:t>Volvo Group</a:t>
            </a:r>
            <a:r>
              <a:rPr lang="en-US" sz="1050" b="1" baseline="0" noProof="0"/>
              <a:t> IT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687600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8865338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6186488"/>
            <a:ext cx="9144000" cy="671512"/>
            <a:chOff x="0" y="6186488"/>
            <a:chExt cx="9144000" cy="671512"/>
          </a:xfrm>
        </p:grpSpPr>
        <p:pic>
          <p:nvPicPr>
            <p:cNvPr id="17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noProof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16" name="Picture 16" descr="02_Trucks_ppt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6" y="2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6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/>
              <a:t>Volvo Group</a:t>
            </a:r>
            <a:r>
              <a:rPr lang="en-US" sz="1050" b="1" baseline="0" noProof="0"/>
              <a:t> IT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600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10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6186488"/>
            <a:ext cx="9144000" cy="671512"/>
            <a:chOff x="0" y="6186488"/>
            <a:chExt cx="9144000" cy="671512"/>
          </a:xfrm>
        </p:grpSpPr>
        <p:pic>
          <p:nvPicPr>
            <p:cNvPr id="17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noProof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16" name="Picture 31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-5742"/>
            <a:ext cx="6026150" cy="613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6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/>
              <a:t>Volvo Group</a:t>
            </a:r>
            <a:r>
              <a:rPr lang="en-US" sz="1050" b="1" baseline="0" noProof="0"/>
              <a:t> IT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600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700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6186488"/>
            <a:ext cx="9144000" cy="671512"/>
            <a:chOff x="0" y="6186488"/>
            <a:chExt cx="9144000" cy="671512"/>
          </a:xfrm>
        </p:grpSpPr>
        <p:pic>
          <p:nvPicPr>
            <p:cNvPr id="17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noProof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15" name="Picture 13" descr="Volvo_Trucks_Eicher_ppt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6" y="2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6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/>
              <a:t>Volvo Group</a:t>
            </a:r>
            <a:r>
              <a:rPr lang="en-US" sz="1050" b="1" baseline="0" noProof="0"/>
              <a:t> IT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600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355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92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186488"/>
            <a:ext cx="9144000" cy="671512"/>
            <a:chOff x="0" y="6186488"/>
            <a:chExt cx="9144000" cy="671512"/>
          </a:xfrm>
        </p:grpSpPr>
        <p:pic>
          <p:nvPicPr>
            <p:cNvPr id="16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6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DevOps Transformation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>
                <a:solidFill>
                  <a:srgbClr val="000000"/>
                </a:solidFill>
              </a:rPr>
              <a:t>Volvo Group IT</a:t>
            </a:r>
            <a:endParaRPr lang="en-US" sz="900">
              <a:solidFill>
                <a:srgbClr val="000000"/>
              </a:solidFill>
            </a:endParaRPr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600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2017-05-24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5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6186488"/>
            <a:ext cx="9144000" cy="671512"/>
            <a:chOff x="0" y="6186488"/>
            <a:chExt cx="9144000" cy="671512"/>
          </a:xfrm>
        </p:grpSpPr>
        <p:pic>
          <p:nvPicPr>
            <p:cNvPr id="16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noProof="0"/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6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/>
              <a:t>Volvo Group</a:t>
            </a:r>
            <a:r>
              <a:rPr lang="en-US" sz="1050" b="1" baseline="0" noProof="0"/>
              <a:t> IT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600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4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78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0" y="6186488"/>
            <a:ext cx="9144000" cy="671512"/>
            <a:chOff x="0" y="6186488"/>
            <a:chExt cx="9144000" cy="671512"/>
          </a:xfrm>
        </p:grpSpPr>
        <p:pic>
          <p:nvPicPr>
            <p:cNvPr id="20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noProof="0"/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2050" name="Picture 2" descr="01_VolvoAB_ppt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6" y="2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6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/>
              <a:t>Volvo Group</a:t>
            </a:r>
            <a:r>
              <a:rPr lang="en-US" sz="1050" b="1" baseline="0" noProof="0"/>
              <a:t> IT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600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089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6186488"/>
            <a:ext cx="9144000" cy="671512"/>
            <a:chOff x="0" y="6186488"/>
            <a:chExt cx="9144000" cy="671512"/>
          </a:xfrm>
        </p:grpSpPr>
        <p:pic>
          <p:nvPicPr>
            <p:cNvPr id="16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noProof="0"/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3074" name="Picture 2" descr="10_Trucks_ppt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6" y="2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6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/>
              <a:t>Volvo Group</a:t>
            </a:r>
            <a:r>
              <a:rPr lang="en-US" sz="1050" b="1" baseline="0" noProof="0"/>
              <a:t> IT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600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28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6186488"/>
            <a:ext cx="9144000" cy="671512"/>
            <a:chOff x="0" y="6186488"/>
            <a:chExt cx="9144000" cy="671512"/>
          </a:xfrm>
        </p:grpSpPr>
        <p:pic>
          <p:nvPicPr>
            <p:cNvPr id="17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noProof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16" name="Picture 33" descr="01_VolvoAB_IronMark_ppt_V4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6" y="2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6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/>
              <a:t>Volvo Group</a:t>
            </a:r>
            <a:r>
              <a:rPr lang="en-US" sz="1050" b="1" baseline="0" noProof="0"/>
              <a:t> IT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600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23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6186488"/>
            <a:ext cx="9144000" cy="671512"/>
            <a:chOff x="0" y="6186488"/>
            <a:chExt cx="9144000" cy="671512"/>
          </a:xfrm>
        </p:grpSpPr>
        <p:pic>
          <p:nvPicPr>
            <p:cNvPr id="17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noProof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16" name="Picture 33" descr="04_Buses_ppt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6" y="2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6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/>
              <a:t>Volvo Group</a:t>
            </a:r>
            <a:r>
              <a:rPr lang="en-US" sz="1050" b="1" baseline="0" noProof="0"/>
              <a:t> IT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600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341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6186488"/>
            <a:ext cx="9144000" cy="671512"/>
            <a:chOff x="0" y="6186488"/>
            <a:chExt cx="9144000" cy="671512"/>
          </a:xfrm>
        </p:grpSpPr>
        <p:pic>
          <p:nvPicPr>
            <p:cNvPr id="17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noProof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15" name="Picture 26" descr="07_VCE_ppt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6" y="2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6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/>
              <a:t>Volvo Group</a:t>
            </a:r>
            <a:r>
              <a:rPr lang="en-US" sz="1050" b="1" baseline="0" noProof="0"/>
              <a:t> IT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600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02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6186488"/>
            <a:ext cx="9144000" cy="671512"/>
            <a:chOff x="0" y="6186488"/>
            <a:chExt cx="9144000" cy="671512"/>
          </a:xfrm>
        </p:grpSpPr>
        <p:pic>
          <p:nvPicPr>
            <p:cNvPr id="17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noProof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15" name="Picture 13" descr="02_Penta_ppt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6" y="2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6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/>
              <a:t>Volvo Group</a:t>
            </a:r>
            <a:r>
              <a:rPr lang="en-US" sz="1050" b="1" baseline="0" noProof="0"/>
              <a:t> IT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600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420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6186488"/>
            <a:ext cx="9144000" cy="671512"/>
            <a:chOff x="0" y="6186488"/>
            <a:chExt cx="9144000" cy="671512"/>
          </a:xfrm>
        </p:grpSpPr>
        <p:pic>
          <p:nvPicPr>
            <p:cNvPr id="17" name="Picture 18" descr="grått band nertill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29350"/>
              <a:ext cx="7972425" cy="62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>
              <a:off x="0" y="6186488"/>
              <a:ext cx="9144000" cy="0"/>
            </a:xfrm>
            <a:prstGeom prst="line">
              <a:avLst/>
            </a:prstGeom>
            <a:noFill/>
            <a:ln w="25400">
              <a:solidFill>
                <a:srgbClr val="000F6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noProof="0"/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583" y="6473031"/>
              <a:ext cx="922450" cy="126000"/>
            </a:xfrm>
            <a:prstGeom prst="rect">
              <a:avLst/>
            </a:prstGeom>
          </p:spPr>
        </p:pic>
      </p:grpSp>
      <p:pic>
        <p:nvPicPr>
          <p:cNvPr id="15" name="Picture 14" descr="01_Trucks_ppt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1" y="-9525"/>
            <a:ext cx="47529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932" y="35415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80" y="1692965"/>
            <a:ext cx="8229600" cy="413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4950" lvl="0" indent="-234950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marL="860425" lvl="2" indent="-207963" algn="l" rtl="0" fontAlgn="base">
              <a:spcBef>
                <a:spcPct val="40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</a:pPr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9726" y="6426200"/>
            <a:ext cx="6873875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725" y="6619877"/>
            <a:ext cx="503238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fld id="{240FB22A-A709-4A20-9453-BB141F39FCB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39725" y="6256338"/>
            <a:ext cx="2133600" cy="22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0"/>
              </a:spcBef>
            </a:pPr>
            <a:r>
              <a:rPr lang="en-US" sz="1050" b="1" noProof="0"/>
              <a:t>Volvo Group</a:t>
            </a:r>
            <a:r>
              <a:rPr lang="en-US" sz="1050" b="1" baseline="0" noProof="0"/>
              <a:t> IT</a:t>
            </a:r>
            <a:endParaRPr lang="en-US" sz="900" noProof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600" y="6618288"/>
            <a:ext cx="240506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AEAEA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000"/>
            </a:lvl1pPr>
          </a:lstStyle>
          <a:p>
            <a:r>
              <a:rPr lang="en-US" noProof="0" smtClean="0"/>
              <a:t>2017-05-24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7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mtClean="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Symbol" pitchFamily="18" charset="2"/>
        <a:buChar char="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03238" indent="-2508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0425" indent="-317500" algn="l" defTabSz="914400" rtl="0" eaLnBrk="1" latinLnBrk="0" hangingPunct="1">
        <a:spcBef>
          <a:spcPts val="1800"/>
        </a:spcBef>
        <a:buSzPct val="90000"/>
        <a:buFont typeface="Arial" pitchFamily="34" charset="0"/>
        <a:buChar char="•"/>
        <a:defRPr lang="en-US" sz="2000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93775" indent="-252413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19200" indent="-212725" algn="l" defTabSz="914400" rtl="0" eaLnBrk="1" latinLnBrk="0" hangingPunct="1">
        <a:spcBef>
          <a:spcPts val="1800"/>
        </a:spcBef>
        <a:buClr>
          <a:schemeClr val="tx2"/>
        </a:buClr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baGHc04fMm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151" y="3610303"/>
            <a:ext cx="8055609" cy="2532303"/>
          </a:xfrm>
        </p:spPr>
        <p:txBody>
          <a:bodyPr/>
          <a:lstStyle/>
          <a:p>
            <a:r>
              <a:rPr lang="en-US" dirty="0"/>
              <a:t>Shared IT Services</a:t>
            </a:r>
            <a:br>
              <a:rPr lang="en-US" dirty="0"/>
            </a:br>
            <a:r>
              <a:rPr lang="en-US" dirty="0" err="1" smtClean="0"/>
              <a:t>DevOps</a:t>
            </a:r>
            <a:r>
              <a:rPr lang="pl-PL" dirty="0" smtClean="0"/>
              <a:t> </a:t>
            </a:r>
            <a:r>
              <a:rPr lang="en-US" dirty="0" smtClean="0"/>
              <a:t>-</a:t>
            </a:r>
            <a:r>
              <a:rPr lang="pl-PL" dirty="0" smtClean="0"/>
              <a:t> </a:t>
            </a:r>
            <a:r>
              <a:rPr lang="en-US" dirty="0" smtClean="0"/>
              <a:t>T</a:t>
            </a:r>
            <a:r>
              <a:rPr lang="pl-PL" dirty="0" smtClean="0"/>
              <a:t>ransformation</a:t>
            </a:r>
            <a:r>
              <a:rPr lang="en-US" dirty="0" smtClean="0"/>
              <a:t> </a:t>
            </a:r>
            <a:r>
              <a:rPr lang="pl-PL" dirty="0" smtClean="0"/>
              <a:t/>
            </a:r>
            <a:br>
              <a:rPr lang="pl-PL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pl-PL" dirty="0" smtClean="0"/>
              <a:t/>
            </a:r>
            <a:br>
              <a:rPr lang="pl-PL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Who are the pilots ?</a:t>
            </a:r>
            <a:endParaRPr lang="pl-PL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2066471"/>
            <a:ext cx="8229600" cy="401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46840" y="1141924"/>
            <a:ext cx="8355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2017 target is to transform 5 teams</a:t>
            </a:r>
            <a:r>
              <a:rPr lang="en-US" dirty="0"/>
              <a:t> and learn about </a:t>
            </a:r>
            <a:r>
              <a:rPr lang="en-US" dirty="0" err="1"/>
              <a:t>DevOps</a:t>
            </a:r>
            <a:r>
              <a:rPr lang="en-US" dirty="0"/>
              <a:t> as much as possible in order to be able to design and execute the change project for Volvo Group IT</a:t>
            </a:r>
          </a:p>
        </p:txBody>
      </p:sp>
    </p:spTree>
    <p:extLst>
      <p:ext uri="{BB962C8B-B14F-4D97-AF65-F5344CB8AC3E}">
        <p14:creationId xmlns:p14="http://schemas.microsoft.com/office/powerpoint/2010/main" val="373754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080211"/>
              </p:ext>
            </p:extLst>
          </p:nvPr>
        </p:nvGraphicFramePr>
        <p:xfrm>
          <a:off x="325438" y="1219202"/>
          <a:ext cx="8229600" cy="4721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61473">
                <a:tc>
                  <a:txBody>
                    <a:bodyPr/>
                    <a:lstStyle/>
                    <a:p>
                      <a:r>
                        <a:rPr lang="pl-PL" dirty="0" smtClean="0"/>
                        <a:t>Eficode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Pilot team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Project team</a:t>
                      </a:r>
                      <a:endParaRPr lang="pl-P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 smtClean="0"/>
                        <a:t>Driver role</a:t>
                      </a:r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1" dirty="0" smtClean="0"/>
                        <a:t>Observer role</a:t>
                      </a:r>
                      <a:endParaRPr lang="pl-PL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 smtClean="0"/>
                        <a:t>Will</a:t>
                      </a:r>
                      <a:r>
                        <a:rPr lang="pl-PL" sz="1400" baseline="0" dirty="0" smtClean="0"/>
                        <a:t> assess the team and propose the next steps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 smtClean="0"/>
                        <a:t>Will actively participate in the pilot</a:t>
                      </a:r>
                      <a:r>
                        <a:rPr lang="pl-PL" sz="1400" baseline="0" dirty="0" smtClean="0"/>
                        <a:t> transformation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 smtClean="0"/>
                        <a:t>Will monitor</a:t>
                      </a:r>
                      <a:r>
                        <a:rPr lang="pl-PL" sz="1400" baseline="0" dirty="0" smtClean="0"/>
                        <a:t> the pilot project and learn based on the observations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 smtClean="0"/>
                        <a:t>Will start</a:t>
                      </a:r>
                      <a:r>
                        <a:rPr lang="pl-PL" sz="1400" baseline="0" dirty="0" smtClean="0"/>
                        <a:t> and drive the transformation project according to the agreed scope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baseline="0" dirty="0" smtClean="0"/>
                        <a:t>Will document the observations and share with the project team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 smtClean="0"/>
                        <a:t>Will support the pilot project if required (ex.</a:t>
                      </a:r>
                      <a:r>
                        <a:rPr lang="pl-PL" sz="1400" baseline="0" dirty="0" smtClean="0"/>
                        <a:t> administration, communication..)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 smtClean="0"/>
                        <a:t>Will document the findings</a:t>
                      </a:r>
                      <a:r>
                        <a:rPr lang="pl-PL" sz="1400" baseline="0" dirty="0" smtClean="0"/>
                        <a:t> and results as well as share with the project team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 smtClean="0"/>
                        <a:t>Will support in designing the implementation approach for the next teams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 smtClean="0"/>
                        <a:t>Will document the observations in order to produce the methodology for further concept roll out and and</a:t>
                      </a:r>
                      <a:r>
                        <a:rPr lang="pl-PL" sz="1400" baseline="0" dirty="0" smtClean="0"/>
                        <a:t> design the implementation approach</a:t>
                      </a: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l-PL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Roles and responsibilities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472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680" y="1371600"/>
            <a:ext cx="5949996" cy="470988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Kick </a:t>
            </a:r>
            <a:r>
              <a:rPr lang="en-US" sz="1800" dirty="0"/>
              <a:t>off all agreed pilots and transform with the help of </a:t>
            </a:r>
            <a:r>
              <a:rPr lang="en-US" sz="1800" dirty="0" err="1"/>
              <a:t>Eficode</a:t>
            </a:r>
            <a:r>
              <a:rPr lang="en-US" sz="1800" dirty="0"/>
              <a:t> experts</a:t>
            </a:r>
          </a:p>
          <a:p>
            <a:r>
              <a:rPr lang="en-US" sz="1800" dirty="0"/>
              <a:t>D</a:t>
            </a:r>
            <a:r>
              <a:rPr lang="en-US" sz="1800" dirty="0" smtClean="0"/>
              <a:t>efine </a:t>
            </a:r>
            <a:r>
              <a:rPr lang="en-US" sz="1800" dirty="0"/>
              <a:t>best practice </a:t>
            </a:r>
            <a:r>
              <a:rPr lang="en-US" sz="1800" dirty="0" smtClean="0"/>
              <a:t>on continuous </a:t>
            </a:r>
            <a:r>
              <a:rPr lang="en-US" sz="1800" dirty="0"/>
              <a:t>delivery pipeline Volvo Group IT </a:t>
            </a:r>
          </a:p>
          <a:p>
            <a:r>
              <a:rPr lang="en-US" sz="1800" dirty="0" smtClean="0"/>
              <a:t>Understand </a:t>
            </a:r>
            <a:r>
              <a:rPr lang="en-US" sz="1800" dirty="0"/>
              <a:t>the benefits and opportunities resulting from DevOps culture </a:t>
            </a:r>
            <a:endParaRPr lang="en-US" sz="1800" dirty="0" smtClean="0"/>
          </a:p>
          <a:p>
            <a:r>
              <a:rPr lang="en-US" sz="1800" dirty="0" smtClean="0"/>
              <a:t>Establish </a:t>
            </a:r>
            <a:r>
              <a:rPr lang="en-US" sz="1800" dirty="0"/>
              <a:t>DevOps KPIs to be monitored on the Group IT level</a:t>
            </a:r>
          </a:p>
          <a:p>
            <a:r>
              <a:rPr lang="en-US" sz="1800" dirty="0" smtClean="0"/>
              <a:t>Secure </a:t>
            </a:r>
            <a:r>
              <a:rPr lang="en-US" sz="1800" dirty="0"/>
              <a:t>buy-in in Group IT organization via promotion of DevOps </a:t>
            </a:r>
            <a:r>
              <a:rPr lang="en-US" sz="1800" dirty="0" smtClean="0"/>
              <a:t>concept</a:t>
            </a:r>
          </a:p>
          <a:p>
            <a:r>
              <a:rPr lang="en-US" sz="1800" dirty="0" smtClean="0"/>
              <a:t>Design </a:t>
            </a:r>
            <a:r>
              <a:rPr lang="en-US" sz="1800" dirty="0"/>
              <a:t>and start the change project for further concept roll outs </a:t>
            </a:r>
            <a:endParaRPr lang="en-US" sz="1800" dirty="0" smtClean="0"/>
          </a:p>
          <a:p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targets for 2017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343" y="1481302"/>
            <a:ext cx="2341563" cy="15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806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Questions 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15" y="1271841"/>
            <a:ext cx="7869793" cy="33001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012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679" y="883560"/>
            <a:ext cx="8659663" cy="5237840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Assess </a:t>
            </a:r>
            <a:r>
              <a:rPr lang="en-IN" dirty="0"/>
              <a:t>the state of the current DevOps implementation and identify areas for </a:t>
            </a:r>
            <a:r>
              <a:rPr lang="en-IN" dirty="0" smtClean="0"/>
              <a:t>improvement.</a:t>
            </a:r>
          </a:p>
          <a:p>
            <a:r>
              <a:rPr lang="en-IN" dirty="0" smtClean="0"/>
              <a:t>What is the mission (team members were asked )</a:t>
            </a:r>
          </a:p>
          <a:p>
            <a:r>
              <a:rPr lang="en-IN" dirty="0" smtClean="0"/>
              <a:t>Focus on how to increase the product’s </a:t>
            </a:r>
            <a:r>
              <a:rPr lang="en-IN" dirty="0"/>
              <a:t>quality, enhance development and optimize development practices </a:t>
            </a:r>
            <a:r>
              <a:rPr lang="en-IN" dirty="0" smtClean="0"/>
              <a:t>within the </a:t>
            </a:r>
            <a:r>
              <a:rPr lang="en-IN" dirty="0"/>
              <a:t>team</a:t>
            </a:r>
            <a:r>
              <a:rPr lang="en-IN" dirty="0" smtClean="0"/>
              <a:t>.</a:t>
            </a:r>
          </a:p>
          <a:p>
            <a:r>
              <a:rPr lang="en-IN" dirty="0"/>
              <a:t>The evaluation is based on </a:t>
            </a:r>
            <a:r>
              <a:rPr lang="en-IN" dirty="0" err="1"/>
              <a:t>Eficode’s</a:t>
            </a:r>
            <a:r>
              <a:rPr lang="en-IN" dirty="0"/>
              <a:t> maturity model which includes:</a:t>
            </a:r>
          </a:p>
          <a:p>
            <a:pPr lvl="1"/>
            <a:r>
              <a:rPr lang="en-IN" dirty="0" err="1" smtClean="0"/>
              <a:t>Devops</a:t>
            </a:r>
            <a:r>
              <a:rPr lang="en-IN" dirty="0" smtClean="0"/>
              <a:t> </a:t>
            </a:r>
            <a:r>
              <a:rPr lang="en-IN" dirty="0"/>
              <a:t>maturity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Automation maturity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Test automation maturity</a:t>
            </a:r>
            <a:endParaRPr lang="en-US" dirty="0" smtClean="0"/>
          </a:p>
          <a:p>
            <a:r>
              <a:rPr lang="en-US" dirty="0"/>
              <a:t>Background information of the project </a:t>
            </a:r>
          </a:p>
          <a:p>
            <a:r>
              <a:rPr lang="en-US" dirty="0"/>
              <a:t>How many members </a:t>
            </a:r>
            <a:r>
              <a:rPr lang="en-US" dirty="0" err="1"/>
              <a:t>dev</a:t>
            </a:r>
            <a:r>
              <a:rPr lang="en-US" dirty="0"/>
              <a:t>, test , Communication, location, roles defined, exp. Team restructure (sharing people between the project), along with Technical architecture, Short / Long (frequent ) </a:t>
            </a:r>
            <a:r>
              <a:rPr lang="en-US" dirty="0" smtClean="0"/>
              <a:t>meetings</a:t>
            </a:r>
          </a:p>
          <a:p>
            <a:r>
              <a:rPr lang="en-US" dirty="0" smtClean="0"/>
              <a:t>Frist </a:t>
            </a:r>
            <a:r>
              <a:rPr lang="en-US" dirty="0" err="1" smtClean="0"/>
              <a:t>Dev</a:t>
            </a:r>
            <a:r>
              <a:rPr lang="en-US" dirty="0" smtClean="0"/>
              <a:t> – Test – Deployment local </a:t>
            </a:r>
            <a:r>
              <a:rPr lang="en-US" dirty="0" err="1" smtClean="0"/>
              <a:t>env</a:t>
            </a:r>
            <a:r>
              <a:rPr lang="en-US" dirty="0" smtClean="0"/>
              <a:t>. &amp; the Ops</a:t>
            </a:r>
          </a:p>
          <a:p>
            <a:r>
              <a:rPr lang="en-US" dirty="0" smtClean="0"/>
              <a:t>SCRUM, Waterfall, Agile Method – or combination of all 3 with VPS4 IT</a:t>
            </a:r>
            <a:endParaRPr lang="en-US" dirty="0"/>
          </a:p>
          <a:p>
            <a:pPr marL="252413" lvl="1" indent="0">
              <a:buNone/>
            </a:pPr>
            <a:r>
              <a:rPr lang="en-US" dirty="0" smtClean="0"/>
              <a:t> 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Eficode</a:t>
            </a:r>
            <a:r>
              <a:rPr lang="en-US" dirty="0" smtClean="0"/>
              <a:t> with </a:t>
            </a:r>
            <a:r>
              <a:rPr lang="en-US" dirty="0" smtClean="0"/>
              <a:t>P</a:t>
            </a:r>
            <a:r>
              <a:rPr lang="en-US" dirty="0" smtClean="0"/>
              <a:t>roject Team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870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679" y="812800"/>
            <a:ext cx="8659663" cy="525780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Reduce </a:t>
            </a:r>
            <a:r>
              <a:rPr lang="en-IN" dirty="0" smtClean="0"/>
              <a:t>Lead-time &amp; Increase </a:t>
            </a:r>
            <a:r>
              <a:rPr lang="en-IN" dirty="0"/>
              <a:t>Quality </a:t>
            </a:r>
            <a:endParaRPr lang="en-IN" dirty="0" smtClean="0"/>
          </a:p>
          <a:p>
            <a:pPr lvl="1"/>
            <a:r>
              <a:rPr lang="en-US" dirty="0" smtClean="0"/>
              <a:t>Version Control </a:t>
            </a:r>
          </a:p>
          <a:p>
            <a:pPr lvl="2"/>
            <a:r>
              <a:rPr lang="en-US" dirty="0" smtClean="0"/>
              <a:t>Branch &amp; Merging strategy, Release Branch, Test &amp; source code in same repo, what other CI’s present under VC tool.</a:t>
            </a:r>
          </a:p>
          <a:p>
            <a:pPr lvl="2"/>
            <a:r>
              <a:rPr lang="en-US" dirty="0" smtClean="0"/>
              <a:t>How frequently pull the changes to get the updated changes from the repo.</a:t>
            </a:r>
          </a:p>
          <a:p>
            <a:pPr lvl="2"/>
            <a:r>
              <a:rPr lang="en-US" dirty="0" smtClean="0"/>
              <a:t>Some of the code is not touched. Learn by breaking it </a:t>
            </a:r>
            <a:endParaRPr lang="en-US" dirty="0" smtClean="0"/>
          </a:p>
          <a:p>
            <a:pPr lvl="1"/>
            <a:r>
              <a:rPr lang="en-US" dirty="0" smtClean="0"/>
              <a:t>Continuous Integration</a:t>
            </a:r>
          </a:p>
          <a:p>
            <a:pPr lvl="2"/>
            <a:r>
              <a:rPr lang="en-US" dirty="0" smtClean="0"/>
              <a:t>Is the CI set up running fine. Configured the automatic build &amp; deployment  but are you triggering it manually? </a:t>
            </a:r>
          </a:p>
          <a:p>
            <a:pPr lvl="2"/>
            <a:r>
              <a:rPr lang="en-US" dirty="0" smtClean="0"/>
              <a:t>Nightly build, where the binaries are stored</a:t>
            </a:r>
          </a:p>
          <a:p>
            <a:pPr lvl="2"/>
            <a:r>
              <a:rPr lang="en-US" dirty="0"/>
              <a:t>Dedicated CI machine / server </a:t>
            </a:r>
            <a:r>
              <a:rPr lang="en-US" dirty="0" smtClean="0"/>
              <a:t>present</a:t>
            </a:r>
          </a:p>
          <a:p>
            <a:pPr lvl="1"/>
            <a:r>
              <a:rPr lang="en-US" dirty="0" smtClean="0"/>
              <a:t>Testing </a:t>
            </a:r>
          </a:p>
          <a:p>
            <a:pPr lvl="2"/>
            <a:r>
              <a:rPr lang="en-US" dirty="0" err="1" smtClean="0"/>
              <a:t>Sonarcube</a:t>
            </a:r>
            <a:r>
              <a:rPr lang="en-US" dirty="0" smtClean="0"/>
              <a:t> for code review, Sharing the reports with the business on the tasks delivered.</a:t>
            </a:r>
          </a:p>
          <a:p>
            <a:pPr lvl="2"/>
            <a:r>
              <a:rPr lang="en-US" dirty="0" smtClean="0"/>
              <a:t> No. of automated test case execution</a:t>
            </a:r>
          </a:p>
          <a:p>
            <a:pPr lvl="1"/>
            <a:r>
              <a:rPr lang="en-US" dirty="0" smtClean="0"/>
              <a:t>Release : Release cycle (3 months ?) Pushing the deadlines for any releases, UAT Phase 2 weeks ?</a:t>
            </a:r>
          </a:p>
          <a:p>
            <a:pPr marL="252413" lvl="1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marL="252413" lvl="1" indent="0">
              <a:buNone/>
            </a:pP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7932" y="290650"/>
            <a:ext cx="8229600" cy="632821"/>
          </a:xfrm>
        </p:spPr>
        <p:txBody>
          <a:bodyPr/>
          <a:lstStyle/>
          <a:p>
            <a:r>
              <a:rPr lang="en-US" dirty="0" err="1" smtClean="0"/>
              <a:t>Eficode</a:t>
            </a:r>
            <a:r>
              <a:rPr lang="en-US" dirty="0" smtClean="0"/>
              <a:t> with </a:t>
            </a:r>
            <a:r>
              <a:rPr lang="en-US" dirty="0" err="1"/>
              <a:t>P</a:t>
            </a:r>
            <a:r>
              <a:rPr lang="en-US" dirty="0" err="1" smtClean="0"/>
              <a:t>rojectTeam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783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935903"/>
              </p:ext>
            </p:extLst>
          </p:nvPr>
        </p:nvGraphicFramePr>
        <p:xfrm>
          <a:off x="244825" y="853933"/>
          <a:ext cx="4130225" cy="4966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4AB315-E20E-4D83-BD01-AD3F862EE5EA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2017-05-24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09505" y="246139"/>
            <a:ext cx="5026156" cy="519686"/>
          </a:xfrm>
        </p:spPr>
        <p:txBody>
          <a:bodyPr/>
          <a:lstStyle/>
          <a:p>
            <a:r>
              <a:rPr lang="pl-PL" dirty="0" smtClean="0"/>
              <a:t>Agenda</a:t>
            </a:r>
            <a:endParaRPr lang="sv-SE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39725" y="6426200"/>
            <a:ext cx="6873875" cy="215900"/>
          </a:xfrm>
        </p:spPr>
        <p:txBody>
          <a:bodyPr/>
          <a:lstStyle/>
          <a:p>
            <a:r>
              <a:rPr lang="en-US" smtClean="0"/>
              <a:t>DevOps Transformation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\\Vcn.ds.volvo.net\cli-hm\hm1178\a247878\My Documents\My Pictures\DevOp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31" y="2113441"/>
            <a:ext cx="4808805" cy="248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3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4AB315-E20E-4D83-BD01-AD3F862EE5EA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2017-05-24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93723" y="496773"/>
            <a:ext cx="5026156" cy="736305"/>
          </a:xfrm>
        </p:spPr>
        <p:txBody>
          <a:bodyPr/>
          <a:lstStyle/>
          <a:p>
            <a:r>
              <a:rPr lang="pl-PL" dirty="0" smtClean="0"/>
              <a:t>DevOps </a:t>
            </a:r>
            <a:r>
              <a:rPr lang="en-US" dirty="0" smtClean="0"/>
              <a:t>T</a:t>
            </a:r>
            <a:r>
              <a:rPr lang="pl-PL" dirty="0" smtClean="0"/>
              <a:t>eam </a:t>
            </a:r>
            <a:r>
              <a:rPr lang="en-US" dirty="0" smtClean="0"/>
              <a:t> </a:t>
            </a:r>
            <a:endParaRPr lang="sv-SE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39725" y="6426200"/>
            <a:ext cx="6873875" cy="215900"/>
          </a:xfrm>
        </p:spPr>
        <p:txBody>
          <a:bodyPr/>
          <a:lstStyle/>
          <a:p>
            <a:r>
              <a:rPr lang="en-US" smtClean="0"/>
              <a:t>DevOps Transformation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976203"/>
              </p:ext>
            </p:extLst>
          </p:nvPr>
        </p:nvGraphicFramePr>
        <p:xfrm>
          <a:off x="385291" y="1856463"/>
          <a:ext cx="6498223" cy="3298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962"/>
                <a:gridCol w="3623261"/>
              </a:tblGrid>
              <a:tr h="436098">
                <a:tc>
                  <a:txBody>
                    <a:bodyPr/>
                    <a:lstStyle/>
                    <a:p>
                      <a:r>
                        <a:rPr lang="pl-PL" dirty="0" smtClean="0"/>
                        <a:t>Team member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smtClean="0"/>
                        <a:t>Representing </a:t>
                      </a:r>
                      <a:endParaRPr lang="pl-PL" dirty="0"/>
                    </a:p>
                  </a:txBody>
                  <a:tcPr/>
                </a:tc>
              </a:tr>
              <a:tr h="422031">
                <a:tc>
                  <a:txBody>
                    <a:bodyPr/>
                    <a:lstStyle/>
                    <a:p>
                      <a:r>
                        <a:rPr lang="pl-PL" sz="1800" b="1" dirty="0" smtClean="0"/>
                        <a:t>Marcin Klimkiewicz</a:t>
                      </a:r>
                      <a:endParaRPr lang="pl-PL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PM – SITS</a:t>
                      </a:r>
                      <a:r>
                        <a:rPr lang="pl-PL" sz="1800" baseline="0" dirty="0" smtClean="0"/>
                        <a:t> EMEA</a:t>
                      </a:r>
                      <a:endParaRPr lang="pl-PL" sz="1800" dirty="0"/>
                    </a:p>
                  </a:txBody>
                  <a:tcPr/>
                </a:tc>
              </a:tr>
              <a:tr h="492369">
                <a:tc>
                  <a:txBody>
                    <a:bodyPr/>
                    <a:lstStyle/>
                    <a:p>
                      <a:r>
                        <a:rPr lang="pl-PL" sz="1800" b="1" dirty="0" smtClean="0"/>
                        <a:t>Waldemar Jankowski</a:t>
                      </a:r>
                      <a:endParaRPr lang="pl-PL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Development Platforms&amp;Tools</a:t>
                      </a:r>
                    </a:p>
                  </a:txBody>
                  <a:tcPr/>
                </a:tc>
              </a:tr>
              <a:tr h="492369">
                <a:tc>
                  <a:txBody>
                    <a:bodyPr/>
                    <a:lstStyle/>
                    <a:p>
                      <a:r>
                        <a:rPr lang="pl-PL" sz="1800" b="1" dirty="0" smtClean="0"/>
                        <a:t>Fryderyk Kajdzik</a:t>
                      </a:r>
                      <a:endParaRPr lang="pl-PL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Runtime Practice Support (RPS)</a:t>
                      </a:r>
                      <a:endParaRPr lang="pl-PL" sz="1800" dirty="0"/>
                    </a:p>
                  </a:txBody>
                  <a:tcPr/>
                </a:tc>
              </a:tr>
              <a:tr h="407963">
                <a:tc>
                  <a:txBody>
                    <a:bodyPr/>
                    <a:lstStyle/>
                    <a:p>
                      <a:r>
                        <a:rPr lang="pl-PL" sz="1800" b="1" dirty="0" smtClean="0"/>
                        <a:t>Katarzyna</a:t>
                      </a:r>
                      <a:r>
                        <a:rPr lang="pl-PL" sz="1800" b="1" baseline="0" dirty="0" smtClean="0"/>
                        <a:t> Wojcik</a:t>
                      </a:r>
                      <a:endParaRPr lang="pl-PL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VPS4IT</a:t>
                      </a:r>
                    </a:p>
                  </a:txBody>
                  <a:tcPr/>
                </a:tc>
              </a:tr>
              <a:tr h="407963">
                <a:tc>
                  <a:txBody>
                    <a:bodyPr/>
                    <a:lstStyle/>
                    <a:p>
                      <a:r>
                        <a:rPr lang="pl-PL" sz="1800" b="1" dirty="0" smtClean="0"/>
                        <a:t>Rafal Likitarczuk</a:t>
                      </a:r>
                      <a:endParaRPr lang="pl-PL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Project Practise Support (PPS)</a:t>
                      </a:r>
                      <a:endParaRPr lang="pl-PL" sz="1800" dirty="0"/>
                    </a:p>
                  </a:txBody>
                  <a:tcPr/>
                </a:tc>
              </a:tr>
              <a:tr h="61689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Arun Ramachandran</a:t>
                      </a:r>
                      <a:endParaRPr lang="pl-PL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dirty="0" smtClean="0"/>
                        <a:t>Development Practises&amp;Frameworks</a:t>
                      </a:r>
                      <a:r>
                        <a:rPr lang="en-US" sz="1800" dirty="0" smtClean="0"/>
                        <a:t> (</a:t>
                      </a:r>
                      <a:r>
                        <a:rPr lang="en-US" sz="1800" dirty="0" err="1" smtClean="0"/>
                        <a:t>DPaF</a:t>
                      </a:r>
                      <a:r>
                        <a:rPr lang="en-US" sz="1800" dirty="0" smtClean="0"/>
                        <a:t>)</a:t>
                      </a:r>
                      <a:endParaRPr lang="pl-PL" sz="1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\\Vcn.ds.volvo.net\cli-hm\hm1178\a247878\My Documents\My Pictures\devops-thinksto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303" y="70340"/>
            <a:ext cx="3072425" cy="172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8731" y="5549462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hlinkClick r:id="rId4"/>
              </a:rPr>
              <a:t> DevOps !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96370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is DevOps ?</a:t>
            </a:r>
            <a:endParaRPr lang="pl-PL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429420"/>
              </p:ext>
            </p:extLst>
          </p:nvPr>
        </p:nvGraphicFramePr>
        <p:xfrm>
          <a:off x="5099230" y="1277007"/>
          <a:ext cx="3792522" cy="4509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1683" y="1037650"/>
            <a:ext cx="499367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2000" b="1" dirty="0" err="1">
                <a:solidFill>
                  <a:srgbClr val="000000"/>
                </a:solidFill>
              </a:rPr>
              <a:t>DevOps</a:t>
            </a:r>
            <a:r>
              <a:rPr lang="en-IN" sz="2000" dirty="0">
                <a:solidFill>
                  <a:srgbClr val="000000"/>
                </a:solidFill>
              </a:rPr>
              <a:t> is the practice of operations </a:t>
            </a:r>
            <a:endParaRPr lang="en-IN" sz="2000" dirty="0" smtClean="0">
              <a:solidFill>
                <a:srgbClr val="000000"/>
              </a:solidFill>
            </a:endParaRPr>
          </a:p>
          <a:p>
            <a:pPr lvl="0"/>
            <a:r>
              <a:rPr lang="en-IN" sz="2000" dirty="0" smtClean="0">
                <a:solidFill>
                  <a:srgbClr val="000000"/>
                </a:solidFill>
              </a:rPr>
              <a:t>&amp; development </a:t>
            </a:r>
            <a:r>
              <a:rPr lang="en-IN" sz="2000" dirty="0">
                <a:solidFill>
                  <a:srgbClr val="000000"/>
                </a:solidFill>
              </a:rPr>
              <a:t>engineers participating </a:t>
            </a:r>
            <a:endParaRPr lang="en-IN" sz="2000" dirty="0" smtClean="0">
              <a:solidFill>
                <a:srgbClr val="000000"/>
              </a:solidFill>
            </a:endParaRPr>
          </a:p>
          <a:p>
            <a:pPr lvl="0"/>
            <a:r>
              <a:rPr lang="en-IN" sz="2000" dirty="0" smtClean="0">
                <a:solidFill>
                  <a:srgbClr val="000000"/>
                </a:solidFill>
              </a:rPr>
              <a:t>together </a:t>
            </a:r>
            <a:r>
              <a:rPr lang="en-IN" sz="2000" dirty="0">
                <a:solidFill>
                  <a:srgbClr val="000000"/>
                </a:solidFill>
              </a:rPr>
              <a:t>in the entire service lifecycle, </a:t>
            </a:r>
            <a:endParaRPr lang="en-IN" sz="2000" dirty="0" smtClean="0">
              <a:solidFill>
                <a:srgbClr val="000000"/>
              </a:solidFill>
            </a:endParaRPr>
          </a:p>
          <a:p>
            <a:pPr lvl="0"/>
            <a:r>
              <a:rPr lang="en-IN" sz="2000" dirty="0" smtClean="0">
                <a:solidFill>
                  <a:srgbClr val="000000"/>
                </a:solidFill>
              </a:rPr>
              <a:t>from </a:t>
            </a:r>
            <a:r>
              <a:rPr lang="en-IN" sz="2000" dirty="0">
                <a:solidFill>
                  <a:srgbClr val="000000"/>
                </a:solidFill>
              </a:rPr>
              <a:t>design through the </a:t>
            </a:r>
            <a:r>
              <a:rPr lang="en-IN" sz="2000" dirty="0" smtClean="0">
                <a:solidFill>
                  <a:srgbClr val="000000"/>
                </a:solidFill>
              </a:rPr>
              <a:t>development</a:t>
            </a:r>
          </a:p>
          <a:p>
            <a:pPr lvl="0"/>
            <a:r>
              <a:rPr lang="en-IN" sz="2000" dirty="0" smtClean="0">
                <a:solidFill>
                  <a:srgbClr val="000000"/>
                </a:solidFill>
              </a:rPr>
              <a:t>process </a:t>
            </a:r>
            <a:r>
              <a:rPr lang="en-IN" sz="2000" dirty="0">
                <a:solidFill>
                  <a:srgbClr val="000000"/>
                </a:solidFill>
              </a:rPr>
              <a:t>to production support</a:t>
            </a:r>
            <a:r>
              <a:rPr lang="en-IN" sz="2000" dirty="0" smtClean="0">
                <a:solidFill>
                  <a:srgbClr val="000000"/>
                </a:solidFill>
              </a:rPr>
              <a:t>.</a:t>
            </a:r>
          </a:p>
          <a:p>
            <a:pPr lvl="0"/>
            <a:endParaRPr lang="en-US" sz="2000" dirty="0" smtClean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0000"/>
                </a:solidFill>
              </a:rPr>
              <a:t>Reduce </a:t>
            </a:r>
            <a:r>
              <a:rPr lang="en-IN" sz="2000" dirty="0">
                <a:solidFill>
                  <a:srgbClr val="000000"/>
                </a:solidFill>
              </a:rPr>
              <a:t>Lead-time &amp; Increase Quality</a:t>
            </a:r>
            <a:endParaRPr lang="pl-PL" sz="2000" dirty="0">
              <a:solidFill>
                <a:srgbClr val="00000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0000"/>
                </a:solidFill>
              </a:rPr>
              <a:t>Developer </a:t>
            </a:r>
            <a:r>
              <a:rPr lang="en-IN" sz="2000" dirty="0">
                <a:solidFill>
                  <a:srgbClr val="000000"/>
                </a:solidFill>
              </a:rPr>
              <a:t>and operations </a:t>
            </a:r>
            <a:r>
              <a:rPr lang="en-IN" sz="2000" dirty="0" smtClean="0">
                <a:solidFill>
                  <a:srgbClr val="000000"/>
                </a:solidFill>
              </a:rPr>
              <a:t>collaboration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0000"/>
                </a:solidFill>
              </a:rPr>
              <a:t>Treating </a:t>
            </a:r>
            <a:r>
              <a:rPr lang="en-IN" sz="2000" dirty="0">
                <a:solidFill>
                  <a:srgbClr val="000000"/>
                </a:solidFill>
              </a:rPr>
              <a:t>your code as </a:t>
            </a:r>
            <a:r>
              <a:rPr lang="en-IN" sz="2000" dirty="0" smtClean="0">
                <a:solidFill>
                  <a:srgbClr val="000000"/>
                </a:solidFill>
              </a:rPr>
              <a:t>an infrastructure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0000"/>
                </a:solidFill>
              </a:rPr>
              <a:t>Automation of CI / CD to achieve the </a:t>
            </a:r>
          </a:p>
          <a:p>
            <a:pPr lvl="0"/>
            <a:r>
              <a:rPr lang="en-IN" sz="2000" dirty="0" smtClean="0">
                <a:solidFill>
                  <a:srgbClr val="000000"/>
                </a:solidFill>
              </a:rPr>
              <a:t>     goal of Continuous Delivery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000000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0000"/>
                </a:solidFill>
              </a:rPr>
              <a:t>A tool-chain approach</a:t>
            </a:r>
            <a:endParaRPr lang="en-I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91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Arun\DPaF\SCCM_Practitioner_Community\MigrationtoGIT\devops-4-570x3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372" y="3089386"/>
            <a:ext cx="5742188" cy="302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4680" y="1402080"/>
            <a:ext cx="8229600" cy="4596217"/>
          </a:xfrm>
        </p:spPr>
        <p:txBody>
          <a:bodyPr/>
          <a:lstStyle/>
          <a:p>
            <a:pPr marL="0" lvl="0" indent="0">
              <a:buClr>
                <a:srgbClr val="616161"/>
              </a:buClr>
              <a:buNone/>
            </a:pPr>
            <a:r>
              <a:rPr lang="en-US" sz="1800" b="1" dirty="0">
                <a:solidFill>
                  <a:srgbClr val="000000"/>
                </a:solidFill>
              </a:rPr>
              <a:t>DevOps</a:t>
            </a:r>
            <a:r>
              <a:rPr lang="en-US" sz="1800" dirty="0">
                <a:solidFill>
                  <a:srgbClr val="000000"/>
                </a:solidFill>
              </a:rPr>
              <a:t> is a cultural shift and collaboration (between development, operations and testing)</a:t>
            </a:r>
            <a:r>
              <a:rPr lang="pl-PL" sz="1800" dirty="0">
                <a:solidFill>
                  <a:srgbClr val="000000"/>
                </a:solidFill>
              </a:rPr>
              <a:t> and</a:t>
            </a:r>
            <a:r>
              <a:rPr lang="en-US" sz="1800" dirty="0">
                <a:solidFill>
                  <a:srgbClr val="000000"/>
                </a:solidFill>
              </a:rPr>
              <a:t> there is no single DevOps tool</a:t>
            </a:r>
            <a:r>
              <a:rPr lang="pl-PL" sz="1800" dirty="0">
                <a:solidFill>
                  <a:srgbClr val="000000"/>
                </a:solidFill>
              </a:rPr>
              <a:t>.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pl-PL" sz="1800" dirty="0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t </a:t>
            </a:r>
            <a:r>
              <a:rPr lang="en-US" sz="1800" dirty="0">
                <a:solidFill>
                  <a:srgbClr val="000000"/>
                </a:solidFill>
              </a:rPr>
              <a:t>is rather a set (or "DevOps </a:t>
            </a:r>
            <a:r>
              <a:rPr lang="en-US" sz="1800" dirty="0" err="1">
                <a:solidFill>
                  <a:srgbClr val="000000"/>
                </a:solidFill>
              </a:rPr>
              <a:t>toolchain</a:t>
            </a:r>
            <a:r>
              <a:rPr lang="en-US" sz="1800" dirty="0">
                <a:solidFill>
                  <a:srgbClr val="000000"/>
                </a:solidFill>
              </a:rPr>
              <a:t>") consisting of multiple tools.</a:t>
            </a:r>
            <a:r>
              <a:rPr lang="pl-PL" sz="1800" dirty="0">
                <a:solidFill>
                  <a:srgbClr val="000000"/>
                </a:solidFill>
              </a:rPr>
              <a:t> </a:t>
            </a:r>
            <a:endParaRPr lang="pl-PL" sz="1800" dirty="0" smtClean="0">
              <a:solidFill>
                <a:srgbClr val="000000"/>
              </a:solidFill>
            </a:endParaRPr>
          </a:p>
          <a:p>
            <a:pPr marL="0" lvl="0" indent="0">
              <a:buClr>
                <a:srgbClr val="616161"/>
              </a:buClr>
              <a:buNone/>
            </a:pPr>
            <a:r>
              <a:rPr lang="en-US" sz="1800" b="1" dirty="0" smtClean="0">
                <a:solidFill>
                  <a:srgbClr val="000000"/>
                </a:solidFill>
              </a:rPr>
              <a:t>DevOps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tools fit into one or more of </a:t>
            </a:r>
            <a:r>
              <a:rPr lang="pl-PL" sz="1800" dirty="0">
                <a:solidFill>
                  <a:srgbClr val="000000"/>
                </a:solidFill>
              </a:rPr>
              <a:t>the below</a:t>
            </a:r>
            <a:r>
              <a:rPr lang="en-US" sz="1800" dirty="0">
                <a:solidFill>
                  <a:srgbClr val="000000"/>
                </a:solidFill>
              </a:rPr>
              <a:t> categories which is reflective of key aspects of the software development and delivery process</a:t>
            </a:r>
            <a:r>
              <a:rPr lang="pl-PL" sz="1800" dirty="0">
                <a:solidFill>
                  <a:srgbClr val="000000"/>
                </a:solidFill>
              </a:rPr>
              <a:t>.</a:t>
            </a:r>
          </a:p>
          <a:p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is DevOps 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780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32663" y="0"/>
            <a:ext cx="3211337" cy="6158753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6872" y="1004048"/>
            <a:ext cx="5574075" cy="5038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T</a:t>
            </a:r>
            <a:r>
              <a:rPr lang="pl-PL" dirty="0" smtClean="0">
                <a:latin typeface="+mn-lt"/>
              </a:rPr>
              <a:t>o transform selected teams </a:t>
            </a:r>
            <a:r>
              <a:rPr lang="en-US" dirty="0" smtClean="0">
                <a:latin typeface="+mn-lt"/>
              </a:rPr>
              <a:t>from regular Development practices to  DevOps equipped method </a:t>
            </a:r>
            <a:r>
              <a:rPr lang="pl-PL" dirty="0" smtClean="0">
                <a:latin typeface="+mn-lt"/>
              </a:rPr>
              <a:t>with </a:t>
            </a:r>
            <a:r>
              <a:rPr lang="en-US" dirty="0" smtClean="0">
                <a:latin typeface="+mn-lt"/>
              </a:rPr>
              <a:t>the </a:t>
            </a:r>
            <a:r>
              <a:rPr lang="pl-PL" dirty="0" smtClean="0">
                <a:latin typeface="+mn-lt"/>
              </a:rPr>
              <a:t>help of the external company </a:t>
            </a:r>
            <a:r>
              <a:rPr lang="pl-PL" b="1" dirty="0" smtClean="0">
                <a:latin typeface="+mn-lt"/>
              </a:rPr>
              <a:t>Eficode</a:t>
            </a:r>
            <a:r>
              <a:rPr lang="pl-PL" dirty="0" smtClean="0">
                <a:latin typeface="+mn-lt"/>
              </a:rPr>
              <a:t>. This would help us to </a:t>
            </a:r>
            <a:r>
              <a:rPr lang="en-US" dirty="0" smtClean="0">
                <a:latin typeface="+mn-lt"/>
              </a:rPr>
              <a:t>produce quality artifacts for future transformation</a:t>
            </a:r>
            <a:r>
              <a:rPr lang="pl-PL" dirty="0" smtClean="0">
                <a:latin typeface="+mn-lt"/>
              </a:rPr>
              <a:t>.</a:t>
            </a:r>
            <a:r>
              <a:rPr lang="en-US" dirty="0" smtClean="0">
                <a:latin typeface="+mn-lt"/>
              </a:rPr>
              <a:t> </a:t>
            </a:r>
            <a:endParaRPr lang="pl-PL" dirty="0" smtClean="0">
              <a:latin typeface="+mn-lt"/>
            </a:endParaRPr>
          </a:p>
          <a:p>
            <a:pPr marL="0" indent="0">
              <a:buNone/>
            </a:pPr>
            <a:endParaRPr lang="pl-PL" dirty="0" smtClean="0">
              <a:latin typeface="+mn-lt"/>
            </a:endParaRPr>
          </a:p>
          <a:p>
            <a:pPr marL="0" indent="0">
              <a:buNone/>
            </a:pPr>
            <a:r>
              <a:rPr lang="pl-PL" dirty="0" smtClean="0">
                <a:latin typeface="+mn-lt"/>
              </a:rPr>
              <a:t>High level pilot approach </a:t>
            </a:r>
          </a:p>
          <a:p>
            <a:pPr lvl="1"/>
            <a:r>
              <a:rPr lang="en-US" dirty="0">
                <a:latin typeface="+mn-lt"/>
              </a:rPr>
              <a:t>Pilot </a:t>
            </a:r>
            <a:r>
              <a:rPr lang="en-US" dirty="0" smtClean="0">
                <a:latin typeface="+mn-lt"/>
              </a:rPr>
              <a:t>identification </a:t>
            </a:r>
            <a:r>
              <a:rPr lang="en-US" dirty="0">
                <a:latin typeface="+mn-lt"/>
              </a:rPr>
              <a:t>&amp; </a:t>
            </a:r>
            <a:r>
              <a:rPr lang="pl-PL" dirty="0" smtClean="0">
                <a:latin typeface="+mn-lt"/>
              </a:rPr>
              <a:t>buy in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Baseline and </a:t>
            </a:r>
            <a:r>
              <a:rPr lang="en-US" dirty="0" smtClean="0">
                <a:latin typeface="+mn-lt"/>
              </a:rPr>
              <a:t>impact </a:t>
            </a:r>
            <a:r>
              <a:rPr lang="en-US" dirty="0">
                <a:latin typeface="+mn-lt"/>
              </a:rPr>
              <a:t>analysis</a:t>
            </a:r>
          </a:p>
          <a:p>
            <a:pPr lvl="1"/>
            <a:r>
              <a:rPr lang="en-US" dirty="0">
                <a:latin typeface="+mn-lt"/>
              </a:rPr>
              <a:t>Build </a:t>
            </a:r>
            <a:r>
              <a:rPr lang="en-US" dirty="0" smtClean="0">
                <a:latin typeface="+mn-lt"/>
              </a:rPr>
              <a:t>implementation plan</a:t>
            </a:r>
          </a:p>
          <a:p>
            <a:pPr lvl="1"/>
            <a:r>
              <a:rPr lang="en-US" dirty="0" smtClean="0">
                <a:latin typeface="+mn-lt"/>
              </a:rPr>
              <a:t>S</a:t>
            </a:r>
            <a:r>
              <a:rPr lang="pl-PL" dirty="0" smtClean="0">
                <a:latin typeface="+mn-lt"/>
              </a:rPr>
              <a:t>tart transformation</a:t>
            </a:r>
            <a:r>
              <a:rPr lang="en-US" dirty="0" smtClean="0">
                <a:latin typeface="+mn-lt"/>
              </a:rPr>
              <a:t> </a:t>
            </a:r>
            <a:r>
              <a:rPr lang="pl-PL" dirty="0" smtClean="0">
                <a:latin typeface="+mn-lt"/>
              </a:rPr>
              <a:t>project</a:t>
            </a:r>
            <a:r>
              <a:rPr lang="en-US" dirty="0" smtClean="0">
                <a:latin typeface="+mn-lt"/>
              </a:rPr>
              <a:t>s</a:t>
            </a:r>
            <a:endParaRPr lang="pl-PL" dirty="0">
              <a:latin typeface="+mn-l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6571" y="282434"/>
            <a:ext cx="6762115" cy="1143000"/>
          </a:xfrm>
        </p:spPr>
        <p:txBody>
          <a:bodyPr/>
          <a:lstStyle/>
          <a:p>
            <a:pPr lvl="0"/>
            <a:r>
              <a:rPr lang="en-US" sz="2400" dirty="0" smtClean="0"/>
              <a:t>Mission</a:t>
            </a:r>
            <a:r>
              <a:rPr lang="en-US" sz="2400" dirty="0"/>
              <a:t>: </a:t>
            </a:r>
            <a:r>
              <a:rPr lang="en-US" sz="2400" dirty="0" err="1"/>
              <a:t>DevOps</a:t>
            </a:r>
            <a:r>
              <a:rPr lang="en-US" sz="2400" dirty="0"/>
              <a:t> </a:t>
            </a:r>
            <a:r>
              <a:rPr lang="pl-PL" sz="2400" dirty="0" smtClean="0"/>
              <a:t>Pilot </a:t>
            </a:r>
            <a:r>
              <a:rPr lang="en-US" sz="2400" dirty="0" smtClean="0"/>
              <a:t>Transformation</a:t>
            </a:r>
            <a:endParaRPr lang="pl-PL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26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43" y="1577776"/>
            <a:ext cx="3478292" cy="326315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dirty="0" smtClean="0">
                <a:latin typeface="+mn-lt"/>
              </a:rPr>
              <a:t> Source </a:t>
            </a:r>
            <a:r>
              <a:rPr lang="pl-PL" dirty="0">
                <a:latin typeface="+mn-lt"/>
              </a:rPr>
              <a:t>Code </a:t>
            </a:r>
            <a:r>
              <a:rPr lang="pl-PL" dirty="0" smtClean="0">
                <a:latin typeface="+mn-lt"/>
              </a:rPr>
              <a:t>Repository</a:t>
            </a:r>
            <a:endParaRPr lang="en-US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l-PL" dirty="0" smtClean="0">
                <a:latin typeface="+mn-lt"/>
              </a:rPr>
              <a:t> Build Server</a:t>
            </a:r>
            <a:endParaRPr 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l-PL" dirty="0" smtClean="0">
                <a:latin typeface="+mn-lt"/>
              </a:rPr>
              <a:t> Configuration  Management</a:t>
            </a:r>
            <a:endParaRPr 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l-PL" dirty="0" smtClean="0">
                <a:latin typeface="+mn-lt"/>
              </a:rPr>
              <a:t> Virtual Infrastructure</a:t>
            </a:r>
            <a:endParaRPr 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l-PL" dirty="0" smtClean="0">
                <a:latin typeface="+mn-lt"/>
              </a:rPr>
              <a:t> Test Automation</a:t>
            </a:r>
            <a:endParaRPr 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l-PL" dirty="0" smtClean="0">
                <a:latin typeface="+mn-lt"/>
              </a:rPr>
              <a:t> Pipeline </a:t>
            </a:r>
            <a:r>
              <a:rPr lang="pl-PL" dirty="0">
                <a:latin typeface="+mn-lt"/>
              </a:rPr>
              <a:t>Orchestration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6571" y="282434"/>
            <a:ext cx="6762115" cy="1143000"/>
          </a:xfrm>
        </p:spPr>
        <p:txBody>
          <a:bodyPr/>
          <a:lstStyle/>
          <a:p>
            <a:pPr lvl="0"/>
            <a:r>
              <a:rPr lang="en-IN" sz="2800" dirty="0"/>
              <a:t>What Tools Are Used in DevOps</a:t>
            </a:r>
            <a:endParaRPr lang="pl-PL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049" y="1112860"/>
            <a:ext cx="544281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00330"/>
            <a:ext cx="9143999" cy="5928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933" y="17931"/>
            <a:ext cx="4770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Key Components of DevOps </a:t>
            </a:r>
            <a:r>
              <a:rPr lang="en-US" sz="2000" dirty="0"/>
              <a:t>by </a:t>
            </a:r>
            <a:r>
              <a:rPr lang="en-US" sz="2000" dirty="0" err="1"/>
              <a:t>Eficode</a:t>
            </a:r>
            <a:r>
              <a:rPr lang="en-US" sz="2000" dirty="0"/>
              <a:t> 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0665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924" y="4149647"/>
            <a:ext cx="2673076" cy="2006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224" y="754839"/>
            <a:ext cx="8749552" cy="58252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800" b="1" dirty="0"/>
              <a:t>1. </a:t>
            </a:r>
            <a:r>
              <a:rPr lang="pl-PL" sz="1800" b="1" dirty="0">
                <a:latin typeface="+mn-lt"/>
                <a:cs typeface="+mn-cs"/>
              </a:rPr>
              <a:t>Pilot team meeting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+mn-cs"/>
              </a:rPr>
              <a:t>Team buy-in, </a:t>
            </a:r>
            <a:r>
              <a:rPr lang="pl-PL" sz="1800" dirty="0">
                <a:latin typeface="+mn-lt"/>
                <a:cs typeface="+mn-cs"/>
              </a:rPr>
              <a:t>a</a:t>
            </a:r>
            <a:r>
              <a:rPr lang="en-US" sz="1800" dirty="0">
                <a:latin typeface="+mn-lt"/>
                <a:cs typeface="+mn-cs"/>
              </a:rPr>
              <a:t>gree on interviews and </a:t>
            </a:r>
            <a:r>
              <a:rPr lang="en-US" sz="1800" dirty="0" smtClean="0">
                <a:latin typeface="+mn-lt"/>
                <a:cs typeface="+mn-cs"/>
              </a:rPr>
              <a:t>action </a:t>
            </a:r>
            <a:r>
              <a:rPr lang="en-US" sz="1800" dirty="0">
                <a:latin typeface="+mn-lt"/>
                <a:cs typeface="+mn-cs"/>
              </a:rPr>
              <a:t>plan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+mn-cs"/>
              </a:rPr>
              <a:t>½-1 day, workshop</a:t>
            </a:r>
            <a:r>
              <a:rPr lang="pl-PL" sz="1800" dirty="0">
                <a:latin typeface="+mn-lt"/>
                <a:cs typeface="+mn-cs"/>
              </a:rPr>
              <a:t>,</a:t>
            </a:r>
            <a:r>
              <a:rPr lang="en-US" sz="1800" dirty="0">
                <a:latin typeface="+mn-lt"/>
                <a:cs typeface="+mn-cs"/>
              </a:rPr>
              <a:t> t</a:t>
            </a:r>
            <a:r>
              <a:rPr lang="en-US" sz="1800" dirty="0" smtClean="0">
                <a:latin typeface="+mn-lt"/>
                <a:cs typeface="+mn-cs"/>
              </a:rPr>
              <a:t>arget </a:t>
            </a:r>
            <a:r>
              <a:rPr lang="en-US" sz="1800" dirty="0">
                <a:latin typeface="+mn-lt"/>
                <a:cs typeface="+mn-cs"/>
              </a:rPr>
              <a:t>t</a:t>
            </a:r>
            <a:r>
              <a:rPr lang="en-US" sz="1800" dirty="0" smtClean="0">
                <a:latin typeface="+mn-lt"/>
                <a:cs typeface="+mn-cs"/>
              </a:rPr>
              <a:t>eam manager </a:t>
            </a:r>
            <a:r>
              <a:rPr lang="en-US" sz="1800" dirty="0">
                <a:latin typeface="+mn-lt"/>
                <a:cs typeface="+mn-cs"/>
              </a:rPr>
              <a:t>&amp; </a:t>
            </a:r>
            <a:r>
              <a:rPr lang="en-US" sz="1800" dirty="0" smtClean="0">
                <a:latin typeface="+mn-lt"/>
                <a:cs typeface="+mn-cs"/>
              </a:rPr>
              <a:t>team </a:t>
            </a:r>
            <a:r>
              <a:rPr lang="en-US" sz="1800" dirty="0">
                <a:latin typeface="+mn-lt"/>
                <a:cs typeface="+mn-cs"/>
              </a:rPr>
              <a:t>members</a:t>
            </a:r>
          </a:p>
          <a:p>
            <a:pPr marL="0" indent="0">
              <a:buNone/>
            </a:pPr>
            <a:r>
              <a:rPr lang="en-US" sz="1800" b="1" dirty="0"/>
              <a:t>2. </a:t>
            </a:r>
            <a:r>
              <a:rPr lang="en-US" sz="1800" b="1" dirty="0">
                <a:latin typeface="+mn-lt"/>
                <a:cs typeface="+mn-cs"/>
              </a:rPr>
              <a:t>Perform interview &amp; collect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+mn-cs"/>
              </a:rPr>
              <a:t>5 days, 5-7 persons interview</a:t>
            </a:r>
            <a:r>
              <a:rPr lang="pl-PL" sz="1800" dirty="0">
                <a:latin typeface="+mn-lt"/>
                <a:cs typeface="+mn-cs"/>
              </a:rPr>
              <a:t> </a:t>
            </a:r>
            <a:r>
              <a:rPr lang="en-US" sz="1800" dirty="0">
                <a:latin typeface="+mn-lt"/>
                <a:cs typeface="+mn-cs"/>
              </a:rPr>
              <a:t>+ technical check</a:t>
            </a:r>
            <a:r>
              <a:rPr lang="pl-PL" sz="1800" dirty="0">
                <a:latin typeface="+mn-lt"/>
                <a:cs typeface="+mn-cs"/>
              </a:rPr>
              <a:t>, </a:t>
            </a:r>
            <a:r>
              <a:rPr lang="en-US" sz="1800" dirty="0">
                <a:latin typeface="+mn-lt"/>
                <a:cs typeface="+mn-cs"/>
              </a:rPr>
              <a:t> </a:t>
            </a:r>
            <a:r>
              <a:rPr lang="pl-PL" sz="1800" dirty="0">
                <a:latin typeface="+mn-lt"/>
                <a:cs typeface="+mn-cs"/>
              </a:rPr>
              <a:t>f</a:t>
            </a:r>
            <a:r>
              <a:rPr lang="en-US" sz="1800" dirty="0">
                <a:latin typeface="+mn-lt"/>
                <a:cs typeface="+mn-cs"/>
              </a:rPr>
              <a:t>ace</a:t>
            </a:r>
            <a:r>
              <a:rPr lang="pl-PL" sz="1800" dirty="0">
                <a:latin typeface="+mn-lt"/>
                <a:cs typeface="+mn-cs"/>
              </a:rPr>
              <a:t> </a:t>
            </a:r>
            <a:r>
              <a:rPr lang="en-US" sz="1800" dirty="0">
                <a:latin typeface="+mn-lt"/>
                <a:cs typeface="+mn-cs"/>
              </a:rPr>
              <a:t>to face</a:t>
            </a:r>
          </a:p>
          <a:p>
            <a:pPr marL="0" indent="0">
              <a:buNone/>
            </a:pPr>
            <a:r>
              <a:rPr lang="en-US" sz="1800" b="1" dirty="0"/>
              <a:t>3. </a:t>
            </a:r>
            <a:r>
              <a:rPr lang="en-US" sz="1800" b="1" dirty="0">
                <a:latin typeface="+mn-lt"/>
                <a:cs typeface="+mn-cs"/>
              </a:rPr>
              <a:t>Build </a:t>
            </a:r>
            <a:r>
              <a:rPr lang="en-US" sz="1800" b="1" dirty="0" smtClean="0">
                <a:latin typeface="+mn-lt"/>
                <a:cs typeface="+mn-cs"/>
              </a:rPr>
              <a:t>baseline </a:t>
            </a:r>
            <a:r>
              <a:rPr lang="en-US" sz="1800" b="1" dirty="0">
                <a:latin typeface="+mn-lt"/>
                <a:cs typeface="+mn-cs"/>
              </a:rPr>
              <a:t>and </a:t>
            </a:r>
            <a:r>
              <a:rPr lang="en-US" sz="1800" b="1" dirty="0" smtClean="0">
                <a:latin typeface="+mn-lt"/>
                <a:cs typeface="+mn-cs"/>
              </a:rPr>
              <a:t>implementation </a:t>
            </a:r>
            <a:r>
              <a:rPr lang="en-US" sz="1800" b="1" dirty="0">
                <a:latin typeface="+mn-lt"/>
                <a:cs typeface="+mn-cs"/>
              </a:rPr>
              <a:t>plan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+mn-cs"/>
              </a:rPr>
              <a:t>3 days, report on current state and prioritized roadmap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+mn-cs"/>
              </a:rPr>
              <a:t>Presenting the plan for Volvo</a:t>
            </a:r>
            <a:r>
              <a:rPr lang="pl-PL" sz="1800" dirty="0">
                <a:latin typeface="+mn-lt"/>
                <a:cs typeface="+mn-cs"/>
              </a:rPr>
              <a:t> Group</a:t>
            </a:r>
            <a:r>
              <a:rPr lang="en-US" sz="1800" dirty="0">
                <a:latin typeface="+mn-lt"/>
                <a:cs typeface="+mn-cs"/>
              </a:rPr>
              <a:t> IT</a:t>
            </a:r>
            <a:r>
              <a:rPr lang="pl-PL" sz="1800" dirty="0">
                <a:latin typeface="+mn-lt"/>
                <a:cs typeface="+mn-cs"/>
              </a:rPr>
              <a:t> (project team, pilot team)</a:t>
            </a:r>
            <a:endParaRPr lang="en-US" sz="1800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sz="1800" b="1" dirty="0"/>
              <a:t>4. </a:t>
            </a:r>
            <a:r>
              <a:rPr lang="en-US" sz="1800" b="1" dirty="0">
                <a:latin typeface="+mn-lt"/>
                <a:cs typeface="+mn-cs"/>
              </a:rPr>
              <a:t>Decision: Go </a:t>
            </a:r>
            <a:r>
              <a:rPr lang="en-US" sz="1800" b="1" dirty="0" smtClean="0">
                <a:latin typeface="+mn-lt"/>
                <a:cs typeface="+mn-cs"/>
              </a:rPr>
              <a:t>– No-Go</a:t>
            </a:r>
            <a:endParaRPr lang="en-US" sz="1800" b="1" dirty="0">
              <a:latin typeface="+mn-lt"/>
              <a:cs typeface="+mn-cs"/>
            </a:endParaRPr>
          </a:p>
          <a:p>
            <a:pPr marL="0" indent="0">
              <a:buNone/>
            </a:pPr>
            <a:r>
              <a:rPr lang="pl-PL" sz="1800" b="1" dirty="0"/>
              <a:t>5. </a:t>
            </a:r>
            <a:r>
              <a:rPr lang="pl-PL" sz="1800" b="1" dirty="0">
                <a:latin typeface="+mn-lt"/>
                <a:cs typeface="+mn-cs"/>
              </a:rPr>
              <a:t>Start transformation </a:t>
            </a:r>
            <a:r>
              <a:rPr lang="pl-PL" sz="1800" b="1" dirty="0" smtClean="0">
                <a:latin typeface="+mn-lt"/>
                <a:cs typeface="+mn-cs"/>
              </a:rPr>
              <a:t>project</a:t>
            </a:r>
            <a:endParaRPr lang="en-US" sz="1800" b="1" dirty="0">
              <a:latin typeface="+mn-lt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  <a:cs typeface="+mn-cs"/>
              </a:rPr>
              <a:t>Define governance </a:t>
            </a:r>
            <a:r>
              <a:rPr lang="en-US" sz="1800" dirty="0">
                <a:latin typeface="+mn-lt"/>
                <a:cs typeface="+mn-cs"/>
              </a:rPr>
              <a:t>model, </a:t>
            </a:r>
            <a:r>
              <a:rPr lang="en-US" sz="1800" dirty="0" smtClean="0">
                <a:latin typeface="+mn-lt"/>
                <a:cs typeface="+mn-cs"/>
              </a:rPr>
              <a:t>roles </a:t>
            </a:r>
            <a:r>
              <a:rPr lang="en-US" sz="1800" dirty="0">
                <a:latin typeface="+mn-lt"/>
                <a:cs typeface="+mn-cs"/>
              </a:rPr>
              <a:t>and </a:t>
            </a:r>
            <a:r>
              <a:rPr lang="en-US" sz="1800" dirty="0" smtClean="0">
                <a:latin typeface="+mn-lt"/>
                <a:cs typeface="+mn-cs"/>
              </a:rPr>
              <a:t>targets</a:t>
            </a:r>
            <a:endParaRPr lang="pl-PL" sz="1800" dirty="0">
              <a:latin typeface="+mn-lt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7932" y="121073"/>
            <a:ext cx="8229600" cy="1143000"/>
          </a:xfrm>
        </p:spPr>
        <p:txBody>
          <a:bodyPr/>
          <a:lstStyle/>
          <a:p>
            <a:r>
              <a:rPr lang="pl-PL" dirty="0"/>
              <a:t>DevOps </a:t>
            </a:r>
            <a:r>
              <a:rPr lang="pl-PL" dirty="0" smtClean="0"/>
              <a:t>Pilot scenario – Eficode work</a:t>
            </a:r>
            <a:endParaRPr lang="pl-P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noProof="0" smtClean="0"/>
              <a:t>2017-05-24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DevOps Transformation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65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hite Volvo Group IT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0.xml><?xml version="1.0" encoding="utf-8"?>
<a:theme xmlns:a="http://schemas.openxmlformats.org/drawingml/2006/main" name="Mack Trucks_Volvo Group IT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1.xml><?xml version="1.0" encoding="utf-8"?>
<a:theme xmlns:a="http://schemas.openxmlformats.org/drawingml/2006/main" name="UD Trucks_Volvo Group IT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2.xml><?xml version="1.0" encoding="utf-8"?>
<a:theme xmlns:a="http://schemas.openxmlformats.org/drawingml/2006/main" name="Eicher_Volvo Group IT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3.xml><?xml version="1.0" encoding="utf-8"?>
<a:theme xmlns:a="http://schemas.openxmlformats.org/drawingml/2006/main" name="Black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4.xml><?xml version="1.0" encoding="utf-8"?>
<a:theme xmlns:a="http://schemas.openxmlformats.org/drawingml/2006/main" name="1_White_Volvo Group IT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15.xml><?xml version="1.0" encoding="utf-8"?>
<a:theme xmlns:a="http://schemas.openxmlformats.org/drawingml/2006/main" name="Office Theme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_Volvo Group IT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Globe_Volvo Group IT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Bridge_Volvo Group IT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Volvo Trucks_Volvo Group IT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Buses_Volvo Group IT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VCE_Volvo Group IT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8.xml><?xml version="1.0" encoding="utf-8"?>
<a:theme xmlns:a="http://schemas.openxmlformats.org/drawingml/2006/main" name="Penta_Volvo Group IT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ppt/theme/theme9.xml><?xml version="1.0" encoding="utf-8"?>
<a:theme xmlns:a="http://schemas.openxmlformats.org/drawingml/2006/main" name="Renault Trucks_Volvo Group IT">
  <a:themeElements>
    <a:clrScheme name="Volvo Profile and Accent Colors - AB Volvo/BU">
      <a:dk1>
        <a:srgbClr val="000000"/>
      </a:dk1>
      <a:lt1>
        <a:srgbClr val="FFFFFF"/>
      </a:lt1>
      <a:dk2>
        <a:srgbClr val="616161"/>
      </a:dk2>
      <a:lt2>
        <a:srgbClr val="9D9E9C"/>
      </a:lt2>
      <a:accent1>
        <a:srgbClr val="B1BCC8"/>
      </a:accent1>
      <a:accent2>
        <a:srgbClr val="627890"/>
      </a:accent2>
      <a:accent3>
        <a:srgbClr val="8FA8A0"/>
      </a:accent3>
      <a:accent4>
        <a:srgbClr val="C7D3D0"/>
      </a:accent4>
      <a:accent5>
        <a:srgbClr val="A65E6D"/>
      </a:accent5>
      <a:accent6>
        <a:srgbClr val="E5DAA2"/>
      </a:accent6>
      <a:hlink>
        <a:srgbClr val="627890"/>
      </a:hlink>
      <a:folHlink>
        <a:srgbClr val="7BA96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2DC417C2CDDB408E1920280E830004" ma:contentTypeVersion="0" ma:contentTypeDescription="Create a new document." ma:contentTypeScope="" ma:versionID="3475e0694f8a363f6e596858df638e1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E2CDD4-E49D-40D9-9277-B2F8E12EC361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6164F6E-8726-478C-AFAF-4AD76F627C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3875826-A2F4-4328-9DCA-1ECE61E64C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996</Words>
  <Application>Microsoft Office PowerPoint</Application>
  <PresentationFormat>On-screen Show (4:3)</PresentationFormat>
  <Paragraphs>190</Paragraphs>
  <Slides>15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14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1_White Volvo Group IT</vt:lpstr>
      <vt:lpstr>White_Volvo Group IT</vt:lpstr>
      <vt:lpstr>Globe_Volvo Group IT</vt:lpstr>
      <vt:lpstr>Bridge_Volvo Group IT</vt:lpstr>
      <vt:lpstr>Volvo Trucks_Volvo Group IT</vt:lpstr>
      <vt:lpstr>Buses_Volvo Group IT</vt:lpstr>
      <vt:lpstr>VCE_Volvo Group IT</vt:lpstr>
      <vt:lpstr>Penta_Volvo Group IT</vt:lpstr>
      <vt:lpstr>Renault Trucks_Volvo Group IT</vt:lpstr>
      <vt:lpstr>Mack Trucks_Volvo Group IT</vt:lpstr>
      <vt:lpstr>UD Trucks_Volvo Group IT</vt:lpstr>
      <vt:lpstr>Eicher_Volvo Group IT</vt:lpstr>
      <vt:lpstr>Black</vt:lpstr>
      <vt:lpstr>1_White_Volvo Group IT</vt:lpstr>
      <vt:lpstr>Shared IT Services DevOps - Transformation    </vt:lpstr>
      <vt:lpstr>Agenda</vt:lpstr>
      <vt:lpstr>DevOps Team  </vt:lpstr>
      <vt:lpstr>What is DevOps ?</vt:lpstr>
      <vt:lpstr>What is DevOps ?</vt:lpstr>
      <vt:lpstr>Mission: DevOps Pilot Transformation</vt:lpstr>
      <vt:lpstr>What Tools Are Used in DevOps</vt:lpstr>
      <vt:lpstr>PowerPoint Presentation</vt:lpstr>
      <vt:lpstr>DevOps Pilot scenario – Eficode work</vt:lpstr>
      <vt:lpstr>Who are the pilots ?</vt:lpstr>
      <vt:lpstr>Roles and responsibilities</vt:lpstr>
      <vt:lpstr>Next steps and targets for 2017</vt:lpstr>
      <vt:lpstr>Questions </vt:lpstr>
      <vt:lpstr>Eficode with Project Team</vt:lpstr>
      <vt:lpstr>Eficode with ProjectTeam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2011-06-19T11:34:50Z</dcterms:created>
  <dcterms:modified xsi:type="dcterms:W3CDTF">2017-07-10T07:19:02Z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0x010100F82DC417C2CDDB408E1920280E830004</vt:lpwstr>
  </property>
</Properties>
</file>