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5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>
      <p:cViewPr>
        <p:scale>
          <a:sx n="100" d="100"/>
          <a:sy n="100" d="100"/>
        </p:scale>
        <p:origin x="-660" y="216"/>
      </p:cViewPr>
      <p:guideLst>
        <p:guide orient="horz" pos="672"/>
        <p:guide orient="horz" pos="3600"/>
        <p:guide pos="56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610B4-A5C9-4FA0-A206-8F38AABA443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170BA-7D81-4FB3-B0DF-93EC1DC5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70BA-7D81-4FB3-B0DF-93EC1DC540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70BA-7D81-4FB3-B0DF-93EC1DC54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70BA-7D81-4FB3-B0DF-93EC1DC54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170BA-7D81-4FB3-B0DF-93EC1DC54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0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DevOps Initial Reports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Karol Statkiewicz, Łukasz Jeż</a:t>
            </a:r>
          </a:p>
          <a:p>
            <a:r>
              <a:rPr lang="pl-PL" dirty="0" smtClean="0"/>
              <a:t>18 Aug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2"/>
          <p:cNvSpPr/>
          <p:nvPr/>
        </p:nvSpPr>
        <p:spPr>
          <a:xfrm>
            <a:off x="4911" y="-1"/>
            <a:ext cx="1723429" cy="5915615"/>
          </a:xfrm>
          <a:custGeom>
            <a:avLst/>
            <a:gdLst>
              <a:gd name="connsiteX0" fmla="*/ 0 w 1723429"/>
              <a:gd name="connsiteY0" fmla="*/ 172343 h 5791200"/>
              <a:gd name="connsiteX1" fmla="*/ 172343 w 1723429"/>
              <a:gd name="connsiteY1" fmla="*/ 0 h 5791200"/>
              <a:gd name="connsiteX2" fmla="*/ 1551086 w 1723429"/>
              <a:gd name="connsiteY2" fmla="*/ 0 h 5791200"/>
              <a:gd name="connsiteX3" fmla="*/ 1723429 w 1723429"/>
              <a:gd name="connsiteY3" fmla="*/ 172343 h 5791200"/>
              <a:gd name="connsiteX4" fmla="*/ 1723429 w 1723429"/>
              <a:gd name="connsiteY4" fmla="*/ 5618857 h 5791200"/>
              <a:gd name="connsiteX5" fmla="*/ 1551086 w 1723429"/>
              <a:gd name="connsiteY5" fmla="*/ 5791200 h 5791200"/>
              <a:gd name="connsiteX6" fmla="*/ 172343 w 1723429"/>
              <a:gd name="connsiteY6" fmla="*/ 5791200 h 5791200"/>
              <a:gd name="connsiteX7" fmla="*/ 0 w 1723429"/>
              <a:gd name="connsiteY7" fmla="*/ 5618857 h 5791200"/>
              <a:gd name="connsiteX8" fmla="*/ 0 w 1723429"/>
              <a:gd name="connsiteY8" fmla="*/ 172343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791200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618857"/>
                </a:lnTo>
                <a:cubicBezTo>
                  <a:pt x="1723429" y="5714039"/>
                  <a:pt x="1646268" y="5791200"/>
                  <a:pt x="1551086" y="5791200"/>
                </a:cubicBezTo>
                <a:lnTo>
                  <a:pt x="172343" y="5791200"/>
                </a:lnTo>
                <a:cubicBezTo>
                  <a:pt x="77161" y="5791200"/>
                  <a:pt x="0" y="5714039"/>
                  <a:pt x="0" y="5618857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NAMS</a:t>
            </a:r>
            <a:endParaRPr lang="en-US" sz="2000" kern="1200" dirty="0"/>
          </a:p>
        </p:txBody>
      </p:sp>
      <p:sp>
        <p:nvSpPr>
          <p:cNvPr id="144" name="Freeform 143"/>
          <p:cNvSpPr/>
          <p:nvPr/>
        </p:nvSpPr>
        <p:spPr>
          <a:xfrm>
            <a:off x="177254" y="1066853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Visibility of requirements</a:t>
            </a:r>
            <a:endParaRPr lang="en-US" sz="900" kern="1200" dirty="0"/>
          </a:p>
        </p:txBody>
      </p:sp>
      <p:sp>
        <p:nvSpPr>
          <p:cNvPr id="145" name="Freeform 144"/>
          <p:cNvSpPr/>
          <p:nvPr/>
        </p:nvSpPr>
        <p:spPr>
          <a:xfrm>
            <a:off x="177254" y="1545093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Business persspective missing</a:t>
            </a:r>
            <a:endParaRPr lang="en-US" sz="900" kern="1200" dirty="0"/>
          </a:p>
        </p:txBody>
      </p:sp>
      <p:sp>
        <p:nvSpPr>
          <p:cNvPr id="146" name="Freeform 145"/>
          <p:cNvSpPr/>
          <p:nvPr/>
        </p:nvSpPr>
        <p:spPr>
          <a:xfrm>
            <a:off x="177254" y="2023334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Knowlegde silos in diffrent parts of NAMS</a:t>
            </a:r>
            <a:endParaRPr lang="en-US" sz="900" kern="1200" dirty="0"/>
          </a:p>
        </p:txBody>
      </p:sp>
      <p:sp>
        <p:nvSpPr>
          <p:cNvPr id="147" name="Freeform 146"/>
          <p:cNvSpPr/>
          <p:nvPr/>
        </p:nvSpPr>
        <p:spPr>
          <a:xfrm>
            <a:off x="177254" y="2502049"/>
            <a:ext cx="1378743" cy="571301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Process model needs work (not everyone knows how activities should be happening)</a:t>
            </a:r>
            <a:endParaRPr lang="en-US" sz="900" kern="1200" dirty="0"/>
          </a:p>
        </p:txBody>
      </p:sp>
      <p:sp>
        <p:nvSpPr>
          <p:cNvPr id="148" name="Freeform 147"/>
          <p:cNvSpPr/>
          <p:nvPr/>
        </p:nvSpPr>
        <p:spPr>
          <a:xfrm>
            <a:off x="177254" y="3124200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Visibility between projects</a:t>
            </a:r>
            <a:endParaRPr lang="en-US" sz="900" kern="1200" dirty="0"/>
          </a:p>
        </p:txBody>
      </p:sp>
      <p:sp>
        <p:nvSpPr>
          <p:cNvPr id="149" name="Freeform 148"/>
          <p:cNvSpPr/>
          <p:nvPr/>
        </p:nvSpPr>
        <p:spPr>
          <a:xfrm>
            <a:off x="177254" y="3602441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Try out continuously improvement ideas</a:t>
            </a:r>
            <a:endParaRPr lang="en-US" sz="900" kern="1200" dirty="0"/>
          </a:p>
        </p:txBody>
      </p:sp>
      <p:sp>
        <p:nvSpPr>
          <p:cNvPr id="150" name="Freeform 149"/>
          <p:cNvSpPr/>
          <p:nvPr/>
        </p:nvSpPr>
        <p:spPr>
          <a:xfrm>
            <a:off x="177254" y="4080681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Communication is mostly based on talking</a:t>
            </a:r>
            <a:endParaRPr lang="en-US" sz="900" kern="1200" dirty="0"/>
          </a:p>
        </p:txBody>
      </p:sp>
      <p:sp>
        <p:nvSpPr>
          <p:cNvPr id="151" name="Freeform 150"/>
          <p:cNvSpPr/>
          <p:nvPr/>
        </p:nvSpPr>
        <p:spPr>
          <a:xfrm>
            <a:off x="177254" y="4558922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Usage of Continuous Integration</a:t>
            </a:r>
            <a:endParaRPr lang="en-US" sz="900" kern="1200" dirty="0"/>
          </a:p>
        </p:txBody>
      </p:sp>
      <p:sp>
        <p:nvSpPr>
          <p:cNvPr id="152" name="Freeform 151"/>
          <p:cNvSpPr/>
          <p:nvPr/>
        </p:nvSpPr>
        <p:spPr>
          <a:xfrm>
            <a:off x="1857598" y="-1"/>
            <a:ext cx="1723429" cy="5915615"/>
          </a:xfrm>
          <a:custGeom>
            <a:avLst/>
            <a:gdLst>
              <a:gd name="connsiteX0" fmla="*/ 0 w 1723429"/>
              <a:gd name="connsiteY0" fmla="*/ 172343 h 5791200"/>
              <a:gd name="connsiteX1" fmla="*/ 172343 w 1723429"/>
              <a:gd name="connsiteY1" fmla="*/ 0 h 5791200"/>
              <a:gd name="connsiteX2" fmla="*/ 1551086 w 1723429"/>
              <a:gd name="connsiteY2" fmla="*/ 0 h 5791200"/>
              <a:gd name="connsiteX3" fmla="*/ 1723429 w 1723429"/>
              <a:gd name="connsiteY3" fmla="*/ 172343 h 5791200"/>
              <a:gd name="connsiteX4" fmla="*/ 1723429 w 1723429"/>
              <a:gd name="connsiteY4" fmla="*/ 5618857 h 5791200"/>
              <a:gd name="connsiteX5" fmla="*/ 1551086 w 1723429"/>
              <a:gd name="connsiteY5" fmla="*/ 5791200 h 5791200"/>
              <a:gd name="connsiteX6" fmla="*/ 172343 w 1723429"/>
              <a:gd name="connsiteY6" fmla="*/ 5791200 h 5791200"/>
              <a:gd name="connsiteX7" fmla="*/ 0 w 1723429"/>
              <a:gd name="connsiteY7" fmla="*/ 5618857 h 5791200"/>
              <a:gd name="connsiteX8" fmla="*/ 0 w 1723429"/>
              <a:gd name="connsiteY8" fmla="*/ 172343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791200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618857"/>
                </a:lnTo>
                <a:cubicBezTo>
                  <a:pt x="1723429" y="5714039"/>
                  <a:pt x="1646268" y="5791200"/>
                  <a:pt x="1551086" y="5791200"/>
                </a:cubicBezTo>
                <a:lnTo>
                  <a:pt x="172343" y="5791200"/>
                </a:lnTo>
                <a:cubicBezTo>
                  <a:pt x="77161" y="5791200"/>
                  <a:pt x="0" y="5714039"/>
                  <a:pt x="0" y="5618857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SCQ</a:t>
            </a:r>
            <a:endParaRPr lang="en-US" sz="2000" kern="1200" dirty="0"/>
          </a:p>
        </p:txBody>
      </p:sp>
      <p:sp>
        <p:nvSpPr>
          <p:cNvPr id="153" name="Freeform 152"/>
          <p:cNvSpPr/>
          <p:nvPr/>
        </p:nvSpPr>
        <p:spPr>
          <a:xfrm>
            <a:off x="2029941" y="1069327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Siloed knowlegde in Dev &amp; QA</a:t>
            </a:r>
            <a:endParaRPr lang="en-US" sz="900" kern="1200" dirty="0"/>
          </a:p>
        </p:txBody>
      </p:sp>
      <p:sp>
        <p:nvSpPr>
          <p:cNvPr id="154" name="Freeform 153"/>
          <p:cNvSpPr/>
          <p:nvPr/>
        </p:nvSpPr>
        <p:spPr>
          <a:xfrm>
            <a:off x="2029941" y="1616494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Operational model reflects organizational model</a:t>
            </a:r>
          </a:p>
        </p:txBody>
      </p:sp>
      <p:sp>
        <p:nvSpPr>
          <p:cNvPr id="155" name="Freeform 154"/>
          <p:cNvSpPr/>
          <p:nvPr/>
        </p:nvSpPr>
        <p:spPr>
          <a:xfrm>
            <a:off x="2029941" y="2163660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Segragated flow: 1st development then testing</a:t>
            </a:r>
          </a:p>
        </p:txBody>
      </p:sp>
      <p:sp>
        <p:nvSpPr>
          <p:cNvPr id="156" name="Freeform 155"/>
          <p:cNvSpPr/>
          <p:nvPr/>
        </p:nvSpPr>
        <p:spPr>
          <a:xfrm>
            <a:off x="2029941" y="2710827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Difficulties in estimations; requirements are not clear enough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2029941" y="3257994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clear mission</a:t>
            </a:r>
          </a:p>
        </p:txBody>
      </p:sp>
      <p:sp>
        <p:nvSpPr>
          <p:cNvPr id="158" name="Freeform 157"/>
          <p:cNvSpPr/>
          <p:nvPr/>
        </p:nvSpPr>
        <p:spPr>
          <a:xfrm>
            <a:off x="2029941" y="3805160"/>
            <a:ext cx="1378743" cy="47421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Pull requests are not used; tests and code separated</a:t>
            </a:r>
          </a:p>
        </p:txBody>
      </p:sp>
      <p:sp>
        <p:nvSpPr>
          <p:cNvPr id="159" name="Freeform 158"/>
          <p:cNvSpPr/>
          <p:nvPr/>
        </p:nvSpPr>
        <p:spPr>
          <a:xfrm>
            <a:off x="2029941" y="4344035"/>
            <a:ext cx="1378743" cy="695951"/>
          </a:xfrm>
          <a:custGeom>
            <a:avLst/>
            <a:gdLst>
              <a:gd name="connsiteX0" fmla="*/ 0 w 1378743"/>
              <a:gd name="connsiteY0" fmla="*/ 47421 h 474211"/>
              <a:gd name="connsiteX1" fmla="*/ 47421 w 1378743"/>
              <a:gd name="connsiteY1" fmla="*/ 0 h 474211"/>
              <a:gd name="connsiteX2" fmla="*/ 1331322 w 1378743"/>
              <a:gd name="connsiteY2" fmla="*/ 0 h 474211"/>
              <a:gd name="connsiteX3" fmla="*/ 1378743 w 1378743"/>
              <a:gd name="connsiteY3" fmla="*/ 47421 h 474211"/>
              <a:gd name="connsiteX4" fmla="*/ 1378743 w 1378743"/>
              <a:gd name="connsiteY4" fmla="*/ 426790 h 474211"/>
              <a:gd name="connsiteX5" fmla="*/ 1331322 w 1378743"/>
              <a:gd name="connsiteY5" fmla="*/ 474211 h 474211"/>
              <a:gd name="connsiteX6" fmla="*/ 47421 w 1378743"/>
              <a:gd name="connsiteY6" fmla="*/ 474211 h 474211"/>
              <a:gd name="connsiteX7" fmla="*/ 0 w 1378743"/>
              <a:gd name="connsiteY7" fmla="*/ 426790 h 474211"/>
              <a:gd name="connsiteX8" fmla="*/ 0 w 1378743"/>
              <a:gd name="connsiteY8" fmla="*/ 47421 h 4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74211">
                <a:moveTo>
                  <a:pt x="0" y="47421"/>
                </a:moveTo>
                <a:cubicBezTo>
                  <a:pt x="0" y="21231"/>
                  <a:pt x="21231" y="0"/>
                  <a:pt x="47421" y="0"/>
                </a:cubicBezTo>
                <a:lnTo>
                  <a:pt x="1331322" y="0"/>
                </a:lnTo>
                <a:cubicBezTo>
                  <a:pt x="1357512" y="0"/>
                  <a:pt x="1378743" y="21231"/>
                  <a:pt x="1378743" y="47421"/>
                </a:cubicBezTo>
                <a:lnTo>
                  <a:pt x="1378743" y="426790"/>
                </a:lnTo>
                <a:cubicBezTo>
                  <a:pt x="1378743" y="452980"/>
                  <a:pt x="1357512" y="474211"/>
                  <a:pt x="1331322" y="474211"/>
                </a:cubicBezTo>
                <a:lnTo>
                  <a:pt x="47421" y="474211"/>
                </a:lnTo>
                <a:cubicBezTo>
                  <a:pt x="21231" y="474211"/>
                  <a:pt x="0" y="452980"/>
                  <a:pt x="0" y="426790"/>
                </a:cubicBezTo>
                <a:lnTo>
                  <a:pt x="0" y="47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real continuous integration: automatic build/deloyment/tests triggered manually; no automatic quality gates</a:t>
            </a:r>
          </a:p>
        </p:txBody>
      </p:sp>
      <p:sp>
        <p:nvSpPr>
          <p:cNvPr id="160" name="Freeform 159"/>
          <p:cNvSpPr/>
          <p:nvPr/>
        </p:nvSpPr>
        <p:spPr>
          <a:xfrm>
            <a:off x="3710285" y="-1"/>
            <a:ext cx="1723429" cy="5915615"/>
          </a:xfrm>
          <a:custGeom>
            <a:avLst/>
            <a:gdLst>
              <a:gd name="connsiteX0" fmla="*/ 0 w 1723429"/>
              <a:gd name="connsiteY0" fmla="*/ 172343 h 5791200"/>
              <a:gd name="connsiteX1" fmla="*/ 172343 w 1723429"/>
              <a:gd name="connsiteY1" fmla="*/ 0 h 5791200"/>
              <a:gd name="connsiteX2" fmla="*/ 1551086 w 1723429"/>
              <a:gd name="connsiteY2" fmla="*/ 0 h 5791200"/>
              <a:gd name="connsiteX3" fmla="*/ 1723429 w 1723429"/>
              <a:gd name="connsiteY3" fmla="*/ 172343 h 5791200"/>
              <a:gd name="connsiteX4" fmla="*/ 1723429 w 1723429"/>
              <a:gd name="connsiteY4" fmla="*/ 5618857 h 5791200"/>
              <a:gd name="connsiteX5" fmla="*/ 1551086 w 1723429"/>
              <a:gd name="connsiteY5" fmla="*/ 5791200 h 5791200"/>
              <a:gd name="connsiteX6" fmla="*/ 172343 w 1723429"/>
              <a:gd name="connsiteY6" fmla="*/ 5791200 h 5791200"/>
              <a:gd name="connsiteX7" fmla="*/ 0 w 1723429"/>
              <a:gd name="connsiteY7" fmla="*/ 5618857 h 5791200"/>
              <a:gd name="connsiteX8" fmla="*/ 0 w 1723429"/>
              <a:gd name="connsiteY8" fmla="*/ 172343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791200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618857"/>
                </a:lnTo>
                <a:cubicBezTo>
                  <a:pt x="1723429" y="5714039"/>
                  <a:pt x="1646268" y="5791200"/>
                  <a:pt x="1551086" y="5791200"/>
                </a:cubicBezTo>
                <a:lnTo>
                  <a:pt x="172343" y="5791200"/>
                </a:lnTo>
                <a:cubicBezTo>
                  <a:pt x="77161" y="5791200"/>
                  <a:pt x="0" y="5714039"/>
                  <a:pt x="0" y="5618857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Prompt</a:t>
            </a:r>
            <a:endParaRPr lang="en-US" sz="2000" kern="1200" dirty="0"/>
          </a:p>
        </p:txBody>
      </p:sp>
      <p:sp>
        <p:nvSpPr>
          <p:cNvPr id="161" name="Freeform 160"/>
          <p:cNvSpPr/>
          <p:nvPr/>
        </p:nvSpPr>
        <p:spPr>
          <a:xfrm>
            <a:off x="3882628" y="1066800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Siloed knowledge – Devs and Testers</a:t>
            </a:r>
            <a:endParaRPr lang="en-US" sz="900" kern="1200" dirty="0"/>
          </a:p>
        </p:txBody>
      </p:sp>
      <p:sp>
        <p:nvSpPr>
          <p:cNvPr id="162" name="Freeform 161"/>
          <p:cNvSpPr/>
          <p:nvPr/>
        </p:nvSpPr>
        <p:spPr>
          <a:xfrm>
            <a:off x="3882628" y="1413021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Responsibility not shared</a:t>
            </a:r>
            <a:endParaRPr lang="en-US" sz="900" kern="1200" dirty="0"/>
          </a:p>
        </p:txBody>
      </p:sp>
      <p:sp>
        <p:nvSpPr>
          <p:cNvPr id="163" name="Freeform 162"/>
          <p:cNvSpPr/>
          <p:nvPr/>
        </p:nvSpPr>
        <p:spPr>
          <a:xfrm>
            <a:off x="3882628" y="1759241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Operational model reflects organizational model</a:t>
            </a:r>
            <a:endParaRPr lang="en-US" sz="900" kern="1200" dirty="0"/>
          </a:p>
        </p:txBody>
      </p:sp>
      <p:sp>
        <p:nvSpPr>
          <p:cNvPr id="164" name="Freeform 163"/>
          <p:cNvSpPr/>
          <p:nvPr/>
        </p:nvSpPr>
        <p:spPr>
          <a:xfrm>
            <a:off x="3882628" y="2105462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CRs abd automated testing aren’t equal</a:t>
            </a:r>
            <a:endParaRPr lang="en-US" sz="900" kern="1200" dirty="0"/>
          </a:p>
        </p:txBody>
      </p:sp>
      <p:sp>
        <p:nvSpPr>
          <p:cNvPr id="165" name="Freeform 164"/>
          <p:cNvSpPr/>
          <p:nvPr/>
        </p:nvSpPr>
        <p:spPr>
          <a:xfrm>
            <a:off x="3882628" y="2451683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Segragated flow – first dev then testing</a:t>
            </a:r>
            <a:endParaRPr lang="en-US" sz="900" kern="1200" dirty="0"/>
          </a:p>
        </p:txBody>
      </p:sp>
      <p:sp>
        <p:nvSpPr>
          <p:cNvPr id="166" name="Freeform 165"/>
          <p:cNvSpPr/>
          <p:nvPr/>
        </p:nvSpPr>
        <p:spPr>
          <a:xfrm>
            <a:off x="3882628" y="2803464"/>
            <a:ext cx="1378743" cy="446652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Requirements aren’t always clear enough; technical roadmap missing</a:t>
            </a:r>
            <a:endParaRPr lang="en-US" sz="900" kern="1200" dirty="0"/>
          </a:p>
        </p:txBody>
      </p:sp>
      <p:sp>
        <p:nvSpPr>
          <p:cNvPr id="167" name="Freeform 166"/>
          <p:cNvSpPr/>
          <p:nvPr/>
        </p:nvSpPr>
        <p:spPr>
          <a:xfrm>
            <a:off x="3882628" y="3357543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/>
              <a:t>Mission unclear, people leaving</a:t>
            </a:r>
            <a:endParaRPr lang="en-US" sz="900" dirty="0"/>
          </a:p>
        </p:txBody>
      </p:sp>
      <p:sp>
        <p:nvSpPr>
          <p:cNvPr id="168" name="Freeform 167"/>
          <p:cNvSpPr/>
          <p:nvPr/>
        </p:nvSpPr>
        <p:spPr>
          <a:xfrm>
            <a:off x="3882628" y="3686693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Pull requests are not used</a:t>
            </a:r>
            <a:endParaRPr lang="en-US" sz="900" kern="1200" dirty="0"/>
          </a:p>
        </p:txBody>
      </p:sp>
      <p:sp>
        <p:nvSpPr>
          <p:cNvPr id="169" name="Freeform 168"/>
          <p:cNvSpPr/>
          <p:nvPr/>
        </p:nvSpPr>
        <p:spPr>
          <a:xfrm>
            <a:off x="3882628" y="4032914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Tests and code separated</a:t>
            </a:r>
            <a:endParaRPr lang="en-US" sz="900" kern="1200" dirty="0"/>
          </a:p>
        </p:txBody>
      </p:sp>
      <p:sp>
        <p:nvSpPr>
          <p:cNvPr id="170" name="Freeform 169"/>
          <p:cNvSpPr/>
          <p:nvPr/>
        </p:nvSpPr>
        <p:spPr>
          <a:xfrm>
            <a:off x="3886199" y="4382923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SonarQube not used that much</a:t>
            </a:r>
            <a:endParaRPr lang="en-US" sz="900" kern="1200" dirty="0"/>
          </a:p>
        </p:txBody>
      </p:sp>
      <p:sp>
        <p:nvSpPr>
          <p:cNvPr id="171" name="Freeform 170"/>
          <p:cNvSpPr/>
          <p:nvPr/>
        </p:nvSpPr>
        <p:spPr>
          <a:xfrm>
            <a:off x="3886199" y="4729143"/>
            <a:ext cx="1378743" cy="300057"/>
          </a:xfrm>
          <a:custGeom>
            <a:avLst/>
            <a:gdLst>
              <a:gd name="connsiteX0" fmla="*/ 0 w 1378743"/>
              <a:gd name="connsiteY0" fmla="*/ 30006 h 300057"/>
              <a:gd name="connsiteX1" fmla="*/ 30006 w 1378743"/>
              <a:gd name="connsiteY1" fmla="*/ 0 h 300057"/>
              <a:gd name="connsiteX2" fmla="*/ 1348737 w 1378743"/>
              <a:gd name="connsiteY2" fmla="*/ 0 h 300057"/>
              <a:gd name="connsiteX3" fmla="*/ 1378743 w 1378743"/>
              <a:gd name="connsiteY3" fmla="*/ 30006 h 300057"/>
              <a:gd name="connsiteX4" fmla="*/ 1378743 w 1378743"/>
              <a:gd name="connsiteY4" fmla="*/ 270051 h 300057"/>
              <a:gd name="connsiteX5" fmla="*/ 1348737 w 1378743"/>
              <a:gd name="connsiteY5" fmla="*/ 300057 h 300057"/>
              <a:gd name="connsiteX6" fmla="*/ 30006 w 1378743"/>
              <a:gd name="connsiteY6" fmla="*/ 300057 h 300057"/>
              <a:gd name="connsiteX7" fmla="*/ 0 w 1378743"/>
              <a:gd name="connsiteY7" fmla="*/ 270051 h 300057"/>
              <a:gd name="connsiteX8" fmla="*/ 0 w 1378743"/>
              <a:gd name="connsiteY8" fmla="*/ 30006 h 3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00057">
                <a:moveTo>
                  <a:pt x="0" y="30006"/>
                </a:moveTo>
                <a:cubicBezTo>
                  <a:pt x="0" y="13434"/>
                  <a:pt x="13434" y="0"/>
                  <a:pt x="30006" y="0"/>
                </a:cubicBezTo>
                <a:lnTo>
                  <a:pt x="1348737" y="0"/>
                </a:lnTo>
                <a:cubicBezTo>
                  <a:pt x="1365309" y="0"/>
                  <a:pt x="1378743" y="13434"/>
                  <a:pt x="1378743" y="30006"/>
                </a:cubicBezTo>
                <a:lnTo>
                  <a:pt x="1378743" y="270051"/>
                </a:lnTo>
                <a:cubicBezTo>
                  <a:pt x="1378743" y="286623"/>
                  <a:pt x="1365309" y="300057"/>
                  <a:pt x="1348737" y="300057"/>
                </a:cubicBezTo>
                <a:lnTo>
                  <a:pt x="30006" y="300057"/>
                </a:lnTo>
                <a:cubicBezTo>
                  <a:pt x="13434" y="300057"/>
                  <a:pt x="0" y="286623"/>
                  <a:pt x="0" y="270051"/>
                </a:cubicBezTo>
                <a:lnTo>
                  <a:pt x="0" y="300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CI servers shared with other teams</a:t>
            </a:r>
            <a:endParaRPr lang="en-US" sz="900" kern="1200" dirty="0"/>
          </a:p>
        </p:txBody>
      </p:sp>
      <p:sp>
        <p:nvSpPr>
          <p:cNvPr id="172" name="Freeform 171"/>
          <p:cNvSpPr/>
          <p:nvPr/>
        </p:nvSpPr>
        <p:spPr>
          <a:xfrm>
            <a:off x="5562972" y="-1"/>
            <a:ext cx="1723429" cy="5915615"/>
          </a:xfrm>
          <a:custGeom>
            <a:avLst/>
            <a:gdLst>
              <a:gd name="connsiteX0" fmla="*/ 0 w 1723429"/>
              <a:gd name="connsiteY0" fmla="*/ 172343 h 5791200"/>
              <a:gd name="connsiteX1" fmla="*/ 172343 w 1723429"/>
              <a:gd name="connsiteY1" fmla="*/ 0 h 5791200"/>
              <a:gd name="connsiteX2" fmla="*/ 1551086 w 1723429"/>
              <a:gd name="connsiteY2" fmla="*/ 0 h 5791200"/>
              <a:gd name="connsiteX3" fmla="*/ 1723429 w 1723429"/>
              <a:gd name="connsiteY3" fmla="*/ 172343 h 5791200"/>
              <a:gd name="connsiteX4" fmla="*/ 1723429 w 1723429"/>
              <a:gd name="connsiteY4" fmla="*/ 5618857 h 5791200"/>
              <a:gd name="connsiteX5" fmla="*/ 1551086 w 1723429"/>
              <a:gd name="connsiteY5" fmla="*/ 5791200 h 5791200"/>
              <a:gd name="connsiteX6" fmla="*/ 172343 w 1723429"/>
              <a:gd name="connsiteY6" fmla="*/ 5791200 h 5791200"/>
              <a:gd name="connsiteX7" fmla="*/ 0 w 1723429"/>
              <a:gd name="connsiteY7" fmla="*/ 5618857 h 5791200"/>
              <a:gd name="connsiteX8" fmla="*/ 0 w 1723429"/>
              <a:gd name="connsiteY8" fmla="*/ 172343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791200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618857"/>
                </a:lnTo>
                <a:cubicBezTo>
                  <a:pt x="1723429" y="5714039"/>
                  <a:pt x="1646268" y="5791200"/>
                  <a:pt x="1551086" y="5791200"/>
                </a:cubicBezTo>
                <a:lnTo>
                  <a:pt x="172343" y="5791200"/>
                </a:lnTo>
                <a:cubicBezTo>
                  <a:pt x="77161" y="5791200"/>
                  <a:pt x="0" y="5714039"/>
                  <a:pt x="0" y="5618857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NewViolin</a:t>
            </a:r>
          </a:p>
        </p:txBody>
      </p:sp>
      <p:sp>
        <p:nvSpPr>
          <p:cNvPr id="173" name="Freeform 172"/>
          <p:cNvSpPr/>
          <p:nvPr/>
        </p:nvSpPr>
        <p:spPr>
          <a:xfrm>
            <a:off x="5735315" y="1066853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Slightly siloed knowledge in Dev and QA</a:t>
            </a:r>
          </a:p>
        </p:txBody>
      </p:sp>
      <p:sp>
        <p:nvSpPr>
          <p:cNvPr id="174" name="Freeform 173"/>
          <p:cNvSpPr/>
          <p:nvPr/>
        </p:nvSpPr>
        <p:spPr>
          <a:xfrm>
            <a:off x="5735315" y="1545093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Long and frequent meetings</a:t>
            </a:r>
            <a:endParaRPr lang="en-US" sz="900" kern="1200" dirty="0"/>
          </a:p>
        </p:txBody>
      </p:sp>
      <p:sp>
        <p:nvSpPr>
          <p:cNvPr id="175" name="Freeform 174"/>
          <p:cNvSpPr/>
          <p:nvPr/>
        </p:nvSpPr>
        <p:spPr>
          <a:xfrm>
            <a:off x="5735315" y="2023334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Segregated process</a:t>
            </a:r>
            <a:endParaRPr lang="en-US" sz="900" kern="1200" dirty="0"/>
          </a:p>
        </p:txBody>
      </p:sp>
      <p:sp>
        <p:nvSpPr>
          <p:cNvPr id="176" name="Freeform 175"/>
          <p:cNvSpPr/>
          <p:nvPr/>
        </p:nvSpPr>
        <p:spPr>
          <a:xfrm>
            <a:off x="5735315" y="2501575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Tests and code separated</a:t>
            </a:r>
          </a:p>
        </p:txBody>
      </p:sp>
      <p:sp>
        <p:nvSpPr>
          <p:cNvPr id="177" name="Freeform 176"/>
          <p:cNvSpPr/>
          <p:nvPr/>
        </p:nvSpPr>
        <p:spPr>
          <a:xfrm>
            <a:off x="5735315" y="2979815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feature branches</a:t>
            </a:r>
          </a:p>
        </p:txBody>
      </p:sp>
      <p:sp>
        <p:nvSpPr>
          <p:cNvPr id="178" name="Freeform 177"/>
          <p:cNvSpPr/>
          <p:nvPr/>
        </p:nvSpPr>
        <p:spPr>
          <a:xfrm>
            <a:off x="5735315" y="3458056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dependancy management</a:t>
            </a:r>
          </a:p>
        </p:txBody>
      </p:sp>
      <p:sp>
        <p:nvSpPr>
          <p:cNvPr id="179" name="Freeform 178"/>
          <p:cNvSpPr/>
          <p:nvPr/>
        </p:nvSpPr>
        <p:spPr>
          <a:xfrm>
            <a:off x="5735315" y="3936296"/>
            <a:ext cx="1378743" cy="414475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Dedicated CI machine missing</a:t>
            </a:r>
          </a:p>
        </p:txBody>
      </p:sp>
      <p:sp>
        <p:nvSpPr>
          <p:cNvPr id="180" name="Freeform 179"/>
          <p:cNvSpPr/>
          <p:nvPr/>
        </p:nvSpPr>
        <p:spPr>
          <a:xfrm>
            <a:off x="5735315" y="4407049"/>
            <a:ext cx="1378743" cy="820600"/>
          </a:xfrm>
          <a:custGeom>
            <a:avLst/>
            <a:gdLst>
              <a:gd name="connsiteX0" fmla="*/ 0 w 1378743"/>
              <a:gd name="connsiteY0" fmla="*/ 41448 h 414475"/>
              <a:gd name="connsiteX1" fmla="*/ 41448 w 1378743"/>
              <a:gd name="connsiteY1" fmla="*/ 0 h 414475"/>
              <a:gd name="connsiteX2" fmla="*/ 1337296 w 1378743"/>
              <a:gd name="connsiteY2" fmla="*/ 0 h 414475"/>
              <a:gd name="connsiteX3" fmla="*/ 1378744 w 1378743"/>
              <a:gd name="connsiteY3" fmla="*/ 41448 h 414475"/>
              <a:gd name="connsiteX4" fmla="*/ 1378743 w 1378743"/>
              <a:gd name="connsiteY4" fmla="*/ 373028 h 414475"/>
              <a:gd name="connsiteX5" fmla="*/ 1337295 w 1378743"/>
              <a:gd name="connsiteY5" fmla="*/ 414476 h 414475"/>
              <a:gd name="connsiteX6" fmla="*/ 41448 w 1378743"/>
              <a:gd name="connsiteY6" fmla="*/ 414475 h 414475"/>
              <a:gd name="connsiteX7" fmla="*/ 0 w 1378743"/>
              <a:gd name="connsiteY7" fmla="*/ 373027 h 414475"/>
              <a:gd name="connsiteX8" fmla="*/ 0 w 1378743"/>
              <a:gd name="connsiteY8" fmla="*/ 41448 h 4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414475">
                <a:moveTo>
                  <a:pt x="0" y="41448"/>
                </a:moveTo>
                <a:cubicBezTo>
                  <a:pt x="0" y="18557"/>
                  <a:pt x="18557" y="0"/>
                  <a:pt x="41448" y="0"/>
                </a:cubicBezTo>
                <a:lnTo>
                  <a:pt x="1337296" y="0"/>
                </a:lnTo>
                <a:cubicBezTo>
                  <a:pt x="1360187" y="0"/>
                  <a:pt x="1378744" y="18557"/>
                  <a:pt x="1378744" y="41448"/>
                </a:cubicBezTo>
                <a:cubicBezTo>
                  <a:pt x="1378744" y="151975"/>
                  <a:pt x="1378743" y="262501"/>
                  <a:pt x="1378743" y="373028"/>
                </a:cubicBezTo>
                <a:cubicBezTo>
                  <a:pt x="1378743" y="395919"/>
                  <a:pt x="1360186" y="414476"/>
                  <a:pt x="1337295" y="414476"/>
                </a:cubicBezTo>
                <a:lnTo>
                  <a:pt x="41448" y="414475"/>
                </a:lnTo>
                <a:cubicBezTo>
                  <a:pt x="18557" y="414475"/>
                  <a:pt x="0" y="395918"/>
                  <a:pt x="0" y="373027"/>
                </a:cubicBezTo>
                <a:lnTo>
                  <a:pt x="0" y="414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real continuous intergation: manually triggered component builds, manual deploy of artifacts, no auto test execution</a:t>
            </a:r>
          </a:p>
        </p:txBody>
      </p:sp>
      <p:sp>
        <p:nvSpPr>
          <p:cNvPr id="181" name="Freeform 180"/>
          <p:cNvSpPr/>
          <p:nvPr/>
        </p:nvSpPr>
        <p:spPr>
          <a:xfrm>
            <a:off x="7415658" y="-1"/>
            <a:ext cx="1723429" cy="5915615"/>
          </a:xfrm>
          <a:custGeom>
            <a:avLst/>
            <a:gdLst>
              <a:gd name="connsiteX0" fmla="*/ 0 w 1723429"/>
              <a:gd name="connsiteY0" fmla="*/ 172343 h 5791200"/>
              <a:gd name="connsiteX1" fmla="*/ 172343 w 1723429"/>
              <a:gd name="connsiteY1" fmla="*/ 0 h 5791200"/>
              <a:gd name="connsiteX2" fmla="*/ 1551086 w 1723429"/>
              <a:gd name="connsiteY2" fmla="*/ 0 h 5791200"/>
              <a:gd name="connsiteX3" fmla="*/ 1723429 w 1723429"/>
              <a:gd name="connsiteY3" fmla="*/ 172343 h 5791200"/>
              <a:gd name="connsiteX4" fmla="*/ 1723429 w 1723429"/>
              <a:gd name="connsiteY4" fmla="*/ 5618857 h 5791200"/>
              <a:gd name="connsiteX5" fmla="*/ 1551086 w 1723429"/>
              <a:gd name="connsiteY5" fmla="*/ 5791200 h 5791200"/>
              <a:gd name="connsiteX6" fmla="*/ 172343 w 1723429"/>
              <a:gd name="connsiteY6" fmla="*/ 5791200 h 5791200"/>
              <a:gd name="connsiteX7" fmla="*/ 0 w 1723429"/>
              <a:gd name="connsiteY7" fmla="*/ 5618857 h 5791200"/>
              <a:gd name="connsiteX8" fmla="*/ 0 w 1723429"/>
              <a:gd name="connsiteY8" fmla="*/ 172343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791200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618857"/>
                </a:lnTo>
                <a:cubicBezTo>
                  <a:pt x="1723429" y="5714039"/>
                  <a:pt x="1646268" y="5791200"/>
                  <a:pt x="1551086" y="5791200"/>
                </a:cubicBezTo>
                <a:lnTo>
                  <a:pt x="172343" y="5791200"/>
                </a:lnTo>
                <a:cubicBezTo>
                  <a:pt x="77161" y="5791200"/>
                  <a:pt x="0" y="5714039"/>
                  <a:pt x="0" y="5618857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BPM</a:t>
            </a:r>
          </a:p>
        </p:txBody>
      </p:sp>
      <p:sp>
        <p:nvSpPr>
          <p:cNvPr id="182" name="Freeform 181"/>
          <p:cNvSpPr/>
          <p:nvPr/>
        </p:nvSpPr>
        <p:spPr>
          <a:xfrm>
            <a:off x="7588001" y="1067277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Knowledge silos</a:t>
            </a:r>
          </a:p>
        </p:txBody>
      </p:sp>
      <p:sp>
        <p:nvSpPr>
          <p:cNvPr id="183" name="Freeform 182"/>
          <p:cNvSpPr/>
          <p:nvPr/>
        </p:nvSpPr>
        <p:spPr>
          <a:xfrm>
            <a:off x="7588001" y="1466558"/>
            <a:ext cx="1378743" cy="446652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Continuous improvement activities aren’t really encouraged</a:t>
            </a:r>
          </a:p>
        </p:txBody>
      </p:sp>
      <p:sp>
        <p:nvSpPr>
          <p:cNvPr id="184" name="Freeform 183"/>
          <p:cNvSpPr/>
          <p:nvPr/>
        </p:nvSpPr>
        <p:spPr>
          <a:xfrm>
            <a:off x="7588001" y="1982105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end-to-end process</a:t>
            </a:r>
          </a:p>
        </p:txBody>
      </p:sp>
      <p:sp>
        <p:nvSpPr>
          <p:cNvPr id="185" name="Freeform 184"/>
          <p:cNvSpPr/>
          <p:nvPr/>
        </p:nvSpPr>
        <p:spPr>
          <a:xfrm>
            <a:off x="7588001" y="2362200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Un-identifible software development method</a:t>
            </a:r>
          </a:p>
        </p:txBody>
      </p:sp>
      <p:sp>
        <p:nvSpPr>
          <p:cNvPr id="186" name="Freeform 185"/>
          <p:cNvSpPr/>
          <p:nvPr/>
        </p:nvSpPr>
        <p:spPr>
          <a:xfrm>
            <a:off x="7588001" y="2733493"/>
            <a:ext cx="1378743" cy="446652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In requirements management no data collection, no visualizaion</a:t>
            </a:r>
          </a:p>
        </p:txBody>
      </p:sp>
      <p:sp>
        <p:nvSpPr>
          <p:cNvPr id="187" name="Freeform 186"/>
          <p:cNvSpPr/>
          <p:nvPr/>
        </p:nvSpPr>
        <p:spPr>
          <a:xfrm>
            <a:off x="7588001" y="3249040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Flow segragation to specialist people</a:t>
            </a:r>
          </a:p>
        </p:txBody>
      </p:sp>
      <p:sp>
        <p:nvSpPr>
          <p:cNvPr id="188" name="Freeform 187"/>
          <p:cNvSpPr/>
          <p:nvPr/>
        </p:nvSpPr>
        <p:spPr>
          <a:xfrm>
            <a:off x="7588001" y="3630254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 All code isn’t in version control</a:t>
            </a:r>
          </a:p>
        </p:txBody>
      </p:sp>
      <p:sp>
        <p:nvSpPr>
          <p:cNvPr id="189" name="Freeform 188"/>
          <p:cNvSpPr/>
          <p:nvPr/>
        </p:nvSpPr>
        <p:spPr>
          <a:xfrm>
            <a:off x="7588001" y="4011468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Build generation takes hours, instability issues</a:t>
            </a:r>
          </a:p>
        </p:txBody>
      </p:sp>
      <p:sp>
        <p:nvSpPr>
          <p:cNvPr id="190" name="Freeform 189"/>
          <p:cNvSpPr/>
          <p:nvPr/>
        </p:nvSpPr>
        <p:spPr>
          <a:xfrm>
            <a:off x="7588001" y="4392682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dependency or artifact management</a:t>
            </a:r>
          </a:p>
        </p:txBody>
      </p:sp>
      <p:sp>
        <p:nvSpPr>
          <p:cNvPr id="191" name="Freeform 190"/>
          <p:cNvSpPr/>
          <p:nvPr/>
        </p:nvSpPr>
        <p:spPr>
          <a:xfrm>
            <a:off x="7588001" y="4773896"/>
            <a:ext cx="1378743" cy="330385"/>
          </a:xfrm>
          <a:custGeom>
            <a:avLst/>
            <a:gdLst>
              <a:gd name="connsiteX0" fmla="*/ 0 w 1378743"/>
              <a:gd name="connsiteY0" fmla="*/ 33039 h 330385"/>
              <a:gd name="connsiteX1" fmla="*/ 33039 w 1378743"/>
              <a:gd name="connsiteY1" fmla="*/ 0 h 330385"/>
              <a:gd name="connsiteX2" fmla="*/ 1345705 w 1378743"/>
              <a:gd name="connsiteY2" fmla="*/ 0 h 330385"/>
              <a:gd name="connsiteX3" fmla="*/ 1378744 w 1378743"/>
              <a:gd name="connsiteY3" fmla="*/ 33039 h 330385"/>
              <a:gd name="connsiteX4" fmla="*/ 1378743 w 1378743"/>
              <a:gd name="connsiteY4" fmla="*/ 297347 h 330385"/>
              <a:gd name="connsiteX5" fmla="*/ 1345704 w 1378743"/>
              <a:gd name="connsiteY5" fmla="*/ 330386 h 330385"/>
              <a:gd name="connsiteX6" fmla="*/ 33039 w 1378743"/>
              <a:gd name="connsiteY6" fmla="*/ 330385 h 330385"/>
              <a:gd name="connsiteX7" fmla="*/ 0 w 1378743"/>
              <a:gd name="connsiteY7" fmla="*/ 297346 h 330385"/>
              <a:gd name="connsiteX8" fmla="*/ 0 w 1378743"/>
              <a:gd name="connsiteY8" fmla="*/ 33039 h 3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30385">
                <a:moveTo>
                  <a:pt x="0" y="33039"/>
                </a:moveTo>
                <a:cubicBezTo>
                  <a:pt x="0" y="14792"/>
                  <a:pt x="14792" y="0"/>
                  <a:pt x="33039" y="0"/>
                </a:cubicBezTo>
                <a:lnTo>
                  <a:pt x="1345705" y="0"/>
                </a:lnTo>
                <a:cubicBezTo>
                  <a:pt x="1363952" y="0"/>
                  <a:pt x="1378744" y="14792"/>
                  <a:pt x="1378744" y="33039"/>
                </a:cubicBezTo>
                <a:cubicBezTo>
                  <a:pt x="1378744" y="121142"/>
                  <a:pt x="1378743" y="209244"/>
                  <a:pt x="1378743" y="297347"/>
                </a:cubicBezTo>
                <a:cubicBezTo>
                  <a:pt x="1378743" y="315594"/>
                  <a:pt x="1363951" y="330386"/>
                  <a:pt x="1345704" y="330386"/>
                </a:cubicBezTo>
                <a:lnTo>
                  <a:pt x="33039" y="330385"/>
                </a:lnTo>
                <a:cubicBezTo>
                  <a:pt x="14792" y="330385"/>
                  <a:pt x="0" y="315593"/>
                  <a:pt x="0" y="297346"/>
                </a:cubicBezTo>
                <a:lnTo>
                  <a:pt x="0" y="3303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Seperate CI does not exist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162800" y="5715000"/>
            <a:ext cx="1808485" cy="46077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ounded Rectangle 4"/>
          <p:cNvSpPr/>
          <p:nvPr/>
        </p:nvSpPr>
        <p:spPr>
          <a:xfrm>
            <a:off x="7173502" y="5728490"/>
            <a:ext cx="1787078" cy="4337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Personnel, Culture &amp; Organization, Processes, Mission, Communication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162800" y="6184456"/>
            <a:ext cx="1808485" cy="305640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Rounded Rectangle 6"/>
          <p:cNvSpPr/>
          <p:nvPr/>
        </p:nvSpPr>
        <p:spPr>
          <a:xfrm>
            <a:off x="7173502" y="6197949"/>
            <a:ext cx="1787078" cy="2877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Version Control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62800" y="6505925"/>
            <a:ext cx="1808485" cy="305640"/>
          </a:xfrm>
          <a:prstGeom prst="roundRect">
            <a:avLst>
              <a:gd name="adj" fmla="val 1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ounded Rectangle 8"/>
          <p:cNvSpPr/>
          <p:nvPr/>
        </p:nvSpPr>
        <p:spPr>
          <a:xfrm>
            <a:off x="7173502" y="6519416"/>
            <a:ext cx="1787078" cy="28773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3212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911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NAMS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177254" y="1076805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Test data management</a:t>
            </a: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77254" y="1816756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Visibility of Quality Assurance</a:t>
            </a: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77254" y="2556707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Technical debt</a:t>
            </a: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254" y="3296659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Improve ability to release </a:t>
            </a:r>
            <a:endParaRPr lang="en-US" sz="9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77254" y="4036610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Slow response time from HCL, , inflexible process</a:t>
            </a:r>
            <a:endParaRPr lang="en-US" sz="9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857598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SCQ</a:t>
            </a:r>
            <a:endParaRPr lang="en-US" sz="20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2029941" y="1094500"/>
            <a:ext cx="1378743" cy="571301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Test automation and coverage on a low level; developers don’t execute automatic tests</a:t>
            </a:r>
          </a:p>
        </p:txBody>
      </p:sp>
      <p:sp>
        <p:nvSpPr>
          <p:cNvPr id="21" name="Freeform 20"/>
          <p:cNvSpPr/>
          <p:nvPr/>
        </p:nvSpPr>
        <p:spPr>
          <a:xfrm>
            <a:off x="2029941" y="1791955"/>
            <a:ext cx="1378743" cy="39673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Unit tests are not on acceptable level</a:t>
            </a:r>
          </a:p>
        </p:txBody>
      </p:sp>
      <p:sp>
        <p:nvSpPr>
          <p:cNvPr id="22" name="Freeform 21"/>
          <p:cNvSpPr/>
          <p:nvPr/>
        </p:nvSpPr>
        <p:spPr>
          <a:xfrm>
            <a:off x="2029941" y="2286000"/>
            <a:ext cx="1378743" cy="39673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Tests reporting missing</a:t>
            </a:r>
          </a:p>
        </p:txBody>
      </p:sp>
      <p:sp>
        <p:nvSpPr>
          <p:cNvPr id="23" name="Freeform 22"/>
          <p:cNvSpPr/>
          <p:nvPr/>
        </p:nvSpPr>
        <p:spPr>
          <a:xfrm>
            <a:off x="2029941" y="2743200"/>
            <a:ext cx="1378743" cy="39673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Feedback cycle long; automated regression test set missing</a:t>
            </a:r>
          </a:p>
        </p:txBody>
      </p:sp>
      <p:sp>
        <p:nvSpPr>
          <p:cNvPr id="24" name="Freeform 23"/>
          <p:cNvSpPr/>
          <p:nvPr/>
        </p:nvSpPr>
        <p:spPr>
          <a:xfrm>
            <a:off x="2029941" y="3200400"/>
            <a:ext cx="1378743" cy="39673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Automated tests and refactoring neglected – technical debt increasing</a:t>
            </a:r>
          </a:p>
        </p:txBody>
      </p:sp>
      <p:sp>
        <p:nvSpPr>
          <p:cNvPr id="25" name="Freeform 24"/>
          <p:cNvSpPr/>
          <p:nvPr/>
        </p:nvSpPr>
        <p:spPr>
          <a:xfrm>
            <a:off x="2029941" y="3657600"/>
            <a:ext cx="1378743" cy="322002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Big and slow releases (3 months); deadline driven</a:t>
            </a:r>
          </a:p>
        </p:txBody>
      </p:sp>
      <p:sp>
        <p:nvSpPr>
          <p:cNvPr id="26" name="Freeform 25"/>
          <p:cNvSpPr/>
          <p:nvPr/>
        </p:nvSpPr>
        <p:spPr>
          <a:xfrm>
            <a:off x="2029941" y="4038600"/>
            <a:ext cx="1378743" cy="571301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Inflexible and slow release process: arrangements and maintenence window required</a:t>
            </a:r>
          </a:p>
        </p:txBody>
      </p:sp>
      <p:sp>
        <p:nvSpPr>
          <p:cNvPr id="27" name="Freeform 26"/>
          <p:cNvSpPr/>
          <p:nvPr/>
        </p:nvSpPr>
        <p:spPr>
          <a:xfrm>
            <a:off x="2029941" y="4708662"/>
            <a:ext cx="1378743" cy="39673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Mutable servers in HCL</a:t>
            </a:r>
          </a:p>
        </p:txBody>
      </p:sp>
      <p:sp>
        <p:nvSpPr>
          <p:cNvPr id="28" name="Freeform 27"/>
          <p:cNvSpPr/>
          <p:nvPr/>
        </p:nvSpPr>
        <p:spPr>
          <a:xfrm>
            <a:off x="3710285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Prompt</a:t>
            </a:r>
            <a:endParaRPr lang="en-US" sz="20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3882628" y="1077380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Unit/Integration test coverage low (12%)</a:t>
            </a:r>
          </a:p>
        </p:txBody>
      </p:sp>
      <p:sp>
        <p:nvSpPr>
          <p:cNvPr id="30" name="Freeform 29"/>
          <p:cNvSpPr/>
          <p:nvPr/>
        </p:nvSpPr>
        <p:spPr>
          <a:xfrm>
            <a:off x="3882628" y="1530172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Developers don’t execute automated tests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82628" y="1936181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Unit tests are not on acceptable level</a:t>
            </a:r>
          </a:p>
        </p:txBody>
      </p:sp>
      <p:sp>
        <p:nvSpPr>
          <p:cNvPr id="32" name="Freeform 31"/>
          <p:cNvSpPr/>
          <p:nvPr/>
        </p:nvSpPr>
        <p:spPr>
          <a:xfrm>
            <a:off x="3882628" y="2342190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Test reporting needs some improvement</a:t>
            </a:r>
          </a:p>
        </p:txBody>
      </p:sp>
      <p:sp>
        <p:nvSpPr>
          <p:cNvPr id="33" name="Freeform 32"/>
          <p:cNvSpPr/>
          <p:nvPr/>
        </p:nvSpPr>
        <p:spPr>
          <a:xfrm>
            <a:off x="3882628" y="2748199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Feedback cycle is low</a:t>
            </a:r>
          </a:p>
        </p:txBody>
      </p:sp>
      <p:sp>
        <p:nvSpPr>
          <p:cNvPr id="34" name="Freeform 33"/>
          <p:cNvSpPr/>
          <p:nvPr/>
        </p:nvSpPr>
        <p:spPr>
          <a:xfrm>
            <a:off x="3882628" y="3154208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Big slow releases ( ~3 months )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82628" y="3581400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Deadline driven</a:t>
            </a:r>
          </a:p>
        </p:txBody>
      </p:sp>
      <p:sp>
        <p:nvSpPr>
          <p:cNvPr id="36" name="Freeform 35"/>
          <p:cNvSpPr/>
          <p:nvPr/>
        </p:nvSpPr>
        <p:spPr>
          <a:xfrm>
            <a:off x="3882628" y="3962400"/>
            <a:ext cx="1378743" cy="571301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Inflexible and slow release process: arrangements and maintenence window required</a:t>
            </a:r>
          </a:p>
        </p:txBody>
      </p:sp>
      <p:sp>
        <p:nvSpPr>
          <p:cNvPr id="37" name="Freeform 36"/>
          <p:cNvSpPr/>
          <p:nvPr/>
        </p:nvSpPr>
        <p:spPr>
          <a:xfrm>
            <a:off x="3882628" y="4601126"/>
            <a:ext cx="1378743" cy="35187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DB size in prod seems quite large</a:t>
            </a:r>
          </a:p>
        </p:txBody>
      </p:sp>
      <p:sp>
        <p:nvSpPr>
          <p:cNvPr id="38" name="Freeform 37"/>
          <p:cNvSpPr/>
          <p:nvPr/>
        </p:nvSpPr>
        <p:spPr>
          <a:xfrm>
            <a:off x="5562972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NewViolin</a:t>
            </a:r>
          </a:p>
        </p:txBody>
      </p:sp>
      <p:sp>
        <p:nvSpPr>
          <p:cNvPr id="39" name="Freeform 38"/>
          <p:cNvSpPr/>
          <p:nvPr/>
        </p:nvSpPr>
        <p:spPr>
          <a:xfrm>
            <a:off x="5735315" y="1078344"/>
            <a:ext cx="1378743" cy="24235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Unit tests do not exist</a:t>
            </a:r>
          </a:p>
        </p:txBody>
      </p:sp>
      <p:sp>
        <p:nvSpPr>
          <p:cNvPr id="40" name="Freeform 39"/>
          <p:cNvSpPr/>
          <p:nvPr/>
        </p:nvSpPr>
        <p:spPr>
          <a:xfrm>
            <a:off x="5735315" y="1371600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Test reporting is complicated</a:t>
            </a:r>
          </a:p>
        </p:txBody>
      </p:sp>
      <p:sp>
        <p:nvSpPr>
          <p:cNvPr id="41" name="Freeform 40"/>
          <p:cNvSpPr/>
          <p:nvPr/>
        </p:nvSpPr>
        <p:spPr>
          <a:xfrm>
            <a:off x="5735315" y="1752600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Developers can’t execute tests</a:t>
            </a:r>
          </a:p>
        </p:txBody>
      </p:sp>
      <p:sp>
        <p:nvSpPr>
          <p:cNvPr id="42" name="Freeform 41"/>
          <p:cNvSpPr/>
          <p:nvPr/>
        </p:nvSpPr>
        <p:spPr>
          <a:xfrm>
            <a:off x="5735315" y="2119750"/>
            <a:ext cx="1378743" cy="24235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Feedback cycle is long</a:t>
            </a:r>
          </a:p>
        </p:txBody>
      </p:sp>
      <p:sp>
        <p:nvSpPr>
          <p:cNvPr id="43" name="Freeform 42"/>
          <p:cNvSpPr/>
          <p:nvPr/>
        </p:nvSpPr>
        <p:spPr>
          <a:xfrm>
            <a:off x="5735315" y="2438400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Automated regression test set missing</a:t>
            </a:r>
          </a:p>
        </p:txBody>
      </p:sp>
      <p:sp>
        <p:nvSpPr>
          <p:cNvPr id="44" name="Freeform 43"/>
          <p:cNvSpPr/>
          <p:nvPr/>
        </p:nvSpPr>
        <p:spPr>
          <a:xfrm>
            <a:off x="5735315" y="2819400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Big and slow releases (2 months)</a:t>
            </a:r>
          </a:p>
        </p:txBody>
      </p:sp>
      <p:sp>
        <p:nvSpPr>
          <p:cNvPr id="45" name="Freeform 44"/>
          <p:cNvSpPr/>
          <p:nvPr/>
        </p:nvSpPr>
        <p:spPr>
          <a:xfrm>
            <a:off x="5735315" y="3204156"/>
            <a:ext cx="1378743" cy="19735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Many changes in a release</a:t>
            </a:r>
          </a:p>
        </p:txBody>
      </p:sp>
      <p:sp>
        <p:nvSpPr>
          <p:cNvPr id="46" name="Freeform 45"/>
          <p:cNvSpPr/>
          <p:nvPr/>
        </p:nvSpPr>
        <p:spPr>
          <a:xfrm>
            <a:off x="5735315" y="3460507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Either push feature or wait a long time</a:t>
            </a:r>
          </a:p>
        </p:txBody>
      </p:sp>
      <p:sp>
        <p:nvSpPr>
          <p:cNvPr id="47" name="Freeform 46"/>
          <p:cNvSpPr/>
          <p:nvPr/>
        </p:nvSpPr>
        <p:spPr>
          <a:xfrm>
            <a:off x="5735315" y="3844956"/>
            <a:ext cx="1378743" cy="24235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Emergency releases</a:t>
            </a:r>
          </a:p>
        </p:txBody>
      </p:sp>
      <p:sp>
        <p:nvSpPr>
          <p:cNvPr id="48" name="Freeform 47"/>
          <p:cNvSpPr/>
          <p:nvPr/>
        </p:nvSpPr>
        <p:spPr>
          <a:xfrm>
            <a:off x="5735315" y="4146307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Limited release date options</a:t>
            </a:r>
          </a:p>
        </p:txBody>
      </p:sp>
      <p:sp>
        <p:nvSpPr>
          <p:cNvPr id="49" name="Freeform 48"/>
          <p:cNvSpPr/>
          <p:nvPr/>
        </p:nvSpPr>
        <p:spPr>
          <a:xfrm>
            <a:off x="5735315" y="4544509"/>
            <a:ext cx="1378743" cy="19735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Releasees cause downtime</a:t>
            </a:r>
          </a:p>
        </p:txBody>
      </p:sp>
      <p:sp>
        <p:nvSpPr>
          <p:cNvPr id="50" name="Freeform 49"/>
          <p:cNvSpPr/>
          <p:nvPr/>
        </p:nvSpPr>
        <p:spPr>
          <a:xfrm>
            <a:off x="5735315" y="4773109"/>
            <a:ext cx="1378743" cy="44665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Inflexible and slow process; manual, 10 days freeze before Prod</a:t>
            </a:r>
          </a:p>
        </p:txBody>
      </p:sp>
      <p:sp>
        <p:nvSpPr>
          <p:cNvPr id="51" name="Freeform 50"/>
          <p:cNvSpPr/>
          <p:nvPr/>
        </p:nvSpPr>
        <p:spPr>
          <a:xfrm>
            <a:off x="5735315" y="5289307"/>
            <a:ext cx="1378743" cy="322002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Slow response time from HCL, inflexible process</a:t>
            </a:r>
          </a:p>
        </p:txBody>
      </p:sp>
      <p:sp>
        <p:nvSpPr>
          <p:cNvPr id="52" name="Freeform 51"/>
          <p:cNvSpPr/>
          <p:nvPr/>
        </p:nvSpPr>
        <p:spPr>
          <a:xfrm>
            <a:off x="7415658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BPM</a:t>
            </a:r>
          </a:p>
        </p:txBody>
      </p:sp>
      <p:sp>
        <p:nvSpPr>
          <p:cNvPr id="53" name="Freeform 52"/>
          <p:cNvSpPr/>
          <p:nvPr/>
        </p:nvSpPr>
        <p:spPr>
          <a:xfrm>
            <a:off x="7588001" y="1076027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No test automation</a:t>
            </a:r>
          </a:p>
        </p:txBody>
      </p:sp>
      <p:sp>
        <p:nvSpPr>
          <p:cNvPr id="54" name="Freeform 53"/>
          <p:cNvSpPr/>
          <p:nvPr/>
        </p:nvSpPr>
        <p:spPr>
          <a:xfrm>
            <a:off x="7588001" y="1690115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Multiple levels od manual testing, partially redundant</a:t>
            </a:r>
          </a:p>
        </p:txBody>
      </p:sp>
      <p:sp>
        <p:nvSpPr>
          <p:cNvPr id="55" name="Freeform 54"/>
          <p:cNvSpPr/>
          <p:nvPr/>
        </p:nvSpPr>
        <p:spPr>
          <a:xfrm>
            <a:off x="7588001" y="2304204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No test reporting</a:t>
            </a:r>
          </a:p>
        </p:txBody>
      </p:sp>
      <p:sp>
        <p:nvSpPr>
          <p:cNvPr id="56" name="Freeform 55"/>
          <p:cNvSpPr/>
          <p:nvPr/>
        </p:nvSpPr>
        <p:spPr>
          <a:xfrm>
            <a:off x="7588001" y="2918292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Release cycle ~3 months</a:t>
            </a:r>
          </a:p>
        </p:txBody>
      </p:sp>
      <p:sp>
        <p:nvSpPr>
          <p:cNvPr id="57" name="Freeform 56"/>
          <p:cNvSpPr/>
          <p:nvPr/>
        </p:nvSpPr>
        <p:spPr>
          <a:xfrm>
            <a:off x="7588001" y="3532381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Downtimes during releases</a:t>
            </a:r>
          </a:p>
        </p:txBody>
      </p:sp>
      <p:sp>
        <p:nvSpPr>
          <p:cNvPr id="58" name="Freeform 57"/>
          <p:cNvSpPr/>
          <p:nvPr/>
        </p:nvSpPr>
        <p:spPr>
          <a:xfrm>
            <a:off x="7588001" y="4146469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Releases deadline driven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167918" y="5728394"/>
            <a:ext cx="1808485" cy="433875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Rounded Rectangle 4"/>
          <p:cNvSpPr/>
          <p:nvPr/>
        </p:nvSpPr>
        <p:spPr>
          <a:xfrm>
            <a:off x="7178620" y="5715000"/>
            <a:ext cx="1787078" cy="4310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167918" y="6172200"/>
            <a:ext cx="1808485" cy="310328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Rounded Rectangle 6"/>
          <p:cNvSpPr/>
          <p:nvPr/>
        </p:nvSpPr>
        <p:spPr>
          <a:xfrm>
            <a:off x="7178620" y="6185692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Releases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167918" y="6493669"/>
            <a:ext cx="1808485" cy="310328"/>
          </a:xfrm>
          <a:prstGeom prst="roundRect">
            <a:avLst>
              <a:gd name="adj" fmla="val 1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ounded Rectangle 8"/>
          <p:cNvSpPr/>
          <p:nvPr/>
        </p:nvSpPr>
        <p:spPr>
          <a:xfrm>
            <a:off x="7178620" y="6507159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HCL</a:t>
            </a:r>
          </a:p>
        </p:txBody>
      </p:sp>
    </p:spTree>
    <p:extLst>
      <p:ext uri="{BB962C8B-B14F-4D97-AF65-F5344CB8AC3E}">
        <p14:creationId xmlns:p14="http://schemas.microsoft.com/office/powerpoint/2010/main" val="10894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911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NAMS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177254" y="1076805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Robot Framework</a:t>
            </a: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254" y="1832927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TFS</a:t>
            </a:r>
            <a:endParaRPr lang="en-US" sz="9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151854" y="2597646"/>
            <a:ext cx="1378743" cy="641291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AWS</a:t>
            </a:r>
            <a:endParaRPr lang="en-US" sz="900" kern="1200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57598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SCQ</a:t>
            </a:r>
            <a:endParaRPr lang="en-US" sz="20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2029937" y="1098715"/>
            <a:ext cx="1378743" cy="619381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27" name="Freeform 26"/>
          <p:cNvSpPr/>
          <p:nvPr/>
        </p:nvSpPr>
        <p:spPr>
          <a:xfrm>
            <a:off x="2038408" y="1841921"/>
            <a:ext cx="1378743" cy="580864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Nexus</a:t>
            </a:r>
          </a:p>
        </p:txBody>
      </p:sp>
      <p:sp>
        <p:nvSpPr>
          <p:cNvPr id="28" name="Freeform 27"/>
          <p:cNvSpPr/>
          <p:nvPr/>
        </p:nvSpPr>
        <p:spPr>
          <a:xfrm>
            <a:off x="3710285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Prompt</a:t>
            </a:r>
            <a:endParaRPr lang="en-US" sz="2000" kern="1200" dirty="0"/>
          </a:p>
        </p:txBody>
      </p:sp>
      <p:sp>
        <p:nvSpPr>
          <p:cNvPr id="30" name="Freeform 29"/>
          <p:cNvSpPr/>
          <p:nvPr/>
        </p:nvSpPr>
        <p:spPr>
          <a:xfrm>
            <a:off x="3882626" y="1098715"/>
            <a:ext cx="1378743" cy="623366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Git / Gerrit</a:t>
            </a:r>
            <a:endParaRPr lang="pl-PL" sz="900" kern="1200" dirty="0" smtClean="0"/>
          </a:p>
        </p:txBody>
      </p:sp>
      <p:sp>
        <p:nvSpPr>
          <p:cNvPr id="31" name="Freeform 30"/>
          <p:cNvSpPr/>
          <p:nvPr/>
        </p:nvSpPr>
        <p:spPr>
          <a:xfrm>
            <a:off x="3882628" y="1848084"/>
            <a:ext cx="1378743" cy="601333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SonarQube</a:t>
            </a:r>
          </a:p>
        </p:txBody>
      </p:sp>
      <p:sp>
        <p:nvSpPr>
          <p:cNvPr id="34" name="Freeform 33"/>
          <p:cNvSpPr/>
          <p:nvPr/>
        </p:nvSpPr>
        <p:spPr>
          <a:xfrm>
            <a:off x="3882625" y="2634943"/>
            <a:ext cx="1378743" cy="566696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Git/Gerrit</a:t>
            </a:r>
          </a:p>
        </p:txBody>
      </p:sp>
      <p:sp>
        <p:nvSpPr>
          <p:cNvPr id="37" name="Freeform 36"/>
          <p:cNvSpPr/>
          <p:nvPr/>
        </p:nvSpPr>
        <p:spPr>
          <a:xfrm>
            <a:off x="3882628" y="3298664"/>
            <a:ext cx="1378743" cy="566696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>
                <a:solidFill>
                  <a:schemeClr val="bg1"/>
                </a:solidFill>
              </a:rPr>
              <a:t>Jenkins</a:t>
            </a:r>
            <a:endParaRPr lang="pl-PL" sz="900" dirty="0">
              <a:solidFill>
                <a:schemeClr val="bg1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5562972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NewViolin</a:t>
            </a:r>
          </a:p>
        </p:txBody>
      </p:sp>
      <p:sp>
        <p:nvSpPr>
          <p:cNvPr id="39" name="Freeform 38"/>
          <p:cNvSpPr/>
          <p:nvPr/>
        </p:nvSpPr>
        <p:spPr>
          <a:xfrm>
            <a:off x="5743336" y="1109706"/>
            <a:ext cx="1378743" cy="60138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Visual Studio Ultimate</a:t>
            </a:r>
            <a:endParaRPr lang="pl-PL" sz="900" kern="12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5701003" y="2647537"/>
            <a:ext cx="1378743" cy="511885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>
                <a:solidFill>
                  <a:schemeClr val="tx1"/>
                </a:solidFill>
              </a:rPr>
              <a:t>Microsoft Team Services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701003" y="3324258"/>
            <a:ext cx="1378743" cy="511885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Azure &amp; AWS</a:t>
            </a:r>
          </a:p>
        </p:txBody>
      </p:sp>
      <p:sp>
        <p:nvSpPr>
          <p:cNvPr id="52" name="Freeform 51"/>
          <p:cNvSpPr/>
          <p:nvPr/>
        </p:nvSpPr>
        <p:spPr>
          <a:xfrm>
            <a:off x="7425316" y="-53838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BPM</a:t>
            </a:r>
          </a:p>
        </p:txBody>
      </p:sp>
      <p:sp>
        <p:nvSpPr>
          <p:cNvPr id="53" name="Freeform 52"/>
          <p:cNvSpPr/>
          <p:nvPr/>
        </p:nvSpPr>
        <p:spPr>
          <a:xfrm>
            <a:off x="7597660" y="1117681"/>
            <a:ext cx="1378743" cy="585431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SonarQube</a:t>
            </a:r>
          </a:p>
        </p:txBody>
      </p:sp>
      <p:sp>
        <p:nvSpPr>
          <p:cNvPr id="56" name="Freeform 55"/>
          <p:cNvSpPr/>
          <p:nvPr/>
        </p:nvSpPr>
        <p:spPr>
          <a:xfrm>
            <a:off x="7604934" y="1859058"/>
            <a:ext cx="1378743" cy="643974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SVN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167918" y="5728394"/>
            <a:ext cx="1808485" cy="417683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Rounded Rectangle 4"/>
          <p:cNvSpPr/>
          <p:nvPr/>
        </p:nvSpPr>
        <p:spPr>
          <a:xfrm>
            <a:off x="7178620" y="5715000"/>
            <a:ext cx="1787078" cy="4310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Testing/Quality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167918" y="6172200"/>
            <a:ext cx="1808485" cy="310328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Rounded Rectangle 6"/>
          <p:cNvSpPr/>
          <p:nvPr/>
        </p:nvSpPr>
        <p:spPr>
          <a:xfrm>
            <a:off x="7178620" y="6185692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Development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167918" y="6493669"/>
            <a:ext cx="1808485" cy="310328"/>
          </a:xfrm>
          <a:prstGeom prst="roundRect">
            <a:avLst>
              <a:gd name="adj" fmla="val 1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ounded Rectangle 8"/>
          <p:cNvSpPr/>
          <p:nvPr/>
        </p:nvSpPr>
        <p:spPr>
          <a:xfrm>
            <a:off x="7178620" y="6507159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Infrastructure/Configuration</a:t>
            </a:r>
          </a:p>
        </p:txBody>
      </p:sp>
      <p:sp>
        <p:nvSpPr>
          <p:cNvPr id="61" name="Freeform 60"/>
          <p:cNvSpPr/>
          <p:nvPr/>
        </p:nvSpPr>
        <p:spPr>
          <a:xfrm>
            <a:off x="3882628" y="4038600"/>
            <a:ext cx="1378743" cy="566696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>
                <a:solidFill>
                  <a:schemeClr val="tx1"/>
                </a:solidFill>
              </a:rPr>
              <a:t>OpenShift</a:t>
            </a:r>
          </a:p>
        </p:txBody>
      </p:sp>
      <p:sp>
        <p:nvSpPr>
          <p:cNvPr id="68" name="Freeform 67"/>
          <p:cNvSpPr/>
          <p:nvPr/>
        </p:nvSpPr>
        <p:spPr>
          <a:xfrm>
            <a:off x="2029936" y="2549020"/>
            <a:ext cx="1378743" cy="580864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Red Hat Satellite</a:t>
            </a:r>
          </a:p>
        </p:txBody>
      </p:sp>
      <p:sp>
        <p:nvSpPr>
          <p:cNvPr id="69" name="Freeform 68"/>
          <p:cNvSpPr/>
          <p:nvPr/>
        </p:nvSpPr>
        <p:spPr>
          <a:xfrm>
            <a:off x="2029940" y="3282875"/>
            <a:ext cx="1378743" cy="580864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Openshift</a:t>
            </a:r>
          </a:p>
        </p:txBody>
      </p:sp>
      <p:sp>
        <p:nvSpPr>
          <p:cNvPr id="70" name="Freeform 69"/>
          <p:cNvSpPr/>
          <p:nvPr/>
        </p:nvSpPr>
        <p:spPr>
          <a:xfrm>
            <a:off x="7586953" y="2645889"/>
            <a:ext cx="1378743" cy="515178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Jenkins</a:t>
            </a:r>
          </a:p>
        </p:txBody>
      </p:sp>
      <p:sp>
        <p:nvSpPr>
          <p:cNvPr id="33" name="Freeform 32"/>
          <p:cNvSpPr/>
          <p:nvPr/>
        </p:nvSpPr>
        <p:spPr>
          <a:xfrm>
            <a:off x="5743336" y="1852881"/>
            <a:ext cx="1378743" cy="601383"/>
          </a:xfrm>
          <a:custGeom>
            <a:avLst/>
            <a:gdLst>
              <a:gd name="connsiteX0" fmla="*/ 0 w 1378743"/>
              <a:gd name="connsiteY0" fmla="*/ 24235 h 242353"/>
              <a:gd name="connsiteX1" fmla="*/ 24235 w 1378743"/>
              <a:gd name="connsiteY1" fmla="*/ 0 h 242353"/>
              <a:gd name="connsiteX2" fmla="*/ 1354508 w 1378743"/>
              <a:gd name="connsiteY2" fmla="*/ 0 h 242353"/>
              <a:gd name="connsiteX3" fmla="*/ 1378743 w 1378743"/>
              <a:gd name="connsiteY3" fmla="*/ 24235 h 242353"/>
              <a:gd name="connsiteX4" fmla="*/ 1378743 w 1378743"/>
              <a:gd name="connsiteY4" fmla="*/ 218118 h 242353"/>
              <a:gd name="connsiteX5" fmla="*/ 1354508 w 1378743"/>
              <a:gd name="connsiteY5" fmla="*/ 242353 h 242353"/>
              <a:gd name="connsiteX6" fmla="*/ 24235 w 1378743"/>
              <a:gd name="connsiteY6" fmla="*/ 242353 h 242353"/>
              <a:gd name="connsiteX7" fmla="*/ 0 w 1378743"/>
              <a:gd name="connsiteY7" fmla="*/ 218118 h 242353"/>
              <a:gd name="connsiteX8" fmla="*/ 0 w 1378743"/>
              <a:gd name="connsiteY8" fmla="*/ 24235 h 24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242353">
                <a:moveTo>
                  <a:pt x="0" y="24235"/>
                </a:moveTo>
                <a:cubicBezTo>
                  <a:pt x="0" y="10850"/>
                  <a:pt x="10850" y="0"/>
                  <a:pt x="24235" y="0"/>
                </a:cubicBezTo>
                <a:lnTo>
                  <a:pt x="1354508" y="0"/>
                </a:lnTo>
                <a:cubicBezTo>
                  <a:pt x="1367893" y="0"/>
                  <a:pt x="1378743" y="10850"/>
                  <a:pt x="1378743" y="24235"/>
                </a:cubicBezTo>
                <a:lnTo>
                  <a:pt x="1378743" y="218118"/>
                </a:lnTo>
                <a:cubicBezTo>
                  <a:pt x="1378743" y="231503"/>
                  <a:pt x="1367893" y="242353"/>
                  <a:pt x="1354508" y="242353"/>
                </a:cubicBezTo>
                <a:lnTo>
                  <a:pt x="24235" y="242353"/>
                </a:lnTo>
                <a:cubicBezTo>
                  <a:pt x="10850" y="242353"/>
                  <a:pt x="0" y="231503"/>
                  <a:pt x="0" y="218118"/>
                </a:cubicBezTo>
                <a:lnTo>
                  <a:pt x="0" y="24235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>
                <a:solidFill>
                  <a:schemeClr val="tx1"/>
                </a:solidFill>
              </a:rPr>
              <a:t>Selenium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271261" y="6146077"/>
            <a:ext cx="1808485" cy="417683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sz="1000" dirty="0" smtClean="0"/>
              <a:t>White – current</a:t>
            </a:r>
          </a:p>
          <a:p>
            <a:r>
              <a:rPr lang="pl-PL" sz="1000" dirty="0" smtClean="0">
                <a:solidFill>
                  <a:schemeClr val="tx1"/>
                </a:solidFill>
              </a:rPr>
              <a:t>Black – proposed by Eficode</a:t>
            </a:r>
            <a:endParaRPr lang="pl-P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911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NAMS</a:t>
            </a:r>
            <a:endParaRPr lang="en-US" sz="2000" kern="1200" dirty="0"/>
          </a:p>
        </p:txBody>
      </p:sp>
      <p:sp>
        <p:nvSpPr>
          <p:cNvPr id="5" name="Freeform 4"/>
          <p:cNvSpPr/>
          <p:nvPr/>
        </p:nvSpPr>
        <p:spPr>
          <a:xfrm>
            <a:off x="177254" y="1084502"/>
            <a:ext cx="1378743" cy="529993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not fully Scrum not fully Kanban</a:t>
            </a:r>
            <a:endParaRPr lang="en-US" sz="900" kern="1200" dirty="0"/>
          </a:p>
        </p:txBody>
      </p:sp>
      <p:sp>
        <p:nvSpPr>
          <p:cNvPr id="6" name="Freeform 5"/>
          <p:cNvSpPr/>
          <p:nvPr/>
        </p:nvSpPr>
        <p:spPr>
          <a:xfrm>
            <a:off x="177254" y="1743844"/>
            <a:ext cx="1378743" cy="48181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Slow releases (~3 months)</a:t>
            </a:r>
            <a:endParaRPr lang="en-US" sz="900" kern="1200" dirty="0"/>
          </a:p>
        </p:txBody>
      </p:sp>
      <p:sp>
        <p:nvSpPr>
          <p:cNvPr id="7" name="Freeform 6"/>
          <p:cNvSpPr/>
          <p:nvPr/>
        </p:nvSpPr>
        <p:spPr>
          <a:xfrm>
            <a:off x="177253" y="2371339"/>
            <a:ext cx="1378743" cy="58299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Testing after developmnent</a:t>
            </a:r>
            <a:endParaRPr lang="en-US" sz="9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1857598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SCQ</a:t>
            </a:r>
            <a:endParaRPr lang="en-US" sz="20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021467" y="2398806"/>
            <a:ext cx="1378743" cy="528058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Automation triggered manually</a:t>
            </a:r>
          </a:p>
        </p:txBody>
      </p:sp>
      <p:sp>
        <p:nvSpPr>
          <p:cNvPr id="23" name="Freeform 22"/>
          <p:cNvSpPr/>
          <p:nvPr/>
        </p:nvSpPr>
        <p:spPr>
          <a:xfrm>
            <a:off x="2029940" y="1767847"/>
            <a:ext cx="1378743" cy="480053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Monolithic architecture</a:t>
            </a:r>
          </a:p>
        </p:txBody>
      </p:sp>
      <p:sp>
        <p:nvSpPr>
          <p:cNvPr id="25" name="Freeform 24"/>
          <p:cNvSpPr/>
          <p:nvPr/>
        </p:nvSpPr>
        <p:spPr>
          <a:xfrm>
            <a:off x="2029941" y="3089279"/>
            <a:ext cx="1378743" cy="518586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Big and slow releases (3 months); deadline driven</a:t>
            </a:r>
          </a:p>
        </p:txBody>
      </p:sp>
      <p:sp>
        <p:nvSpPr>
          <p:cNvPr id="27" name="Freeform 26"/>
          <p:cNvSpPr/>
          <p:nvPr/>
        </p:nvSpPr>
        <p:spPr>
          <a:xfrm>
            <a:off x="2021466" y="3753922"/>
            <a:ext cx="1378743" cy="480053"/>
          </a:xfrm>
          <a:custGeom>
            <a:avLst/>
            <a:gdLst>
              <a:gd name="connsiteX0" fmla="*/ 0 w 1378743"/>
              <a:gd name="connsiteY0" fmla="*/ 39674 h 396738"/>
              <a:gd name="connsiteX1" fmla="*/ 39674 w 1378743"/>
              <a:gd name="connsiteY1" fmla="*/ 0 h 396738"/>
              <a:gd name="connsiteX2" fmla="*/ 1339069 w 1378743"/>
              <a:gd name="connsiteY2" fmla="*/ 0 h 396738"/>
              <a:gd name="connsiteX3" fmla="*/ 1378743 w 1378743"/>
              <a:gd name="connsiteY3" fmla="*/ 39674 h 396738"/>
              <a:gd name="connsiteX4" fmla="*/ 1378743 w 1378743"/>
              <a:gd name="connsiteY4" fmla="*/ 357064 h 396738"/>
              <a:gd name="connsiteX5" fmla="*/ 1339069 w 1378743"/>
              <a:gd name="connsiteY5" fmla="*/ 396738 h 396738"/>
              <a:gd name="connsiteX6" fmla="*/ 39674 w 1378743"/>
              <a:gd name="connsiteY6" fmla="*/ 396738 h 396738"/>
              <a:gd name="connsiteX7" fmla="*/ 0 w 1378743"/>
              <a:gd name="connsiteY7" fmla="*/ 357064 h 396738"/>
              <a:gd name="connsiteX8" fmla="*/ 0 w 1378743"/>
              <a:gd name="connsiteY8" fmla="*/ 39674 h 3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96738">
                <a:moveTo>
                  <a:pt x="0" y="39674"/>
                </a:moveTo>
                <a:cubicBezTo>
                  <a:pt x="0" y="17763"/>
                  <a:pt x="17763" y="0"/>
                  <a:pt x="39674" y="0"/>
                </a:cubicBezTo>
                <a:lnTo>
                  <a:pt x="1339069" y="0"/>
                </a:lnTo>
                <a:cubicBezTo>
                  <a:pt x="1360980" y="0"/>
                  <a:pt x="1378743" y="17763"/>
                  <a:pt x="1378743" y="39674"/>
                </a:cubicBezTo>
                <a:lnTo>
                  <a:pt x="1378743" y="357064"/>
                </a:lnTo>
                <a:cubicBezTo>
                  <a:pt x="1378743" y="378975"/>
                  <a:pt x="1360980" y="396738"/>
                  <a:pt x="1339069" y="396738"/>
                </a:cubicBezTo>
                <a:lnTo>
                  <a:pt x="39674" y="396738"/>
                </a:lnTo>
                <a:cubicBezTo>
                  <a:pt x="17763" y="396738"/>
                  <a:pt x="0" y="378975"/>
                  <a:pt x="0" y="357064"/>
                </a:cubicBezTo>
                <a:lnTo>
                  <a:pt x="0" y="39674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Mutable servers in HCL</a:t>
            </a:r>
          </a:p>
        </p:txBody>
      </p:sp>
      <p:sp>
        <p:nvSpPr>
          <p:cNvPr id="28" name="Freeform 27"/>
          <p:cNvSpPr/>
          <p:nvPr/>
        </p:nvSpPr>
        <p:spPr>
          <a:xfrm>
            <a:off x="3710285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Prompt</a:t>
            </a:r>
            <a:endParaRPr lang="en-US" sz="20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3874158" y="1091147"/>
            <a:ext cx="1378743" cy="515178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Segregated process and responsibilities</a:t>
            </a:r>
            <a:endParaRPr lang="en-US" sz="900" dirty="0"/>
          </a:p>
        </p:txBody>
      </p:sp>
      <p:sp>
        <p:nvSpPr>
          <p:cNvPr id="30" name="Freeform 29"/>
          <p:cNvSpPr/>
          <p:nvPr/>
        </p:nvSpPr>
        <p:spPr>
          <a:xfrm>
            <a:off x="3874162" y="1773701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Not clear requirements</a:t>
            </a:r>
            <a:endParaRPr lang="pl-PL" sz="900" kern="1200" dirty="0" smtClean="0"/>
          </a:p>
        </p:txBody>
      </p:sp>
      <p:sp>
        <p:nvSpPr>
          <p:cNvPr id="31" name="Freeform 30"/>
          <p:cNvSpPr/>
          <p:nvPr/>
        </p:nvSpPr>
        <p:spPr>
          <a:xfrm>
            <a:off x="3874158" y="3759776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Developers don’t execure automated tests</a:t>
            </a:r>
          </a:p>
        </p:txBody>
      </p:sp>
      <p:sp>
        <p:nvSpPr>
          <p:cNvPr id="32" name="Freeform 31"/>
          <p:cNvSpPr/>
          <p:nvPr/>
        </p:nvSpPr>
        <p:spPr>
          <a:xfrm>
            <a:off x="3874162" y="2400227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Monolithic architecture</a:t>
            </a:r>
          </a:p>
        </p:txBody>
      </p:sp>
      <p:sp>
        <p:nvSpPr>
          <p:cNvPr id="34" name="Freeform 33"/>
          <p:cNvSpPr/>
          <p:nvPr/>
        </p:nvSpPr>
        <p:spPr>
          <a:xfrm>
            <a:off x="3874162" y="3082227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Big slow releases ( ~3 months )</a:t>
            </a:r>
          </a:p>
        </p:txBody>
      </p:sp>
      <p:sp>
        <p:nvSpPr>
          <p:cNvPr id="38" name="Freeform 37"/>
          <p:cNvSpPr/>
          <p:nvPr/>
        </p:nvSpPr>
        <p:spPr>
          <a:xfrm>
            <a:off x="5562972" y="0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NewViolin</a:t>
            </a:r>
          </a:p>
        </p:txBody>
      </p:sp>
      <p:sp>
        <p:nvSpPr>
          <p:cNvPr id="52" name="Freeform 51"/>
          <p:cNvSpPr/>
          <p:nvPr/>
        </p:nvSpPr>
        <p:spPr>
          <a:xfrm>
            <a:off x="7429038" y="-30453"/>
            <a:ext cx="1723429" cy="5914633"/>
          </a:xfrm>
          <a:custGeom>
            <a:avLst/>
            <a:gdLst>
              <a:gd name="connsiteX0" fmla="*/ 0 w 1723429"/>
              <a:gd name="connsiteY0" fmla="*/ 172343 h 5543375"/>
              <a:gd name="connsiteX1" fmla="*/ 172343 w 1723429"/>
              <a:gd name="connsiteY1" fmla="*/ 0 h 5543375"/>
              <a:gd name="connsiteX2" fmla="*/ 1551086 w 1723429"/>
              <a:gd name="connsiteY2" fmla="*/ 0 h 5543375"/>
              <a:gd name="connsiteX3" fmla="*/ 1723429 w 1723429"/>
              <a:gd name="connsiteY3" fmla="*/ 172343 h 5543375"/>
              <a:gd name="connsiteX4" fmla="*/ 1723429 w 1723429"/>
              <a:gd name="connsiteY4" fmla="*/ 5371032 h 5543375"/>
              <a:gd name="connsiteX5" fmla="*/ 1551086 w 1723429"/>
              <a:gd name="connsiteY5" fmla="*/ 5543375 h 5543375"/>
              <a:gd name="connsiteX6" fmla="*/ 172343 w 1723429"/>
              <a:gd name="connsiteY6" fmla="*/ 5543375 h 5543375"/>
              <a:gd name="connsiteX7" fmla="*/ 0 w 1723429"/>
              <a:gd name="connsiteY7" fmla="*/ 5371032 h 5543375"/>
              <a:gd name="connsiteX8" fmla="*/ 0 w 1723429"/>
              <a:gd name="connsiteY8" fmla="*/ 172343 h 5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3429" h="5543375">
                <a:moveTo>
                  <a:pt x="0" y="172343"/>
                </a:moveTo>
                <a:cubicBezTo>
                  <a:pt x="0" y="77161"/>
                  <a:pt x="77161" y="0"/>
                  <a:pt x="172343" y="0"/>
                </a:cubicBezTo>
                <a:lnTo>
                  <a:pt x="1551086" y="0"/>
                </a:lnTo>
                <a:cubicBezTo>
                  <a:pt x="1646268" y="0"/>
                  <a:pt x="1723429" y="77161"/>
                  <a:pt x="1723429" y="172343"/>
                </a:cubicBezTo>
                <a:lnTo>
                  <a:pt x="1723429" y="5371032"/>
                </a:lnTo>
                <a:cubicBezTo>
                  <a:pt x="1723429" y="5466214"/>
                  <a:pt x="1646268" y="5543375"/>
                  <a:pt x="1551086" y="5543375"/>
                </a:cubicBezTo>
                <a:lnTo>
                  <a:pt x="172343" y="5543375"/>
                </a:lnTo>
                <a:cubicBezTo>
                  <a:pt x="77161" y="5543375"/>
                  <a:pt x="0" y="5466214"/>
                  <a:pt x="0" y="5371032"/>
                </a:cubicBezTo>
                <a:lnTo>
                  <a:pt x="0" y="172343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468000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kern="1200" dirty="0" smtClean="0"/>
              <a:t>BPM</a:t>
            </a:r>
          </a:p>
        </p:txBody>
      </p:sp>
      <p:sp>
        <p:nvSpPr>
          <p:cNvPr id="53" name="Freeform 52"/>
          <p:cNvSpPr/>
          <p:nvPr/>
        </p:nvSpPr>
        <p:spPr>
          <a:xfrm>
            <a:off x="7588001" y="1076027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Segregated process and responsibilities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167918" y="5855399"/>
            <a:ext cx="1808485" cy="290678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Rounded Rectangle 4"/>
          <p:cNvSpPr/>
          <p:nvPr/>
        </p:nvSpPr>
        <p:spPr>
          <a:xfrm>
            <a:off x="7178620" y="5914633"/>
            <a:ext cx="1787078" cy="2314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WoW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167918" y="6172200"/>
            <a:ext cx="1808485" cy="310328"/>
          </a:xfrm>
          <a:prstGeom prst="roundRect">
            <a:avLst>
              <a:gd name="adj" fmla="val 10000"/>
            </a:avLst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Rounded Rectangle 6"/>
          <p:cNvSpPr/>
          <p:nvPr/>
        </p:nvSpPr>
        <p:spPr>
          <a:xfrm>
            <a:off x="7178620" y="6185692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dirty="0" smtClean="0"/>
              <a:t>Lead time</a:t>
            </a:r>
            <a:endParaRPr lang="pl-PL" sz="800" kern="1200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7167918" y="6493669"/>
            <a:ext cx="1808485" cy="310328"/>
          </a:xfrm>
          <a:prstGeom prst="roundRect">
            <a:avLst>
              <a:gd name="adj" fmla="val 1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ounded Rectangle 8"/>
          <p:cNvSpPr/>
          <p:nvPr/>
        </p:nvSpPr>
        <p:spPr>
          <a:xfrm>
            <a:off x="7178620" y="6507159"/>
            <a:ext cx="1787078" cy="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700" tIns="9525" rIns="12700" bIns="952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800" kern="1200" dirty="0" smtClean="0"/>
              <a:t>Quality</a:t>
            </a:r>
          </a:p>
        </p:txBody>
      </p:sp>
      <p:sp>
        <p:nvSpPr>
          <p:cNvPr id="60" name="Freeform 59"/>
          <p:cNvSpPr/>
          <p:nvPr/>
        </p:nvSpPr>
        <p:spPr>
          <a:xfrm>
            <a:off x="5735314" y="1084502"/>
            <a:ext cx="1378743" cy="523736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Segragated process – not Scrum, not Waterfall, not Kanban</a:t>
            </a:r>
            <a:endParaRPr lang="en-US" sz="900" kern="1200" dirty="0"/>
          </a:p>
        </p:txBody>
      </p:sp>
      <p:sp>
        <p:nvSpPr>
          <p:cNvPr id="61" name="Freeform 60"/>
          <p:cNvSpPr/>
          <p:nvPr/>
        </p:nvSpPr>
        <p:spPr>
          <a:xfrm>
            <a:off x="5752247" y="3082227"/>
            <a:ext cx="1378743" cy="46129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/>
              <a:t>manual builds and deployments</a:t>
            </a:r>
            <a:endParaRPr lang="en-US" sz="900" kern="1200" dirty="0"/>
          </a:p>
        </p:txBody>
      </p:sp>
      <p:sp>
        <p:nvSpPr>
          <p:cNvPr id="68" name="Freeform 67"/>
          <p:cNvSpPr/>
          <p:nvPr/>
        </p:nvSpPr>
        <p:spPr>
          <a:xfrm>
            <a:off x="5752247" y="4932410"/>
            <a:ext cx="1378743" cy="477790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/>
              <a:t>N</a:t>
            </a:r>
            <a:r>
              <a:rPr lang="en-US" sz="900" dirty="0" smtClean="0"/>
              <a:t>o </a:t>
            </a:r>
            <a:r>
              <a:rPr lang="en-US" sz="900" dirty="0"/>
              <a:t>automatic test execution</a:t>
            </a:r>
            <a:endParaRPr lang="en-US" sz="9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5735314" y="2398806"/>
            <a:ext cx="1378743" cy="469765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No clear branching strategy</a:t>
            </a:r>
            <a:endParaRPr lang="en-US" sz="900" kern="1200" dirty="0"/>
          </a:p>
        </p:txBody>
      </p:sp>
      <p:sp>
        <p:nvSpPr>
          <p:cNvPr id="70" name="Freeform 69"/>
          <p:cNvSpPr/>
          <p:nvPr/>
        </p:nvSpPr>
        <p:spPr>
          <a:xfrm>
            <a:off x="5735314" y="1755484"/>
            <a:ext cx="1378743" cy="47017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Test and code separated</a:t>
            </a:r>
            <a:endParaRPr lang="en-US" sz="900" kern="1200" dirty="0"/>
          </a:p>
        </p:txBody>
      </p:sp>
      <p:sp>
        <p:nvSpPr>
          <p:cNvPr id="71" name="Freeform 70"/>
          <p:cNvSpPr/>
          <p:nvPr/>
        </p:nvSpPr>
        <p:spPr>
          <a:xfrm>
            <a:off x="5752247" y="4343400"/>
            <a:ext cx="1378743" cy="468343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Mocking is heavy</a:t>
            </a:r>
            <a:endParaRPr lang="en-US" sz="9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5752247" y="3695946"/>
            <a:ext cx="1378743" cy="516576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Big and slow releases (~2 months)</a:t>
            </a:r>
            <a:endParaRPr lang="en-US" sz="9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2021465" y="4343400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dirty="0" smtClean="0"/>
              <a:t>Developers don’t execure automated tests</a:t>
            </a:r>
          </a:p>
        </p:txBody>
      </p:sp>
      <p:sp>
        <p:nvSpPr>
          <p:cNvPr id="75" name="Freeform 74"/>
          <p:cNvSpPr/>
          <p:nvPr/>
        </p:nvSpPr>
        <p:spPr>
          <a:xfrm>
            <a:off x="7597660" y="1809980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No dependency or artifact management</a:t>
            </a:r>
            <a:endParaRPr lang="pl-PL" sz="900" kern="1200" dirty="0" smtClean="0"/>
          </a:p>
        </p:txBody>
      </p:sp>
      <p:sp>
        <p:nvSpPr>
          <p:cNvPr id="76" name="Freeform 75"/>
          <p:cNvSpPr/>
          <p:nvPr/>
        </p:nvSpPr>
        <p:spPr>
          <a:xfrm>
            <a:off x="7597660" y="2551368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Monolith architecture</a:t>
            </a:r>
            <a:endParaRPr lang="pl-PL" sz="900" kern="1200" dirty="0" smtClean="0"/>
          </a:p>
        </p:txBody>
      </p:sp>
      <p:sp>
        <p:nvSpPr>
          <p:cNvPr id="77" name="Freeform 76"/>
          <p:cNvSpPr/>
          <p:nvPr/>
        </p:nvSpPr>
        <p:spPr>
          <a:xfrm>
            <a:off x="7586951" y="4724400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No monitoring</a:t>
            </a:r>
            <a:endParaRPr lang="pl-PL" sz="900" kern="1200" dirty="0" smtClean="0"/>
          </a:p>
        </p:txBody>
      </p:sp>
      <p:sp>
        <p:nvSpPr>
          <p:cNvPr id="78" name="Freeform 77"/>
          <p:cNvSpPr/>
          <p:nvPr/>
        </p:nvSpPr>
        <p:spPr>
          <a:xfrm>
            <a:off x="7586952" y="4045362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Slow releases (~3 months)</a:t>
            </a:r>
            <a:endParaRPr lang="pl-PL" sz="900" kern="1200" dirty="0" smtClean="0"/>
          </a:p>
        </p:txBody>
      </p:sp>
      <p:sp>
        <p:nvSpPr>
          <p:cNvPr id="42" name="Freeform 41"/>
          <p:cNvSpPr/>
          <p:nvPr/>
        </p:nvSpPr>
        <p:spPr>
          <a:xfrm>
            <a:off x="2029934" y="1101226"/>
            <a:ext cx="1378743" cy="48181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Segregate process and responsibilities</a:t>
            </a:r>
            <a:endParaRPr lang="en-US" sz="900" kern="1200" dirty="0"/>
          </a:p>
        </p:txBody>
      </p:sp>
      <p:sp>
        <p:nvSpPr>
          <p:cNvPr id="44" name="Freeform 43"/>
          <p:cNvSpPr/>
          <p:nvPr/>
        </p:nvSpPr>
        <p:spPr>
          <a:xfrm>
            <a:off x="3882629" y="4343399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Poor test reporting</a:t>
            </a:r>
            <a:endParaRPr lang="pl-PL" sz="900" kern="1200" dirty="0" smtClean="0"/>
          </a:p>
        </p:txBody>
      </p:sp>
      <p:sp>
        <p:nvSpPr>
          <p:cNvPr id="45" name="Freeform 44"/>
          <p:cNvSpPr/>
          <p:nvPr/>
        </p:nvSpPr>
        <p:spPr>
          <a:xfrm>
            <a:off x="2021464" y="4923942"/>
            <a:ext cx="1378743" cy="468344"/>
          </a:xfrm>
          <a:custGeom>
            <a:avLst/>
            <a:gdLst>
              <a:gd name="connsiteX0" fmla="*/ 0 w 1378743"/>
              <a:gd name="connsiteY0" fmla="*/ 35187 h 351874"/>
              <a:gd name="connsiteX1" fmla="*/ 35187 w 1378743"/>
              <a:gd name="connsiteY1" fmla="*/ 0 h 351874"/>
              <a:gd name="connsiteX2" fmla="*/ 1343556 w 1378743"/>
              <a:gd name="connsiteY2" fmla="*/ 0 h 351874"/>
              <a:gd name="connsiteX3" fmla="*/ 1378743 w 1378743"/>
              <a:gd name="connsiteY3" fmla="*/ 35187 h 351874"/>
              <a:gd name="connsiteX4" fmla="*/ 1378743 w 1378743"/>
              <a:gd name="connsiteY4" fmla="*/ 316687 h 351874"/>
              <a:gd name="connsiteX5" fmla="*/ 1343556 w 1378743"/>
              <a:gd name="connsiteY5" fmla="*/ 351874 h 351874"/>
              <a:gd name="connsiteX6" fmla="*/ 35187 w 1378743"/>
              <a:gd name="connsiteY6" fmla="*/ 351874 h 351874"/>
              <a:gd name="connsiteX7" fmla="*/ 0 w 1378743"/>
              <a:gd name="connsiteY7" fmla="*/ 316687 h 351874"/>
              <a:gd name="connsiteX8" fmla="*/ 0 w 1378743"/>
              <a:gd name="connsiteY8" fmla="*/ 35187 h 35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351874">
                <a:moveTo>
                  <a:pt x="0" y="35187"/>
                </a:moveTo>
                <a:cubicBezTo>
                  <a:pt x="0" y="15754"/>
                  <a:pt x="15754" y="0"/>
                  <a:pt x="35187" y="0"/>
                </a:cubicBezTo>
                <a:lnTo>
                  <a:pt x="1343556" y="0"/>
                </a:lnTo>
                <a:cubicBezTo>
                  <a:pt x="1362989" y="0"/>
                  <a:pt x="1378743" y="15754"/>
                  <a:pt x="1378743" y="35187"/>
                </a:cubicBezTo>
                <a:lnTo>
                  <a:pt x="1378743" y="316687"/>
                </a:lnTo>
                <a:cubicBezTo>
                  <a:pt x="1378743" y="336120"/>
                  <a:pt x="1362989" y="351874"/>
                  <a:pt x="1343556" y="351874"/>
                </a:cubicBezTo>
                <a:lnTo>
                  <a:pt x="35187" y="351874"/>
                </a:lnTo>
                <a:cubicBezTo>
                  <a:pt x="15754" y="351874"/>
                  <a:pt x="0" y="336120"/>
                  <a:pt x="0" y="316687"/>
                </a:cubicBezTo>
                <a:lnTo>
                  <a:pt x="0" y="3518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No test reporting</a:t>
            </a:r>
            <a:endParaRPr lang="pl-PL" sz="900" kern="1200" dirty="0" smtClean="0"/>
          </a:p>
        </p:txBody>
      </p:sp>
      <p:sp>
        <p:nvSpPr>
          <p:cNvPr id="46" name="Freeform 45"/>
          <p:cNvSpPr/>
          <p:nvPr/>
        </p:nvSpPr>
        <p:spPr>
          <a:xfrm>
            <a:off x="7601380" y="3284466"/>
            <a:ext cx="1378743" cy="532210"/>
          </a:xfrm>
          <a:custGeom>
            <a:avLst/>
            <a:gdLst>
              <a:gd name="connsiteX0" fmla="*/ 0 w 1378743"/>
              <a:gd name="connsiteY0" fmla="*/ 53221 h 532210"/>
              <a:gd name="connsiteX1" fmla="*/ 53221 w 1378743"/>
              <a:gd name="connsiteY1" fmla="*/ 0 h 532210"/>
              <a:gd name="connsiteX2" fmla="*/ 1325522 w 1378743"/>
              <a:gd name="connsiteY2" fmla="*/ 0 h 532210"/>
              <a:gd name="connsiteX3" fmla="*/ 1378743 w 1378743"/>
              <a:gd name="connsiteY3" fmla="*/ 53221 h 532210"/>
              <a:gd name="connsiteX4" fmla="*/ 1378743 w 1378743"/>
              <a:gd name="connsiteY4" fmla="*/ 478989 h 532210"/>
              <a:gd name="connsiteX5" fmla="*/ 1325522 w 1378743"/>
              <a:gd name="connsiteY5" fmla="*/ 532210 h 532210"/>
              <a:gd name="connsiteX6" fmla="*/ 53221 w 1378743"/>
              <a:gd name="connsiteY6" fmla="*/ 532210 h 532210"/>
              <a:gd name="connsiteX7" fmla="*/ 0 w 1378743"/>
              <a:gd name="connsiteY7" fmla="*/ 478989 h 532210"/>
              <a:gd name="connsiteX8" fmla="*/ 0 w 1378743"/>
              <a:gd name="connsiteY8" fmla="*/ 53221 h 53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532210">
                <a:moveTo>
                  <a:pt x="0" y="53221"/>
                </a:moveTo>
                <a:cubicBezTo>
                  <a:pt x="0" y="23828"/>
                  <a:pt x="23828" y="0"/>
                  <a:pt x="53221" y="0"/>
                </a:cubicBezTo>
                <a:lnTo>
                  <a:pt x="1325522" y="0"/>
                </a:lnTo>
                <a:cubicBezTo>
                  <a:pt x="1354915" y="0"/>
                  <a:pt x="1378743" y="23828"/>
                  <a:pt x="1378743" y="53221"/>
                </a:cubicBezTo>
                <a:lnTo>
                  <a:pt x="1378743" y="478989"/>
                </a:lnTo>
                <a:cubicBezTo>
                  <a:pt x="1378743" y="508382"/>
                  <a:pt x="1354915" y="532210"/>
                  <a:pt x="1325522" y="532210"/>
                </a:cubicBezTo>
                <a:lnTo>
                  <a:pt x="53221" y="532210"/>
                </a:lnTo>
                <a:cubicBezTo>
                  <a:pt x="23828" y="532210"/>
                  <a:pt x="0" y="508382"/>
                  <a:pt x="0" y="478989"/>
                </a:cubicBezTo>
                <a:lnTo>
                  <a:pt x="0" y="53221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dirty="0" smtClean="0"/>
              <a:t>Requirement management in teamplace</a:t>
            </a:r>
            <a:endParaRPr lang="pl-PL" sz="900" kern="1200" dirty="0" smtClean="0"/>
          </a:p>
        </p:txBody>
      </p:sp>
      <p:sp>
        <p:nvSpPr>
          <p:cNvPr id="47" name="Freeform 46"/>
          <p:cNvSpPr/>
          <p:nvPr/>
        </p:nvSpPr>
        <p:spPr>
          <a:xfrm>
            <a:off x="177252" y="3057076"/>
            <a:ext cx="1378743" cy="582992"/>
          </a:xfrm>
          <a:custGeom>
            <a:avLst/>
            <a:gdLst>
              <a:gd name="connsiteX0" fmla="*/ 0 w 1378743"/>
              <a:gd name="connsiteY0" fmla="*/ 64129 h 641291"/>
              <a:gd name="connsiteX1" fmla="*/ 64129 w 1378743"/>
              <a:gd name="connsiteY1" fmla="*/ 0 h 641291"/>
              <a:gd name="connsiteX2" fmla="*/ 1314614 w 1378743"/>
              <a:gd name="connsiteY2" fmla="*/ 0 h 641291"/>
              <a:gd name="connsiteX3" fmla="*/ 1378743 w 1378743"/>
              <a:gd name="connsiteY3" fmla="*/ 64129 h 641291"/>
              <a:gd name="connsiteX4" fmla="*/ 1378743 w 1378743"/>
              <a:gd name="connsiteY4" fmla="*/ 577162 h 641291"/>
              <a:gd name="connsiteX5" fmla="*/ 1314614 w 1378743"/>
              <a:gd name="connsiteY5" fmla="*/ 641291 h 641291"/>
              <a:gd name="connsiteX6" fmla="*/ 64129 w 1378743"/>
              <a:gd name="connsiteY6" fmla="*/ 641291 h 641291"/>
              <a:gd name="connsiteX7" fmla="*/ 0 w 1378743"/>
              <a:gd name="connsiteY7" fmla="*/ 577162 h 641291"/>
              <a:gd name="connsiteX8" fmla="*/ 0 w 1378743"/>
              <a:gd name="connsiteY8" fmla="*/ 64129 h 6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8743" h="641291">
                <a:moveTo>
                  <a:pt x="0" y="64129"/>
                </a:moveTo>
                <a:cubicBezTo>
                  <a:pt x="0" y="28712"/>
                  <a:pt x="28712" y="0"/>
                  <a:pt x="64129" y="0"/>
                </a:cubicBezTo>
                <a:lnTo>
                  <a:pt x="1314614" y="0"/>
                </a:lnTo>
                <a:cubicBezTo>
                  <a:pt x="1350031" y="0"/>
                  <a:pt x="1378743" y="28712"/>
                  <a:pt x="1378743" y="64129"/>
                </a:cubicBezTo>
                <a:lnTo>
                  <a:pt x="1378743" y="577162"/>
                </a:lnTo>
                <a:cubicBezTo>
                  <a:pt x="1378743" y="612579"/>
                  <a:pt x="1350031" y="641291"/>
                  <a:pt x="1314614" y="641291"/>
                </a:cubicBezTo>
                <a:lnTo>
                  <a:pt x="64129" y="641291"/>
                </a:lnTo>
                <a:cubicBezTo>
                  <a:pt x="28712" y="641291"/>
                  <a:pt x="0" y="612579"/>
                  <a:pt x="0" y="577162"/>
                </a:cubicBezTo>
                <a:lnTo>
                  <a:pt x="0" y="641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900" kern="1200" smtClean="0"/>
              <a:t>Poor test reporting</a:t>
            </a:r>
            <a:endParaRPr lang="en-US" sz="900" kern="1200" dirty="0"/>
          </a:p>
        </p:txBody>
      </p:sp>
    </p:spTree>
    <p:extLst>
      <p:ext uri="{BB962C8B-B14F-4D97-AF65-F5344CB8AC3E}">
        <p14:creationId xmlns:p14="http://schemas.microsoft.com/office/powerpoint/2010/main" val="30151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Draft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Most </a:t>
            </a:r>
            <a:r>
              <a:rPr lang="en-US" dirty="0" smtClean="0"/>
              <a:t>improvement </a:t>
            </a:r>
            <a:r>
              <a:rPr lang="en-US" dirty="0"/>
              <a:t>ideas refer to soft areas (Personnel, Culture &amp; Organization, Processes, Mission, Communication) and testing</a:t>
            </a:r>
            <a:endParaRPr lang="pl-PL" dirty="0"/>
          </a:p>
          <a:p>
            <a:pPr lvl="1"/>
            <a:r>
              <a:rPr lang="en-US" dirty="0"/>
              <a:t>There are some improvement ideas in all areas: Version Control, Continuous Integration, Releases, HCL </a:t>
            </a:r>
            <a:r>
              <a:rPr lang="en-US" dirty="0" smtClean="0"/>
              <a:t>cooperation</a:t>
            </a:r>
            <a:endParaRPr lang="pl-PL" dirty="0"/>
          </a:p>
          <a:p>
            <a:pPr lvl="0"/>
            <a:r>
              <a:rPr lang="en-US" dirty="0"/>
              <a:t>Findings common for all (or almost all) 5 teams:</a:t>
            </a:r>
            <a:endParaRPr lang="pl-PL" dirty="0"/>
          </a:p>
          <a:p>
            <a:pPr lvl="1"/>
            <a:r>
              <a:rPr lang="pl-PL" dirty="0"/>
              <a:t>Siloed </a:t>
            </a:r>
            <a:r>
              <a:rPr lang="pl-PL" dirty="0"/>
              <a:t>knowledge</a:t>
            </a:r>
            <a:endParaRPr lang="pl-PL" dirty="0"/>
          </a:p>
          <a:p>
            <a:pPr lvl="1"/>
            <a:r>
              <a:rPr lang="pl-PL" dirty="0"/>
              <a:t>Segragated process</a:t>
            </a:r>
          </a:p>
          <a:p>
            <a:pPr lvl="1"/>
            <a:r>
              <a:rPr lang="pl-PL" dirty="0"/>
              <a:t>No real CI </a:t>
            </a:r>
          </a:p>
          <a:p>
            <a:pPr lvl="1"/>
            <a:r>
              <a:rPr lang="en-US" dirty="0"/>
              <a:t>Low automation and coverage of tests</a:t>
            </a:r>
            <a:endParaRPr lang="pl-PL" dirty="0"/>
          </a:p>
          <a:p>
            <a:pPr lvl="1"/>
            <a:r>
              <a:rPr lang="en-US" dirty="0"/>
              <a:t>Developers don’t execute automated tests</a:t>
            </a:r>
            <a:endParaRPr lang="pl-PL" dirty="0"/>
          </a:p>
          <a:p>
            <a:pPr lvl="1"/>
            <a:r>
              <a:rPr lang="en-US" dirty="0"/>
              <a:t>No / poor test reporting</a:t>
            </a:r>
            <a:endParaRPr lang="pl-PL" dirty="0"/>
          </a:p>
          <a:p>
            <a:pPr lvl="1"/>
            <a:r>
              <a:rPr lang="pl-PL" dirty="0"/>
              <a:t>Slow feedback </a:t>
            </a:r>
          </a:p>
          <a:p>
            <a:pPr lvl="1"/>
            <a:r>
              <a:rPr lang="en-US" dirty="0"/>
              <a:t>Big and slow releases: 2-3 months</a:t>
            </a:r>
            <a:endParaRPr lang="pl-PL" dirty="0"/>
          </a:p>
          <a:p>
            <a:pPr lvl="1"/>
            <a:r>
              <a:rPr lang="en-US" dirty="0"/>
              <a:t>Monolithic architecture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008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DC417C2CDDB408E1920280E830004" ma:contentTypeVersion="0" ma:contentTypeDescription="Create a new document." ma:contentTypeScope="" ma:versionID="3475e0694f8a363f6e596858df638e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534445-01FF-4A79-8D86-069D1AFDA6E2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1EEEF05-FC61-4BAF-B676-0733FC9EA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217E53-CE5F-45C1-AB12-A6B116DC52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825</Words>
  <Application>Microsoft Office PowerPoint</Application>
  <PresentationFormat>On-screen Show (4:3)</PresentationFormat>
  <Paragraphs>188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DevOps Initial Reports comparison</vt:lpstr>
      <vt:lpstr>PowerPoint Presentation</vt:lpstr>
      <vt:lpstr>PowerPoint Presentation</vt:lpstr>
      <vt:lpstr>PowerPoint Presentation</vt:lpstr>
      <vt:lpstr>PowerPoint Presentation</vt:lpstr>
      <vt:lpstr>Draft 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 Lukasz</dc:creator>
  <cp:lastModifiedBy>Ramachandran Arun</cp:lastModifiedBy>
  <cp:revision>37</cp:revision>
  <dcterms:created xsi:type="dcterms:W3CDTF">2006-08-16T00:00:00Z</dcterms:created>
  <dcterms:modified xsi:type="dcterms:W3CDTF">2017-09-21T05:11:04Z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0x010100F82DC417C2CDDB408E1920280E830004</vt:lpwstr>
  </property>
</Properties>
</file>