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7.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10.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1.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2.xml" ContentType="application/vnd.openxmlformats-officedocument.theme+xml"/>
  <Override PartName="/ppt/slideLayouts/slideLayout82.xml" ContentType="application/vnd.openxmlformats-officedocument.presentationml.slideLayout+xml"/>
  <Override PartName="/ppt/theme/theme1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54" r:id="rId4"/>
    <p:sldMasterId id="2147483648" r:id="rId5"/>
    <p:sldMasterId id="2147483659" r:id="rId6"/>
    <p:sldMasterId id="2147483755" r:id="rId7"/>
    <p:sldMasterId id="2147483763" r:id="rId8"/>
    <p:sldMasterId id="2147483771" r:id="rId9"/>
    <p:sldMasterId id="2147483682" r:id="rId10"/>
    <p:sldMasterId id="2147483779" r:id="rId11"/>
    <p:sldMasterId id="2147483730" r:id="rId12"/>
    <p:sldMasterId id="2147483738" r:id="rId13"/>
    <p:sldMasterId id="2147483722" r:id="rId14"/>
    <p:sldMasterId id="2147483746" r:id="rId15"/>
    <p:sldMasterId id="2147483675" r:id="rId16"/>
    <p:sldMasterId id="2147483788" r:id="rId17"/>
  </p:sldMasterIdLst>
  <p:notesMasterIdLst>
    <p:notesMasterId r:id="rId37"/>
  </p:notesMasterIdLst>
  <p:handoutMasterIdLst>
    <p:handoutMasterId r:id="rId38"/>
  </p:handoutMasterIdLst>
  <p:sldIdLst>
    <p:sldId id="263" r:id="rId18"/>
    <p:sldId id="308" r:id="rId19"/>
    <p:sldId id="310" r:id="rId20"/>
    <p:sldId id="309" r:id="rId21"/>
    <p:sldId id="293" r:id="rId22"/>
    <p:sldId id="322" r:id="rId23"/>
    <p:sldId id="295" r:id="rId24"/>
    <p:sldId id="294" r:id="rId25"/>
    <p:sldId id="320" r:id="rId26"/>
    <p:sldId id="311" r:id="rId27"/>
    <p:sldId id="283" r:id="rId28"/>
    <p:sldId id="292" r:id="rId29"/>
    <p:sldId id="327" r:id="rId30"/>
    <p:sldId id="323" r:id="rId31"/>
    <p:sldId id="324" r:id="rId32"/>
    <p:sldId id="325" r:id="rId33"/>
    <p:sldId id="326" r:id="rId34"/>
    <p:sldId id="289" r:id="rId35"/>
    <p:sldId id="298" r:id="rId36"/>
  </p:sldIdLst>
  <p:sldSz cx="9144000" cy="6858000" type="screen4x3"/>
  <p:notesSz cx="6834188" cy="99790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5DB04B54-7574-4B71-B5EE-BD13A4A6629E}">
          <p14:sldIdLst>
            <p14:sldId id="263"/>
            <p14:sldId id="308"/>
            <p14:sldId id="310"/>
            <p14:sldId id="309"/>
          </p14:sldIdLst>
        </p14:section>
        <p14:section name="Explaining DevOps and its strategy" id="{3F38E0FA-6250-4A29-9AD6-AFA1FD193725}">
          <p14:sldIdLst>
            <p14:sldId id="293"/>
            <p14:sldId id="322"/>
            <p14:sldId id="295"/>
            <p14:sldId id="294"/>
            <p14:sldId id="320"/>
            <p14:sldId id="311"/>
          </p14:sldIdLst>
        </p14:section>
        <p14:section name="Where Applicable" id="{052E53BD-6B41-49BD-AEF5-35022091F6DD}">
          <p14:sldIdLst>
            <p14:sldId id="283"/>
            <p14:sldId id="292"/>
          </p14:sldIdLst>
        </p14:section>
        <p14:section name="Next step - pilot transformation" id="{B29D5086-E270-47EF-93CB-FAB652B09E1E}">
          <p14:sldIdLst>
            <p14:sldId id="327"/>
            <p14:sldId id="323"/>
            <p14:sldId id="324"/>
            <p14:sldId id="325"/>
            <p14:sldId id="326"/>
            <p14:sldId id="289"/>
          </p14:sldIdLst>
        </p14:section>
        <p14:section name="Key message" id="{FC1764A7-5286-4D45-979D-463FCD51D129}">
          <p14:sldIdLst>
            <p14:sldId id="298"/>
          </p14:sldIdLst>
        </p14:section>
      </p14:sectionLst>
    </p:ext>
    <p:ext uri="{EFAFB233-063F-42B5-8137-9DF3F51BA10A}">
      <p15:sldGuideLst xmlns="" xmlns:p15="http://schemas.microsoft.com/office/powerpoint/2012/main">
        <p15:guide id="1" orient="horz" pos="1252" userDrawn="1">
          <p15:clr>
            <a:srgbClr val="A4A3A4"/>
          </p15:clr>
        </p15:guide>
        <p15:guide id="2" orient="horz" pos="809" userDrawn="1">
          <p15:clr>
            <a:srgbClr val="A4A3A4"/>
          </p15:clr>
        </p15:guide>
        <p15:guide id="3" orient="horz" pos="3861" userDrawn="1">
          <p15:clr>
            <a:srgbClr val="A4A3A4"/>
          </p15:clr>
        </p15:guide>
        <p15:guide id="4" pos="2880" userDrawn="1">
          <p15:clr>
            <a:srgbClr val="A4A3A4"/>
          </p15:clr>
        </p15:guide>
        <p15:guide id="5" pos="272" userDrawn="1">
          <p15:clr>
            <a:srgbClr val="A4A3A4"/>
          </p15:clr>
        </p15:guide>
      </p15:sldGuideLst>
    </p:ext>
    <p:ext uri="{2D200454-40CA-4A62-9FC3-DE9A4176ACB9}">
      <p15:notesGuideLst xmlns="" xmlns:p15="http://schemas.microsoft.com/office/powerpoint/2012/main">
        <p15:guide id="1" orient="horz" pos="3143">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99"/>
    <a:srgbClr val="7BA96B"/>
    <a:srgbClr val="ECE5CB"/>
    <a:srgbClr val="D4BEBF"/>
    <a:srgbClr val="E1D6AC"/>
    <a:srgbClr val="BB9799"/>
    <a:srgbClr val="A5B9B3"/>
    <a:srgbClr val="B1B1B0"/>
    <a:srgbClr val="819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5" autoAdjust="0"/>
    <p:restoredTop sz="81885" autoAdjust="0"/>
  </p:normalViewPr>
  <p:slideViewPr>
    <p:cSldViewPr snapToGrid="0">
      <p:cViewPr varScale="1">
        <p:scale>
          <a:sx n="53" d="100"/>
          <a:sy n="53" d="100"/>
        </p:scale>
        <p:origin x="-1710" y="-96"/>
      </p:cViewPr>
      <p:guideLst>
        <p:guide orient="horz" pos="1252"/>
        <p:guide orient="horz" pos="809"/>
        <p:guide orient="horz" pos="3861"/>
        <p:guide pos="2880"/>
        <p:guide pos="2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970"/>
    </p:cViewPr>
  </p:sorterViewPr>
  <p:notesViewPr>
    <p:cSldViewPr snapToGrid="0">
      <p:cViewPr>
        <p:scale>
          <a:sx n="65" d="100"/>
          <a:sy n="65" d="100"/>
        </p:scale>
        <p:origin x="-2568" y="103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7.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E704D-D0DC-446F-89BD-E5A7D13297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1476CC1B-1B3A-4150-BB7C-E626557B483B}">
      <dgm:prSet/>
      <dgm:spPr/>
      <dgm:t>
        <a:bodyPr/>
        <a:lstStyle/>
        <a:p>
          <a:pPr rtl="0"/>
          <a:r>
            <a:rPr lang="en-US" dirty="0" smtClean="0"/>
            <a:t>Team Introduction</a:t>
          </a:r>
          <a:endParaRPr lang="pl-PL" dirty="0"/>
        </a:p>
      </dgm:t>
    </dgm:pt>
    <dgm:pt modelId="{1CFB7EED-B7DE-4148-BFFE-9B5AE77A48FD}" type="parTrans" cxnId="{C00F20F8-1A99-4C3C-8057-3B0ED80A8721}">
      <dgm:prSet/>
      <dgm:spPr/>
      <dgm:t>
        <a:bodyPr/>
        <a:lstStyle/>
        <a:p>
          <a:endParaRPr lang="pl-PL"/>
        </a:p>
      </dgm:t>
    </dgm:pt>
    <dgm:pt modelId="{66C88471-A2CD-47C9-9A70-21AD23014BB6}" type="sibTrans" cxnId="{C00F20F8-1A99-4C3C-8057-3B0ED80A8721}">
      <dgm:prSet/>
      <dgm:spPr/>
      <dgm:t>
        <a:bodyPr/>
        <a:lstStyle/>
        <a:p>
          <a:endParaRPr lang="pl-PL"/>
        </a:p>
      </dgm:t>
    </dgm:pt>
    <dgm:pt modelId="{EB387CA4-11AE-45A0-9E02-F15D7F7B2AC5}">
      <dgm:prSet/>
      <dgm:spPr/>
      <dgm:t>
        <a:bodyPr/>
        <a:lstStyle/>
        <a:p>
          <a:pPr rtl="0"/>
          <a:r>
            <a:rPr lang="en-US" dirty="0" smtClean="0"/>
            <a:t>Mission – DevOps Transformation</a:t>
          </a:r>
          <a:endParaRPr lang="pl-PL" dirty="0"/>
        </a:p>
      </dgm:t>
    </dgm:pt>
    <dgm:pt modelId="{0CE3B6B5-084C-4205-9EAD-B2C462C87E0D}" type="parTrans" cxnId="{872078C4-CAF3-485D-A93F-710A67D9A766}">
      <dgm:prSet/>
      <dgm:spPr/>
      <dgm:t>
        <a:bodyPr/>
        <a:lstStyle/>
        <a:p>
          <a:endParaRPr lang="pl-PL"/>
        </a:p>
      </dgm:t>
    </dgm:pt>
    <dgm:pt modelId="{30028622-BD87-4EE5-875F-EFD63CD1DA29}" type="sibTrans" cxnId="{872078C4-CAF3-485D-A93F-710A67D9A766}">
      <dgm:prSet/>
      <dgm:spPr/>
      <dgm:t>
        <a:bodyPr/>
        <a:lstStyle/>
        <a:p>
          <a:endParaRPr lang="pl-PL"/>
        </a:p>
      </dgm:t>
    </dgm:pt>
    <dgm:pt modelId="{1EBFA499-F524-4D07-8588-2AAC171EB732}">
      <dgm:prSet/>
      <dgm:spPr/>
      <dgm:t>
        <a:bodyPr/>
        <a:lstStyle/>
        <a:p>
          <a:pPr rtl="0"/>
          <a:r>
            <a:rPr lang="en-US" dirty="0" smtClean="0"/>
            <a:t>What is DevOps</a:t>
          </a:r>
          <a:endParaRPr lang="pl-PL" dirty="0"/>
        </a:p>
      </dgm:t>
    </dgm:pt>
    <dgm:pt modelId="{49BF0EDC-B2B0-410D-B1A5-DAA748AA7B82}" type="parTrans" cxnId="{8FD5EF0A-9387-4A59-AD35-7B13F14EFBE2}">
      <dgm:prSet/>
      <dgm:spPr/>
      <dgm:t>
        <a:bodyPr/>
        <a:lstStyle/>
        <a:p>
          <a:endParaRPr lang="pl-PL"/>
        </a:p>
      </dgm:t>
    </dgm:pt>
    <dgm:pt modelId="{F60BAC1E-6672-4074-91BB-2A8885548ECF}" type="sibTrans" cxnId="{8FD5EF0A-9387-4A59-AD35-7B13F14EFBE2}">
      <dgm:prSet/>
      <dgm:spPr/>
      <dgm:t>
        <a:bodyPr/>
        <a:lstStyle/>
        <a:p>
          <a:endParaRPr lang="pl-PL"/>
        </a:p>
      </dgm:t>
    </dgm:pt>
    <dgm:pt modelId="{0D0675FD-EDA1-4C32-BF6E-E7B21450FCC8}">
      <dgm:prSet/>
      <dgm:spPr/>
      <dgm:t>
        <a:bodyPr/>
        <a:lstStyle/>
        <a:p>
          <a:pPr rtl="0"/>
          <a:r>
            <a:rPr lang="en-US" dirty="0" smtClean="0"/>
            <a:t>Key Components of DevOps</a:t>
          </a:r>
          <a:endParaRPr lang="pl-PL" dirty="0"/>
        </a:p>
      </dgm:t>
    </dgm:pt>
    <dgm:pt modelId="{CD84A988-8B4D-4AE6-9878-6EBA258AD167}" type="parTrans" cxnId="{0FE74078-A7A6-447D-9BCD-2408EE57D5A6}">
      <dgm:prSet/>
      <dgm:spPr/>
      <dgm:t>
        <a:bodyPr/>
        <a:lstStyle/>
        <a:p>
          <a:endParaRPr lang="pl-PL"/>
        </a:p>
      </dgm:t>
    </dgm:pt>
    <dgm:pt modelId="{515A3F9B-6473-4CF1-8DCF-02669302D89F}" type="sibTrans" cxnId="{0FE74078-A7A6-447D-9BCD-2408EE57D5A6}">
      <dgm:prSet/>
      <dgm:spPr/>
      <dgm:t>
        <a:bodyPr/>
        <a:lstStyle/>
        <a:p>
          <a:endParaRPr lang="pl-PL"/>
        </a:p>
      </dgm:t>
    </dgm:pt>
    <dgm:pt modelId="{B004CD0E-CC16-4BEA-B555-C62BE714C1A9}">
      <dgm:prSet/>
      <dgm:spPr/>
      <dgm:t>
        <a:bodyPr/>
        <a:lstStyle/>
        <a:p>
          <a:pPr rtl="0"/>
          <a:r>
            <a:rPr lang="pl-PL" smtClean="0"/>
            <a:t>Q/A</a:t>
          </a:r>
          <a:endParaRPr lang="pl-PL"/>
        </a:p>
      </dgm:t>
    </dgm:pt>
    <dgm:pt modelId="{AA418D2F-9986-4847-BE2B-8EA8B59BA657}" type="parTrans" cxnId="{508C5765-EBB7-42BE-8D68-F4D1EFFBD3F4}">
      <dgm:prSet/>
      <dgm:spPr/>
      <dgm:t>
        <a:bodyPr/>
        <a:lstStyle/>
        <a:p>
          <a:endParaRPr lang="pl-PL"/>
        </a:p>
      </dgm:t>
    </dgm:pt>
    <dgm:pt modelId="{49040E8C-6137-47F9-BFDB-277DDF33E709}" type="sibTrans" cxnId="{508C5765-EBB7-42BE-8D68-F4D1EFFBD3F4}">
      <dgm:prSet/>
      <dgm:spPr/>
      <dgm:t>
        <a:bodyPr/>
        <a:lstStyle/>
        <a:p>
          <a:endParaRPr lang="pl-PL"/>
        </a:p>
      </dgm:t>
    </dgm:pt>
    <dgm:pt modelId="{17A6A7B6-2D1C-4856-8C46-11BA12B29138}">
      <dgm:prSet/>
      <dgm:spPr/>
      <dgm:t>
        <a:bodyPr/>
        <a:lstStyle/>
        <a:p>
          <a:pPr rtl="0"/>
          <a:r>
            <a:rPr lang="en-US" dirty="0" smtClean="0"/>
            <a:t>DevOps Strategy</a:t>
          </a:r>
          <a:endParaRPr lang="pl-PL" dirty="0"/>
        </a:p>
      </dgm:t>
    </dgm:pt>
    <dgm:pt modelId="{0E37017F-CEB2-4469-9737-F89407467DA1}" type="sibTrans" cxnId="{55C3D386-54B5-4914-A9A3-F3FD50FB67D2}">
      <dgm:prSet/>
      <dgm:spPr/>
      <dgm:t>
        <a:bodyPr/>
        <a:lstStyle/>
        <a:p>
          <a:endParaRPr lang="pl-PL"/>
        </a:p>
      </dgm:t>
    </dgm:pt>
    <dgm:pt modelId="{5D912BA3-0CEC-4DB1-BFE6-8B58871047DC}" type="parTrans" cxnId="{55C3D386-54B5-4914-A9A3-F3FD50FB67D2}">
      <dgm:prSet/>
      <dgm:spPr/>
      <dgm:t>
        <a:bodyPr/>
        <a:lstStyle/>
        <a:p>
          <a:endParaRPr lang="pl-PL"/>
        </a:p>
      </dgm:t>
    </dgm:pt>
    <dgm:pt modelId="{8423A4E6-012A-4E60-88C1-0EBCD6F852E9}">
      <dgm:prSet/>
      <dgm:spPr/>
      <dgm:t>
        <a:bodyPr/>
        <a:lstStyle/>
        <a:p>
          <a:pPr rtl="0"/>
          <a:r>
            <a:rPr lang="en-US" dirty="0" smtClean="0"/>
            <a:t>Pilot High level scenario</a:t>
          </a:r>
          <a:endParaRPr lang="pl-PL" dirty="0"/>
        </a:p>
      </dgm:t>
    </dgm:pt>
    <dgm:pt modelId="{56A924A3-5213-4D20-8BAA-13AD8F7BD2D0}" type="sibTrans" cxnId="{0722DED9-49A9-4DC5-A24D-614F0DE43EDB}">
      <dgm:prSet/>
      <dgm:spPr/>
      <dgm:t>
        <a:bodyPr/>
        <a:lstStyle/>
        <a:p>
          <a:endParaRPr lang="pl-PL"/>
        </a:p>
      </dgm:t>
    </dgm:pt>
    <dgm:pt modelId="{BC976F7C-6495-4741-B65A-6C7138DCE983}" type="parTrans" cxnId="{0722DED9-49A9-4DC5-A24D-614F0DE43EDB}">
      <dgm:prSet/>
      <dgm:spPr/>
      <dgm:t>
        <a:bodyPr/>
        <a:lstStyle/>
        <a:p>
          <a:endParaRPr lang="pl-PL"/>
        </a:p>
      </dgm:t>
    </dgm:pt>
    <dgm:pt modelId="{4111D7D9-3C8A-4F50-8AF5-8D6DEB75C096}">
      <dgm:prSet/>
      <dgm:spPr/>
      <dgm:t>
        <a:bodyPr/>
        <a:lstStyle/>
        <a:p>
          <a:pPr rtl="0"/>
          <a:r>
            <a:rPr lang="en-US" dirty="0" smtClean="0"/>
            <a:t>Team Expectations</a:t>
          </a:r>
          <a:endParaRPr lang="pl-PL" dirty="0"/>
        </a:p>
      </dgm:t>
    </dgm:pt>
    <dgm:pt modelId="{78A3DB9B-84D6-4C92-85CD-2BFCC6164C34}" type="parTrans" cxnId="{9575EF5F-C538-4A53-8232-9BEC96A08D5E}">
      <dgm:prSet/>
      <dgm:spPr/>
      <dgm:t>
        <a:bodyPr/>
        <a:lstStyle/>
        <a:p>
          <a:endParaRPr lang="en-IN"/>
        </a:p>
      </dgm:t>
    </dgm:pt>
    <dgm:pt modelId="{C5DAF478-E2EE-4C63-9AF6-D681B9D3794F}" type="sibTrans" cxnId="{9575EF5F-C538-4A53-8232-9BEC96A08D5E}">
      <dgm:prSet/>
      <dgm:spPr/>
      <dgm:t>
        <a:bodyPr/>
        <a:lstStyle/>
        <a:p>
          <a:endParaRPr lang="en-IN"/>
        </a:p>
      </dgm:t>
    </dgm:pt>
    <dgm:pt modelId="{740C890D-281B-4813-A7AB-3972D1744A21}" type="pres">
      <dgm:prSet presAssocID="{F1DE704D-D0DC-446F-89BD-E5A7D1329799}" presName="linear" presStyleCnt="0">
        <dgm:presLayoutVars>
          <dgm:animLvl val="lvl"/>
          <dgm:resizeHandles val="exact"/>
        </dgm:presLayoutVars>
      </dgm:prSet>
      <dgm:spPr/>
      <dgm:t>
        <a:bodyPr/>
        <a:lstStyle/>
        <a:p>
          <a:endParaRPr lang="pl-PL"/>
        </a:p>
      </dgm:t>
    </dgm:pt>
    <dgm:pt modelId="{AD4AF86A-6A45-4BF2-8023-E9D977D1BBC8}" type="pres">
      <dgm:prSet presAssocID="{1476CC1B-1B3A-4150-BB7C-E626557B483B}" presName="parentText" presStyleLbl="node1" presStyleIdx="0" presStyleCnt="8">
        <dgm:presLayoutVars>
          <dgm:chMax val="0"/>
          <dgm:bulletEnabled val="1"/>
        </dgm:presLayoutVars>
      </dgm:prSet>
      <dgm:spPr/>
      <dgm:t>
        <a:bodyPr/>
        <a:lstStyle/>
        <a:p>
          <a:endParaRPr lang="pl-PL"/>
        </a:p>
      </dgm:t>
    </dgm:pt>
    <dgm:pt modelId="{66181AFD-051B-4B21-B32A-5E1508B50BB5}" type="pres">
      <dgm:prSet presAssocID="{66C88471-A2CD-47C9-9A70-21AD23014BB6}" presName="spacer" presStyleCnt="0"/>
      <dgm:spPr/>
    </dgm:pt>
    <dgm:pt modelId="{9F3485C4-E7C7-43B1-B571-AAF52F91ACB5}" type="pres">
      <dgm:prSet presAssocID="{EB387CA4-11AE-45A0-9E02-F15D7F7B2AC5}" presName="parentText" presStyleLbl="node1" presStyleIdx="1" presStyleCnt="8">
        <dgm:presLayoutVars>
          <dgm:chMax val="0"/>
          <dgm:bulletEnabled val="1"/>
        </dgm:presLayoutVars>
      </dgm:prSet>
      <dgm:spPr/>
      <dgm:t>
        <a:bodyPr/>
        <a:lstStyle/>
        <a:p>
          <a:endParaRPr lang="pl-PL"/>
        </a:p>
      </dgm:t>
    </dgm:pt>
    <dgm:pt modelId="{17EA7916-351D-4CD2-8D85-094BE7F478B8}" type="pres">
      <dgm:prSet presAssocID="{30028622-BD87-4EE5-875F-EFD63CD1DA29}" presName="spacer" presStyleCnt="0"/>
      <dgm:spPr/>
    </dgm:pt>
    <dgm:pt modelId="{66C10A16-A85C-4BA4-9360-3BDB90236A84}" type="pres">
      <dgm:prSet presAssocID="{1EBFA499-F524-4D07-8588-2AAC171EB732}" presName="parentText" presStyleLbl="node1" presStyleIdx="2" presStyleCnt="8">
        <dgm:presLayoutVars>
          <dgm:chMax val="0"/>
          <dgm:bulletEnabled val="1"/>
        </dgm:presLayoutVars>
      </dgm:prSet>
      <dgm:spPr/>
      <dgm:t>
        <a:bodyPr/>
        <a:lstStyle/>
        <a:p>
          <a:endParaRPr lang="pl-PL"/>
        </a:p>
      </dgm:t>
    </dgm:pt>
    <dgm:pt modelId="{DD692E07-6946-4596-8265-75EA7525970B}" type="pres">
      <dgm:prSet presAssocID="{F60BAC1E-6672-4074-91BB-2A8885548ECF}" presName="spacer" presStyleCnt="0"/>
      <dgm:spPr/>
    </dgm:pt>
    <dgm:pt modelId="{127CAF48-F37C-41C9-A4CB-737854578D7A}" type="pres">
      <dgm:prSet presAssocID="{0D0675FD-EDA1-4C32-BF6E-E7B21450FCC8}" presName="parentText" presStyleLbl="node1" presStyleIdx="3" presStyleCnt="8">
        <dgm:presLayoutVars>
          <dgm:chMax val="0"/>
          <dgm:bulletEnabled val="1"/>
        </dgm:presLayoutVars>
      </dgm:prSet>
      <dgm:spPr/>
      <dgm:t>
        <a:bodyPr/>
        <a:lstStyle/>
        <a:p>
          <a:endParaRPr lang="pl-PL"/>
        </a:p>
      </dgm:t>
    </dgm:pt>
    <dgm:pt modelId="{EDE4FD33-2951-4BA8-8B78-1B16DEFC00BB}" type="pres">
      <dgm:prSet presAssocID="{515A3F9B-6473-4CF1-8DCF-02669302D89F}" presName="spacer" presStyleCnt="0"/>
      <dgm:spPr/>
    </dgm:pt>
    <dgm:pt modelId="{80B423CA-2431-4439-AE02-95869F816EF4}" type="pres">
      <dgm:prSet presAssocID="{17A6A7B6-2D1C-4856-8C46-11BA12B29138}" presName="parentText" presStyleLbl="node1" presStyleIdx="4" presStyleCnt="8">
        <dgm:presLayoutVars>
          <dgm:chMax val="0"/>
          <dgm:bulletEnabled val="1"/>
        </dgm:presLayoutVars>
      </dgm:prSet>
      <dgm:spPr/>
      <dgm:t>
        <a:bodyPr/>
        <a:lstStyle/>
        <a:p>
          <a:endParaRPr lang="pl-PL"/>
        </a:p>
      </dgm:t>
    </dgm:pt>
    <dgm:pt modelId="{432A6618-5413-48A0-9901-33C8D4CE96F7}" type="pres">
      <dgm:prSet presAssocID="{0E37017F-CEB2-4469-9737-F89407467DA1}" presName="spacer" presStyleCnt="0"/>
      <dgm:spPr/>
    </dgm:pt>
    <dgm:pt modelId="{D7D174F4-5025-4D8F-AACE-695894A4E1F8}" type="pres">
      <dgm:prSet presAssocID="{8423A4E6-012A-4E60-88C1-0EBCD6F852E9}" presName="parentText" presStyleLbl="node1" presStyleIdx="5" presStyleCnt="8">
        <dgm:presLayoutVars>
          <dgm:chMax val="0"/>
          <dgm:bulletEnabled val="1"/>
        </dgm:presLayoutVars>
      </dgm:prSet>
      <dgm:spPr/>
      <dgm:t>
        <a:bodyPr/>
        <a:lstStyle/>
        <a:p>
          <a:endParaRPr lang="pl-PL"/>
        </a:p>
      </dgm:t>
    </dgm:pt>
    <dgm:pt modelId="{8CB0E3E6-E9E7-4EFC-92D2-32785C9D8B2F}" type="pres">
      <dgm:prSet presAssocID="{56A924A3-5213-4D20-8BAA-13AD8F7BD2D0}" presName="spacer" presStyleCnt="0"/>
      <dgm:spPr/>
    </dgm:pt>
    <dgm:pt modelId="{5D813225-3EF3-4917-ABFF-4B7CB061DD5B}" type="pres">
      <dgm:prSet presAssocID="{4111D7D9-3C8A-4F50-8AF5-8D6DEB75C096}" presName="parentText" presStyleLbl="node1" presStyleIdx="6" presStyleCnt="8">
        <dgm:presLayoutVars>
          <dgm:chMax val="0"/>
          <dgm:bulletEnabled val="1"/>
        </dgm:presLayoutVars>
      </dgm:prSet>
      <dgm:spPr/>
      <dgm:t>
        <a:bodyPr/>
        <a:lstStyle/>
        <a:p>
          <a:endParaRPr lang="en-IN"/>
        </a:p>
      </dgm:t>
    </dgm:pt>
    <dgm:pt modelId="{1373AE23-BAA6-417E-9D88-53537D482360}" type="pres">
      <dgm:prSet presAssocID="{C5DAF478-E2EE-4C63-9AF6-D681B9D3794F}" presName="spacer" presStyleCnt="0"/>
      <dgm:spPr/>
    </dgm:pt>
    <dgm:pt modelId="{0037C72E-FA3B-4C00-9715-AF31F3ADA0A7}" type="pres">
      <dgm:prSet presAssocID="{B004CD0E-CC16-4BEA-B555-C62BE714C1A9}" presName="parentText" presStyleLbl="node1" presStyleIdx="7" presStyleCnt="8">
        <dgm:presLayoutVars>
          <dgm:chMax val="0"/>
          <dgm:bulletEnabled val="1"/>
        </dgm:presLayoutVars>
      </dgm:prSet>
      <dgm:spPr/>
      <dgm:t>
        <a:bodyPr/>
        <a:lstStyle/>
        <a:p>
          <a:endParaRPr lang="pl-PL"/>
        </a:p>
      </dgm:t>
    </dgm:pt>
  </dgm:ptLst>
  <dgm:cxnLst>
    <dgm:cxn modelId="{11997E4F-31AA-44F5-914F-50A31BF527F0}" type="presOf" srcId="{4111D7D9-3C8A-4F50-8AF5-8D6DEB75C096}" destId="{5D813225-3EF3-4917-ABFF-4B7CB061DD5B}" srcOrd="0" destOrd="0" presId="urn:microsoft.com/office/officeart/2005/8/layout/vList2"/>
    <dgm:cxn modelId="{B3FC195C-ADB7-4E33-8D1E-D5002CA3D9B1}" type="presOf" srcId="{1476CC1B-1B3A-4150-BB7C-E626557B483B}" destId="{AD4AF86A-6A45-4BF2-8023-E9D977D1BBC8}" srcOrd="0" destOrd="0" presId="urn:microsoft.com/office/officeart/2005/8/layout/vList2"/>
    <dgm:cxn modelId="{D685A2B1-E4FE-42B2-BEC1-7299C52C1F47}" type="presOf" srcId="{F1DE704D-D0DC-446F-89BD-E5A7D1329799}" destId="{740C890D-281B-4813-A7AB-3972D1744A21}" srcOrd="0" destOrd="0" presId="urn:microsoft.com/office/officeart/2005/8/layout/vList2"/>
    <dgm:cxn modelId="{9575EF5F-C538-4A53-8232-9BEC96A08D5E}" srcId="{F1DE704D-D0DC-446F-89BD-E5A7D1329799}" destId="{4111D7D9-3C8A-4F50-8AF5-8D6DEB75C096}" srcOrd="6" destOrd="0" parTransId="{78A3DB9B-84D6-4C92-85CD-2BFCC6164C34}" sibTransId="{C5DAF478-E2EE-4C63-9AF6-D681B9D3794F}"/>
    <dgm:cxn modelId="{3B82CEF7-95F7-4488-B669-58B5588BC263}" type="presOf" srcId="{B004CD0E-CC16-4BEA-B555-C62BE714C1A9}" destId="{0037C72E-FA3B-4C00-9715-AF31F3ADA0A7}" srcOrd="0" destOrd="0" presId="urn:microsoft.com/office/officeart/2005/8/layout/vList2"/>
    <dgm:cxn modelId="{8FD5EF0A-9387-4A59-AD35-7B13F14EFBE2}" srcId="{F1DE704D-D0DC-446F-89BD-E5A7D1329799}" destId="{1EBFA499-F524-4D07-8588-2AAC171EB732}" srcOrd="2" destOrd="0" parTransId="{49BF0EDC-B2B0-410D-B1A5-DAA748AA7B82}" sibTransId="{F60BAC1E-6672-4074-91BB-2A8885548ECF}"/>
    <dgm:cxn modelId="{508C5765-EBB7-42BE-8D68-F4D1EFFBD3F4}" srcId="{F1DE704D-D0DC-446F-89BD-E5A7D1329799}" destId="{B004CD0E-CC16-4BEA-B555-C62BE714C1A9}" srcOrd="7" destOrd="0" parTransId="{AA418D2F-9986-4847-BE2B-8EA8B59BA657}" sibTransId="{49040E8C-6137-47F9-BFDB-277DDF33E709}"/>
    <dgm:cxn modelId="{A4883A01-DD43-4CA9-8EAF-5B1046ECF4D4}" type="presOf" srcId="{8423A4E6-012A-4E60-88C1-0EBCD6F852E9}" destId="{D7D174F4-5025-4D8F-AACE-695894A4E1F8}" srcOrd="0" destOrd="0" presId="urn:microsoft.com/office/officeart/2005/8/layout/vList2"/>
    <dgm:cxn modelId="{0FE74078-A7A6-447D-9BCD-2408EE57D5A6}" srcId="{F1DE704D-D0DC-446F-89BD-E5A7D1329799}" destId="{0D0675FD-EDA1-4C32-BF6E-E7B21450FCC8}" srcOrd="3" destOrd="0" parTransId="{CD84A988-8B4D-4AE6-9878-6EBA258AD167}" sibTransId="{515A3F9B-6473-4CF1-8DCF-02669302D89F}"/>
    <dgm:cxn modelId="{0722DED9-49A9-4DC5-A24D-614F0DE43EDB}" srcId="{F1DE704D-D0DC-446F-89BD-E5A7D1329799}" destId="{8423A4E6-012A-4E60-88C1-0EBCD6F852E9}" srcOrd="5" destOrd="0" parTransId="{BC976F7C-6495-4741-B65A-6C7138DCE983}" sibTransId="{56A924A3-5213-4D20-8BAA-13AD8F7BD2D0}"/>
    <dgm:cxn modelId="{127653FA-CF3C-4646-9F21-8EFF9C2F7B97}" type="presOf" srcId="{17A6A7B6-2D1C-4856-8C46-11BA12B29138}" destId="{80B423CA-2431-4439-AE02-95869F816EF4}" srcOrd="0" destOrd="0" presId="urn:microsoft.com/office/officeart/2005/8/layout/vList2"/>
    <dgm:cxn modelId="{55C3D386-54B5-4914-A9A3-F3FD50FB67D2}" srcId="{F1DE704D-D0DC-446F-89BD-E5A7D1329799}" destId="{17A6A7B6-2D1C-4856-8C46-11BA12B29138}" srcOrd="4" destOrd="0" parTransId="{5D912BA3-0CEC-4DB1-BFE6-8B58871047DC}" sibTransId="{0E37017F-CEB2-4469-9737-F89407467DA1}"/>
    <dgm:cxn modelId="{B31A9A20-1553-421A-92D2-BA358F4EB10F}" type="presOf" srcId="{1EBFA499-F524-4D07-8588-2AAC171EB732}" destId="{66C10A16-A85C-4BA4-9360-3BDB90236A84}" srcOrd="0" destOrd="0" presId="urn:microsoft.com/office/officeart/2005/8/layout/vList2"/>
    <dgm:cxn modelId="{11C062C7-1C79-4133-8260-573F4C1A0FDC}" type="presOf" srcId="{EB387CA4-11AE-45A0-9E02-F15D7F7B2AC5}" destId="{9F3485C4-E7C7-43B1-B571-AAF52F91ACB5}" srcOrd="0" destOrd="0" presId="urn:microsoft.com/office/officeart/2005/8/layout/vList2"/>
    <dgm:cxn modelId="{7F9675FF-D7FD-4D5B-9248-450071303007}" type="presOf" srcId="{0D0675FD-EDA1-4C32-BF6E-E7B21450FCC8}" destId="{127CAF48-F37C-41C9-A4CB-737854578D7A}" srcOrd="0" destOrd="0" presId="urn:microsoft.com/office/officeart/2005/8/layout/vList2"/>
    <dgm:cxn modelId="{872078C4-CAF3-485D-A93F-710A67D9A766}" srcId="{F1DE704D-D0DC-446F-89BD-E5A7D1329799}" destId="{EB387CA4-11AE-45A0-9E02-F15D7F7B2AC5}" srcOrd="1" destOrd="0" parTransId="{0CE3B6B5-084C-4205-9EAD-B2C462C87E0D}" sibTransId="{30028622-BD87-4EE5-875F-EFD63CD1DA29}"/>
    <dgm:cxn modelId="{C00F20F8-1A99-4C3C-8057-3B0ED80A8721}" srcId="{F1DE704D-D0DC-446F-89BD-E5A7D1329799}" destId="{1476CC1B-1B3A-4150-BB7C-E626557B483B}" srcOrd="0" destOrd="0" parTransId="{1CFB7EED-B7DE-4148-BFFE-9B5AE77A48FD}" sibTransId="{66C88471-A2CD-47C9-9A70-21AD23014BB6}"/>
    <dgm:cxn modelId="{A2C14CB0-EAB5-42E7-8B7C-65083DBFA13A}" type="presParOf" srcId="{740C890D-281B-4813-A7AB-3972D1744A21}" destId="{AD4AF86A-6A45-4BF2-8023-E9D977D1BBC8}" srcOrd="0" destOrd="0" presId="urn:microsoft.com/office/officeart/2005/8/layout/vList2"/>
    <dgm:cxn modelId="{E1A680E7-1599-454E-933B-10D294B3A894}" type="presParOf" srcId="{740C890D-281B-4813-A7AB-3972D1744A21}" destId="{66181AFD-051B-4B21-B32A-5E1508B50BB5}" srcOrd="1" destOrd="0" presId="urn:microsoft.com/office/officeart/2005/8/layout/vList2"/>
    <dgm:cxn modelId="{76CA8F34-A380-4FF4-B15C-56C2897FFA70}" type="presParOf" srcId="{740C890D-281B-4813-A7AB-3972D1744A21}" destId="{9F3485C4-E7C7-43B1-B571-AAF52F91ACB5}" srcOrd="2" destOrd="0" presId="urn:microsoft.com/office/officeart/2005/8/layout/vList2"/>
    <dgm:cxn modelId="{530AD346-53F6-4E14-8B7B-44AAE8EC4A9E}" type="presParOf" srcId="{740C890D-281B-4813-A7AB-3972D1744A21}" destId="{17EA7916-351D-4CD2-8D85-094BE7F478B8}" srcOrd="3" destOrd="0" presId="urn:microsoft.com/office/officeart/2005/8/layout/vList2"/>
    <dgm:cxn modelId="{C4310126-8DEC-4829-95A1-8C58395FCC31}" type="presParOf" srcId="{740C890D-281B-4813-A7AB-3972D1744A21}" destId="{66C10A16-A85C-4BA4-9360-3BDB90236A84}" srcOrd="4" destOrd="0" presId="urn:microsoft.com/office/officeart/2005/8/layout/vList2"/>
    <dgm:cxn modelId="{269F7721-2303-4D48-B94E-E01D6B69484B}" type="presParOf" srcId="{740C890D-281B-4813-A7AB-3972D1744A21}" destId="{DD692E07-6946-4596-8265-75EA7525970B}" srcOrd="5" destOrd="0" presId="urn:microsoft.com/office/officeart/2005/8/layout/vList2"/>
    <dgm:cxn modelId="{C89388B5-2241-408A-8E01-D46E526C5273}" type="presParOf" srcId="{740C890D-281B-4813-A7AB-3972D1744A21}" destId="{127CAF48-F37C-41C9-A4CB-737854578D7A}" srcOrd="6" destOrd="0" presId="urn:microsoft.com/office/officeart/2005/8/layout/vList2"/>
    <dgm:cxn modelId="{DEC86308-53D5-44E6-8646-CE819553D6E8}" type="presParOf" srcId="{740C890D-281B-4813-A7AB-3972D1744A21}" destId="{EDE4FD33-2951-4BA8-8B78-1B16DEFC00BB}" srcOrd="7" destOrd="0" presId="urn:microsoft.com/office/officeart/2005/8/layout/vList2"/>
    <dgm:cxn modelId="{6E37C4E0-1366-473D-BE68-313788A0BB20}" type="presParOf" srcId="{740C890D-281B-4813-A7AB-3972D1744A21}" destId="{80B423CA-2431-4439-AE02-95869F816EF4}" srcOrd="8" destOrd="0" presId="urn:microsoft.com/office/officeart/2005/8/layout/vList2"/>
    <dgm:cxn modelId="{2CA1E22F-7352-44FD-A70A-0FB243383E67}" type="presParOf" srcId="{740C890D-281B-4813-A7AB-3972D1744A21}" destId="{432A6618-5413-48A0-9901-33C8D4CE96F7}" srcOrd="9" destOrd="0" presId="urn:microsoft.com/office/officeart/2005/8/layout/vList2"/>
    <dgm:cxn modelId="{499F001B-C325-4A93-B7F6-A2BC3EB161C1}" type="presParOf" srcId="{740C890D-281B-4813-A7AB-3972D1744A21}" destId="{D7D174F4-5025-4D8F-AACE-695894A4E1F8}" srcOrd="10" destOrd="0" presId="urn:microsoft.com/office/officeart/2005/8/layout/vList2"/>
    <dgm:cxn modelId="{91DF7993-29FB-44BD-9946-3984C401AFF4}" type="presParOf" srcId="{740C890D-281B-4813-A7AB-3972D1744A21}" destId="{8CB0E3E6-E9E7-4EFC-92D2-32785C9D8B2F}" srcOrd="11" destOrd="0" presId="urn:microsoft.com/office/officeart/2005/8/layout/vList2"/>
    <dgm:cxn modelId="{B262D304-F160-4FEF-8157-B5F1A55F5C6B}" type="presParOf" srcId="{740C890D-281B-4813-A7AB-3972D1744A21}" destId="{5D813225-3EF3-4917-ABFF-4B7CB061DD5B}" srcOrd="12" destOrd="0" presId="urn:microsoft.com/office/officeart/2005/8/layout/vList2"/>
    <dgm:cxn modelId="{935026BA-F6E2-4FBE-BE86-B989A27CC04A}" type="presParOf" srcId="{740C890D-281B-4813-A7AB-3972D1744A21}" destId="{1373AE23-BAA6-417E-9D88-53537D482360}" srcOrd="13" destOrd="0" presId="urn:microsoft.com/office/officeart/2005/8/layout/vList2"/>
    <dgm:cxn modelId="{D5323785-74B9-417F-A7BF-056497B0A4B5}" type="presParOf" srcId="{740C890D-281B-4813-A7AB-3972D1744A21}" destId="{0037C72E-FA3B-4C00-9715-AF31F3ADA0A7}"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9DD9EC-D95E-4943-87B3-FEA888A92B3E}" type="doc">
      <dgm:prSet loTypeId="urn:microsoft.com/office/officeart/2011/layout/HexagonRadial" loCatId="officeonline" qsTypeId="urn:microsoft.com/office/officeart/2005/8/quickstyle/simple1" qsCatId="simple" csTypeId="urn:microsoft.com/office/officeart/2005/8/colors/colorful1" csCatId="colorful" phldr="1"/>
      <dgm:spPr/>
      <dgm:t>
        <a:bodyPr/>
        <a:lstStyle/>
        <a:p>
          <a:endParaRPr lang="en-US"/>
        </a:p>
      </dgm:t>
    </dgm:pt>
    <dgm:pt modelId="{53241AB8-1479-401E-A8A3-F77AB01658D6}">
      <dgm:prSet/>
      <dgm:spPr/>
      <dgm:t>
        <a:bodyPr/>
        <a:lstStyle/>
        <a:p>
          <a:pPr algn="ctr"/>
          <a:r>
            <a:rPr lang="en-US" noProof="0" dirty="0">
              <a:effectLst>
                <a:outerShdw blurRad="38100" dist="38100" dir="2700000" algn="tl">
                  <a:srgbClr val="000000">
                    <a:alpha val="43137"/>
                  </a:srgbClr>
                </a:outerShdw>
              </a:effectLst>
              <a:latin typeface="Volvo Broad Pro Digital" panose="020B0606030202080204" pitchFamily="34" charset="0"/>
            </a:rPr>
            <a:t>DevOps</a:t>
          </a:r>
        </a:p>
      </dgm:t>
    </dgm:pt>
    <dgm:pt modelId="{7CC87289-97F3-47DC-8892-877CF89E7172}" type="parTrans" cxnId="{45710D2B-CDD5-41F8-84DB-EB416BBF70A9}">
      <dgm:prSet/>
      <dgm:spPr/>
      <dgm:t>
        <a:bodyPr/>
        <a:lstStyle/>
        <a:p>
          <a:pPr algn="ctr"/>
          <a:endParaRPr lang="en-US"/>
        </a:p>
      </dgm:t>
    </dgm:pt>
    <dgm:pt modelId="{6BD2EB35-765B-4B75-89A1-376EC4064A99}" type="sibTrans" cxnId="{45710D2B-CDD5-41F8-84DB-EB416BBF70A9}">
      <dgm:prSet/>
      <dgm:spPr/>
      <dgm:t>
        <a:bodyPr/>
        <a:lstStyle/>
        <a:p>
          <a:pPr algn="ctr"/>
          <a:endParaRPr lang="en-US"/>
        </a:p>
      </dgm:t>
    </dgm:pt>
    <dgm:pt modelId="{7CA70DF8-14D5-4EE1-8057-3F042089E759}">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Lean</a:t>
          </a:r>
          <a:endParaRPr lang="pl-PL" sz="2400" kern="1200" noProof="0" dirty="0">
            <a:solidFill>
              <a:prstClr val="white"/>
            </a:solidFill>
            <a:latin typeface="Volvo Broad Pro Digital" panose="020B0606030202080204" pitchFamily="34" charset="0"/>
            <a:ea typeface="+mn-ea"/>
            <a:cs typeface="+mn-cs"/>
          </a:endParaRPr>
        </a:p>
        <a:p>
          <a:pPr marL="0" lvl="0" indent="0" algn="ctr" defTabSz="755650">
            <a:lnSpc>
              <a:spcPct val="90000"/>
            </a:lnSpc>
            <a:spcBef>
              <a:spcPct val="0"/>
            </a:spcBef>
            <a:spcAft>
              <a:spcPct val="35000"/>
            </a:spcAft>
            <a:buNone/>
          </a:pPr>
          <a:r>
            <a:rPr lang="pl-PL" sz="2400" kern="1200" noProof="0" dirty="0">
              <a:solidFill>
                <a:prstClr val="white"/>
              </a:solidFill>
              <a:latin typeface="Volvo Broad Pro Digital" panose="020B0606030202080204" pitchFamily="34" charset="0"/>
              <a:ea typeface="+mn-ea"/>
              <a:cs typeface="+mn-cs"/>
            </a:rPr>
            <a:t>&amp;</a:t>
          </a:r>
        </a:p>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Agile</a:t>
          </a:r>
          <a:endParaRPr lang="pl-PL" sz="1700" kern="1200" noProof="0" dirty="0">
            <a:solidFill>
              <a:prstClr val="white"/>
            </a:solidFill>
            <a:latin typeface="Volvo Broad Pro Digital" panose="020B0606030202080204" pitchFamily="34" charset="0"/>
            <a:ea typeface="+mn-ea"/>
            <a:cs typeface="+mn-cs"/>
          </a:endParaRPr>
        </a:p>
      </dgm:t>
    </dgm:pt>
    <dgm:pt modelId="{A6707E86-A0DE-4CC9-9238-7886B5CD5E7A}" type="parTrans" cxnId="{4EE6D094-7123-492B-B42B-5052F12837D7}">
      <dgm:prSet/>
      <dgm:spPr/>
      <dgm:t>
        <a:bodyPr/>
        <a:lstStyle/>
        <a:p>
          <a:pPr algn="ctr"/>
          <a:endParaRPr lang="en-US"/>
        </a:p>
      </dgm:t>
    </dgm:pt>
    <dgm:pt modelId="{44566B8C-CCC9-4150-A995-5A7B0C865A49}" type="sibTrans" cxnId="{4EE6D094-7123-492B-B42B-5052F12837D7}">
      <dgm:prSet/>
      <dgm:spPr/>
      <dgm:t>
        <a:bodyPr/>
        <a:lstStyle/>
        <a:p>
          <a:pPr algn="ctr"/>
          <a:endParaRPr lang="en-US"/>
        </a:p>
      </dgm:t>
    </dgm:pt>
    <dgm:pt modelId="{C98D9C76-FAF8-4DD1-89F6-45DC63B1190A}">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Culture</a:t>
          </a:r>
        </a:p>
      </dgm:t>
    </dgm:pt>
    <dgm:pt modelId="{1E12529E-FD6A-4B01-9D49-4B77656A95AB}" type="parTrans" cxnId="{EA4CCE74-E745-42B3-AB7C-4F750104E5A5}">
      <dgm:prSet/>
      <dgm:spPr/>
      <dgm:t>
        <a:bodyPr/>
        <a:lstStyle/>
        <a:p>
          <a:pPr algn="ctr"/>
          <a:endParaRPr lang="en-US"/>
        </a:p>
      </dgm:t>
    </dgm:pt>
    <dgm:pt modelId="{4CA1D7FF-1A57-47FA-B4B9-FC9B33CC5E72}" type="sibTrans" cxnId="{EA4CCE74-E745-42B3-AB7C-4F750104E5A5}">
      <dgm:prSet/>
      <dgm:spPr/>
      <dgm:t>
        <a:bodyPr/>
        <a:lstStyle/>
        <a:p>
          <a:pPr algn="ctr"/>
          <a:endParaRPr lang="en-US"/>
        </a:p>
      </dgm:t>
    </dgm:pt>
    <dgm:pt modelId="{1167E153-F093-47FA-9FD5-CF04C8BBDD28}">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Process</a:t>
          </a:r>
        </a:p>
      </dgm:t>
    </dgm:pt>
    <dgm:pt modelId="{0B2EF7A3-EED6-4A45-8BBB-33EB660E6DD7}" type="parTrans" cxnId="{811622AA-C35A-48B4-94E6-08486FE269F2}">
      <dgm:prSet/>
      <dgm:spPr/>
      <dgm:t>
        <a:bodyPr/>
        <a:lstStyle/>
        <a:p>
          <a:pPr algn="ctr"/>
          <a:endParaRPr lang="en-US"/>
        </a:p>
      </dgm:t>
    </dgm:pt>
    <dgm:pt modelId="{D5B06EB3-0E61-49AA-967E-4B354E544D3B}" type="sibTrans" cxnId="{811622AA-C35A-48B4-94E6-08486FE269F2}">
      <dgm:prSet/>
      <dgm:spPr/>
      <dgm:t>
        <a:bodyPr/>
        <a:lstStyle/>
        <a:p>
          <a:pPr algn="ctr"/>
          <a:endParaRPr lang="en-US"/>
        </a:p>
      </dgm:t>
    </dgm:pt>
    <dgm:pt modelId="{8A87289B-AB2A-46B6-A5C8-CF3AF5337F54}">
      <dgm:prSet custT="1"/>
      <dgm:spPr/>
      <dgm:t>
        <a:bodyPr/>
        <a:lstStyle/>
        <a:p>
          <a:pPr algn="ctr"/>
          <a:r>
            <a:rPr lang="en-US" sz="2300" kern="1200" noProof="0" dirty="0">
              <a:solidFill>
                <a:prstClr val="white"/>
              </a:solidFill>
              <a:latin typeface="Volvo Broad Pro Digital" panose="020B0606030202080204" pitchFamily="34" charset="0"/>
              <a:ea typeface="+mn-ea"/>
              <a:cs typeface="+mn-cs"/>
            </a:rPr>
            <a:t>Automation</a:t>
          </a:r>
        </a:p>
      </dgm:t>
    </dgm:pt>
    <dgm:pt modelId="{6BE0ED8A-CD20-49B1-9772-69C564257C7D}" type="parTrans" cxnId="{91E8FDC5-1850-4BB0-AB2F-6BFAADFA34AA}">
      <dgm:prSet/>
      <dgm:spPr/>
      <dgm:t>
        <a:bodyPr/>
        <a:lstStyle/>
        <a:p>
          <a:pPr algn="ctr"/>
          <a:endParaRPr lang="en-US"/>
        </a:p>
      </dgm:t>
    </dgm:pt>
    <dgm:pt modelId="{A8320EDA-4015-4442-9350-C3290164BA63}" type="sibTrans" cxnId="{91E8FDC5-1850-4BB0-AB2F-6BFAADFA34AA}">
      <dgm:prSet/>
      <dgm:spPr/>
      <dgm:t>
        <a:bodyPr/>
        <a:lstStyle/>
        <a:p>
          <a:pPr algn="ctr"/>
          <a:endParaRPr lang="en-US"/>
        </a:p>
      </dgm:t>
    </dgm:pt>
    <dgm:pt modelId="{48561B11-496F-4935-82DF-0997E80CE2B8}">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People</a:t>
          </a:r>
        </a:p>
      </dgm:t>
    </dgm:pt>
    <dgm:pt modelId="{82DF2CE7-24FA-4219-B3D4-3AC550499F27}" type="parTrans" cxnId="{8128FEC6-C109-490A-836A-85A6A67E8262}">
      <dgm:prSet/>
      <dgm:spPr/>
      <dgm:t>
        <a:bodyPr/>
        <a:lstStyle/>
        <a:p>
          <a:pPr algn="ctr"/>
          <a:endParaRPr lang="en-US"/>
        </a:p>
      </dgm:t>
    </dgm:pt>
    <dgm:pt modelId="{DB060B06-B622-4FB2-A1E6-370921341723}" type="sibTrans" cxnId="{8128FEC6-C109-490A-836A-85A6A67E8262}">
      <dgm:prSet/>
      <dgm:spPr/>
      <dgm:t>
        <a:bodyPr/>
        <a:lstStyle/>
        <a:p>
          <a:pPr algn="ctr"/>
          <a:endParaRPr lang="en-US"/>
        </a:p>
      </dgm:t>
    </dgm:pt>
    <dgm:pt modelId="{7C43E7D4-8151-4F88-840A-0949DA1E9185}">
      <dgm:prSet custT="1"/>
      <dgm:spPr/>
      <dgm:t>
        <a:bodyPr/>
        <a:lstStyle/>
        <a:p>
          <a:pPr algn="ctr"/>
          <a:r>
            <a:rPr lang="pl-PL" sz="2300" kern="1200" noProof="0" dirty="0">
              <a:solidFill>
                <a:prstClr val="white"/>
              </a:solidFill>
              <a:latin typeface="Volvo Broad Pro Digital" panose="020B0606030202080204" pitchFamily="34" charset="0"/>
              <a:ea typeface="+mn-ea"/>
              <a:cs typeface="+mn-cs"/>
            </a:rPr>
            <a:t>Technology</a:t>
          </a:r>
          <a:endParaRPr lang="en-US" sz="2300" kern="1200" noProof="0" dirty="0">
            <a:solidFill>
              <a:prstClr val="white"/>
            </a:solidFill>
            <a:latin typeface="Volvo Broad Pro Digital" panose="020B0606030202080204" pitchFamily="34" charset="0"/>
            <a:ea typeface="+mn-ea"/>
            <a:cs typeface="+mn-cs"/>
          </a:endParaRPr>
        </a:p>
      </dgm:t>
    </dgm:pt>
    <dgm:pt modelId="{D1E30663-C12E-4E96-8316-610210DC95A6}" type="parTrans" cxnId="{334CA435-AA5D-498A-BEB2-F441D83B2354}">
      <dgm:prSet/>
      <dgm:spPr/>
      <dgm:t>
        <a:bodyPr/>
        <a:lstStyle/>
        <a:p>
          <a:endParaRPr lang="en-US"/>
        </a:p>
      </dgm:t>
    </dgm:pt>
    <dgm:pt modelId="{4191D652-0CED-4084-B882-1779430E1D2E}" type="sibTrans" cxnId="{334CA435-AA5D-498A-BEB2-F441D83B2354}">
      <dgm:prSet/>
      <dgm:spPr/>
      <dgm:t>
        <a:bodyPr/>
        <a:lstStyle/>
        <a:p>
          <a:endParaRPr lang="en-US"/>
        </a:p>
      </dgm:t>
    </dgm:pt>
    <dgm:pt modelId="{C488233E-DFA4-48D1-8733-2E9C3DC09555}" type="pres">
      <dgm:prSet presAssocID="{3C9DD9EC-D95E-4943-87B3-FEA888A92B3E}" presName="Name0" presStyleCnt="0">
        <dgm:presLayoutVars>
          <dgm:chMax val="1"/>
          <dgm:chPref val="1"/>
          <dgm:dir/>
          <dgm:animOne val="branch"/>
          <dgm:animLvl val="lvl"/>
        </dgm:presLayoutVars>
      </dgm:prSet>
      <dgm:spPr/>
      <dgm:t>
        <a:bodyPr/>
        <a:lstStyle/>
        <a:p>
          <a:endParaRPr lang="pl-PL"/>
        </a:p>
      </dgm:t>
    </dgm:pt>
    <dgm:pt modelId="{E6D99C4C-C4A3-4009-A122-DE7E16D6E64C}" type="pres">
      <dgm:prSet presAssocID="{53241AB8-1479-401E-A8A3-F77AB01658D6}" presName="Parent" presStyleLbl="node0" presStyleIdx="0" presStyleCnt="1">
        <dgm:presLayoutVars>
          <dgm:chMax val="6"/>
          <dgm:chPref val="6"/>
        </dgm:presLayoutVars>
      </dgm:prSet>
      <dgm:spPr/>
      <dgm:t>
        <a:bodyPr/>
        <a:lstStyle/>
        <a:p>
          <a:endParaRPr lang="pl-PL"/>
        </a:p>
      </dgm:t>
    </dgm:pt>
    <dgm:pt modelId="{2C0409D1-B5E2-4098-AABC-6B4EF09857D2}" type="pres">
      <dgm:prSet presAssocID="{7CA70DF8-14D5-4EE1-8057-3F042089E759}" presName="Accent1" presStyleCnt="0"/>
      <dgm:spPr/>
    </dgm:pt>
    <dgm:pt modelId="{81897D23-01AD-4C04-966B-FA4CF81AB78A}" type="pres">
      <dgm:prSet presAssocID="{7CA70DF8-14D5-4EE1-8057-3F042089E759}" presName="Accent" presStyleLbl="bgShp" presStyleIdx="0" presStyleCnt="6"/>
      <dgm:spPr/>
    </dgm:pt>
    <dgm:pt modelId="{58F660D9-9CD7-4E70-A613-2FB6BA5299A5}" type="pres">
      <dgm:prSet presAssocID="{7CA70DF8-14D5-4EE1-8057-3F042089E759}" presName="Child1" presStyleLbl="node1" presStyleIdx="0" presStyleCnt="6">
        <dgm:presLayoutVars>
          <dgm:chMax val="0"/>
          <dgm:chPref val="0"/>
          <dgm:bulletEnabled val="1"/>
        </dgm:presLayoutVars>
      </dgm:prSet>
      <dgm:spPr/>
      <dgm:t>
        <a:bodyPr/>
        <a:lstStyle/>
        <a:p>
          <a:endParaRPr lang="pl-PL"/>
        </a:p>
      </dgm:t>
    </dgm:pt>
    <dgm:pt modelId="{9F1AA8F9-52A8-4A03-A607-5BA57689007B}" type="pres">
      <dgm:prSet presAssocID="{48561B11-496F-4935-82DF-0997E80CE2B8}" presName="Accent2" presStyleCnt="0"/>
      <dgm:spPr/>
    </dgm:pt>
    <dgm:pt modelId="{0E20D774-11FF-4105-854C-3C6F4B3BB337}" type="pres">
      <dgm:prSet presAssocID="{48561B11-496F-4935-82DF-0997E80CE2B8}" presName="Accent" presStyleLbl="bgShp" presStyleIdx="1" presStyleCnt="6"/>
      <dgm:spPr/>
    </dgm:pt>
    <dgm:pt modelId="{F9C5FDF6-7A28-4BFF-BB4E-5DE48CAE1992}" type="pres">
      <dgm:prSet presAssocID="{48561B11-496F-4935-82DF-0997E80CE2B8}" presName="Child2" presStyleLbl="node1" presStyleIdx="1" presStyleCnt="6">
        <dgm:presLayoutVars>
          <dgm:chMax val="0"/>
          <dgm:chPref val="0"/>
          <dgm:bulletEnabled val="1"/>
        </dgm:presLayoutVars>
      </dgm:prSet>
      <dgm:spPr/>
      <dgm:t>
        <a:bodyPr/>
        <a:lstStyle/>
        <a:p>
          <a:endParaRPr lang="pl-PL"/>
        </a:p>
      </dgm:t>
    </dgm:pt>
    <dgm:pt modelId="{65223142-82FA-4055-9F96-C83714209F5B}" type="pres">
      <dgm:prSet presAssocID="{C98D9C76-FAF8-4DD1-89F6-45DC63B1190A}" presName="Accent3" presStyleCnt="0"/>
      <dgm:spPr/>
    </dgm:pt>
    <dgm:pt modelId="{90B622E1-2534-4D1E-A8F1-0A854D8F6FD7}" type="pres">
      <dgm:prSet presAssocID="{C98D9C76-FAF8-4DD1-89F6-45DC63B1190A}" presName="Accent" presStyleLbl="bgShp" presStyleIdx="2" presStyleCnt="6"/>
      <dgm:spPr/>
    </dgm:pt>
    <dgm:pt modelId="{666EC2E6-AF6D-42C6-8C9B-4DD5344FB654}" type="pres">
      <dgm:prSet presAssocID="{C98D9C76-FAF8-4DD1-89F6-45DC63B1190A}" presName="Child3" presStyleLbl="node1" presStyleIdx="2" presStyleCnt="6">
        <dgm:presLayoutVars>
          <dgm:chMax val="0"/>
          <dgm:chPref val="0"/>
          <dgm:bulletEnabled val="1"/>
        </dgm:presLayoutVars>
      </dgm:prSet>
      <dgm:spPr/>
      <dgm:t>
        <a:bodyPr/>
        <a:lstStyle/>
        <a:p>
          <a:endParaRPr lang="pl-PL"/>
        </a:p>
      </dgm:t>
    </dgm:pt>
    <dgm:pt modelId="{61B0E13A-A380-49B1-B938-3F2CF7485278}" type="pres">
      <dgm:prSet presAssocID="{8A87289B-AB2A-46B6-A5C8-CF3AF5337F54}" presName="Accent4" presStyleCnt="0"/>
      <dgm:spPr/>
    </dgm:pt>
    <dgm:pt modelId="{71100F25-7D73-404B-B11B-75C6A9CFA4CB}" type="pres">
      <dgm:prSet presAssocID="{8A87289B-AB2A-46B6-A5C8-CF3AF5337F54}" presName="Accent" presStyleLbl="bgShp" presStyleIdx="3" presStyleCnt="6"/>
      <dgm:spPr/>
    </dgm:pt>
    <dgm:pt modelId="{82457947-6D07-4A1E-8F6C-51E46DCBD89A}" type="pres">
      <dgm:prSet presAssocID="{8A87289B-AB2A-46B6-A5C8-CF3AF5337F54}" presName="Child4" presStyleLbl="node1" presStyleIdx="3" presStyleCnt="6">
        <dgm:presLayoutVars>
          <dgm:chMax val="0"/>
          <dgm:chPref val="0"/>
          <dgm:bulletEnabled val="1"/>
        </dgm:presLayoutVars>
      </dgm:prSet>
      <dgm:spPr/>
      <dgm:t>
        <a:bodyPr/>
        <a:lstStyle/>
        <a:p>
          <a:endParaRPr lang="pl-PL"/>
        </a:p>
      </dgm:t>
    </dgm:pt>
    <dgm:pt modelId="{574C68F6-459C-4DE8-8762-5C7F26F3D7D4}" type="pres">
      <dgm:prSet presAssocID="{7C43E7D4-8151-4F88-840A-0949DA1E9185}" presName="Accent5" presStyleCnt="0"/>
      <dgm:spPr/>
    </dgm:pt>
    <dgm:pt modelId="{9036676E-DB8C-4A38-AD03-E1BA4E2B4ABE}" type="pres">
      <dgm:prSet presAssocID="{7C43E7D4-8151-4F88-840A-0949DA1E9185}" presName="Accent" presStyleLbl="bgShp" presStyleIdx="4" presStyleCnt="6"/>
      <dgm:spPr/>
    </dgm:pt>
    <dgm:pt modelId="{A613B413-01D8-4AF3-882D-3313DC8AC24B}" type="pres">
      <dgm:prSet presAssocID="{7C43E7D4-8151-4F88-840A-0949DA1E9185}" presName="Child5" presStyleLbl="node1" presStyleIdx="4" presStyleCnt="6">
        <dgm:presLayoutVars>
          <dgm:chMax val="0"/>
          <dgm:chPref val="0"/>
          <dgm:bulletEnabled val="1"/>
        </dgm:presLayoutVars>
      </dgm:prSet>
      <dgm:spPr/>
      <dgm:t>
        <a:bodyPr/>
        <a:lstStyle/>
        <a:p>
          <a:endParaRPr lang="pl-PL"/>
        </a:p>
      </dgm:t>
    </dgm:pt>
    <dgm:pt modelId="{5A9810F5-2CB5-4E93-8CCE-49643486D78A}" type="pres">
      <dgm:prSet presAssocID="{1167E153-F093-47FA-9FD5-CF04C8BBDD28}" presName="Accent6" presStyleCnt="0"/>
      <dgm:spPr/>
    </dgm:pt>
    <dgm:pt modelId="{80362E97-17F4-43D0-99FD-3162F1F47A73}" type="pres">
      <dgm:prSet presAssocID="{1167E153-F093-47FA-9FD5-CF04C8BBDD28}" presName="Accent" presStyleLbl="bgShp" presStyleIdx="5" presStyleCnt="6"/>
      <dgm:spPr/>
    </dgm:pt>
    <dgm:pt modelId="{8E2A4E69-38EC-4D4C-B205-2CDCF4F8B0F1}" type="pres">
      <dgm:prSet presAssocID="{1167E153-F093-47FA-9FD5-CF04C8BBDD28}" presName="Child6" presStyleLbl="node1" presStyleIdx="5" presStyleCnt="6">
        <dgm:presLayoutVars>
          <dgm:chMax val="0"/>
          <dgm:chPref val="0"/>
          <dgm:bulletEnabled val="1"/>
        </dgm:presLayoutVars>
      </dgm:prSet>
      <dgm:spPr/>
      <dgm:t>
        <a:bodyPr/>
        <a:lstStyle/>
        <a:p>
          <a:endParaRPr lang="pl-PL"/>
        </a:p>
      </dgm:t>
    </dgm:pt>
  </dgm:ptLst>
  <dgm:cxnLst>
    <dgm:cxn modelId="{45710D2B-CDD5-41F8-84DB-EB416BBF70A9}" srcId="{3C9DD9EC-D95E-4943-87B3-FEA888A92B3E}" destId="{53241AB8-1479-401E-A8A3-F77AB01658D6}" srcOrd="0" destOrd="0" parTransId="{7CC87289-97F3-47DC-8892-877CF89E7172}" sibTransId="{6BD2EB35-765B-4B75-89A1-376EC4064A99}"/>
    <dgm:cxn modelId="{334CA435-AA5D-498A-BEB2-F441D83B2354}" srcId="{53241AB8-1479-401E-A8A3-F77AB01658D6}" destId="{7C43E7D4-8151-4F88-840A-0949DA1E9185}" srcOrd="4" destOrd="0" parTransId="{D1E30663-C12E-4E96-8316-610210DC95A6}" sibTransId="{4191D652-0CED-4084-B882-1779430E1D2E}"/>
    <dgm:cxn modelId="{02B6C06F-3DF2-4724-A1BB-CD0C573AA601}" type="presOf" srcId="{53241AB8-1479-401E-A8A3-F77AB01658D6}" destId="{E6D99C4C-C4A3-4009-A122-DE7E16D6E64C}" srcOrd="0" destOrd="0" presId="urn:microsoft.com/office/officeart/2011/layout/HexagonRadial"/>
    <dgm:cxn modelId="{0ED2A27B-33B1-4821-ADBB-C15606D22422}" type="presOf" srcId="{48561B11-496F-4935-82DF-0997E80CE2B8}" destId="{F9C5FDF6-7A28-4BFF-BB4E-5DE48CAE1992}" srcOrd="0" destOrd="0" presId="urn:microsoft.com/office/officeart/2011/layout/HexagonRadial"/>
    <dgm:cxn modelId="{359D1F2B-7748-48F4-9CA4-654EC8728841}" type="presOf" srcId="{7CA70DF8-14D5-4EE1-8057-3F042089E759}" destId="{58F660D9-9CD7-4E70-A613-2FB6BA5299A5}" srcOrd="0" destOrd="0" presId="urn:microsoft.com/office/officeart/2011/layout/HexagonRadial"/>
    <dgm:cxn modelId="{91E8FDC5-1850-4BB0-AB2F-6BFAADFA34AA}" srcId="{53241AB8-1479-401E-A8A3-F77AB01658D6}" destId="{8A87289B-AB2A-46B6-A5C8-CF3AF5337F54}" srcOrd="3" destOrd="0" parTransId="{6BE0ED8A-CD20-49B1-9772-69C564257C7D}" sibTransId="{A8320EDA-4015-4442-9350-C3290164BA63}"/>
    <dgm:cxn modelId="{811622AA-C35A-48B4-94E6-08486FE269F2}" srcId="{53241AB8-1479-401E-A8A3-F77AB01658D6}" destId="{1167E153-F093-47FA-9FD5-CF04C8BBDD28}" srcOrd="5" destOrd="0" parTransId="{0B2EF7A3-EED6-4A45-8BBB-33EB660E6DD7}" sibTransId="{D5B06EB3-0E61-49AA-967E-4B354E544D3B}"/>
    <dgm:cxn modelId="{86B1D06F-9B97-4807-9D3B-9AA9BB534838}" type="presOf" srcId="{8A87289B-AB2A-46B6-A5C8-CF3AF5337F54}" destId="{82457947-6D07-4A1E-8F6C-51E46DCBD89A}" srcOrd="0" destOrd="0" presId="urn:microsoft.com/office/officeart/2011/layout/HexagonRadial"/>
    <dgm:cxn modelId="{5CC7A64F-6619-435D-8678-E5365E5F4C0A}" type="presOf" srcId="{7C43E7D4-8151-4F88-840A-0949DA1E9185}" destId="{A613B413-01D8-4AF3-882D-3313DC8AC24B}" srcOrd="0" destOrd="0" presId="urn:microsoft.com/office/officeart/2011/layout/HexagonRadial"/>
    <dgm:cxn modelId="{8128FEC6-C109-490A-836A-85A6A67E8262}" srcId="{53241AB8-1479-401E-A8A3-F77AB01658D6}" destId="{48561B11-496F-4935-82DF-0997E80CE2B8}" srcOrd="1" destOrd="0" parTransId="{82DF2CE7-24FA-4219-B3D4-3AC550499F27}" sibTransId="{DB060B06-B622-4FB2-A1E6-370921341723}"/>
    <dgm:cxn modelId="{4EE6D094-7123-492B-B42B-5052F12837D7}" srcId="{53241AB8-1479-401E-A8A3-F77AB01658D6}" destId="{7CA70DF8-14D5-4EE1-8057-3F042089E759}" srcOrd="0" destOrd="0" parTransId="{A6707E86-A0DE-4CC9-9238-7886B5CD5E7A}" sibTransId="{44566B8C-CCC9-4150-A995-5A7B0C865A49}"/>
    <dgm:cxn modelId="{EA4CCE74-E745-42B3-AB7C-4F750104E5A5}" srcId="{53241AB8-1479-401E-A8A3-F77AB01658D6}" destId="{C98D9C76-FAF8-4DD1-89F6-45DC63B1190A}" srcOrd="2" destOrd="0" parTransId="{1E12529E-FD6A-4B01-9D49-4B77656A95AB}" sibTransId="{4CA1D7FF-1A57-47FA-B4B9-FC9B33CC5E72}"/>
    <dgm:cxn modelId="{194C9BED-DEEE-451C-B067-549CAAAE3005}" type="presOf" srcId="{C98D9C76-FAF8-4DD1-89F6-45DC63B1190A}" destId="{666EC2E6-AF6D-42C6-8C9B-4DD5344FB654}" srcOrd="0" destOrd="0" presId="urn:microsoft.com/office/officeart/2011/layout/HexagonRadial"/>
    <dgm:cxn modelId="{030C3D06-EACD-470C-AE08-182280D740BC}" type="presOf" srcId="{1167E153-F093-47FA-9FD5-CF04C8BBDD28}" destId="{8E2A4E69-38EC-4D4C-B205-2CDCF4F8B0F1}" srcOrd="0" destOrd="0" presId="urn:microsoft.com/office/officeart/2011/layout/HexagonRadial"/>
    <dgm:cxn modelId="{D9C4E1F0-7472-42F2-BD49-229F7FE48FDB}" type="presOf" srcId="{3C9DD9EC-D95E-4943-87B3-FEA888A92B3E}" destId="{C488233E-DFA4-48D1-8733-2E9C3DC09555}" srcOrd="0" destOrd="0" presId="urn:microsoft.com/office/officeart/2011/layout/HexagonRadial"/>
    <dgm:cxn modelId="{6F97C30F-8D73-45F7-9E0F-3D0A3623976F}" type="presParOf" srcId="{C488233E-DFA4-48D1-8733-2E9C3DC09555}" destId="{E6D99C4C-C4A3-4009-A122-DE7E16D6E64C}" srcOrd="0" destOrd="0" presId="urn:microsoft.com/office/officeart/2011/layout/HexagonRadial"/>
    <dgm:cxn modelId="{C1CD986D-4668-4395-B41C-BC8B1B3918AA}" type="presParOf" srcId="{C488233E-DFA4-48D1-8733-2E9C3DC09555}" destId="{2C0409D1-B5E2-4098-AABC-6B4EF09857D2}" srcOrd="1" destOrd="0" presId="urn:microsoft.com/office/officeart/2011/layout/HexagonRadial"/>
    <dgm:cxn modelId="{48638CF2-5411-45AC-858F-5843291A2699}" type="presParOf" srcId="{2C0409D1-B5E2-4098-AABC-6B4EF09857D2}" destId="{81897D23-01AD-4C04-966B-FA4CF81AB78A}" srcOrd="0" destOrd="0" presId="urn:microsoft.com/office/officeart/2011/layout/HexagonRadial"/>
    <dgm:cxn modelId="{C23218E4-7F09-433D-9BAF-6AF1973DE2E6}" type="presParOf" srcId="{C488233E-DFA4-48D1-8733-2E9C3DC09555}" destId="{58F660D9-9CD7-4E70-A613-2FB6BA5299A5}" srcOrd="2" destOrd="0" presId="urn:microsoft.com/office/officeart/2011/layout/HexagonRadial"/>
    <dgm:cxn modelId="{32C6257A-F7DB-439B-AF89-C645EA3C3C06}" type="presParOf" srcId="{C488233E-DFA4-48D1-8733-2E9C3DC09555}" destId="{9F1AA8F9-52A8-4A03-A607-5BA57689007B}" srcOrd="3" destOrd="0" presId="urn:microsoft.com/office/officeart/2011/layout/HexagonRadial"/>
    <dgm:cxn modelId="{3A0C7DB0-22EE-4E2F-860A-D587A231EB2E}" type="presParOf" srcId="{9F1AA8F9-52A8-4A03-A607-5BA57689007B}" destId="{0E20D774-11FF-4105-854C-3C6F4B3BB337}" srcOrd="0" destOrd="0" presId="urn:microsoft.com/office/officeart/2011/layout/HexagonRadial"/>
    <dgm:cxn modelId="{8572DCA4-67AB-41D5-8979-A5524B5D10B0}" type="presParOf" srcId="{C488233E-DFA4-48D1-8733-2E9C3DC09555}" destId="{F9C5FDF6-7A28-4BFF-BB4E-5DE48CAE1992}" srcOrd="4" destOrd="0" presId="urn:microsoft.com/office/officeart/2011/layout/HexagonRadial"/>
    <dgm:cxn modelId="{9C17FC8E-0C9D-4D39-B84B-B1B8A715D286}" type="presParOf" srcId="{C488233E-DFA4-48D1-8733-2E9C3DC09555}" destId="{65223142-82FA-4055-9F96-C83714209F5B}" srcOrd="5" destOrd="0" presId="urn:microsoft.com/office/officeart/2011/layout/HexagonRadial"/>
    <dgm:cxn modelId="{AF2E4A11-30F7-4914-AA42-64D2CF0F00D5}" type="presParOf" srcId="{65223142-82FA-4055-9F96-C83714209F5B}" destId="{90B622E1-2534-4D1E-A8F1-0A854D8F6FD7}" srcOrd="0" destOrd="0" presId="urn:microsoft.com/office/officeart/2011/layout/HexagonRadial"/>
    <dgm:cxn modelId="{D8A58066-3548-4198-A27B-37832F1D11E4}" type="presParOf" srcId="{C488233E-DFA4-48D1-8733-2E9C3DC09555}" destId="{666EC2E6-AF6D-42C6-8C9B-4DD5344FB654}" srcOrd="6" destOrd="0" presId="urn:microsoft.com/office/officeart/2011/layout/HexagonRadial"/>
    <dgm:cxn modelId="{36EABC9C-9689-4B87-BB62-9795C3CC2677}" type="presParOf" srcId="{C488233E-DFA4-48D1-8733-2E9C3DC09555}" destId="{61B0E13A-A380-49B1-B938-3F2CF7485278}" srcOrd="7" destOrd="0" presId="urn:microsoft.com/office/officeart/2011/layout/HexagonRadial"/>
    <dgm:cxn modelId="{B47F4A19-FD7A-43DB-A908-BD6C638F2C32}" type="presParOf" srcId="{61B0E13A-A380-49B1-B938-3F2CF7485278}" destId="{71100F25-7D73-404B-B11B-75C6A9CFA4CB}" srcOrd="0" destOrd="0" presId="urn:microsoft.com/office/officeart/2011/layout/HexagonRadial"/>
    <dgm:cxn modelId="{9C3A3B7A-44E4-4CBF-B3C5-97A031C310D2}" type="presParOf" srcId="{C488233E-DFA4-48D1-8733-2E9C3DC09555}" destId="{82457947-6D07-4A1E-8F6C-51E46DCBD89A}" srcOrd="8" destOrd="0" presId="urn:microsoft.com/office/officeart/2011/layout/HexagonRadial"/>
    <dgm:cxn modelId="{BDD61824-2EB7-4844-AA1E-1A4B9A07B3BF}" type="presParOf" srcId="{C488233E-DFA4-48D1-8733-2E9C3DC09555}" destId="{574C68F6-459C-4DE8-8762-5C7F26F3D7D4}" srcOrd="9" destOrd="0" presId="urn:microsoft.com/office/officeart/2011/layout/HexagonRadial"/>
    <dgm:cxn modelId="{F62F8864-A214-42BB-A230-4C55A8AFD3BF}" type="presParOf" srcId="{574C68F6-459C-4DE8-8762-5C7F26F3D7D4}" destId="{9036676E-DB8C-4A38-AD03-E1BA4E2B4ABE}" srcOrd="0" destOrd="0" presId="urn:microsoft.com/office/officeart/2011/layout/HexagonRadial"/>
    <dgm:cxn modelId="{23D3BDAE-C1A0-4381-9A0A-6ED70F21FDBD}" type="presParOf" srcId="{C488233E-DFA4-48D1-8733-2E9C3DC09555}" destId="{A613B413-01D8-4AF3-882D-3313DC8AC24B}" srcOrd="10" destOrd="0" presId="urn:microsoft.com/office/officeart/2011/layout/HexagonRadial"/>
    <dgm:cxn modelId="{CD5AB62F-33E3-4B41-898E-C6DCBECF90C4}" type="presParOf" srcId="{C488233E-DFA4-48D1-8733-2E9C3DC09555}" destId="{5A9810F5-2CB5-4E93-8CCE-49643486D78A}" srcOrd="11" destOrd="0" presId="urn:microsoft.com/office/officeart/2011/layout/HexagonRadial"/>
    <dgm:cxn modelId="{ECC23E9E-ACCC-4185-AA0E-DC6C51770F06}" type="presParOf" srcId="{5A9810F5-2CB5-4E93-8CCE-49643486D78A}" destId="{80362E97-17F4-43D0-99FD-3162F1F47A73}" srcOrd="0" destOrd="0" presId="urn:microsoft.com/office/officeart/2011/layout/HexagonRadial"/>
    <dgm:cxn modelId="{95FA8FCC-7EBF-43C1-A42A-0EA074A28300}" type="presParOf" srcId="{C488233E-DFA4-48D1-8733-2E9C3DC09555}" destId="{8E2A4E69-38EC-4D4C-B205-2CDCF4F8B0F1}" srcOrd="12" destOrd="0" presId="urn:microsoft.com/office/officeart/2011/layout/HexagonRadial"/>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BED7F9-26BA-4B5E-B49D-467D55989456}" type="doc">
      <dgm:prSet loTypeId="urn:microsoft.com/office/officeart/2009/3/layout/DescendingProcess" loCatId="process" qsTypeId="urn:microsoft.com/office/officeart/2005/8/quickstyle/simple2" qsCatId="simple" csTypeId="urn:microsoft.com/office/officeart/2005/8/colors/accent1_2" csCatId="accent1" phldr="1"/>
      <dgm:spPr/>
      <dgm:t>
        <a:bodyPr/>
        <a:lstStyle/>
        <a:p>
          <a:endParaRPr lang="en-US"/>
        </a:p>
      </dgm:t>
    </dgm:pt>
    <dgm:pt modelId="{FBB40B3E-774C-4918-84A9-B4BB40BDF816}">
      <dgm:prSet custT="1"/>
      <dgm:spPr/>
      <dgm:t>
        <a:bodyPr/>
        <a:lstStyle/>
        <a:p>
          <a:pPr algn="ctr" rtl="0" fontAlgn="base"/>
          <a:r>
            <a:rPr lang="en-US" sz="1200" noProof="0" dirty="0">
              <a:effectLst>
                <a:outerShdw blurRad="38100" dist="38100" dir="2700000" algn="tl">
                  <a:srgbClr val="000000">
                    <a:alpha val="43137"/>
                  </a:srgbClr>
                </a:outerShdw>
              </a:effectLst>
            </a:rPr>
            <a:t>SERVICE CATALOGUE</a:t>
          </a:r>
          <a:r>
            <a:rPr lang="pl-PL" sz="1200" noProof="0" dirty="0">
              <a:effectLst>
                <a:outerShdw blurRad="38100" dist="38100" dir="2700000" algn="tl">
                  <a:srgbClr val="000000">
                    <a:alpha val="43137"/>
                  </a:srgbClr>
                </a:outerShdw>
              </a:effectLst>
            </a:rPr>
            <a:t> </a:t>
          </a:r>
          <a:r>
            <a:rPr lang="en-US" sz="1200" noProof="0" dirty="0">
              <a:effectLst>
                <a:outerShdw blurRad="38100" dist="38100" dir="2700000" algn="tl">
                  <a:srgbClr val="000000">
                    <a:alpha val="43137"/>
                  </a:srgbClr>
                </a:outerShdw>
              </a:effectLst>
            </a:rPr>
            <a:t>AWARENESS</a:t>
          </a:r>
        </a:p>
      </dgm:t>
    </dgm:pt>
    <dgm:pt modelId="{79230CAC-2E9A-47EA-9273-054BCC456A94}" type="parTrans" cxnId="{B490F192-718C-49AA-8173-3CF4B506865E}">
      <dgm:prSet/>
      <dgm:spPr/>
      <dgm:t>
        <a:bodyPr/>
        <a:lstStyle/>
        <a:p>
          <a:endParaRPr lang="en-US"/>
        </a:p>
      </dgm:t>
    </dgm:pt>
    <dgm:pt modelId="{DD5A3356-BC17-4CD3-8F4A-5C5EA0B81C1B}" type="sibTrans" cxnId="{B490F192-718C-49AA-8173-3CF4B506865E}">
      <dgm:prSet/>
      <dgm:spPr/>
      <dgm:t>
        <a:bodyPr/>
        <a:lstStyle/>
        <a:p>
          <a:endParaRPr lang="en-US"/>
        </a:p>
      </dgm:t>
    </dgm:pt>
    <dgm:pt modelId="{31D3C247-7511-4A20-9FDF-54CF57209EC0}">
      <dgm:prSet custT="1"/>
      <dgm:spPr/>
      <dgm:t>
        <a:bodyPr/>
        <a:lstStyle/>
        <a:p>
          <a:pPr algn="ctr" rtl="0" fontAlgn="base"/>
          <a:r>
            <a:rPr lang="en-US" sz="1200" noProof="0" dirty="0">
              <a:effectLst>
                <a:outerShdw blurRad="38100" dist="38100" dir="2700000" algn="tl">
                  <a:srgbClr val="000000">
                    <a:alpha val="43137"/>
                  </a:srgbClr>
                </a:outerShdw>
              </a:effectLst>
            </a:rPr>
            <a:t>TRANSFORMATION</a:t>
          </a:r>
          <a:r>
            <a:rPr lang="pl-PL" sz="1200" noProof="0" dirty="0">
              <a:effectLst>
                <a:outerShdw blurRad="38100" dist="38100" dir="2700000" algn="tl">
                  <a:srgbClr val="000000">
                    <a:alpha val="43137"/>
                  </a:srgbClr>
                </a:outerShdw>
              </a:effectLst>
            </a:rPr>
            <a:t> </a:t>
          </a:r>
          <a:r>
            <a:rPr lang="en-US" sz="1200" noProof="0" dirty="0">
              <a:effectLst>
                <a:outerShdw blurRad="38100" dist="38100" dir="2700000" algn="tl">
                  <a:srgbClr val="000000">
                    <a:alpha val="43137"/>
                  </a:srgbClr>
                </a:outerShdw>
              </a:effectLst>
            </a:rPr>
            <a:t>COMMITMENT</a:t>
          </a:r>
        </a:p>
      </dgm:t>
    </dgm:pt>
    <dgm:pt modelId="{AC0160EB-7238-40C8-A71E-B56402BB96FD}" type="parTrans" cxnId="{51E58FFA-385E-4927-A07B-15A62C6B934C}">
      <dgm:prSet/>
      <dgm:spPr/>
      <dgm:t>
        <a:bodyPr/>
        <a:lstStyle/>
        <a:p>
          <a:endParaRPr lang="en-US"/>
        </a:p>
      </dgm:t>
    </dgm:pt>
    <dgm:pt modelId="{94EB50DC-B38A-41D6-8C81-55E26243D1BC}" type="sibTrans" cxnId="{51E58FFA-385E-4927-A07B-15A62C6B934C}">
      <dgm:prSet/>
      <dgm:spPr/>
      <dgm:t>
        <a:bodyPr/>
        <a:lstStyle/>
        <a:p>
          <a:endParaRPr lang="en-US"/>
        </a:p>
      </dgm:t>
    </dgm:pt>
    <dgm:pt modelId="{44CAFF75-5FEE-47D6-B836-7FD55E92CDC4}">
      <dgm:prSet custT="1"/>
      <dgm:spPr/>
      <dgm:t>
        <a:bodyPr/>
        <a:lstStyle/>
        <a:p>
          <a:pPr algn="ctr" rtl="0" fontAlgn="base"/>
          <a:r>
            <a:rPr lang="en-US" sz="1200" b="0" noProof="0" dirty="0">
              <a:effectLst>
                <a:outerShdw blurRad="38100" dist="38100" dir="2700000" algn="tl">
                  <a:srgbClr val="000000">
                    <a:alpha val="43137"/>
                  </a:srgbClr>
                </a:outerShdw>
              </a:effectLst>
            </a:rPr>
            <a:t>CONTINUOUS IMPROVEMENT</a:t>
          </a:r>
          <a:r>
            <a:rPr lang="pl-PL" sz="1200" b="0" noProof="0" dirty="0">
              <a:effectLst>
                <a:outerShdw blurRad="38100" dist="38100" dir="2700000" algn="tl">
                  <a:srgbClr val="000000">
                    <a:alpha val="43137"/>
                  </a:srgbClr>
                </a:outerShdw>
              </a:effectLst>
            </a:rPr>
            <a:t> SPIRIT</a:t>
          </a:r>
          <a:endParaRPr lang="en-US" sz="1200" b="0" noProof="0" dirty="0">
            <a:effectLst>
              <a:outerShdw blurRad="38100" dist="38100" dir="2700000" algn="tl">
                <a:srgbClr val="000000">
                  <a:alpha val="43137"/>
                </a:srgbClr>
              </a:outerShdw>
            </a:effectLst>
          </a:endParaRPr>
        </a:p>
      </dgm:t>
    </dgm:pt>
    <dgm:pt modelId="{C2189217-99D9-42E8-93ED-3C12078B09A4}" type="parTrans" cxnId="{074DFAC1-6BFA-4921-95AF-1C169CAAD555}">
      <dgm:prSet/>
      <dgm:spPr/>
      <dgm:t>
        <a:bodyPr/>
        <a:lstStyle/>
        <a:p>
          <a:endParaRPr lang="en-US"/>
        </a:p>
      </dgm:t>
    </dgm:pt>
    <dgm:pt modelId="{A569D304-6D5E-44BD-B9CC-752D33AD9CB0}" type="sibTrans" cxnId="{074DFAC1-6BFA-4921-95AF-1C169CAAD555}">
      <dgm:prSet/>
      <dgm:spPr/>
      <dgm:t>
        <a:bodyPr/>
        <a:lstStyle/>
        <a:p>
          <a:endParaRPr lang="en-US"/>
        </a:p>
      </dgm:t>
    </dgm:pt>
    <dgm:pt modelId="{EAD7E917-784B-48EE-99A4-C34A3F9EBDA7}">
      <dgm:prSet custT="1"/>
      <dgm:spPr/>
      <dgm:t>
        <a:bodyPr/>
        <a:lstStyle/>
        <a:p>
          <a:pPr rtl="0" fontAlgn="base"/>
          <a:r>
            <a:rPr lang="pl-PL" sz="1200" dirty="0">
              <a:effectLst>
                <a:outerShdw blurRad="38100" dist="38100" dir="2700000" algn="tl">
                  <a:srgbClr val="000000">
                    <a:alpha val="43137"/>
                  </a:srgbClr>
                </a:outerShdw>
              </a:effectLst>
            </a:rPr>
            <a:t>AGILE PRACTITIONERS OR  ASPIRING</a:t>
          </a:r>
          <a:endParaRPr lang="en-US" sz="1200" dirty="0">
            <a:effectLst>
              <a:outerShdw blurRad="38100" dist="38100" dir="2700000" algn="tl">
                <a:srgbClr val="000000">
                  <a:alpha val="43137"/>
                </a:srgbClr>
              </a:outerShdw>
            </a:effectLst>
          </a:endParaRPr>
        </a:p>
      </dgm:t>
    </dgm:pt>
    <dgm:pt modelId="{76256C66-0085-419A-BA40-A8ABCF3C2F7E}" type="sibTrans" cxnId="{E0FAE6AB-E2CA-4F6C-A707-148600FE039D}">
      <dgm:prSet/>
      <dgm:spPr/>
      <dgm:t>
        <a:bodyPr/>
        <a:lstStyle/>
        <a:p>
          <a:endParaRPr lang="en-US"/>
        </a:p>
      </dgm:t>
    </dgm:pt>
    <dgm:pt modelId="{66B24406-750B-4FEB-A8A5-2B994B5E1989}" type="parTrans" cxnId="{E0FAE6AB-E2CA-4F6C-A707-148600FE039D}">
      <dgm:prSet/>
      <dgm:spPr/>
      <dgm:t>
        <a:bodyPr/>
        <a:lstStyle/>
        <a:p>
          <a:endParaRPr lang="en-US"/>
        </a:p>
      </dgm:t>
    </dgm:pt>
    <dgm:pt modelId="{9E9D6DF2-8F1D-4452-8A86-6D2E52A41C95}">
      <dgm:prSet/>
      <dgm:spPr/>
      <dgm:t>
        <a:bodyPr/>
        <a:lstStyle/>
        <a:p>
          <a:pPr rtl="0" fontAlgn="base"/>
          <a:r>
            <a:rPr lang="pl-PL" b="0" noProof="0" dirty="0">
              <a:effectLst>
                <a:outerShdw blurRad="38100" dist="38100" dir="2700000" algn="tl">
                  <a:srgbClr val="000000">
                    <a:alpha val="43137"/>
                  </a:srgbClr>
                </a:outerShdw>
              </a:effectLst>
            </a:rPr>
            <a:t>NATURAL CANDIDATES</a:t>
          </a:r>
          <a:endParaRPr lang="en-US" b="0" noProof="0" dirty="0">
            <a:effectLst>
              <a:outerShdw blurRad="38100" dist="38100" dir="2700000" algn="tl">
                <a:srgbClr val="000000">
                  <a:alpha val="43137"/>
                </a:srgbClr>
              </a:outerShdw>
            </a:effectLst>
          </a:endParaRPr>
        </a:p>
      </dgm:t>
    </dgm:pt>
    <dgm:pt modelId="{D92E7BFC-4F83-440C-A30E-BF12A459A4FC}" type="parTrans" cxnId="{DED6BDD5-B7B7-47D5-B76B-2C2B672D60CB}">
      <dgm:prSet/>
      <dgm:spPr/>
      <dgm:t>
        <a:bodyPr/>
        <a:lstStyle/>
        <a:p>
          <a:endParaRPr lang="en-US"/>
        </a:p>
      </dgm:t>
    </dgm:pt>
    <dgm:pt modelId="{25311905-A42A-460C-9C1C-7AE9410A1A87}" type="sibTrans" cxnId="{DED6BDD5-B7B7-47D5-B76B-2C2B672D60CB}">
      <dgm:prSet/>
      <dgm:spPr/>
      <dgm:t>
        <a:bodyPr/>
        <a:lstStyle/>
        <a:p>
          <a:endParaRPr lang="en-US"/>
        </a:p>
      </dgm:t>
    </dgm:pt>
    <dgm:pt modelId="{92206860-4959-4DA6-A0CE-21B2C00783B4}" type="pres">
      <dgm:prSet presAssocID="{EFBED7F9-26BA-4B5E-B49D-467D55989456}" presName="Name0" presStyleCnt="0">
        <dgm:presLayoutVars>
          <dgm:chMax val="7"/>
          <dgm:chPref val="5"/>
        </dgm:presLayoutVars>
      </dgm:prSet>
      <dgm:spPr/>
      <dgm:t>
        <a:bodyPr/>
        <a:lstStyle/>
        <a:p>
          <a:endParaRPr lang="pl-PL"/>
        </a:p>
      </dgm:t>
    </dgm:pt>
    <dgm:pt modelId="{460DB6D2-8567-48EC-9355-4C3A497A1E9C}" type="pres">
      <dgm:prSet presAssocID="{EFBED7F9-26BA-4B5E-B49D-467D55989456}" presName="arrowNode" presStyleLbl="node1" presStyleIdx="0" presStyleCnt="1" custAng="16762905" custLinFactNeighborX="-8726" custLinFactNeighborY="-1259"/>
      <dgm:spPr/>
    </dgm:pt>
    <dgm:pt modelId="{7B06316F-F4F3-40F0-88FB-E3B9AA7F31A3}" type="pres">
      <dgm:prSet presAssocID="{EAD7E917-784B-48EE-99A4-C34A3F9EBDA7}" presName="txNode1" presStyleLbl="revTx" presStyleIdx="0" presStyleCnt="5" custScaleX="73870" custScaleY="71686" custLinFactY="222398" custLinFactNeighborX="-35145" custLinFactNeighborY="300000">
        <dgm:presLayoutVars>
          <dgm:bulletEnabled val="1"/>
        </dgm:presLayoutVars>
      </dgm:prSet>
      <dgm:spPr/>
      <dgm:t>
        <a:bodyPr/>
        <a:lstStyle/>
        <a:p>
          <a:endParaRPr lang="pl-PL"/>
        </a:p>
      </dgm:t>
    </dgm:pt>
    <dgm:pt modelId="{D9247BC9-1D33-49CB-8EFF-B3D33CF5D338}" type="pres">
      <dgm:prSet presAssocID="{FBB40B3E-774C-4918-84A9-B4BB40BDF816}" presName="txNode2" presStyleLbl="revTx" presStyleIdx="1" presStyleCnt="5" custScaleX="43393" custScaleY="86139" custLinFactX="-24427" custLinFactY="21721" custLinFactNeighborX="-100000" custLinFactNeighborY="100000">
        <dgm:presLayoutVars>
          <dgm:bulletEnabled val="1"/>
        </dgm:presLayoutVars>
      </dgm:prSet>
      <dgm:spPr/>
      <dgm:t>
        <a:bodyPr/>
        <a:lstStyle/>
        <a:p>
          <a:endParaRPr lang="pl-PL"/>
        </a:p>
      </dgm:t>
    </dgm:pt>
    <dgm:pt modelId="{EE5167E8-1AAA-42E5-B333-914FF86614D9}" type="pres">
      <dgm:prSet presAssocID="{DD5A3356-BC17-4CD3-8F4A-5C5EA0B81C1B}" presName="dotNode2" presStyleCnt="0"/>
      <dgm:spPr/>
    </dgm:pt>
    <dgm:pt modelId="{6102DEE7-1DC1-4467-8AB9-3F9B0BF0AC1F}" type="pres">
      <dgm:prSet presAssocID="{DD5A3356-BC17-4CD3-8F4A-5C5EA0B81C1B}" presName="dotRepeatNode" presStyleLbl="fgShp" presStyleIdx="0" presStyleCnt="3" custLinFactX="-400000" custLinFactY="585999" custLinFactNeighborX="-428497" custLinFactNeighborY="600000"/>
      <dgm:spPr/>
      <dgm:t>
        <a:bodyPr/>
        <a:lstStyle/>
        <a:p>
          <a:endParaRPr lang="pl-PL"/>
        </a:p>
      </dgm:t>
    </dgm:pt>
    <dgm:pt modelId="{69C0FCF3-9DAE-4E8A-8C7F-21035351E9C4}" type="pres">
      <dgm:prSet presAssocID="{31D3C247-7511-4A20-9FDF-54CF57209EC0}" presName="txNode3" presStyleLbl="revTx" presStyleIdx="2" presStyleCnt="5" custScaleX="82214" custScaleY="58285" custLinFactNeighborX="68802" custLinFactNeighborY="53295">
        <dgm:presLayoutVars>
          <dgm:bulletEnabled val="1"/>
        </dgm:presLayoutVars>
      </dgm:prSet>
      <dgm:spPr/>
      <dgm:t>
        <a:bodyPr/>
        <a:lstStyle/>
        <a:p>
          <a:endParaRPr lang="pl-PL"/>
        </a:p>
      </dgm:t>
    </dgm:pt>
    <dgm:pt modelId="{2AD6FE7B-A38B-4AE6-80A4-867C1AD1C901}" type="pres">
      <dgm:prSet presAssocID="{94EB50DC-B38A-41D6-8C81-55E26243D1BC}" presName="dotNode3" presStyleCnt="0"/>
      <dgm:spPr/>
    </dgm:pt>
    <dgm:pt modelId="{68683D45-57F6-4C3B-8D69-FF82B77625B5}" type="pres">
      <dgm:prSet presAssocID="{94EB50DC-B38A-41D6-8C81-55E26243D1BC}" presName="dotRepeatNode" presStyleLbl="fgShp" presStyleIdx="1" presStyleCnt="3" custLinFactX="-400000" custLinFactNeighborX="-420829" custLinFactNeighborY="39010"/>
      <dgm:spPr/>
      <dgm:t>
        <a:bodyPr/>
        <a:lstStyle/>
        <a:p>
          <a:endParaRPr lang="pl-PL"/>
        </a:p>
      </dgm:t>
    </dgm:pt>
    <dgm:pt modelId="{42CEBE1D-187B-49CE-97CB-9B0C7E8AFDF5}" type="pres">
      <dgm:prSet presAssocID="{44CAFF75-5FEE-47D6-B836-7FD55E92CDC4}" presName="txNode4" presStyleLbl="revTx" presStyleIdx="3" presStyleCnt="5" custLinFactX="-32765" custLinFactY="-100000" custLinFactNeighborX="-100000" custLinFactNeighborY="-110256">
        <dgm:presLayoutVars>
          <dgm:bulletEnabled val="1"/>
        </dgm:presLayoutVars>
      </dgm:prSet>
      <dgm:spPr/>
      <dgm:t>
        <a:bodyPr/>
        <a:lstStyle/>
        <a:p>
          <a:endParaRPr lang="pl-PL"/>
        </a:p>
      </dgm:t>
    </dgm:pt>
    <dgm:pt modelId="{1A7AE1DB-B71E-4D0E-80E1-D8A87920C773}" type="pres">
      <dgm:prSet presAssocID="{A569D304-6D5E-44BD-B9CC-752D33AD9CB0}" presName="dotNode4" presStyleCnt="0"/>
      <dgm:spPr/>
    </dgm:pt>
    <dgm:pt modelId="{00E19106-B51C-40FB-8188-57299D322E4D}" type="pres">
      <dgm:prSet presAssocID="{A569D304-6D5E-44BD-B9CC-752D33AD9CB0}" presName="dotRepeatNode" presStyleLbl="fgShp" presStyleIdx="2" presStyleCnt="3" custLinFactX="-246326" custLinFactY="-500000" custLinFactNeighborX="-300000" custLinFactNeighborY="-527916"/>
      <dgm:spPr/>
      <dgm:t>
        <a:bodyPr/>
        <a:lstStyle/>
        <a:p>
          <a:endParaRPr lang="pl-PL"/>
        </a:p>
      </dgm:t>
    </dgm:pt>
    <dgm:pt modelId="{9145C9E5-3620-4F33-87A1-0D6C71E057D1}" type="pres">
      <dgm:prSet presAssocID="{9E9D6DF2-8F1D-4452-8A86-6D2E52A41C95}" presName="txNode5" presStyleLbl="revTx" presStyleIdx="4" presStyleCnt="5" custScaleX="58946" custScaleY="70592" custLinFactY="-200000" custLinFactNeighborX="33797" custLinFactNeighborY="-247699">
        <dgm:presLayoutVars>
          <dgm:bulletEnabled val="1"/>
        </dgm:presLayoutVars>
      </dgm:prSet>
      <dgm:spPr/>
      <dgm:t>
        <a:bodyPr/>
        <a:lstStyle/>
        <a:p>
          <a:endParaRPr lang="pl-PL"/>
        </a:p>
      </dgm:t>
    </dgm:pt>
  </dgm:ptLst>
  <dgm:cxnLst>
    <dgm:cxn modelId="{B490F192-718C-49AA-8173-3CF4B506865E}" srcId="{EFBED7F9-26BA-4B5E-B49D-467D55989456}" destId="{FBB40B3E-774C-4918-84A9-B4BB40BDF816}" srcOrd="1" destOrd="0" parTransId="{79230CAC-2E9A-47EA-9273-054BCC456A94}" sibTransId="{DD5A3356-BC17-4CD3-8F4A-5C5EA0B81C1B}"/>
    <dgm:cxn modelId="{59890B94-A967-45C6-A3F3-0BAE41BBBD49}" type="presOf" srcId="{9E9D6DF2-8F1D-4452-8A86-6D2E52A41C95}" destId="{9145C9E5-3620-4F33-87A1-0D6C71E057D1}" srcOrd="0" destOrd="0" presId="urn:microsoft.com/office/officeart/2009/3/layout/DescendingProcess"/>
    <dgm:cxn modelId="{F5CFE8B7-732C-46A7-8867-2A59D335B664}" type="presOf" srcId="{EAD7E917-784B-48EE-99A4-C34A3F9EBDA7}" destId="{7B06316F-F4F3-40F0-88FB-E3B9AA7F31A3}" srcOrd="0" destOrd="0" presId="urn:microsoft.com/office/officeart/2009/3/layout/DescendingProcess"/>
    <dgm:cxn modelId="{33B2B1BA-07AD-4E07-9ACC-801570E0D223}" type="presOf" srcId="{EFBED7F9-26BA-4B5E-B49D-467D55989456}" destId="{92206860-4959-4DA6-A0CE-21B2C00783B4}" srcOrd="0" destOrd="0" presId="urn:microsoft.com/office/officeart/2009/3/layout/DescendingProcess"/>
    <dgm:cxn modelId="{2A0E139F-EBF4-4BD4-80BF-1910FE5D6D7F}" type="presOf" srcId="{DD5A3356-BC17-4CD3-8F4A-5C5EA0B81C1B}" destId="{6102DEE7-1DC1-4467-8AB9-3F9B0BF0AC1F}" srcOrd="0" destOrd="0" presId="urn:microsoft.com/office/officeart/2009/3/layout/DescendingProcess"/>
    <dgm:cxn modelId="{7CB32CA2-2A2E-4750-BDED-F9277CE5E6A1}" type="presOf" srcId="{31D3C247-7511-4A20-9FDF-54CF57209EC0}" destId="{69C0FCF3-9DAE-4E8A-8C7F-21035351E9C4}" srcOrd="0" destOrd="0" presId="urn:microsoft.com/office/officeart/2009/3/layout/DescendingProcess"/>
    <dgm:cxn modelId="{EA1341DD-6323-4004-AF22-F1D21F26FF69}" type="presOf" srcId="{44CAFF75-5FEE-47D6-B836-7FD55E92CDC4}" destId="{42CEBE1D-187B-49CE-97CB-9B0C7E8AFDF5}" srcOrd="0" destOrd="0" presId="urn:microsoft.com/office/officeart/2009/3/layout/DescendingProcess"/>
    <dgm:cxn modelId="{51E58FFA-385E-4927-A07B-15A62C6B934C}" srcId="{EFBED7F9-26BA-4B5E-B49D-467D55989456}" destId="{31D3C247-7511-4A20-9FDF-54CF57209EC0}" srcOrd="2" destOrd="0" parTransId="{AC0160EB-7238-40C8-A71E-B56402BB96FD}" sibTransId="{94EB50DC-B38A-41D6-8C81-55E26243D1BC}"/>
    <dgm:cxn modelId="{A4DBE536-9BD0-4351-AEF8-A3038E895F2A}" type="presOf" srcId="{A569D304-6D5E-44BD-B9CC-752D33AD9CB0}" destId="{00E19106-B51C-40FB-8188-57299D322E4D}" srcOrd="0" destOrd="0" presId="urn:microsoft.com/office/officeart/2009/3/layout/DescendingProcess"/>
    <dgm:cxn modelId="{9626CDE8-6C36-4137-8723-25F33755D64E}" type="presOf" srcId="{94EB50DC-B38A-41D6-8C81-55E26243D1BC}" destId="{68683D45-57F6-4C3B-8D69-FF82B77625B5}" srcOrd="0" destOrd="0" presId="urn:microsoft.com/office/officeart/2009/3/layout/DescendingProcess"/>
    <dgm:cxn modelId="{074DFAC1-6BFA-4921-95AF-1C169CAAD555}" srcId="{EFBED7F9-26BA-4B5E-B49D-467D55989456}" destId="{44CAFF75-5FEE-47D6-B836-7FD55E92CDC4}" srcOrd="3" destOrd="0" parTransId="{C2189217-99D9-42E8-93ED-3C12078B09A4}" sibTransId="{A569D304-6D5E-44BD-B9CC-752D33AD9CB0}"/>
    <dgm:cxn modelId="{DED6BDD5-B7B7-47D5-B76B-2C2B672D60CB}" srcId="{EFBED7F9-26BA-4B5E-B49D-467D55989456}" destId="{9E9D6DF2-8F1D-4452-8A86-6D2E52A41C95}" srcOrd="4" destOrd="0" parTransId="{D92E7BFC-4F83-440C-A30E-BF12A459A4FC}" sibTransId="{25311905-A42A-460C-9C1C-7AE9410A1A87}"/>
    <dgm:cxn modelId="{E0FAE6AB-E2CA-4F6C-A707-148600FE039D}" srcId="{EFBED7F9-26BA-4B5E-B49D-467D55989456}" destId="{EAD7E917-784B-48EE-99A4-C34A3F9EBDA7}" srcOrd="0" destOrd="0" parTransId="{66B24406-750B-4FEB-A8A5-2B994B5E1989}" sibTransId="{76256C66-0085-419A-BA40-A8ABCF3C2F7E}"/>
    <dgm:cxn modelId="{E929ABE8-BFEB-4C0F-9800-A2DE30875F55}" type="presOf" srcId="{FBB40B3E-774C-4918-84A9-B4BB40BDF816}" destId="{D9247BC9-1D33-49CB-8EFF-B3D33CF5D338}" srcOrd="0" destOrd="0" presId="urn:microsoft.com/office/officeart/2009/3/layout/DescendingProcess"/>
    <dgm:cxn modelId="{C7486C17-5846-4FFD-886F-DB0DD2788381}" type="presParOf" srcId="{92206860-4959-4DA6-A0CE-21B2C00783B4}" destId="{460DB6D2-8567-48EC-9355-4C3A497A1E9C}" srcOrd="0" destOrd="0" presId="urn:microsoft.com/office/officeart/2009/3/layout/DescendingProcess"/>
    <dgm:cxn modelId="{4BF1DD17-40E1-4D30-B42F-D434DAFA8A9A}" type="presParOf" srcId="{92206860-4959-4DA6-A0CE-21B2C00783B4}" destId="{7B06316F-F4F3-40F0-88FB-E3B9AA7F31A3}" srcOrd="1" destOrd="0" presId="urn:microsoft.com/office/officeart/2009/3/layout/DescendingProcess"/>
    <dgm:cxn modelId="{36078F05-7EA5-4B9E-8A81-D573E51EF93D}" type="presParOf" srcId="{92206860-4959-4DA6-A0CE-21B2C00783B4}" destId="{D9247BC9-1D33-49CB-8EFF-B3D33CF5D338}" srcOrd="2" destOrd="0" presId="urn:microsoft.com/office/officeart/2009/3/layout/DescendingProcess"/>
    <dgm:cxn modelId="{5598B4F1-C7A2-4577-BBFC-5E1DB19A3CFA}" type="presParOf" srcId="{92206860-4959-4DA6-A0CE-21B2C00783B4}" destId="{EE5167E8-1AAA-42E5-B333-914FF86614D9}" srcOrd="3" destOrd="0" presId="urn:microsoft.com/office/officeart/2009/3/layout/DescendingProcess"/>
    <dgm:cxn modelId="{2564522F-A858-4916-94B4-D8443F88164A}" type="presParOf" srcId="{EE5167E8-1AAA-42E5-B333-914FF86614D9}" destId="{6102DEE7-1DC1-4467-8AB9-3F9B0BF0AC1F}" srcOrd="0" destOrd="0" presId="urn:microsoft.com/office/officeart/2009/3/layout/DescendingProcess"/>
    <dgm:cxn modelId="{3F203E64-C407-4A93-86DB-F1539A627A2C}" type="presParOf" srcId="{92206860-4959-4DA6-A0CE-21B2C00783B4}" destId="{69C0FCF3-9DAE-4E8A-8C7F-21035351E9C4}" srcOrd="4" destOrd="0" presId="urn:microsoft.com/office/officeart/2009/3/layout/DescendingProcess"/>
    <dgm:cxn modelId="{F161F4AA-6119-48FB-83CD-9863E73660E1}" type="presParOf" srcId="{92206860-4959-4DA6-A0CE-21B2C00783B4}" destId="{2AD6FE7B-A38B-4AE6-80A4-867C1AD1C901}" srcOrd="5" destOrd="0" presId="urn:microsoft.com/office/officeart/2009/3/layout/DescendingProcess"/>
    <dgm:cxn modelId="{3D73F7AE-DA37-481F-B87F-199EB47D5225}" type="presParOf" srcId="{2AD6FE7B-A38B-4AE6-80A4-867C1AD1C901}" destId="{68683D45-57F6-4C3B-8D69-FF82B77625B5}" srcOrd="0" destOrd="0" presId="urn:microsoft.com/office/officeart/2009/3/layout/DescendingProcess"/>
    <dgm:cxn modelId="{8EE5CF4A-F103-41F6-B77E-E52950A0C32D}" type="presParOf" srcId="{92206860-4959-4DA6-A0CE-21B2C00783B4}" destId="{42CEBE1D-187B-49CE-97CB-9B0C7E8AFDF5}" srcOrd="6" destOrd="0" presId="urn:microsoft.com/office/officeart/2009/3/layout/DescendingProcess"/>
    <dgm:cxn modelId="{78332E0A-49F2-4A8B-8F02-264237D2543B}" type="presParOf" srcId="{92206860-4959-4DA6-A0CE-21B2C00783B4}" destId="{1A7AE1DB-B71E-4D0E-80E1-D8A87920C773}" srcOrd="7" destOrd="0" presId="urn:microsoft.com/office/officeart/2009/3/layout/DescendingProcess"/>
    <dgm:cxn modelId="{04FCDFD8-3DA9-4E32-BAE4-60DB89889C6D}" type="presParOf" srcId="{1A7AE1DB-B71E-4D0E-80E1-D8A87920C773}" destId="{00E19106-B51C-40FB-8188-57299D322E4D}" srcOrd="0" destOrd="0" presId="urn:microsoft.com/office/officeart/2009/3/layout/DescendingProcess"/>
    <dgm:cxn modelId="{C1CE2A68-6905-43A5-AA70-CFF0ADB99D9B}" type="presParOf" srcId="{92206860-4959-4DA6-A0CE-21B2C00783B4}" destId="{9145C9E5-3620-4F33-87A1-0D6C71E057D1}"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AF86A-6A45-4BF2-8023-E9D977D1BBC8}">
      <dsp:nvSpPr>
        <dsp:cNvPr id="0" name=""/>
        <dsp:cNvSpPr/>
      </dsp:nvSpPr>
      <dsp:spPr>
        <a:xfrm>
          <a:off x="0" y="49105"/>
          <a:ext cx="525658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Team Introduction</a:t>
          </a:r>
          <a:endParaRPr lang="pl-PL" sz="2400" kern="1200" dirty="0"/>
        </a:p>
      </dsp:txBody>
      <dsp:txXfrm>
        <a:off x="27415" y="76520"/>
        <a:ext cx="5201753" cy="506769"/>
      </dsp:txXfrm>
    </dsp:sp>
    <dsp:sp modelId="{9F3485C4-E7C7-43B1-B571-AAF52F91ACB5}">
      <dsp:nvSpPr>
        <dsp:cNvPr id="0" name=""/>
        <dsp:cNvSpPr/>
      </dsp:nvSpPr>
      <dsp:spPr>
        <a:xfrm>
          <a:off x="0" y="679825"/>
          <a:ext cx="525658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Mission – DevOps Transformation</a:t>
          </a:r>
          <a:endParaRPr lang="pl-PL" sz="2400" kern="1200" dirty="0"/>
        </a:p>
      </dsp:txBody>
      <dsp:txXfrm>
        <a:off x="27415" y="707240"/>
        <a:ext cx="5201753" cy="506769"/>
      </dsp:txXfrm>
    </dsp:sp>
    <dsp:sp modelId="{66C10A16-A85C-4BA4-9360-3BDB90236A84}">
      <dsp:nvSpPr>
        <dsp:cNvPr id="0" name=""/>
        <dsp:cNvSpPr/>
      </dsp:nvSpPr>
      <dsp:spPr>
        <a:xfrm>
          <a:off x="0" y="1310545"/>
          <a:ext cx="525658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What is DevOps</a:t>
          </a:r>
          <a:endParaRPr lang="pl-PL" sz="2400" kern="1200" dirty="0"/>
        </a:p>
      </dsp:txBody>
      <dsp:txXfrm>
        <a:off x="27415" y="1337960"/>
        <a:ext cx="5201753" cy="506769"/>
      </dsp:txXfrm>
    </dsp:sp>
    <dsp:sp modelId="{127CAF48-F37C-41C9-A4CB-737854578D7A}">
      <dsp:nvSpPr>
        <dsp:cNvPr id="0" name=""/>
        <dsp:cNvSpPr/>
      </dsp:nvSpPr>
      <dsp:spPr>
        <a:xfrm>
          <a:off x="0" y="1941265"/>
          <a:ext cx="525658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Key Components of DevOps</a:t>
          </a:r>
          <a:endParaRPr lang="pl-PL" sz="2400" kern="1200" dirty="0"/>
        </a:p>
      </dsp:txBody>
      <dsp:txXfrm>
        <a:off x="27415" y="1968680"/>
        <a:ext cx="5201753" cy="506769"/>
      </dsp:txXfrm>
    </dsp:sp>
    <dsp:sp modelId="{80B423CA-2431-4439-AE02-95869F816EF4}">
      <dsp:nvSpPr>
        <dsp:cNvPr id="0" name=""/>
        <dsp:cNvSpPr/>
      </dsp:nvSpPr>
      <dsp:spPr>
        <a:xfrm>
          <a:off x="0" y="2571985"/>
          <a:ext cx="525658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DevOps Strategy</a:t>
          </a:r>
          <a:endParaRPr lang="pl-PL" sz="2400" kern="1200" dirty="0"/>
        </a:p>
      </dsp:txBody>
      <dsp:txXfrm>
        <a:off x="27415" y="2599400"/>
        <a:ext cx="5201753" cy="506769"/>
      </dsp:txXfrm>
    </dsp:sp>
    <dsp:sp modelId="{D7D174F4-5025-4D8F-AACE-695894A4E1F8}">
      <dsp:nvSpPr>
        <dsp:cNvPr id="0" name=""/>
        <dsp:cNvSpPr/>
      </dsp:nvSpPr>
      <dsp:spPr>
        <a:xfrm>
          <a:off x="0" y="3202705"/>
          <a:ext cx="525658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Pilot High level scenario</a:t>
          </a:r>
          <a:endParaRPr lang="pl-PL" sz="2400" kern="1200" dirty="0"/>
        </a:p>
      </dsp:txBody>
      <dsp:txXfrm>
        <a:off x="27415" y="3230120"/>
        <a:ext cx="5201753" cy="506769"/>
      </dsp:txXfrm>
    </dsp:sp>
    <dsp:sp modelId="{5D813225-3EF3-4917-ABFF-4B7CB061DD5B}">
      <dsp:nvSpPr>
        <dsp:cNvPr id="0" name=""/>
        <dsp:cNvSpPr/>
      </dsp:nvSpPr>
      <dsp:spPr>
        <a:xfrm>
          <a:off x="0" y="3833425"/>
          <a:ext cx="525658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Team Expectations</a:t>
          </a:r>
          <a:endParaRPr lang="pl-PL" sz="2400" kern="1200" dirty="0"/>
        </a:p>
      </dsp:txBody>
      <dsp:txXfrm>
        <a:off x="27415" y="3860840"/>
        <a:ext cx="5201753" cy="506769"/>
      </dsp:txXfrm>
    </dsp:sp>
    <dsp:sp modelId="{0037C72E-FA3B-4C00-9715-AF31F3ADA0A7}">
      <dsp:nvSpPr>
        <dsp:cNvPr id="0" name=""/>
        <dsp:cNvSpPr/>
      </dsp:nvSpPr>
      <dsp:spPr>
        <a:xfrm>
          <a:off x="0" y="4464145"/>
          <a:ext cx="525658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pl-PL" sz="2400" kern="1200" smtClean="0"/>
            <a:t>Q/A</a:t>
          </a:r>
          <a:endParaRPr lang="pl-PL" sz="2400" kern="1200"/>
        </a:p>
      </dsp:txBody>
      <dsp:txXfrm>
        <a:off x="27415" y="4491560"/>
        <a:ext cx="5201753" cy="506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99C4C-C4A3-4009-A122-DE7E16D6E64C}">
      <dsp:nvSpPr>
        <dsp:cNvPr id="0" name=""/>
        <dsp:cNvSpPr/>
      </dsp:nvSpPr>
      <dsp:spPr>
        <a:xfrm>
          <a:off x="1206948" y="1441187"/>
          <a:ext cx="1820586" cy="157488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noProof="0" dirty="0">
              <a:effectLst>
                <a:outerShdw blurRad="38100" dist="38100" dir="2700000" algn="tl">
                  <a:srgbClr val="000000">
                    <a:alpha val="43137"/>
                  </a:srgbClr>
                </a:outerShdw>
              </a:effectLst>
              <a:latin typeface="Volvo Broad Pro Digital" panose="020B0606030202080204" pitchFamily="34" charset="0"/>
            </a:rPr>
            <a:t>DevOps</a:t>
          </a:r>
        </a:p>
      </dsp:txBody>
      <dsp:txXfrm>
        <a:off x="1508645" y="1702167"/>
        <a:ext cx="1217192" cy="1052921"/>
      </dsp:txXfrm>
    </dsp:sp>
    <dsp:sp modelId="{0E20D774-11FF-4105-854C-3C6F4B3BB337}">
      <dsp:nvSpPr>
        <dsp:cNvPr id="0" name=""/>
        <dsp:cNvSpPr/>
      </dsp:nvSpPr>
      <dsp:spPr>
        <a:xfrm>
          <a:off x="2346986" y="687712"/>
          <a:ext cx="686902" cy="5918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660D9-9CD7-4E70-A613-2FB6BA5299A5}">
      <dsp:nvSpPr>
        <dsp:cNvPr id="0" name=""/>
        <dsp:cNvSpPr/>
      </dsp:nvSpPr>
      <dsp:spPr>
        <a:xfrm>
          <a:off x="1374651" y="8831"/>
          <a:ext cx="1491958" cy="1290718"/>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Lean</a:t>
          </a:r>
          <a:endParaRPr lang="pl-PL" sz="2400" kern="1200" noProof="0" dirty="0">
            <a:solidFill>
              <a:prstClr val="white"/>
            </a:solidFill>
            <a:latin typeface="Volvo Broad Pro Digital" panose="020B0606030202080204" pitchFamily="34" charset="0"/>
            <a:ea typeface="+mn-ea"/>
            <a:cs typeface="+mn-cs"/>
          </a:endParaRPr>
        </a:p>
        <a:p>
          <a:pPr marL="0" lvl="0" indent="0" algn="ctr" defTabSz="755650">
            <a:lnSpc>
              <a:spcPct val="90000"/>
            </a:lnSpc>
            <a:spcBef>
              <a:spcPct val="0"/>
            </a:spcBef>
            <a:spcAft>
              <a:spcPct val="35000"/>
            </a:spcAft>
            <a:buNone/>
          </a:pPr>
          <a:r>
            <a:rPr lang="pl-PL" sz="2400" kern="1200" noProof="0" dirty="0">
              <a:solidFill>
                <a:prstClr val="white"/>
              </a:solidFill>
              <a:latin typeface="Volvo Broad Pro Digital" panose="020B0606030202080204" pitchFamily="34" charset="0"/>
              <a:ea typeface="+mn-ea"/>
              <a:cs typeface="+mn-cs"/>
            </a:rPr>
            <a:t>&amp;</a:t>
          </a:r>
        </a:p>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Agile</a:t>
          </a:r>
          <a:endParaRPr lang="pl-PL" sz="1700" kern="1200" noProof="0" dirty="0">
            <a:solidFill>
              <a:prstClr val="white"/>
            </a:solidFill>
            <a:latin typeface="Volvo Broad Pro Digital" panose="020B0606030202080204" pitchFamily="34" charset="0"/>
            <a:ea typeface="+mn-ea"/>
            <a:cs typeface="+mn-cs"/>
          </a:endParaRPr>
        </a:p>
      </dsp:txBody>
      <dsp:txXfrm>
        <a:off x="1621900" y="222730"/>
        <a:ext cx="997460" cy="862920"/>
      </dsp:txXfrm>
    </dsp:sp>
    <dsp:sp modelId="{90B622E1-2534-4D1E-A8F1-0A854D8F6FD7}">
      <dsp:nvSpPr>
        <dsp:cNvPr id="0" name=""/>
        <dsp:cNvSpPr/>
      </dsp:nvSpPr>
      <dsp:spPr>
        <a:xfrm>
          <a:off x="3148654" y="1794170"/>
          <a:ext cx="686902" cy="5918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5FDF6-7A28-4BFF-BB4E-5DE48CAE1992}">
      <dsp:nvSpPr>
        <dsp:cNvPr id="0" name=""/>
        <dsp:cNvSpPr/>
      </dsp:nvSpPr>
      <dsp:spPr>
        <a:xfrm>
          <a:off x="2742949" y="802709"/>
          <a:ext cx="1491958" cy="1290718"/>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People</a:t>
          </a:r>
        </a:p>
      </dsp:txBody>
      <dsp:txXfrm>
        <a:off x="2990198" y="1016608"/>
        <a:ext cx="997460" cy="862920"/>
      </dsp:txXfrm>
    </dsp:sp>
    <dsp:sp modelId="{71100F25-7D73-404B-B11B-75C6A9CFA4CB}">
      <dsp:nvSpPr>
        <dsp:cNvPr id="0" name=""/>
        <dsp:cNvSpPr/>
      </dsp:nvSpPr>
      <dsp:spPr>
        <a:xfrm>
          <a:off x="2591763" y="3043152"/>
          <a:ext cx="686902" cy="5918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EC2E6-AF6D-42C6-8C9B-4DD5344FB654}">
      <dsp:nvSpPr>
        <dsp:cNvPr id="0" name=""/>
        <dsp:cNvSpPr/>
      </dsp:nvSpPr>
      <dsp:spPr>
        <a:xfrm>
          <a:off x="2742949" y="2363383"/>
          <a:ext cx="1491958" cy="1290718"/>
        </a:xfrm>
        <a:prstGeom prst="hexagon">
          <a:avLst>
            <a:gd name="adj" fmla="val 2857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Culture</a:t>
          </a:r>
        </a:p>
      </dsp:txBody>
      <dsp:txXfrm>
        <a:off x="2990198" y="2577282"/>
        <a:ext cx="997460" cy="862920"/>
      </dsp:txXfrm>
    </dsp:sp>
    <dsp:sp modelId="{9036676E-DB8C-4A38-AD03-E1BA4E2B4ABE}">
      <dsp:nvSpPr>
        <dsp:cNvPr id="0" name=""/>
        <dsp:cNvSpPr/>
      </dsp:nvSpPr>
      <dsp:spPr>
        <a:xfrm>
          <a:off x="1210336" y="3172802"/>
          <a:ext cx="686902" cy="5918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57947-6D07-4A1E-8F6C-51E46DCBD89A}">
      <dsp:nvSpPr>
        <dsp:cNvPr id="0" name=""/>
        <dsp:cNvSpPr/>
      </dsp:nvSpPr>
      <dsp:spPr>
        <a:xfrm>
          <a:off x="1374651" y="3158149"/>
          <a:ext cx="1491958" cy="1290718"/>
        </a:xfrm>
        <a:prstGeom prst="hexagon">
          <a:avLst>
            <a:gd name="adj" fmla="val 2857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noProof="0" dirty="0">
              <a:solidFill>
                <a:prstClr val="white"/>
              </a:solidFill>
              <a:latin typeface="Volvo Broad Pro Digital" panose="020B0606030202080204" pitchFamily="34" charset="0"/>
              <a:ea typeface="+mn-ea"/>
              <a:cs typeface="+mn-cs"/>
            </a:rPr>
            <a:t>Automation</a:t>
          </a:r>
        </a:p>
      </dsp:txBody>
      <dsp:txXfrm>
        <a:off x="1621900" y="3372048"/>
        <a:ext cx="997460" cy="862920"/>
      </dsp:txXfrm>
    </dsp:sp>
    <dsp:sp modelId="{80362E97-17F4-43D0-99FD-3162F1F47A73}">
      <dsp:nvSpPr>
        <dsp:cNvPr id="0" name=""/>
        <dsp:cNvSpPr/>
      </dsp:nvSpPr>
      <dsp:spPr>
        <a:xfrm>
          <a:off x="395540" y="2066788"/>
          <a:ext cx="686902" cy="5918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B413-01D8-4AF3-882D-3313DC8AC24B}">
      <dsp:nvSpPr>
        <dsp:cNvPr id="0" name=""/>
        <dsp:cNvSpPr/>
      </dsp:nvSpPr>
      <dsp:spPr>
        <a:xfrm>
          <a:off x="0" y="2364271"/>
          <a:ext cx="1491958" cy="1290718"/>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pl-PL" sz="2300" kern="1200" noProof="0" dirty="0">
              <a:solidFill>
                <a:prstClr val="white"/>
              </a:solidFill>
              <a:latin typeface="Volvo Broad Pro Digital" panose="020B0606030202080204" pitchFamily="34" charset="0"/>
              <a:ea typeface="+mn-ea"/>
              <a:cs typeface="+mn-cs"/>
            </a:rPr>
            <a:t>Technology</a:t>
          </a:r>
          <a:endParaRPr lang="en-US" sz="2300" kern="1200" noProof="0" dirty="0">
            <a:solidFill>
              <a:prstClr val="white"/>
            </a:solidFill>
            <a:latin typeface="Volvo Broad Pro Digital" panose="020B0606030202080204" pitchFamily="34" charset="0"/>
            <a:ea typeface="+mn-ea"/>
            <a:cs typeface="+mn-cs"/>
          </a:endParaRPr>
        </a:p>
      </dsp:txBody>
      <dsp:txXfrm>
        <a:off x="247249" y="2578170"/>
        <a:ext cx="997460" cy="862920"/>
      </dsp:txXfrm>
    </dsp:sp>
    <dsp:sp modelId="{8E2A4E69-38EC-4D4C-B205-2CDCF4F8B0F1}">
      <dsp:nvSpPr>
        <dsp:cNvPr id="0" name=""/>
        <dsp:cNvSpPr/>
      </dsp:nvSpPr>
      <dsp:spPr>
        <a:xfrm>
          <a:off x="0" y="800933"/>
          <a:ext cx="1491958" cy="1290718"/>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Process</a:t>
          </a:r>
        </a:p>
      </dsp:txBody>
      <dsp:txXfrm>
        <a:off x="247249" y="1014832"/>
        <a:ext cx="997460" cy="862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DB6D2-8567-48EC-9355-4C3A497A1E9C}">
      <dsp:nvSpPr>
        <dsp:cNvPr id="0" name=""/>
        <dsp:cNvSpPr/>
      </dsp:nvSpPr>
      <dsp:spPr>
        <a:xfrm rot="21159279">
          <a:off x="544681" y="787511"/>
          <a:ext cx="3647097" cy="2543395"/>
        </a:xfrm>
        <a:prstGeom prst="swooshArrow">
          <a:avLst>
            <a:gd name="adj1" fmla="val 16310"/>
            <a:gd name="adj2" fmla="val 3137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102DEE7-1DC1-4467-8AB9-3F9B0BF0AC1F}">
      <dsp:nvSpPr>
        <dsp:cNvPr id="0" name=""/>
        <dsp:cNvSpPr/>
      </dsp:nvSpPr>
      <dsp:spPr>
        <a:xfrm>
          <a:off x="1382170" y="2265117"/>
          <a:ext cx="92100" cy="92100"/>
        </a:xfrm>
        <a:prstGeom prst="ellipse">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8683D45-57F6-4C3B-8D69-FF82B77625B5}">
      <dsp:nvSpPr>
        <dsp:cNvPr id="0" name=""/>
        <dsp:cNvSpPr/>
      </dsp:nvSpPr>
      <dsp:spPr>
        <a:xfrm>
          <a:off x="2019868" y="1717398"/>
          <a:ext cx="92100" cy="92100"/>
        </a:xfrm>
        <a:prstGeom prst="ellipse">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0E19106-B51C-40FB-8188-57299D322E4D}">
      <dsp:nvSpPr>
        <dsp:cNvPr id="0" name=""/>
        <dsp:cNvSpPr/>
      </dsp:nvSpPr>
      <dsp:spPr>
        <a:xfrm>
          <a:off x="2745316" y="1329605"/>
          <a:ext cx="92100" cy="92100"/>
        </a:xfrm>
        <a:prstGeom prst="ellipse">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06316F-F4F3-40F0-88FB-E3B9AA7F31A3}">
      <dsp:nvSpPr>
        <dsp:cNvPr id="0" name=""/>
        <dsp:cNvSpPr/>
      </dsp:nvSpPr>
      <dsp:spPr>
        <a:xfrm>
          <a:off x="154852" y="3626940"/>
          <a:ext cx="1270189" cy="48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rtl="0" fontAlgn="base">
            <a:lnSpc>
              <a:spcPct val="90000"/>
            </a:lnSpc>
            <a:spcBef>
              <a:spcPct val="0"/>
            </a:spcBef>
            <a:spcAft>
              <a:spcPct val="35000"/>
            </a:spcAft>
          </a:pPr>
          <a:r>
            <a:rPr lang="pl-PL" sz="1200" kern="1200" dirty="0">
              <a:effectLst>
                <a:outerShdw blurRad="38100" dist="38100" dir="2700000" algn="tl">
                  <a:srgbClr val="000000">
                    <a:alpha val="43137"/>
                  </a:srgbClr>
                </a:outerShdw>
              </a:effectLst>
            </a:rPr>
            <a:t>AGILE PRACTITIONERS OR  ASPIRING</a:t>
          </a:r>
          <a:endParaRPr lang="en-US" sz="1200" kern="1200" dirty="0">
            <a:effectLst>
              <a:outerShdw blurRad="38100" dist="38100" dir="2700000" algn="tl">
                <a:srgbClr val="000000">
                  <a:alpha val="43137"/>
                </a:srgbClr>
              </a:outerShdw>
            </a:effectLst>
          </a:endParaRPr>
        </a:p>
      </dsp:txBody>
      <dsp:txXfrm>
        <a:off x="154852" y="3626940"/>
        <a:ext cx="1270189" cy="484574"/>
      </dsp:txXfrm>
    </dsp:sp>
    <dsp:sp modelId="{D9247BC9-1D33-49CB-8EFF-B3D33CF5D338}">
      <dsp:nvSpPr>
        <dsp:cNvPr id="0" name=""/>
        <dsp:cNvSpPr/>
      </dsp:nvSpPr>
      <dsp:spPr>
        <a:xfrm>
          <a:off x="260016" y="1750513"/>
          <a:ext cx="1088960"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fontAlgn="base">
            <a:lnSpc>
              <a:spcPct val="90000"/>
            </a:lnSpc>
            <a:spcBef>
              <a:spcPct val="0"/>
            </a:spcBef>
            <a:spcAft>
              <a:spcPct val="35000"/>
            </a:spcAft>
          </a:pPr>
          <a:r>
            <a:rPr lang="en-US" sz="1200" kern="1200" noProof="0" dirty="0">
              <a:effectLst>
                <a:outerShdw blurRad="38100" dist="38100" dir="2700000" algn="tl">
                  <a:srgbClr val="000000">
                    <a:alpha val="43137"/>
                  </a:srgbClr>
                </a:outerShdw>
              </a:effectLst>
            </a:rPr>
            <a:t>SERVICE CATALOGUE</a:t>
          </a:r>
          <a:r>
            <a:rPr lang="pl-PL" sz="1200" kern="1200" noProof="0" dirty="0">
              <a:effectLst>
                <a:outerShdw blurRad="38100" dist="38100" dir="2700000" algn="tl">
                  <a:srgbClr val="000000">
                    <a:alpha val="43137"/>
                  </a:srgbClr>
                </a:outerShdw>
              </a:effectLst>
            </a:rPr>
            <a:t> </a:t>
          </a:r>
          <a:r>
            <a:rPr lang="en-US" sz="1200" kern="1200" noProof="0" dirty="0">
              <a:effectLst>
                <a:outerShdw blurRad="38100" dist="38100" dir="2700000" algn="tl">
                  <a:srgbClr val="000000">
                    <a:alpha val="43137"/>
                  </a:srgbClr>
                </a:outerShdw>
              </a:effectLst>
            </a:rPr>
            <a:t>AWARENESS</a:t>
          </a:r>
        </a:p>
      </dsp:txBody>
      <dsp:txXfrm>
        <a:off x="260016" y="1750513"/>
        <a:ext cx="1088960" cy="582272"/>
      </dsp:txXfrm>
    </dsp:sp>
    <dsp:sp modelId="{69C0FCF3-9DAE-4E8A-8C7F-21035351E9C4}">
      <dsp:nvSpPr>
        <dsp:cNvPr id="0" name=""/>
        <dsp:cNvSpPr/>
      </dsp:nvSpPr>
      <dsp:spPr>
        <a:xfrm>
          <a:off x="2087119" y="1890783"/>
          <a:ext cx="1642907" cy="39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fontAlgn="base">
            <a:lnSpc>
              <a:spcPct val="90000"/>
            </a:lnSpc>
            <a:spcBef>
              <a:spcPct val="0"/>
            </a:spcBef>
            <a:spcAft>
              <a:spcPct val="35000"/>
            </a:spcAft>
          </a:pPr>
          <a:r>
            <a:rPr lang="en-US" sz="1200" kern="1200" noProof="0" dirty="0">
              <a:effectLst>
                <a:outerShdw blurRad="38100" dist="38100" dir="2700000" algn="tl">
                  <a:srgbClr val="000000">
                    <a:alpha val="43137"/>
                  </a:srgbClr>
                </a:outerShdw>
              </a:effectLst>
            </a:rPr>
            <a:t>TRANSFORMATION</a:t>
          </a:r>
          <a:r>
            <a:rPr lang="pl-PL" sz="1200" kern="1200" noProof="0" dirty="0">
              <a:effectLst>
                <a:outerShdw blurRad="38100" dist="38100" dir="2700000" algn="tl">
                  <a:srgbClr val="000000">
                    <a:alpha val="43137"/>
                  </a:srgbClr>
                </a:outerShdw>
              </a:effectLst>
            </a:rPr>
            <a:t> </a:t>
          </a:r>
          <a:r>
            <a:rPr lang="en-US" sz="1200" kern="1200" noProof="0" dirty="0">
              <a:effectLst>
                <a:outerShdw blurRad="38100" dist="38100" dir="2700000" algn="tl">
                  <a:srgbClr val="000000">
                    <a:alpha val="43137"/>
                  </a:srgbClr>
                </a:outerShdw>
              </a:effectLst>
            </a:rPr>
            <a:t>COMMITMENT</a:t>
          </a:r>
        </a:p>
      </dsp:txBody>
      <dsp:txXfrm>
        <a:off x="2087119" y="1890783"/>
        <a:ext cx="1642907" cy="393987"/>
      </dsp:txXfrm>
    </dsp:sp>
    <dsp:sp modelId="{42CEBE1D-187B-49CE-97CB-9B0C7E8AFDF5}">
      <dsp:nvSpPr>
        <dsp:cNvPr id="0" name=""/>
        <dsp:cNvSpPr/>
      </dsp:nvSpPr>
      <dsp:spPr>
        <a:xfrm>
          <a:off x="1612107" y="563125"/>
          <a:ext cx="1533602" cy="67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fontAlgn="base">
            <a:lnSpc>
              <a:spcPct val="90000"/>
            </a:lnSpc>
            <a:spcBef>
              <a:spcPct val="0"/>
            </a:spcBef>
            <a:spcAft>
              <a:spcPct val="35000"/>
            </a:spcAft>
          </a:pPr>
          <a:r>
            <a:rPr lang="en-US" sz="1200" b="0" kern="1200" noProof="0" dirty="0">
              <a:effectLst>
                <a:outerShdw blurRad="38100" dist="38100" dir="2700000" algn="tl">
                  <a:srgbClr val="000000">
                    <a:alpha val="43137"/>
                  </a:srgbClr>
                </a:outerShdw>
              </a:effectLst>
            </a:rPr>
            <a:t>CONTINUOUS IMPROVEMENT</a:t>
          </a:r>
          <a:r>
            <a:rPr lang="pl-PL" sz="1200" b="0" kern="1200" noProof="0" dirty="0">
              <a:effectLst>
                <a:outerShdw blurRad="38100" dist="38100" dir="2700000" algn="tl">
                  <a:srgbClr val="000000">
                    <a:alpha val="43137"/>
                  </a:srgbClr>
                </a:outerShdw>
              </a:effectLst>
            </a:rPr>
            <a:t> SPIRIT</a:t>
          </a:r>
          <a:endParaRPr lang="en-US" sz="1200" b="0" kern="1200" noProof="0" dirty="0">
            <a:effectLst>
              <a:outerShdw blurRad="38100" dist="38100" dir="2700000" algn="tl">
                <a:srgbClr val="000000">
                  <a:alpha val="43137"/>
                </a:srgbClr>
              </a:outerShdw>
            </a:effectLst>
          </a:endParaRPr>
        </a:p>
      </dsp:txBody>
      <dsp:txXfrm>
        <a:off x="1612107" y="563125"/>
        <a:ext cx="1533602" cy="675968"/>
      </dsp:txXfrm>
    </dsp:sp>
    <dsp:sp modelId="{9145C9E5-3620-4F33-87A1-0D6C71E057D1}">
      <dsp:nvSpPr>
        <dsp:cNvPr id="0" name=""/>
        <dsp:cNvSpPr/>
      </dsp:nvSpPr>
      <dsp:spPr>
        <a:xfrm>
          <a:off x="4120450" y="621924"/>
          <a:ext cx="1369692" cy="47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lvl="0" algn="ctr" defTabSz="711200" rtl="0" fontAlgn="base">
            <a:lnSpc>
              <a:spcPct val="90000"/>
            </a:lnSpc>
            <a:spcBef>
              <a:spcPct val="0"/>
            </a:spcBef>
            <a:spcAft>
              <a:spcPct val="35000"/>
            </a:spcAft>
          </a:pPr>
          <a:r>
            <a:rPr lang="pl-PL" sz="1600" b="0" kern="1200" noProof="0" dirty="0">
              <a:effectLst>
                <a:outerShdw blurRad="38100" dist="38100" dir="2700000" algn="tl">
                  <a:srgbClr val="000000">
                    <a:alpha val="43137"/>
                  </a:srgbClr>
                </a:outerShdw>
              </a:effectLst>
            </a:rPr>
            <a:t>NATURAL CANDIDATES</a:t>
          </a:r>
          <a:endParaRPr lang="en-US" sz="1600" b="0" kern="1200" noProof="0" dirty="0">
            <a:effectLst>
              <a:outerShdw blurRad="38100" dist="38100" dir="2700000" algn="tl">
                <a:srgbClr val="000000">
                  <a:alpha val="43137"/>
                </a:srgbClr>
              </a:outerShdw>
            </a:effectLst>
          </a:endParaRPr>
        </a:p>
      </dsp:txBody>
      <dsp:txXfrm>
        <a:off x="4120450" y="621924"/>
        <a:ext cx="1369692" cy="4771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t>2017-04-21</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2017-04-21</a:t>
            </a:fld>
            <a:endParaRPr lang="sv-SE" dirty="0"/>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en-US"/>
              <a:t>Click to edit Master text styles</a:t>
            </a:r>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dirty="0"/>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a:t>
            </a:fld>
            <a:endParaRPr lang="sv-SE"/>
          </a:p>
        </p:txBody>
      </p:sp>
    </p:spTree>
    <p:extLst>
      <p:ext uri="{BB962C8B-B14F-4D97-AF65-F5344CB8AC3E}">
        <p14:creationId xmlns:p14="http://schemas.microsoft.com/office/powerpoint/2010/main" val="312515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dirty="0" smtClean="0"/>
              <a:t>Important to know that duration of the implementation</a:t>
            </a:r>
            <a:r>
              <a:rPr lang="pl-PL" baseline="0" dirty="0" smtClean="0"/>
              <a:t> phase might be different. Depends on the maturity level. </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13</a:t>
            </a:fld>
            <a:endParaRPr lang="sv-SE"/>
          </a:p>
        </p:txBody>
      </p:sp>
    </p:spTree>
    <p:extLst>
      <p:ext uri="{BB962C8B-B14F-4D97-AF65-F5344CB8AC3E}">
        <p14:creationId xmlns:p14="http://schemas.microsoft.com/office/powerpoint/2010/main" val="699814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17</a:t>
            </a:fld>
            <a:endParaRPr lang="sv-SE"/>
          </a:p>
        </p:txBody>
      </p:sp>
    </p:spTree>
    <p:extLst>
      <p:ext uri="{BB962C8B-B14F-4D97-AF65-F5344CB8AC3E}">
        <p14:creationId xmlns:p14="http://schemas.microsoft.com/office/powerpoint/2010/main" val="265238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dirty="0" smtClean="0"/>
              <a:t>Project support – communication, templates for documenting results, etc.</a:t>
            </a:r>
          </a:p>
          <a:p>
            <a:pPr marL="171450" indent="-171450">
              <a:buFont typeface="Arial" panose="020B0604020202020204" pitchFamily="34" charset="0"/>
              <a:buChar char="•"/>
            </a:pPr>
            <a:r>
              <a:rPr lang="pl-PL" dirty="0" smtClean="0"/>
              <a:t>What is pilot</a:t>
            </a:r>
            <a:r>
              <a:rPr lang="pl-PL" baseline="0" dirty="0" smtClean="0"/>
              <a:t> team expectation?</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18</a:t>
            </a:fld>
            <a:endParaRPr lang="sv-SE"/>
          </a:p>
        </p:txBody>
      </p:sp>
    </p:spTree>
    <p:extLst>
      <p:ext uri="{BB962C8B-B14F-4D97-AF65-F5344CB8AC3E}">
        <p14:creationId xmlns:p14="http://schemas.microsoft.com/office/powerpoint/2010/main" val="265238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246">
              <a:spcBef>
                <a:spcPts val="1005"/>
              </a:spcBef>
              <a:defRPr/>
            </a:pPr>
            <a:r>
              <a:rPr lang="en-US" dirty="0">
                <a:latin typeface="+mn-lt"/>
                <a:cs typeface="+mn-cs"/>
              </a:rPr>
              <a:t>The objectives we have set for this course are the following: … (read and explain details if necessary.)”</a:t>
            </a:r>
            <a:br>
              <a:rPr lang="en-US" dirty="0">
                <a:latin typeface="+mn-lt"/>
                <a:cs typeface="+mn-cs"/>
              </a:rPr>
            </a:br>
            <a:r>
              <a:rPr lang="en-US" dirty="0">
                <a:latin typeface="+mn-lt"/>
                <a:cs typeface="+mn-cs"/>
              </a:rPr>
              <a:t>Ask: “How do these match your own goals and objectives? Does anyone have any doubts or questions?” </a:t>
            </a:r>
            <a:endParaRPr lang="en-US" dirty="0"/>
          </a:p>
          <a:p>
            <a:r>
              <a:rPr lang="pl-PL" dirty="0" smtClean="0"/>
              <a:t/>
            </a:r>
            <a:br>
              <a:rPr lang="pl-PL" dirty="0" smtClean="0"/>
            </a:br>
            <a:r>
              <a:rPr lang="en-US" dirty="0" smtClean="0"/>
              <a:t>Explain what is in and out of scope</a:t>
            </a:r>
            <a:r>
              <a:rPr lang="pl-PL" dirty="0" smtClean="0"/>
              <a:t>:</a:t>
            </a:r>
          </a:p>
          <a:p>
            <a:pPr marL="172359" indent="-172359">
              <a:buFont typeface="Arial" panose="020B0604020202020204" pitchFamily="34" charset="0"/>
              <a:buChar char="•"/>
            </a:pPr>
            <a:r>
              <a:rPr lang="pl-PL" dirty="0" smtClean="0"/>
              <a:t>We will not cover</a:t>
            </a:r>
            <a:r>
              <a:rPr lang="pl-PL" baseline="0" dirty="0" smtClean="0"/>
              <a:t> busines change management processes</a:t>
            </a:r>
          </a:p>
          <a:p>
            <a:pPr marL="172359" indent="-172359">
              <a:buFont typeface="Arial" panose="020B0604020202020204" pitchFamily="34" charset="0"/>
              <a:buChar char="•"/>
            </a:pPr>
            <a:r>
              <a:rPr lang="pl-PL" baseline="0" dirty="0" smtClean="0"/>
              <a:t>This training is about processes, practices, methods related to development and maintenance of software</a:t>
            </a:r>
            <a:endParaRPr lang="nl-BE" dirty="0"/>
          </a:p>
        </p:txBody>
      </p:sp>
      <p:sp>
        <p:nvSpPr>
          <p:cNvPr id="4" name="Slide Number Placeholder 3"/>
          <p:cNvSpPr>
            <a:spLocks noGrp="1"/>
          </p:cNvSpPr>
          <p:nvPr>
            <p:ph type="sldNum" sz="quarter" idx="10"/>
          </p:nvPr>
        </p:nvSpPr>
        <p:spPr/>
        <p:txBody>
          <a:bodyPr/>
          <a:lstStyle/>
          <a:p>
            <a:fld id="{68186CD8-2B5F-47D2-B024-698315872481}" type="slidenum">
              <a:rPr lang="sv-SE" smtClean="0">
                <a:solidFill>
                  <a:prstClr val="black"/>
                </a:solidFill>
              </a:rPr>
              <a:pPr/>
              <a:t>2</a:t>
            </a:fld>
            <a:endParaRPr lang="sv-SE">
              <a:solidFill>
                <a:prstClr val="black"/>
              </a:solidFill>
            </a:endParaRPr>
          </a:p>
        </p:txBody>
      </p:sp>
    </p:spTree>
    <p:extLst>
      <p:ext uri="{BB962C8B-B14F-4D97-AF65-F5344CB8AC3E}">
        <p14:creationId xmlns:p14="http://schemas.microsoft.com/office/powerpoint/2010/main" val="34508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246">
              <a:spcBef>
                <a:spcPts val="1005"/>
              </a:spcBef>
              <a:defRPr/>
            </a:pPr>
            <a:endParaRPr lang="nl-BE" dirty="0"/>
          </a:p>
        </p:txBody>
      </p:sp>
      <p:sp>
        <p:nvSpPr>
          <p:cNvPr id="4" name="Slide Number Placeholder 3"/>
          <p:cNvSpPr>
            <a:spLocks noGrp="1"/>
          </p:cNvSpPr>
          <p:nvPr>
            <p:ph type="sldNum" sz="quarter" idx="10"/>
          </p:nvPr>
        </p:nvSpPr>
        <p:spPr/>
        <p:txBody>
          <a:bodyPr/>
          <a:lstStyle/>
          <a:p>
            <a:fld id="{68186CD8-2B5F-47D2-B024-698315872481}" type="slidenum">
              <a:rPr lang="sv-SE" smtClean="0">
                <a:solidFill>
                  <a:prstClr val="black"/>
                </a:solidFill>
              </a:rPr>
              <a:pPr/>
              <a:t>3</a:t>
            </a:fld>
            <a:endParaRPr lang="sv-SE">
              <a:solidFill>
                <a:prstClr val="black"/>
              </a:solidFill>
            </a:endParaRPr>
          </a:p>
        </p:txBody>
      </p:sp>
    </p:spTree>
    <p:extLst>
      <p:ext uri="{BB962C8B-B14F-4D97-AF65-F5344CB8AC3E}">
        <p14:creationId xmlns:p14="http://schemas.microsoft.com/office/powerpoint/2010/main" val="34508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264" indent="-287264">
              <a:buFont typeface="Arial" panose="020B0604020202020204" pitchFamily="34" charset="0"/>
              <a:buChar char="•"/>
            </a:pPr>
            <a:r>
              <a:rPr lang="en-US" sz="1200" dirty="0" smtClean="0"/>
              <a:t>represents a change in IT culture, focusing on rapid IT service delivery through the adoption of agile, lean practices in the context of a system-oriented approach</a:t>
            </a:r>
            <a:endParaRPr lang="pl-PL" sz="1200" dirty="0" smtClean="0"/>
          </a:p>
          <a:p>
            <a:pPr marL="287264" indent="-287264">
              <a:buFont typeface="Arial" panose="020B0604020202020204" pitchFamily="34" charset="0"/>
              <a:buChar char="•"/>
            </a:pPr>
            <a:r>
              <a:rPr lang="en-US" sz="1200" dirty="0" smtClean="0"/>
              <a:t>emphasizes people (and culture), and seeks to improve collaboration between operations and development teams </a:t>
            </a:r>
            <a:endParaRPr lang="pl-PL" sz="1200" dirty="0" smtClean="0"/>
          </a:p>
          <a:p>
            <a:pPr marL="287264" indent="-287264">
              <a:buFont typeface="Arial" panose="020B0604020202020204" pitchFamily="34" charset="0"/>
              <a:buChar char="•"/>
            </a:pPr>
            <a:r>
              <a:rPr lang="en-US" sz="1200" dirty="0" smtClean="0"/>
              <a:t>implementations utilize technology — especially automation tools that can leverage an increasingly programmable and dynamic infrastructure from a life cycle perspective</a:t>
            </a:r>
            <a:endParaRPr lang="pl-PL" sz="1200" dirty="0" smtClean="0"/>
          </a:p>
          <a:p>
            <a:pPr marL="287264" indent="-287264">
              <a:buFont typeface="Arial" panose="020B0604020202020204" pitchFamily="34" charset="0"/>
              <a:buChar char="•"/>
            </a:pPr>
            <a:r>
              <a:rPr lang="en-US" sz="1200" b="1" dirty="0" smtClean="0"/>
              <a:t>DevOps</a:t>
            </a:r>
            <a:r>
              <a:rPr lang="en-US" sz="1200" dirty="0" smtClean="0"/>
              <a:t> (a clipped compound of "software </a:t>
            </a:r>
            <a:r>
              <a:rPr lang="en-US" sz="1200" dirty="0" err="1" smtClean="0"/>
              <a:t>DEVelopment</a:t>
            </a:r>
            <a:r>
              <a:rPr lang="en-US" sz="1200" dirty="0" smtClean="0"/>
              <a:t>" and "information technology </a:t>
            </a:r>
            <a:r>
              <a:rPr lang="en-US" sz="1200" dirty="0" err="1" smtClean="0"/>
              <a:t>OPerationS</a:t>
            </a:r>
            <a:r>
              <a:rPr lang="en-US" sz="1200" dirty="0" smtClean="0"/>
              <a:t>") is a term used to refer to a set of practices that emphasize the collaboration and communication of both software developers and information technology (IT) professionals while automating the process of software delivery and infrastructure changes. It aims at establishing a culture and environment where building, testing, and releasing software can happen rapidly, frequently, and more reliably. [Wikipedia]</a:t>
            </a:r>
          </a:p>
        </p:txBody>
      </p:sp>
      <p:sp>
        <p:nvSpPr>
          <p:cNvPr id="4" name="Slide Number Placeholder 3"/>
          <p:cNvSpPr>
            <a:spLocks noGrp="1"/>
          </p:cNvSpPr>
          <p:nvPr>
            <p:ph type="sldNum" sz="quarter" idx="10"/>
          </p:nvPr>
        </p:nvSpPr>
        <p:spPr/>
        <p:txBody>
          <a:bodyPr/>
          <a:lstStyle/>
          <a:p>
            <a:fld id="{68186CD8-2B5F-47D2-B024-698315872481}" type="slidenum">
              <a:rPr lang="sv-SE" smtClean="0"/>
              <a:pPr/>
              <a:t>5</a:t>
            </a:fld>
            <a:endParaRPr lang="sv-SE"/>
          </a:p>
        </p:txBody>
      </p:sp>
    </p:spTree>
    <p:extLst>
      <p:ext uri="{BB962C8B-B14F-4D97-AF65-F5344CB8AC3E}">
        <p14:creationId xmlns:p14="http://schemas.microsoft.com/office/powerpoint/2010/main" val="22965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It’s safe to assume DevOps is offspring of agile software development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expanding agile benefits also into application release, deployment and operation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merging together developement and operation worlds</a:t>
            </a:r>
            <a:endParaRPr kumimoji="0" lang="en-GB" sz="1200" b="0" i="0" u="none" strike="noStrike" kern="1200" cap="none" spc="0" normalizeH="0" baseline="0" noProof="0" dirty="0" smtClean="0">
              <a:ln>
                <a:noFill/>
              </a:ln>
              <a:solidFill>
                <a:srgbClr val="000000"/>
              </a:solidFill>
              <a:effectLst/>
              <a:uLnTx/>
              <a:uFillTx/>
              <a:latin typeface="Calibri" pitchFamily="34" charset="0"/>
              <a:ea typeface="+mn-ea"/>
              <a:cs typeface="+mn-cs"/>
            </a:endParaRPr>
          </a:p>
          <a:p>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7</a:t>
            </a:fld>
            <a:endParaRPr lang="sv-SE"/>
          </a:p>
        </p:txBody>
      </p:sp>
    </p:spTree>
    <p:extLst>
      <p:ext uri="{BB962C8B-B14F-4D97-AF65-F5344CB8AC3E}">
        <p14:creationId xmlns:p14="http://schemas.microsoft.com/office/powerpoint/2010/main" val="349299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1" dirty="0" smtClean="0"/>
              <a:t>http://dev2ops.org/2010/02/what-is-devops/  </a:t>
            </a:r>
            <a:r>
              <a:rPr lang="pl-PL" dirty="0" smtClean="0"/>
              <a:t>- good article about</a:t>
            </a:r>
            <a:r>
              <a:rPr lang="pl-PL" baseline="0" dirty="0" smtClean="0"/>
              <a:t> DevOps if more info needed</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8</a:t>
            </a:fld>
            <a:endParaRPr lang="sv-SE"/>
          </a:p>
        </p:txBody>
      </p:sp>
    </p:spTree>
    <p:extLst>
      <p:ext uri="{BB962C8B-B14F-4D97-AF65-F5344CB8AC3E}">
        <p14:creationId xmlns:p14="http://schemas.microsoft.com/office/powerpoint/2010/main" val="58383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DevOps is a powerful idea because it resonates on many different levels</a:t>
            </a:r>
            <a:r>
              <a:rPr lang="pl-PL" dirty="0" smtClean="0"/>
              <a:t>. </a:t>
            </a:r>
            <a:r>
              <a:rPr lang="en-US" dirty="0" smtClean="0"/>
              <a:t>It’s by no means a magical panacea, but if you can make DevOps work you </a:t>
            </a:r>
            <a:r>
              <a:rPr lang="pl-PL" dirty="0" smtClean="0"/>
              <a:t>it</a:t>
            </a:r>
            <a:r>
              <a:rPr lang="pl-PL" baseline="0" dirty="0" smtClean="0"/>
              <a:t> can help in</a:t>
            </a:r>
            <a:r>
              <a:rPr lang="en-US" dirty="0" smtClean="0"/>
              <a:t> removing barriers that are both a significant time-sink and a source of morale killing frustration.</a:t>
            </a:r>
            <a:endParaRPr lang="pl-PL" dirty="0" smtClean="0"/>
          </a:p>
          <a:p>
            <a:pPr marL="171450" indent="-171450">
              <a:buFont typeface="Arial" panose="020B0604020202020204" pitchFamily="34" charset="0"/>
              <a:buChar char="•"/>
            </a:pPr>
            <a:r>
              <a:rPr lang="en-US" b="1" dirty="0" smtClean="0"/>
              <a:t>DevOps enables the benefits of Agile development to be felt at the organizational level. </a:t>
            </a:r>
            <a:r>
              <a:rPr lang="en-US" b="1" u="sng" dirty="0" smtClean="0"/>
              <a:t>DevOps does this by allowing for fast and responsive, yet stable, operations that can be kept in sync with the pace of innovation coming out of the development process.</a:t>
            </a:r>
            <a:endParaRPr lang="pl-PL" b="1" u="sng" dirty="0" smtClean="0"/>
          </a:p>
          <a:p>
            <a:pPr marL="171450" indent="-171450">
              <a:buFont typeface="Arial" panose="020B0604020202020204" pitchFamily="34" charset="0"/>
              <a:buChar char="•"/>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10</a:t>
            </a:fld>
            <a:endParaRPr lang="sv-SE"/>
          </a:p>
        </p:txBody>
      </p:sp>
    </p:spTree>
    <p:extLst>
      <p:ext uri="{BB962C8B-B14F-4D97-AF65-F5344CB8AC3E}">
        <p14:creationId xmlns:p14="http://schemas.microsoft.com/office/powerpoint/2010/main" val="296839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noProof="0" dirty="0" smtClean="0"/>
              <a:t>Pilot selection</a:t>
            </a:r>
            <a:r>
              <a:rPr lang="pl-PL" baseline="0" noProof="0" dirty="0" smtClean="0"/>
              <a:t> criteria:</a:t>
            </a:r>
            <a:endParaRPr lang="en-US" noProof="0" dirty="0"/>
          </a:p>
          <a:p>
            <a:pPr marL="171450" indent="-171450">
              <a:buFont typeface="Arial" panose="020B0604020202020204" pitchFamily="34" charset="0"/>
              <a:buChar char="•"/>
            </a:pPr>
            <a:r>
              <a:rPr lang="en-US" b="1" noProof="0" dirty="0"/>
              <a:t>Java</a:t>
            </a:r>
            <a:r>
              <a:rPr lang="en-US" b="1" baseline="0" noProof="0" dirty="0"/>
              <a:t> &amp; .N</a:t>
            </a:r>
            <a:r>
              <a:rPr lang="pl-PL" b="1" baseline="0" noProof="0" dirty="0"/>
              <a:t>ET</a:t>
            </a:r>
            <a:r>
              <a:rPr lang="en-US" b="1" baseline="0" noProof="0" dirty="0"/>
              <a:t> technology track to start </a:t>
            </a:r>
            <a:r>
              <a:rPr lang="en-US" b="1" baseline="0" noProof="0" dirty="0" smtClean="0"/>
              <a:t>with</a:t>
            </a:r>
            <a:endParaRPr lang="en-US" b="1" baseline="0" noProof="0" dirty="0"/>
          </a:p>
          <a:p>
            <a:pPr marL="171450" indent="-171450">
              <a:buFont typeface="Arial" panose="020B0604020202020204" pitchFamily="34" charset="0"/>
              <a:buChar char="•"/>
            </a:pPr>
            <a:r>
              <a:rPr lang="en-US" baseline="0" noProof="0" dirty="0"/>
              <a:t>In house developed apps, not COTS at this </a:t>
            </a:r>
            <a:r>
              <a:rPr lang="en-US" baseline="0" noProof="0" dirty="0" smtClean="0"/>
              <a:t>stage</a:t>
            </a:r>
            <a:r>
              <a:rPr lang="pl-PL" baseline="0" noProof="0" dirty="0" smtClean="0"/>
              <a:t>, </a:t>
            </a:r>
            <a:r>
              <a:rPr lang="en-US" baseline="0" noProof="0" dirty="0" smtClean="0"/>
              <a:t>preferably </a:t>
            </a:r>
            <a:r>
              <a:rPr lang="en-US" baseline="0" noProof="0" dirty="0"/>
              <a:t>a web </a:t>
            </a:r>
            <a:r>
              <a:rPr lang="en-US" baseline="0" noProof="0" dirty="0" smtClean="0"/>
              <a:t>application</a:t>
            </a:r>
            <a:endParaRPr lang="en-US" baseline="0" noProof="0" dirty="0"/>
          </a:p>
          <a:p>
            <a:pPr marL="171450" indent="-171450">
              <a:buFont typeface="Arial" panose="020B0604020202020204" pitchFamily="34" charset="0"/>
              <a:buChar char="•"/>
            </a:pPr>
            <a:r>
              <a:rPr lang="en-US" baseline="0" noProof="0" dirty="0"/>
              <a:t>Pilots: avoid burden of firewall/perimeter protection -&gt; intranet applications (Volvo CI/VCN</a:t>
            </a:r>
            <a:r>
              <a:rPr lang="en-US" baseline="0" noProof="0" dirty="0" smtClean="0"/>
              <a:t>)</a:t>
            </a:r>
            <a:endParaRPr lang="pl-PL" baseline="0" noProof="0" dirty="0" smtClean="0"/>
          </a:p>
          <a:p>
            <a:pPr marL="171450" indent="-171450">
              <a:buFont typeface="Arial" panose="020B0604020202020204" pitchFamily="34" charset="0"/>
              <a:buChar char="•"/>
            </a:pPr>
            <a:r>
              <a:rPr lang="pl-PL" b="1" baseline="0" noProof="0" dirty="0" smtClean="0"/>
              <a:t>Pilot team ready for the change and want to change !! </a:t>
            </a:r>
            <a:r>
              <a:rPr lang="pl-PL" b="0" baseline="0" noProof="0" dirty="0" smtClean="0"/>
              <a:t>Great role of TL and/or DM to support and drive the change </a:t>
            </a:r>
            <a:endParaRPr lang="pl-PL" b="1" baseline="0" noProof="0" dirty="0" smtClean="0"/>
          </a:p>
          <a:p>
            <a:pPr marL="171450" indent="-171450">
              <a:buFont typeface="Arial" panose="020B0604020202020204" pitchFamily="34" charset="0"/>
              <a:buChar char="•"/>
            </a:pPr>
            <a:endParaRPr lang="en-US" noProof="0"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11</a:t>
            </a:fld>
            <a:endParaRPr lang="sv-SE"/>
          </a:p>
        </p:txBody>
      </p:sp>
    </p:spTree>
    <p:extLst>
      <p:ext uri="{BB962C8B-B14F-4D97-AF65-F5344CB8AC3E}">
        <p14:creationId xmlns:p14="http://schemas.microsoft.com/office/powerpoint/2010/main" val="1576809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Some</a:t>
            </a:r>
            <a:r>
              <a:rPr lang="pl-PL" baseline="0" dirty="0" smtClean="0"/>
              <a:t> level of maturity in the lean thinking is important criteria – so the transformation is not started from scratch. </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12</a:t>
            </a:fld>
            <a:endParaRPr lang="sv-SE"/>
          </a:p>
        </p:txBody>
      </p:sp>
    </p:spTree>
    <p:extLst>
      <p:ext uri="{BB962C8B-B14F-4D97-AF65-F5344CB8AC3E}">
        <p14:creationId xmlns:p14="http://schemas.microsoft.com/office/powerpoint/2010/main" val="2917004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2562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40483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69054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55548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450167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6305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69227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2103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447239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22079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50186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a:xfrm>
            <a:off x="687600" y="6618288"/>
            <a:ext cx="2405062" cy="209550"/>
          </a:xfrm>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502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55376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537146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451806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133800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157135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84098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031572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2824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860307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3593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254507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043644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5982394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4637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115393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998599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7551892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0088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41971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2329625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352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3351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8203130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648524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3858727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40093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1045044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389649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58468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2199893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971678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872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2742497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432953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440214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0948605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89814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28144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5910118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2270826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91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7703171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39383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6853651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38827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318538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9484199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41089566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164871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726109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15109613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977780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616652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61480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02628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937019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712172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7707313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3130369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4454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782218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3185710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5692384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75485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88136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179746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4114259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9231856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794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9904849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a:xfrm>
            <a:off x="687600" y="6618288"/>
            <a:ext cx="2405062" cy="209550"/>
          </a:xfrm>
        </p:spPr>
        <p:txBody>
          <a:bodyPr/>
          <a:lstStyle>
            <a:lvl1pPr>
              <a:defRPr/>
            </a:lvl1pPr>
          </a:lstStyle>
          <a:p>
            <a:r>
              <a:rPr lang="sv-SE" smtClean="0">
                <a:solidFill>
                  <a:srgbClr val="000000"/>
                </a:solidFill>
              </a:rPr>
              <a:t>2017-04-24</a:t>
            </a:r>
            <a:endParaRPr lang="en-US" dirty="0">
              <a:solidFill>
                <a:srgbClr val="000000"/>
              </a:solidFill>
            </a:endParaRPr>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7471339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06438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r>
              <a:rPr lang="sv-SE" smtClean="0">
                <a:solidFill>
                  <a:srgbClr val="000000"/>
                </a:solidFill>
              </a:rPr>
              <a:t>2017-04-24</a:t>
            </a:r>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3228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r>
              <a:rPr lang="sv-SE" smtClean="0">
                <a:solidFill>
                  <a:srgbClr val="000000"/>
                </a:solidFill>
              </a:rPr>
              <a:t>2017-04-24</a:t>
            </a:r>
            <a:endParaRPr lang="en-US" dirty="0">
              <a:solidFill>
                <a:srgbClr val="000000"/>
              </a:solidFill>
            </a:endParaRPr>
          </a:p>
        </p:txBody>
      </p:sp>
    </p:spTree>
    <p:extLst>
      <p:ext uri="{BB962C8B-B14F-4D97-AF65-F5344CB8AC3E}">
        <p14:creationId xmlns:p14="http://schemas.microsoft.com/office/powerpoint/2010/main" val="36871010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r>
              <a:rPr lang="sv-SE" smtClean="0">
                <a:solidFill>
                  <a:srgbClr val="000000"/>
                </a:solidFill>
              </a:rPr>
              <a:t>2017-04-24</a:t>
            </a:r>
            <a:endParaRPr lang="en-US" dirty="0">
              <a:solidFill>
                <a:srgbClr val="000000"/>
              </a:solidFill>
            </a:endParaRPr>
          </a:p>
        </p:txBody>
      </p:sp>
    </p:spTree>
    <p:extLst>
      <p:ext uri="{BB962C8B-B14F-4D97-AF65-F5344CB8AC3E}">
        <p14:creationId xmlns:p14="http://schemas.microsoft.com/office/powerpoint/2010/main" val="33934395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372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2485051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9124905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42008398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9269113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197294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image" Target="../media/image13.jpeg"/><Relationship Id="rId5" Type="http://schemas.openxmlformats.org/officeDocument/2006/relationships/slideLayout" Target="../slideLayouts/slideLayout65.xml"/><Relationship Id="rId10" Type="http://schemas.openxmlformats.org/officeDocument/2006/relationships/image" Target="../media/image2.png"/><Relationship Id="rId4" Type="http://schemas.openxmlformats.org/officeDocument/2006/relationships/slideLayout" Target="../slideLayouts/slideLayout64.xml"/><Relationship Id="rId9"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4.png"/><Relationship Id="rId5" Type="http://schemas.openxmlformats.org/officeDocument/2006/relationships/slideLayout" Target="../slideLayouts/slideLayout72.xml"/><Relationship Id="rId10" Type="http://schemas.openxmlformats.org/officeDocument/2006/relationships/image" Target="../media/image2.png"/><Relationship Id="rId4" Type="http://schemas.openxmlformats.org/officeDocument/2006/relationships/slideLayout" Target="../slideLayouts/slideLayout71.xml"/><Relationship Id="rId9" Type="http://schemas.openxmlformats.org/officeDocument/2006/relationships/image" Target="../media/image1.jpeg"/></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image" Target="../media/image15.jpeg"/><Relationship Id="rId5" Type="http://schemas.openxmlformats.org/officeDocument/2006/relationships/slideLayout" Target="../slideLayouts/slideLayout79.xml"/><Relationship Id="rId10" Type="http://schemas.openxmlformats.org/officeDocument/2006/relationships/image" Target="../media/image2.png"/><Relationship Id="rId4" Type="http://schemas.openxmlformats.org/officeDocument/2006/relationships/slideLayout" Target="../slideLayouts/slideLayout78.xml"/><Relationship Id="rId9" Type="http://schemas.openxmlformats.org/officeDocument/2006/relationships/image" Target="../media/image1.jpeg"/></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8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image" Target="../media/image1.jpe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1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6.jpe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7.jpeg"/><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8.jpeg"/><Relationship Id="rId5" Type="http://schemas.openxmlformats.org/officeDocument/2006/relationships/slideLayout" Target="../slideLayouts/slideLayout30.xml"/><Relationship Id="rId10" Type="http://schemas.openxmlformats.org/officeDocument/2006/relationships/image" Target="../media/image2.png"/><Relationship Id="rId4" Type="http://schemas.openxmlformats.org/officeDocument/2006/relationships/slideLayout" Target="../slideLayouts/slideLayout29.xml"/><Relationship Id="rId9"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9.jpeg"/><Relationship Id="rId5" Type="http://schemas.openxmlformats.org/officeDocument/2006/relationships/slideLayout" Target="../slideLayouts/slideLayout37.xml"/><Relationship Id="rId10"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0.jpeg"/><Relationship Id="rId5" Type="http://schemas.openxmlformats.org/officeDocument/2006/relationships/slideLayout" Target="../slideLayouts/slideLayout44.xml"/><Relationship Id="rId10" Type="http://schemas.openxmlformats.org/officeDocument/2006/relationships/image" Target="../media/image2.png"/><Relationship Id="rId4" Type="http://schemas.openxmlformats.org/officeDocument/2006/relationships/slideLayout" Target="../slideLayouts/slideLayout43.xml"/><Relationship Id="rId9"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image" Target="../media/image11.jpeg"/><Relationship Id="rId5" Type="http://schemas.openxmlformats.org/officeDocument/2006/relationships/slideLayout" Target="../slideLayouts/slideLayout51.xml"/><Relationship Id="rId10" Type="http://schemas.openxmlformats.org/officeDocument/2006/relationships/image" Target="../media/image2.png"/><Relationship Id="rId4" Type="http://schemas.openxmlformats.org/officeDocument/2006/relationships/slideLayout" Target="../slideLayouts/slideLayout50.xml"/><Relationship Id="rId9"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image" Target="../media/image12.jpeg"/><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6186488"/>
            <a:ext cx="9144000" cy="671512"/>
            <a:chOff x="0" y="6186488"/>
            <a:chExt cx="9144000" cy="671512"/>
          </a:xfrm>
        </p:grpSpPr>
        <p:pic>
          <p:nvPicPr>
            <p:cNvPr id="8" name="Picture 18" descr="grått band nerti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userDrawn="1">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userDrawn="1">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userDrawn="1">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1048865338"/>
      </p:ext>
    </p:extLst>
  </p:cSld>
  <p:clrMap bg1="lt1" tx1="dk1" bg2="lt2" tx2="dk2" accent1="accent1" accent2="accent2" accent3="accent3" accent4="accent4" accent5="accent5" accent6="accent6" hlink="hlink" folHlink="folHlink"/>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16" descr="02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33971056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117850" y="-5742"/>
            <a:ext cx="6026150" cy="613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99700121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Volvo_Trucks_Eicher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7235562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25365"/>
      </p:ext>
    </p:extLst>
  </p:cSld>
  <p:clrMap bg1="lt1" tx1="dk1" bg2="lt2" tx2="dk2" accent1="accent1" accent2="accent2" accent3="accent3" accent4="accent4" accent5="accent5" accent6="accent6" hlink="hlink" folHlink="folHlink"/>
  <p:sldLayoutIdLst>
    <p:sldLayoutId id="2147483681" r:id="rId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dirty="0" smtClean="0">
                <a:solidFill>
                  <a:srgbClr val="000000"/>
                </a:solidFill>
              </a:rPr>
              <a:t>DevOps Transformation-Intro</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a:solidFill>
                  <a:srgbClr val="000000"/>
                </a:solidFill>
              </a:rPr>
              <a:t>Volvo Group IT</a:t>
            </a:r>
            <a:endParaRPr lang="en-US" sz="900">
              <a:solidFill>
                <a:srgbClr val="000000"/>
              </a:solidFill>
            </a:endParaRPr>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smtClean="0">
                <a:solidFill>
                  <a:srgbClr val="000000"/>
                </a:solidFill>
              </a:rPr>
              <a:t>2017-04-24</a:t>
            </a:r>
            <a:endParaRPr lang="en-US" dirty="0">
              <a:solidFill>
                <a:srgbClr val="000000"/>
              </a:solidFill>
            </a:endParaRPr>
          </a:p>
        </p:txBody>
      </p:sp>
    </p:spTree>
    <p:extLst>
      <p:ext uri="{BB962C8B-B14F-4D97-AF65-F5344CB8AC3E}">
        <p14:creationId xmlns:p14="http://schemas.microsoft.com/office/powerpoint/2010/main" val="422765571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343242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787"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Group 18"/>
          <p:cNvGrpSpPr/>
          <p:nvPr userDrawn="1"/>
        </p:nvGrpSpPr>
        <p:grpSpPr>
          <a:xfrm>
            <a:off x="0" y="6186488"/>
            <a:ext cx="9144000" cy="671512"/>
            <a:chOff x="0" y="6186488"/>
            <a:chExt cx="9144000" cy="671512"/>
          </a:xfrm>
        </p:grpSpPr>
        <p:pic>
          <p:nvPicPr>
            <p:cNvPr id="20"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21"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22" name="Picture 2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2050" name="Picture 2" descr="01_VolvoAB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89089852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3074" name="Picture 2" descr="10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247728143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1_VolvoAB_IronMark_ppt_V4"/>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61923422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4_Buse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15534162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26" descr="07_VCE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304602655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02_Penta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78420341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4" descr="01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400551" y="-9525"/>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16117195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5.png"/><Relationship Id="rId4" Type="http://schemas.openxmlformats.org/officeDocument/2006/relationships/diagramLayout" Target="../diagrams/layout3.xml"/><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151" y="4117591"/>
            <a:ext cx="8055609" cy="2025015"/>
          </a:xfrm>
        </p:spPr>
        <p:txBody>
          <a:bodyPr/>
          <a:lstStyle/>
          <a:p>
            <a:r>
              <a:rPr lang="en-US" dirty="0"/>
              <a:t>Shared IT Services</a:t>
            </a:r>
            <a:br>
              <a:rPr lang="en-US" dirty="0"/>
            </a:br>
            <a:r>
              <a:rPr lang="en-US" dirty="0" smtClean="0"/>
              <a:t>DevOps-</a:t>
            </a:r>
            <a:r>
              <a:rPr lang="pl-PL" dirty="0"/>
              <a:t> </a:t>
            </a:r>
            <a:r>
              <a:rPr lang="en-US" dirty="0" smtClean="0"/>
              <a:t>T</a:t>
            </a:r>
            <a:r>
              <a:rPr lang="pl-PL" dirty="0" smtClean="0"/>
              <a:t>ransformation</a:t>
            </a:r>
            <a:r>
              <a:rPr lang="en-US" dirty="0" smtClean="0"/>
              <a:t> </a:t>
            </a:r>
            <a:br>
              <a:rPr lang="en-US" dirty="0" smtClean="0"/>
            </a:br>
            <a:r>
              <a:rPr lang="en-US" dirty="0" smtClean="0"/>
              <a:t>Introduction</a:t>
            </a:r>
            <a:r>
              <a:rPr lang="pl-PL" dirty="0" smtClean="0"/>
              <a:t/>
            </a:r>
            <a:br>
              <a:rPr lang="pl-PL" dirty="0" smtClean="0"/>
            </a:br>
            <a:endParaRPr lang="en-US" dirty="0"/>
          </a:p>
        </p:txBody>
      </p:sp>
    </p:spTree>
    <p:extLst>
      <p:ext uri="{BB962C8B-B14F-4D97-AF65-F5344CB8AC3E}">
        <p14:creationId xmlns:p14="http://schemas.microsoft.com/office/powerpoint/2010/main" val="4147281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340069"/>
            <a:ext cx="8229600" cy="4658228"/>
          </a:xfrm>
        </p:spPr>
        <p:txBody>
          <a:bodyPr>
            <a:normAutofit/>
          </a:bodyPr>
          <a:lstStyle/>
          <a:p>
            <a:pPr marL="0" indent="0">
              <a:buNone/>
            </a:pPr>
            <a:r>
              <a:rPr lang="en-US" sz="1800" dirty="0" smtClean="0"/>
              <a:t>Companies that practice </a:t>
            </a:r>
            <a:r>
              <a:rPr lang="en-US" sz="1800" b="1" dirty="0" smtClean="0"/>
              <a:t>DevOps</a:t>
            </a:r>
            <a:r>
              <a:rPr lang="en-US" sz="1800" dirty="0" smtClean="0"/>
              <a:t> have reported significant benefits including: </a:t>
            </a:r>
            <a:endParaRPr lang="pl-PL" sz="1800" dirty="0" smtClean="0"/>
          </a:p>
          <a:p>
            <a:pPr lvl="1"/>
            <a:r>
              <a:rPr lang="en-US" sz="1800" dirty="0" smtClean="0"/>
              <a:t>significantly shorter time to market </a:t>
            </a:r>
            <a:endParaRPr lang="pl-PL" sz="1800" dirty="0" smtClean="0"/>
          </a:p>
          <a:p>
            <a:pPr lvl="1"/>
            <a:r>
              <a:rPr lang="en-US" sz="1800" dirty="0" smtClean="0"/>
              <a:t>improved customer satisfaction</a:t>
            </a:r>
            <a:endParaRPr lang="pl-PL" sz="1800" dirty="0" smtClean="0"/>
          </a:p>
          <a:p>
            <a:pPr lvl="1"/>
            <a:r>
              <a:rPr lang="en-US" sz="1800" dirty="0" smtClean="0"/>
              <a:t>better product quality</a:t>
            </a:r>
            <a:endParaRPr lang="pl-PL" sz="1800" dirty="0" smtClean="0"/>
          </a:p>
          <a:p>
            <a:pPr lvl="1"/>
            <a:r>
              <a:rPr lang="en-US" sz="1800" dirty="0" smtClean="0"/>
              <a:t>more reliable releases</a:t>
            </a:r>
            <a:endParaRPr lang="pl-PL" sz="1800" dirty="0" smtClean="0"/>
          </a:p>
          <a:p>
            <a:pPr lvl="1"/>
            <a:r>
              <a:rPr lang="en-US" sz="1800" dirty="0" smtClean="0"/>
              <a:t>improved productivity and efficiency</a:t>
            </a:r>
            <a:endParaRPr lang="pl-PL" sz="1800" dirty="0" smtClean="0"/>
          </a:p>
          <a:p>
            <a:pPr lvl="1"/>
            <a:r>
              <a:rPr lang="en-US" sz="1800" dirty="0" smtClean="0"/>
              <a:t>increased ability to build the right product by fast experimentation</a:t>
            </a:r>
            <a:endParaRPr lang="pl-PL" sz="1800" dirty="0" smtClean="0"/>
          </a:p>
          <a:p>
            <a:pPr lvl="1"/>
            <a:r>
              <a:rPr lang="pl-PL" sz="1800" dirty="0"/>
              <a:t>i</a:t>
            </a:r>
            <a:r>
              <a:rPr lang="pl-PL" sz="1800" dirty="0" smtClean="0"/>
              <a:t>ncreased employee engagement</a:t>
            </a:r>
            <a:endParaRPr lang="en-US" sz="1800" dirty="0" smtClean="0"/>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10</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Title 5"/>
          <p:cNvSpPr>
            <a:spLocks noGrp="1"/>
          </p:cNvSpPr>
          <p:nvPr>
            <p:ph type="title"/>
          </p:nvPr>
        </p:nvSpPr>
        <p:spPr/>
        <p:txBody>
          <a:bodyPr/>
          <a:lstStyle/>
          <a:p>
            <a:r>
              <a:rPr lang="pl-PL" dirty="0" smtClean="0"/>
              <a:t>Why DevOps ? </a:t>
            </a:r>
            <a:endParaRPr lang="pl-PL" dirty="0"/>
          </a:p>
        </p:txBody>
      </p:sp>
      <p:sp>
        <p:nvSpPr>
          <p:cNvPr id="7" name="Footer Placeholder 6"/>
          <p:cNvSpPr>
            <a:spLocks noGrp="1"/>
          </p:cNvSpPr>
          <p:nvPr>
            <p:ph type="ftr" sz="quarter" idx="10"/>
          </p:nvPr>
        </p:nvSpPr>
        <p:spPr/>
        <p:txBody>
          <a:bodyPr/>
          <a:lstStyle/>
          <a:p>
            <a:r>
              <a:rPr lang="en-US" dirty="0" smtClean="0">
                <a:solidFill>
                  <a:srgbClr val="000000"/>
                </a:solidFill>
              </a:rPr>
              <a:t>DevOps Transformation-Intro</a:t>
            </a:r>
            <a:endParaRPr lang="en-US" dirty="0">
              <a:solidFill>
                <a:srgbClr val="000000"/>
              </a:solidFill>
            </a:endParaRPr>
          </a:p>
        </p:txBody>
      </p:sp>
    </p:spTree>
    <p:extLst>
      <p:ext uri="{BB962C8B-B14F-4D97-AF65-F5344CB8AC3E}">
        <p14:creationId xmlns:p14="http://schemas.microsoft.com/office/powerpoint/2010/main" val="2278875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dirty="0">
                <a:solidFill>
                  <a:srgbClr val="616161"/>
                </a:solidFill>
              </a:rPr>
              <a:t>Where DevOps is applicable ?</a:t>
            </a:r>
            <a:endParaRPr lang="en-US" dirty="0"/>
          </a:p>
        </p:txBody>
      </p:sp>
      <p:graphicFrame>
        <p:nvGraphicFramePr>
          <p:cNvPr id="7" name="Diagram 6"/>
          <p:cNvGraphicFramePr/>
          <p:nvPr>
            <p:extLst>
              <p:ext uri="{D42A27DB-BD31-4B8C-83A1-F6EECF244321}">
                <p14:modId xmlns:p14="http://schemas.microsoft.com/office/powerpoint/2010/main" val="1105152004"/>
              </p:ext>
            </p:extLst>
          </p:nvPr>
        </p:nvGraphicFramePr>
        <p:xfrm>
          <a:off x="1667450" y="916485"/>
          <a:ext cx="5894025" cy="422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5782" y="5038389"/>
            <a:ext cx="1696412" cy="1031353"/>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09870" y="4774883"/>
            <a:ext cx="1294859" cy="1294859"/>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94589" y="5038388"/>
            <a:ext cx="1979943" cy="1031353"/>
          </a:xfrm>
          <a:prstGeom prst="rect">
            <a:avLst/>
          </a:prstGeom>
        </p:spPr>
      </p:pic>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1A48B6B9-208B-4632-BEF9-204970A2537F}" type="slidenum">
              <a:rPr lang="en-US" noProof="0" smtClean="0"/>
              <a:pPr/>
              <a:t>11</a:t>
            </a:fld>
            <a:endParaRPr lang="en-US" noProof="0" dirty="0"/>
          </a:p>
        </p:txBody>
      </p:sp>
    </p:spTree>
    <p:extLst>
      <p:ext uri="{BB962C8B-B14F-4D97-AF65-F5344CB8AC3E}">
        <p14:creationId xmlns:p14="http://schemas.microsoft.com/office/powerpoint/2010/main" val="1345804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dirty="0" smtClean="0"/>
              <a:t>DevOps maturity levels</a:t>
            </a:r>
            <a:endParaRPr lang="pl-PL"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093976"/>
            <a:ext cx="8732520" cy="4900983"/>
          </a:xfrm>
          <a:prstGeom prst="rect">
            <a:avLst/>
          </a:prstGeom>
        </p:spPr>
      </p:pic>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12</a:t>
            </a:fld>
            <a:endParaRPr lang="en-US" noProof="0" dirty="0"/>
          </a:p>
        </p:txBody>
      </p:sp>
    </p:spTree>
    <p:extLst>
      <p:ext uri="{BB962C8B-B14F-4D97-AF65-F5344CB8AC3E}">
        <p14:creationId xmlns:p14="http://schemas.microsoft.com/office/powerpoint/2010/main" val="147613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7224" y="754839"/>
            <a:ext cx="8749552" cy="5825252"/>
          </a:xfrm>
        </p:spPr>
        <p:txBody>
          <a:bodyPr>
            <a:noAutofit/>
          </a:bodyPr>
          <a:lstStyle/>
          <a:p>
            <a:pPr marL="0" indent="0">
              <a:buNone/>
            </a:pPr>
            <a:r>
              <a:rPr lang="pl-PL" sz="1800" b="1" dirty="0"/>
              <a:t>1. </a:t>
            </a:r>
            <a:r>
              <a:rPr lang="pl-PL" sz="1800" b="1" dirty="0">
                <a:latin typeface="+mn-lt"/>
                <a:cs typeface="+mn-cs"/>
              </a:rPr>
              <a:t>Pilot team meeting</a:t>
            </a:r>
          </a:p>
          <a:p>
            <a:pPr lvl="1">
              <a:buFont typeface="Arial" panose="020B0604020202020204" pitchFamily="34" charset="0"/>
              <a:buChar char="•"/>
            </a:pPr>
            <a:r>
              <a:rPr lang="en-US" sz="1800" dirty="0">
                <a:latin typeface="+mn-lt"/>
                <a:cs typeface="+mn-cs"/>
              </a:rPr>
              <a:t>Team buy-in, </a:t>
            </a:r>
            <a:r>
              <a:rPr lang="pl-PL" sz="1800" dirty="0">
                <a:latin typeface="+mn-lt"/>
                <a:cs typeface="+mn-cs"/>
              </a:rPr>
              <a:t>a</a:t>
            </a:r>
            <a:r>
              <a:rPr lang="en-US" sz="1800" dirty="0">
                <a:latin typeface="+mn-lt"/>
                <a:cs typeface="+mn-cs"/>
              </a:rPr>
              <a:t>gree on interviews and </a:t>
            </a:r>
            <a:r>
              <a:rPr lang="en-US" sz="1800" dirty="0" smtClean="0">
                <a:latin typeface="+mn-lt"/>
                <a:cs typeface="+mn-cs"/>
              </a:rPr>
              <a:t>action </a:t>
            </a:r>
            <a:r>
              <a:rPr lang="en-US" sz="1800" dirty="0">
                <a:latin typeface="+mn-lt"/>
                <a:cs typeface="+mn-cs"/>
              </a:rPr>
              <a:t>plan</a:t>
            </a:r>
          </a:p>
          <a:p>
            <a:pPr lvl="1">
              <a:buFont typeface="Arial" panose="020B0604020202020204" pitchFamily="34" charset="0"/>
              <a:buChar char="•"/>
            </a:pPr>
            <a:r>
              <a:rPr lang="en-US" sz="1800" dirty="0">
                <a:latin typeface="+mn-lt"/>
                <a:cs typeface="+mn-cs"/>
              </a:rPr>
              <a:t>½-1 day, workshop</a:t>
            </a:r>
            <a:r>
              <a:rPr lang="pl-PL" sz="1800" dirty="0">
                <a:latin typeface="+mn-lt"/>
                <a:cs typeface="+mn-cs"/>
              </a:rPr>
              <a:t>,</a:t>
            </a:r>
            <a:r>
              <a:rPr lang="en-US" sz="1800" dirty="0">
                <a:latin typeface="+mn-lt"/>
                <a:cs typeface="+mn-cs"/>
              </a:rPr>
              <a:t> t</a:t>
            </a:r>
            <a:r>
              <a:rPr lang="en-US" sz="1800" dirty="0" smtClean="0">
                <a:latin typeface="+mn-lt"/>
                <a:cs typeface="+mn-cs"/>
              </a:rPr>
              <a:t>arget </a:t>
            </a:r>
            <a:r>
              <a:rPr lang="en-US" sz="1800" dirty="0">
                <a:latin typeface="+mn-lt"/>
                <a:cs typeface="+mn-cs"/>
              </a:rPr>
              <a:t>t</a:t>
            </a:r>
            <a:r>
              <a:rPr lang="en-US" sz="1800" dirty="0" smtClean="0">
                <a:latin typeface="+mn-lt"/>
                <a:cs typeface="+mn-cs"/>
              </a:rPr>
              <a:t>eam manager </a:t>
            </a:r>
            <a:r>
              <a:rPr lang="en-US" sz="1800" dirty="0">
                <a:latin typeface="+mn-lt"/>
                <a:cs typeface="+mn-cs"/>
              </a:rPr>
              <a:t>&amp; </a:t>
            </a:r>
            <a:r>
              <a:rPr lang="en-US" sz="1800" dirty="0" smtClean="0">
                <a:latin typeface="+mn-lt"/>
                <a:cs typeface="+mn-cs"/>
              </a:rPr>
              <a:t>team </a:t>
            </a:r>
            <a:r>
              <a:rPr lang="en-US" sz="1800" dirty="0">
                <a:latin typeface="+mn-lt"/>
                <a:cs typeface="+mn-cs"/>
              </a:rPr>
              <a:t>members</a:t>
            </a:r>
          </a:p>
          <a:p>
            <a:pPr marL="0" indent="0">
              <a:buNone/>
            </a:pPr>
            <a:r>
              <a:rPr lang="en-US" sz="1800" b="1" dirty="0"/>
              <a:t>2. </a:t>
            </a:r>
            <a:r>
              <a:rPr lang="en-US" sz="1800" b="1" dirty="0">
                <a:latin typeface="+mn-lt"/>
                <a:cs typeface="+mn-cs"/>
              </a:rPr>
              <a:t>Perform interview &amp; collect data</a:t>
            </a:r>
          </a:p>
          <a:p>
            <a:pPr lvl="1">
              <a:buFont typeface="Arial" panose="020B0604020202020204" pitchFamily="34" charset="0"/>
              <a:buChar char="•"/>
            </a:pPr>
            <a:r>
              <a:rPr lang="en-US" sz="1800" dirty="0">
                <a:latin typeface="+mn-lt"/>
                <a:cs typeface="+mn-cs"/>
              </a:rPr>
              <a:t>5 days, 5-7 persons interview</a:t>
            </a:r>
            <a:r>
              <a:rPr lang="pl-PL" sz="1800" dirty="0">
                <a:latin typeface="+mn-lt"/>
                <a:cs typeface="+mn-cs"/>
              </a:rPr>
              <a:t> </a:t>
            </a:r>
            <a:r>
              <a:rPr lang="en-US" sz="1800" dirty="0">
                <a:latin typeface="+mn-lt"/>
                <a:cs typeface="+mn-cs"/>
              </a:rPr>
              <a:t>+ technical check</a:t>
            </a:r>
            <a:r>
              <a:rPr lang="pl-PL" sz="1800" dirty="0">
                <a:latin typeface="+mn-lt"/>
                <a:cs typeface="+mn-cs"/>
              </a:rPr>
              <a:t>, </a:t>
            </a:r>
            <a:r>
              <a:rPr lang="en-US" sz="1800" dirty="0">
                <a:latin typeface="+mn-lt"/>
                <a:cs typeface="+mn-cs"/>
              </a:rPr>
              <a:t> </a:t>
            </a:r>
            <a:r>
              <a:rPr lang="pl-PL" sz="1800" dirty="0">
                <a:latin typeface="+mn-lt"/>
                <a:cs typeface="+mn-cs"/>
              </a:rPr>
              <a:t>f</a:t>
            </a:r>
            <a:r>
              <a:rPr lang="en-US" sz="1800" dirty="0">
                <a:latin typeface="+mn-lt"/>
                <a:cs typeface="+mn-cs"/>
              </a:rPr>
              <a:t>ace</a:t>
            </a:r>
            <a:r>
              <a:rPr lang="pl-PL" sz="1800" dirty="0">
                <a:latin typeface="+mn-lt"/>
                <a:cs typeface="+mn-cs"/>
              </a:rPr>
              <a:t> </a:t>
            </a:r>
            <a:r>
              <a:rPr lang="en-US" sz="1800" dirty="0">
                <a:latin typeface="+mn-lt"/>
                <a:cs typeface="+mn-cs"/>
              </a:rPr>
              <a:t>to face</a:t>
            </a:r>
          </a:p>
          <a:p>
            <a:pPr marL="0" indent="0">
              <a:buNone/>
            </a:pPr>
            <a:r>
              <a:rPr lang="en-US" sz="1800" b="1" dirty="0"/>
              <a:t>3. </a:t>
            </a:r>
            <a:r>
              <a:rPr lang="en-US" sz="1800" b="1" dirty="0">
                <a:latin typeface="+mn-lt"/>
                <a:cs typeface="+mn-cs"/>
              </a:rPr>
              <a:t>Build </a:t>
            </a:r>
            <a:r>
              <a:rPr lang="en-US" sz="1800" b="1" dirty="0" smtClean="0">
                <a:latin typeface="+mn-lt"/>
                <a:cs typeface="+mn-cs"/>
              </a:rPr>
              <a:t>baseline </a:t>
            </a:r>
            <a:r>
              <a:rPr lang="en-US" sz="1800" b="1" dirty="0">
                <a:latin typeface="+mn-lt"/>
                <a:cs typeface="+mn-cs"/>
              </a:rPr>
              <a:t>and </a:t>
            </a:r>
            <a:r>
              <a:rPr lang="en-US" sz="1800" b="1" dirty="0" smtClean="0">
                <a:latin typeface="+mn-lt"/>
                <a:cs typeface="+mn-cs"/>
              </a:rPr>
              <a:t>implementation </a:t>
            </a:r>
            <a:r>
              <a:rPr lang="en-US" sz="1800" b="1" dirty="0">
                <a:latin typeface="+mn-lt"/>
                <a:cs typeface="+mn-cs"/>
              </a:rPr>
              <a:t>plan</a:t>
            </a:r>
          </a:p>
          <a:p>
            <a:pPr lvl="1">
              <a:buFont typeface="Arial" panose="020B0604020202020204" pitchFamily="34" charset="0"/>
              <a:buChar char="•"/>
            </a:pPr>
            <a:r>
              <a:rPr lang="en-US" sz="1800" dirty="0">
                <a:latin typeface="+mn-lt"/>
                <a:cs typeface="+mn-cs"/>
              </a:rPr>
              <a:t>3 days, report on current state and prioritized roadmap</a:t>
            </a:r>
          </a:p>
          <a:p>
            <a:pPr lvl="1">
              <a:buFont typeface="Arial" panose="020B0604020202020204" pitchFamily="34" charset="0"/>
              <a:buChar char="•"/>
            </a:pPr>
            <a:r>
              <a:rPr lang="en-US" sz="1800" dirty="0">
                <a:latin typeface="+mn-lt"/>
                <a:cs typeface="+mn-cs"/>
              </a:rPr>
              <a:t>Presenting the plan for Volvo</a:t>
            </a:r>
            <a:r>
              <a:rPr lang="pl-PL" sz="1800" dirty="0">
                <a:latin typeface="+mn-lt"/>
                <a:cs typeface="+mn-cs"/>
              </a:rPr>
              <a:t> Group</a:t>
            </a:r>
            <a:r>
              <a:rPr lang="en-US" sz="1800" dirty="0">
                <a:latin typeface="+mn-lt"/>
                <a:cs typeface="+mn-cs"/>
              </a:rPr>
              <a:t> IT</a:t>
            </a:r>
            <a:r>
              <a:rPr lang="pl-PL" sz="1800" dirty="0">
                <a:latin typeface="+mn-lt"/>
                <a:cs typeface="+mn-cs"/>
              </a:rPr>
              <a:t> (project team, pilot team)</a:t>
            </a:r>
            <a:endParaRPr lang="en-US" sz="1800" dirty="0">
              <a:latin typeface="+mn-lt"/>
              <a:cs typeface="+mn-cs"/>
            </a:endParaRPr>
          </a:p>
          <a:p>
            <a:pPr marL="0" indent="0">
              <a:buNone/>
            </a:pPr>
            <a:r>
              <a:rPr lang="en-US" sz="1800" b="1" dirty="0"/>
              <a:t>4. </a:t>
            </a:r>
            <a:r>
              <a:rPr lang="en-US" sz="1800" b="1" dirty="0">
                <a:latin typeface="+mn-lt"/>
                <a:cs typeface="+mn-cs"/>
              </a:rPr>
              <a:t>Decision: Go </a:t>
            </a:r>
            <a:r>
              <a:rPr lang="en-US" sz="1800" b="1" dirty="0" smtClean="0">
                <a:latin typeface="+mn-lt"/>
                <a:cs typeface="+mn-cs"/>
              </a:rPr>
              <a:t>– No-Go</a:t>
            </a:r>
            <a:endParaRPr lang="en-US" sz="1800" b="1" dirty="0">
              <a:latin typeface="+mn-lt"/>
              <a:cs typeface="+mn-cs"/>
            </a:endParaRPr>
          </a:p>
          <a:p>
            <a:pPr marL="0" indent="0">
              <a:buNone/>
            </a:pPr>
            <a:r>
              <a:rPr lang="pl-PL" sz="1800" b="1" dirty="0"/>
              <a:t>5. </a:t>
            </a:r>
            <a:r>
              <a:rPr lang="pl-PL" sz="1800" b="1" dirty="0">
                <a:latin typeface="+mn-lt"/>
                <a:cs typeface="+mn-cs"/>
              </a:rPr>
              <a:t>Start transformation </a:t>
            </a:r>
            <a:r>
              <a:rPr lang="pl-PL" sz="1800" b="1" dirty="0" smtClean="0">
                <a:latin typeface="+mn-lt"/>
                <a:cs typeface="+mn-cs"/>
              </a:rPr>
              <a:t>project</a:t>
            </a:r>
            <a:endParaRPr lang="en-US" sz="1800" b="1" dirty="0">
              <a:latin typeface="+mn-lt"/>
              <a:cs typeface="+mn-cs"/>
            </a:endParaRPr>
          </a:p>
          <a:p>
            <a:pPr>
              <a:buFont typeface="Arial" panose="020B0604020202020204" pitchFamily="34" charset="0"/>
              <a:buChar char="•"/>
            </a:pPr>
            <a:r>
              <a:rPr lang="en-US" sz="1800" dirty="0" smtClean="0">
                <a:latin typeface="+mn-lt"/>
                <a:cs typeface="+mn-cs"/>
              </a:rPr>
              <a:t>Define governance </a:t>
            </a:r>
            <a:r>
              <a:rPr lang="en-US" sz="1800" dirty="0">
                <a:latin typeface="+mn-lt"/>
                <a:cs typeface="+mn-cs"/>
              </a:rPr>
              <a:t>model, </a:t>
            </a:r>
            <a:r>
              <a:rPr lang="en-US" sz="1800" dirty="0" smtClean="0">
                <a:latin typeface="+mn-lt"/>
                <a:cs typeface="+mn-cs"/>
              </a:rPr>
              <a:t>roles </a:t>
            </a:r>
            <a:r>
              <a:rPr lang="en-US" sz="1800" dirty="0">
                <a:latin typeface="+mn-lt"/>
                <a:cs typeface="+mn-cs"/>
              </a:rPr>
              <a:t>and </a:t>
            </a:r>
            <a:r>
              <a:rPr lang="en-US" sz="1800" dirty="0" smtClean="0">
                <a:latin typeface="+mn-lt"/>
                <a:cs typeface="+mn-cs"/>
              </a:rPr>
              <a:t>targets</a:t>
            </a:r>
            <a:endParaRPr lang="pl-PL" sz="1800" dirty="0">
              <a:latin typeface="+mn-lt"/>
              <a:cs typeface="+mn-cs"/>
            </a:endParaRPr>
          </a:p>
        </p:txBody>
      </p:sp>
      <p:sp>
        <p:nvSpPr>
          <p:cNvPr id="6" name="Title 5"/>
          <p:cNvSpPr>
            <a:spLocks noGrp="1"/>
          </p:cNvSpPr>
          <p:nvPr>
            <p:ph type="title"/>
          </p:nvPr>
        </p:nvSpPr>
        <p:spPr>
          <a:xfrm>
            <a:off x="337932" y="121073"/>
            <a:ext cx="8229600" cy="1143000"/>
          </a:xfrm>
        </p:spPr>
        <p:txBody>
          <a:bodyPr/>
          <a:lstStyle/>
          <a:p>
            <a:r>
              <a:rPr lang="pl-PL" dirty="0"/>
              <a:t>DevOps </a:t>
            </a:r>
            <a:r>
              <a:rPr lang="pl-PL" dirty="0" smtClean="0"/>
              <a:t>Pilot scenario – Eficode work</a:t>
            </a:r>
            <a:endParaRPr lang="pl-PL"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13</a:t>
            </a:fld>
            <a:endParaRPr lang="en-US" noProof="0" dirty="0"/>
          </a:p>
        </p:txBody>
      </p:sp>
    </p:spTree>
    <p:extLst>
      <p:ext uri="{BB962C8B-B14F-4D97-AF65-F5344CB8AC3E}">
        <p14:creationId xmlns:p14="http://schemas.microsoft.com/office/powerpoint/2010/main" val="3187256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810656590"/>
              </p:ext>
            </p:extLst>
          </p:nvPr>
        </p:nvGraphicFramePr>
        <p:xfrm>
          <a:off x="325438" y="1219202"/>
          <a:ext cx="8229600" cy="4721993"/>
        </p:xfrm>
        <a:graphic>
          <a:graphicData uri="http://schemas.openxmlformats.org/drawingml/2006/table">
            <a:tbl>
              <a:tblPr firstRow="1" bandRow="1">
                <a:tableStyleId>{5C22544A-7EE6-4342-B048-85BDC9FD1C3A}</a:tableStyleId>
              </a:tblPr>
              <a:tblGrid>
                <a:gridCol w="2743200"/>
                <a:gridCol w="2743200"/>
                <a:gridCol w="2743200"/>
              </a:tblGrid>
              <a:tr h="561473">
                <a:tc>
                  <a:txBody>
                    <a:bodyPr/>
                    <a:lstStyle/>
                    <a:p>
                      <a:r>
                        <a:rPr lang="pl-PL" dirty="0" smtClean="0"/>
                        <a:t>Eficode</a:t>
                      </a:r>
                      <a:endParaRPr lang="pl-PL" dirty="0"/>
                    </a:p>
                  </a:txBody>
                  <a:tcPr/>
                </a:tc>
                <a:tc>
                  <a:txBody>
                    <a:bodyPr/>
                    <a:lstStyle/>
                    <a:p>
                      <a:r>
                        <a:rPr lang="pl-PL" dirty="0" smtClean="0"/>
                        <a:t>Pilot team</a:t>
                      </a:r>
                      <a:endParaRPr lang="pl-PL" dirty="0"/>
                    </a:p>
                  </a:txBody>
                  <a:tcPr/>
                </a:tc>
                <a:tc>
                  <a:txBody>
                    <a:bodyPr/>
                    <a:lstStyle/>
                    <a:p>
                      <a:r>
                        <a:rPr lang="pl-PL" dirty="0" smtClean="0"/>
                        <a:t>Project team</a:t>
                      </a:r>
                      <a:endParaRPr lang="pl-PL" dirty="0"/>
                    </a:p>
                  </a:txBody>
                  <a:tcPr/>
                </a:tc>
              </a:tr>
              <a:tr h="370840">
                <a:tc>
                  <a:txBody>
                    <a:bodyPr/>
                    <a:lstStyle/>
                    <a:p>
                      <a:r>
                        <a:rPr lang="pl-PL" b="1" dirty="0" smtClean="0"/>
                        <a:t>Driver role</a:t>
                      </a:r>
                      <a:endParaRPr lang="pl-PL" b="1" dirty="0"/>
                    </a:p>
                  </a:txBody>
                  <a:tcPr/>
                </a:tc>
                <a:tc>
                  <a:txBody>
                    <a:bodyPr/>
                    <a:lstStyle/>
                    <a:p>
                      <a:endParaRPr lang="pl-PL" b="1" dirty="0"/>
                    </a:p>
                  </a:txBody>
                  <a:tcPr/>
                </a:tc>
                <a:tc>
                  <a:txBody>
                    <a:bodyPr/>
                    <a:lstStyle/>
                    <a:p>
                      <a:r>
                        <a:rPr lang="pl-PL" b="1" dirty="0" smtClean="0"/>
                        <a:t>Observer role</a:t>
                      </a:r>
                      <a:endParaRPr lang="pl-PL" b="1" dirty="0"/>
                    </a:p>
                  </a:txBody>
                  <a:tcPr/>
                </a:tc>
              </a:tr>
              <a:tr h="370840">
                <a:tc>
                  <a:txBody>
                    <a:bodyPr/>
                    <a:lstStyle/>
                    <a:p>
                      <a:pPr marL="285750" indent="-285750">
                        <a:buFont typeface="Arial" panose="020B0604020202020204" pitchFamily="34" charset="0"/>
                        <a:buChar char="•"/>
                      </a:pPr>
                      <a:r>
                        <a:rPr lang="pl-PL" sz="1400" dirty="0" smtClean="0"/>
                        <a:t>Will</a:t>
                      </a:r>
                      <a:r>
                        <a:rPr lang="pl-PL" sz="1400" baseline="0" dirty="0" smtClean="0"/>
                        <a:t> assess the team and propose the next steps</a:t>
                      </a:r>
                      <a:endParaRPr lang="pl-PL" sz="1400" dirty="0"/>
                    </a:p>
                  </a:txBody>
                  <a:tcPr/>
                </a:tc>
                <a:tc>
                  <a:txBody>
                    <a:bodyPr/>
                    <a:lstStyle/>
                    <a:p>
                      <a:pPr marL="285750" indent="-285750">
                        <a:buFont typeface="Arial" panose="020B0604020202020204" pitchFamily="34" charset="0"/>
                        <a:buChar char="•"/>
                      </a:pPr>
                      <a:r>
                        <a:rPr lang="pl-PL" sz="1400" dirty="0" smtClean="0"/>
                        <a:t>Will actively participate in the pilot</a:t>
                      </a:r>
                      <a:r>
                        <a:rPr lang="pl-PL" sz="1400" baseline="0" dirty="0" smtClean="0"/>
                        <a:t> transformation</a:t>
                      </a:r>
                      <a:endParaRPr lang="pl-PL" sz="1400" dirty="0"/>
                    </a:p>
                  </a:txBody>
                  <a:tcPr/>
                </a:tc>
                <a:tc>
                  <a:txBody>
                    <a:bodyPr/>
                    <a:lstStyle/>
                    <a:p>
                      <a:pPr marL="285750" indent="-285750">
                        <a:buFont typeface="Arial" panose="020B0604020202020204" pitchFamily="34" charset="0"/>
                        <a:buChar char="•"/>
                      </a:pPr>
                      <a:r>
                        <a:rPr lang="pl-PL" sz="1400" dirty="0" smtClean="0"/>
                        <a:t>Will monitor</a:t>
                      </a:r>
                      <a:r>
                        <a:rPr lang="pl-PL" sz="1400" baseline="0" dirty="0" smtClean="0"/>
                        <a:t> the pilot project and learn based on the observations</a:t>
                      </a:r>
                      <a:endParaRPr lang="pl-PL" sz="1400" dirty="0"/>
                    </a:p>
                  </a:txBody>
                  <a:tcPr/>
                </a:tc>
              </a:tr>
              <a:tr h="370840">
                <a:tc>
                  <a:txBody>
                    <a:bodyPr/>
                    <a:lstStyle/>
                    <a:p>
                      <a:pPr marL="285750" indent="-285750">
                        <a:buFont typeface="Arial" panose="020B0604020202020204" pitchFamily="34" charset="0"/>
                        <a:buChar char="•"/>
                      </a:pPr>
                      <a:r>
                        <a:rPr lang="pl-PL" sz="1400" dirty="0" smtClean="0"/>
                        <a:t>Will start</a:t>
                      </a:r>
                      <a:r>
                        <a:rPr lang="pl-PL" sz="1400" baseline="0" dirty="0" smtClean="0"/>
                        <a:t> and drive the transformation project according to the agreed scope</a:t>
                      </a:r>
                      <a:endParaRPr lang="pl-PL" sz="1400" dirty="0"/>
                    </a:p>
                  </a:txBody>
                  <a:tcPr/>
                </a:tc>
                <a:tc>
                  <a:txBody>
                    <a:bodyPr/>
                    <a:lstStyle/>
                    <a:p>
                      <a:pPr marL="285750" indent="-285750">
                        <a:buFont typeface="Arial" panose="020B0604020202020204" pitchFamily="34" charset="0"/>
                        <a:buChar char="•"/>
                      </a:pPr>
                      <a:r>
                        <a:rPr lang="pl-PL" sz="1400" baseline="0" dirty="0" smtClean="0"/>
                        <a:t>Will document the observations and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the pilot project if required (ex.</a:t>
                      </a:r>
                      <a:r>
                        <a:rPr lang="pl-PL" sz="1400" baseline="0" dirty="0" smtClean="0"/>
                        <a:t> administration, communication..)</a:t>
                      </a:r>
                      <a:endParaRPr lang="pl-PL" sz="1400" dirty="0"/>
                    </a:p>
                  </a:txBody>
                  <a:tcPr/>
                </a:tc>
              </a:tr>
              <a:tr h="370840">
                <a:tc>
                  <a:txBody>
                    <a:bodyPr/>
                    <a:lstStyle/>
                    <a:p>
                      <a:pPr marL="285750" indent="-285750">
                        <a:buFont typeface="Arial" panose="020B0604020202020204" pitchFamily="34" charset="0"/>
                        <a:buChar char="•"/>
                      </a:pPr>
                      <a:r>
                        <a:rPr lang="pl-PL" sz="1400" dirty="0" smtClean="0"/>
                        <a:t>Will document the findings</a:t>
                      </a:r>
                      <a:r>
                        <a:rPr lang="pl-PL" sz="1400" baseline="0" dirty="0" smtClean="0"/>
                        <a:t> and results as well as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in designing the implementation approach for the next teams</a:t>
                      </a:r>
                      <a:endParaRPr lang="pl-PL" sz="1400" dirty="0"/>
                    </a:p>
                  </a:txBody>
                  <a:tcPr/>
                </a:tc>
                <a:tc>
                  <a:txBody>
                    <a:bodyPr/>
                    <a:lstStyle/>
                    <a:p>
                      <a:pPr marL="285750" indent="-285750">
                        <a:buFont typeface="Arial" panose="020B0604020202020204" pitchFamily="34" charset="0"/>
                        <a:buChar char="•"/>
                      </a:pPr>
                      <a:r>
                        <a:rPr lang="pl-PL" sz="1400" dirty="0" smtClean="0"/>
                        <a:t>Will document the observations in order to produce the methodology for further concept roll out and and</a:t>
                      </a:r>
                      <a:r>
                        <a:rPr lang="pl-PL" sz="1400" baseline="0" dirty="0" smtClean="0"/>
                        <a:t> design the implementation approach</a:t>
                      </a:r>
                      <a:endParaRPr lang="pl-PL" sz="1400" dirty="0"/>
                    </a:p>
                  </a:txBody>
                  <a:tcPr/>
                </a:tc>
              </a:tr>
              <a:tr h="370840">
                <a:tc>
                  <a:txBody>
                    <a:bodyPr/>
                    <a:lstStyle/>
                    <a:p>
                      <a:endParaRPr lang="pl-PL" dirty="0"/>
                    </a:p>
                  </a:txBody>
                  <a:tcPr/>
                </a:tc>
                <a:tc>
                  <a:txBody>
                    <a:bodyPr/>
                    <a:lstStyle/>
                    <a:p>
                      <a:endParaRPr lang="pl-PL"/>
                    </a:p>
                  </a:txBody>
                  <a:tcPr/>
                </a:tc>
                <a:tc>
                  <a:txBody>
                    <a:bodyPr/>
                    <a:lstStyle/>
                    <a:p>
                      <a:pPr marL="0" indent="0">
                        <a:buFont typeface="Arial" panose="020B0604020202020204" pitchFamily="34" charset="0"/>
                        <a:buNone/>
                      </a:pPr>
                      <a:endParaRPr lang="pl-PL" sz="1400" dirty="0"/>
                    </a:p>
                  </a:txBody>
                  <a:tcPr/>
                </a:tc>
              </a:tr>
              <a:tr h="370840">
                <a:tc>
                  <a:txBody>
                    <a:bodyPr/>
                    <a:lstStyle/>
                    <a:p>
                      <a:endParaRPr lang="pl-PL" dirty="0"/>
                    </a:p>
                  </a:txBody>
                  <a:tcPr/>
                </a:tc>
                <a:tc>
                  <a:txBody>
                    <a:bodyPr/>
                    <a:lstStyle/>
                    <a:p>
                      <a:endParaRPr lang="pl-PL"/>
                    </a:p>
                  </a:txBody>
                  <a:tcPr/>
                </a:tc>
                <a:tc>
                  <a:txBody>
                    <a:bodyPr/>
                    <a:lstStyle/>
                    <a:p>
                      <a:endParaRPr lang="pl-PL" dirty="0"/>
                    </a:p>
                  </a:txBody>
                  <a:tcPr/>
                </a:tc>
              </a:tr>
            </a:tbl>
          </a:graphicData>
        </a:graphic>
      </p:graphicFrame>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14</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2017-04-21</a:t>
            </a:fld>
            <a:endParaRPr lang="en-US" noProof="0" dirty="0"/>
          </a:p>
        </p:txBody>
      </p:sp>
      <p:sp>
        <p:nvSpPr>
          <p:cNvPr id="6" name="Title 5"/>
          <p:cNvSpPr>
            <a:spLocks noGrp="1"/>
          </p:cNvSpPr>
          <p:nvPr>
            <p:ph type="title"/>
          </p:nvPr>
        </p:nvSpPr>
        <p:spPr/>
        <p:txBody>
          <a:bodyPr/>
          <a:lstStyle/>
          <a:p>
            <a:r>
              <a:rPr lang="pl-PL" dirty="0" smtClean="0"/>
              <a:t>Roles and responsibilities</a:t>
            </a:r>
            <a:endParaRPr lang="pl-PL" dirty="0"/>
          </a:p>
        </p:txBody>
      </p:sp>
    </p:spTree>
    <p:extLst>
      <p:ext uri="{BB962C8B-B14F-4D97-AF65-F5344CB8AC3E}">
        <p14:creationId xmlns:p14="http://schemas.microsoft.com/office/powerpoint/2010/main" val="326409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sz="1800" dirty="0" smtClean="0"/>
              <a:t>There is no specific time plan for each and every pilot project – it will be proposed and agreed after the assessment done by Eficode. </a:t>
            </a:r>
          </a:p>
          <a:p>
            <a:r>
              <a:rPr lang="pl-PL" sz="1800" dirty="0" smtClean="0"/>
              <a:t>The target is to finalize pilot transformations by end of 2017 and this statement will be reviewed after all pilot teams are involved and  interviewed by Eficode (specific time plan per pilot is an input and pre-requisit to the overall project planning). </a:t>
            </a:r>
          </a:p>
          <a:p>
            <a:pPr marL="0" indent="0">
              <a:buNone/>
            </a:pPr>
            <a:endParaRPr lang="pl-PL"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15</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2017-04-21</a:t>
            </a:fld>
            <a:endParaRPr lang="en-US" noProof="0" dirty="0"/>
          </a:p>
        </p:txBody>
      </p:sp>
      <p:sp>
        <p:nvSpPr>
          <p:cNvPr id="6" name="Title 5"/>
          <p:cNvSpPr>
            <a:spLocks noGrp="1"/>
          </p:cNvSpPr>
          <p:nvPr>
            <p:ph type="title"/>
          </p:nvPr>
        </p:nvSpPr>
        <p:spPr/>
        <p:txBody>
          <a:bodyPr/>
          <a:lstStyle/>
          <a:p>
            <a:r>
              <a:rPr lang="pl-PL" dirty="0" smtClean="0"/>
              <a:t>Time plan</a:t>
            </a:r>
            <a:endParaRPr lang="pl-PL" dirty="0"/>
          </a:p>
        </p:txBody>
      </p:sp>
    </p:spTree>
    <p:extLst>
      <p:ext uri="{BB962C8B-B14F-4D97-AF65-F5344CB8AC3E}">
        <p14:creationId xmlns:p14="http://schemas.microsoft.com/office/powerpoint/2010/main" val="3599276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pl-PL" sz="1800" dirty="0" smtClean="0"/>
              <a:t>Any cost related to Eficode work is to be covered by DRS.</a:t>
            </a:r>
          </a:p>
          <a:p>
            <a:r>
              <a:rPr lang="pl-PL" sz="1800" dirty="0" smtClean="0"/>
              <a:t>Pilot team involvement in DevOps pilot activities will not be covered by DRS.</a:t>
            </a:r>
            <a:endParaRPr lang="pl-PL" sz="1800"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16</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2017-04-21</a:t>
            </a:fld>
            <a:endParaRPr lang="en-US" noProof="0" dirty="0"/>
          </a:p>
        </p:txBody>
      </p:sp>
      <p:sp>
        <p:nvSpPr>
          <p:cNvPr id="6" name="Title 5"/>
          <p:cNvSpPr>
            <a:spLocks noGrp="1"/>
          </p:cNvSpPr>
          <p:nvPr>
            <p:ph type="title"/>
          </p:nvPr>
        </p:nvSpPr>
        <p:spPr/>
        <p:txBody>
          <a:bodyPr/>
          <a:lstStyle/>
          <a:p>
            <a:r>
              <a:rPr lang="pl-PL" dirty="0" smtClean="0"/>
              <a:t>Costs</a:t>
            </a:r>
            <a:endParaRPr lang="pl-PL" dirty="0"/>
          </a:p>
        </p:txBody>
      </p:sp>
    </p:spTree>
    <p:extLst>
      <p:ext uri="{BB962C8B-B14F-4D97-AF65-F5344CB8AC3E}">
        <p14:creationId xmlns:p14="http://schemas.microsoft.com/office/powerpoint/2010/main" val="307864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737360"/>
            <a:ext cx="8229600" cy="4260937"/>
          </a:xfrm>
        </p:spPr>
        <p:txBody>
          <a:bodyPr>
            <a:normAutofit/>
          </a:bodyPr>
          <a:lstStyle/>
          <a:p>
            <a:r>
              <a:rPr lang="pl-PL" sz="1800" dirty="0" smtClean="0"/>
              <a:t>The purpose of the pilot project is to help in understanding how DevOps concept can be useful for Volvo Group IT and how it can be delivered.</a:t>
            </a:r>
          </a:p>
          <a:p>
            <a:r>
              <a:rPr lang="pl-PL" sz="1800" dirty="0" smtClean="0"/>
              <a:t>It is important that Pilot team closely cooperates with both Eficode and Project team as well as document and share the findings. </a:t>
            </a:r>
          </a:p>
          <a:p>
            <a:r>
              <a:rPr lang="pl-PL" sz="1800" dirty="0" smtClean="0"/>
              <a:t>Project team will support in all the transformation activities (ex. Communication, administration..) </a:t>
            </a:r>
          </a:p>
          <a:p>
            <a:r>
              <a:rPr lang="pl-PL" sz="1800" dirty="0" smtClean="0"/>
              <a:t>1 project member assigned to each pilot project and supporting the activities. </a:t>
            </a:r>
            <a:endParaRPr lang="pl-PL" sz="1800" dirty="0"/>
          </a:p>
        </p:txBody>
      </p:sp>
      <p:sp>
        <p:nvSpPr>
          <p:cNvPr id="6" name="Title 5"/>
          <p:cNvSpPr>
            <a:spLocks noGrp="1"/>
          </p:cNvSpPr>
          <p:nvPr>
            <p:ph type="title"/>
          </p:nvPr>
        </p:nvSpPr>
        <p:spPr/>
        <p:txBody>
          <a:bodyPr/>
          <a:lstStyle/>
          <a:p>
            <a:r>
              <a:rPr lang="pl-PL" dirty="0" smtClean="0"/>
              <a:t>Key message</a:t>
            </a:r>
            <a:endParaRPr lang="pl-PL" dirty="0"/>
          </a:p>
        </p:txBody>
      </p:sp>
      <p:sp>
        <p:nvSpPr>
          <p:cNvPr id="3" name="Date Placeholder 2"/>
          <p:cNvSpPr>
            <a:spLocks noGrp="1"/>
          </p:cNvSpPr>
          <p:nvPr>
            <p:ph type="dt" sz="half" idx="12"/>
          </p:nvPr>
        </p:nvSpPr>
        <p:spPr/>
        <p:txBody>
          <a:bodyPr/>
          <a:lstStyle/>
          <a:p>
            <a:fld id="{A9ABC3EF-2288-4B1A-B990-7835C365754A}" type="datetime1">
              <a:rPr lang="pl-PL" noProof="0" smtClean="0"/>
              <a:t>2017-04-21</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17</a:t>
            </a:fld>
            <a:endParaRPr lang="en-US" noProof="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4274" y="4664240"/>
            <a:ext cx="1267324" cy="1267324"/>
          </a:xfrm>
          <a:prstGeom prst="rect">
            <a:avLst/>
          </a:prstGeom>
        </p:spPr>
      </p:pic>
    </p:spTree>
    <p:extLst>
      <p:ext uri="{BB962C8B-B14F-4D97-AF65-F5344CB8AC3E}">
        <p14:creationId xmlns:p14="http://schemas.microsoft.com/office/powerpoint/2010/main" val="3964506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737360"/>
            <a:ext cx="8229600" cy="4260937"/>
          </a:xfrm>
        </p:spPr>
        <p:txBody>
          <a:bodyPr>
            <a:normAutofit/>
          </a:bodyPr>
          <a:lstStyle/>
          <a:p>
            <a:r>
              <a:rPr lang="pl-PL" sz="1800" dirty="0" smtClean="0"/>
              <a:t>Pilot team eager to accept the change and ready for it, need to secure enough time for the change process and work with Eficode consultant </a:t>
            </a:r>
          </a:p>
          <a:p>
            <a:r>
              <a:rPr lang="pl-PL" sz="1800" dirty="0" smtClean="0"/>
              <a:t>Good support from the managers in driving thru the change</a:t>
            </a:r>
          </a:p>
          <a:p>
            <a:r>
              <a:rPr lang="pl-PL" sz="1800" dirty="0" smtClean="0"/>
              <a:t>Documentation of the observations and results, lessons learned</a:t>
            </a:r>
          </a:p>
          <a:p>
            <a:r>
              <a:rPr lang="pl-PL" sz="1800" dirty="0" smtClean="0"/>
              <a:t>Project team will support you in the transformation process </a:t>
            </a:r>
          </a:p>
          <a:p>
            <a:r>
              <a:rPr lang="pl-PL" sz="1800" dirty="0" smtClean="0"/>
              <a:t>Eficode service cost is covered by DRS </a:t>
            </a:r>
          </a:p>
          <a:p>
            <a:pPr marL="0" indent="0">
              <a:buNone/>
            </a:pPr>
            <a:endParaRPr lang="pl-PL" dirty="0"/>
          </a:p>
        </p:txBody>
      </p:sp>
      <p:sp>
        <p:nvSpPr>
          <p:cNvPr id="6" name="Title 5"/>
          <p:cNvSpPr>
            <a:spLocks noGrp="1"/>
          </p:cNvSpPr>
          <p:nvPr>
            <p:ph type="title"/>
          </p:nvPr>
        </p:nvSpPr>
        <p:spPr/>
        <p:txBody>
          <a:bodyPr/>
          <a:lstStyle/>
          <a:p>
            <a:r>
              <a:rPr lang="pl-PL" dirty="0" smtClean="0"/>
              <a:t>Our expectations and more info</a:t>
            </a:r>
            <a:endParaRPr lang="pl-PL"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18</a:t>
            </a:fld>
            <a:endParaRPr lang="en-US" noProof="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769" y="3753851"/>
            <a:ext cx="2161671" cy="2161671"/>
          </a:xfrm>
          <a:prstGeom prst="rect">
            <a:avLst/>
          </a:prstGeom>
        </p:spPr>
      </p:pic>
    </p:spTree>
    <p:extLst>
      <p:ext uri="{BB962C8B-B14F-4D97-AF65-F5344CB8AC3E}">
        <p14:creationId xmlns:p14="http://schemas.microsoft.com/office/powerpoint/2010/main" val="390092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19</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smtClean="0"/>
              <a:t>Questions </a:t>
            </a:r>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15" y="1271841"/>
            <a:ext cx="7869793" cy="3300161"/>
          </a:xfrm>
          <a:prstGeom prst="rect">
            <a:avLst/>
          </a:prstGeom>
          <a:ln/>
        </p:spPr>
        <p:style>
          <a:lnRef idx="2">
            <a:schemeClr val="dk1"/>
          </a:lnRef>
          <a:fillRef idx="1">
            <a:schemeClr val="lt1"/>
          </a:fillRef>
          <a:effectRef idx="0">
            <a:schemeClr val="dk1"/>
          </a:effectRef>
          <a:fontRef idx="minor">
            <a:schemeClr val="dk1"/>
          </a:fontRef>
        </p:style>
      </p:pic>
      <p:sp>
        <p:nvSpPr>
          <p:cNvPr id="7" name="TextBox 6"/>
          <p:cNvSpPr txBox="1"/>
          <p:nvPr/>
        </p:nvSpPr>
        <p:spPr>
          <a:xfrm>
            <a:off x="653714" y="5085347"/>
            <a:ext cx="7869793" cy="707886"/>
          </a:xfrm>
          <a:prstGeom prst="rect">
            <a:avLst/>
          </a:prstGeom>
          <a:noFill/>
        </p:spPr>
        <p:txBody>
          <a:bodyPr wrap="square" rtlCol="0">
            <a:spAutoFit/>
          </a:bodyPr>
          <a:lstStyle/>
          <a:p>
            <a:r>
              <a:rPr lang="pl-PL" sz="2000" dirty="0" smtClean="0"/>
              <a:t>Contact: Chairman: </a:t>
            </a:r>
            <a:r>
              <a:rPr lang="pl-PL" sz="2000" b="1" dirty="0" smtClean="0"/>
              <a:t>Bartosz Celmer (Volvo)</a:t>
            </a:r>
          </a:p>
          <a:p>
            <a:r>
              <a:rPr lang="pl-PL" sz="2000" dirty="0" smtClean="0"/>
              <a:t>Project Manager: </a:t>
            </a:r>
            <a:r>
              <a:rPr lang="pl-PL" sz="2000" b="1" dirty="0" smtClean="0"/>
              <a:t>Marcin Klimkiwicz (Volvo)</a:t>
            </a:r>
          </a:p>
        </p:txBody>
      </p:sp>
    </p:spTree>
    <p:extLst>
      <p:ext uri="{BB962C8B-B14F-4D97-AF65-F5344CB8AC3E}">
        <p14:creationId xmlns:p14="http://schemas.microsoft.com/office/powerpoint/2010/main" val="330129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580992993"/>
              </p:ext>
            </p:extLst>
          </p:nvPr>
        </p:nvGraphicFramePr>
        <p:xfrm>
          <a:off x="342561" y="980728"/>
          <a:ext cx="5256584" cy="507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2</a:t>
            </a:fld>
            <a:endParaRPr lang="en-US" dirty="0">
              <a:solidFill>
                <a:srgbClr val="000000"/>
              </a:solidFill>
            </a:endParaRPr>
          </a:p>
        </p:txBody>
      </p:sp>
      <p:sp>
        <p:nvSpPr>
          <p:cNvPr id="4" name="Date Placeholder 3"/>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15" name="Title 1"/>
          <p:cNvSpPr>
            <a:spLocks noGrp="1"/>
          </p:cNvSpPr>
          <p:nvPr>
            <p:ph type="title"/>
          </p:nvPr>
        </p:nvSpPr>
        <p:spPr>
          <a:xfrm>
            <a:off x="337932" y="354150"/>
            <a:ext cx="5026156" cy="736305"/>
          </a:xfrm>
        </p:spPr>
        <p:txBody>
          <a:bodyPr/>
          <a:lstStyle/>
          <a:p>
            <a:r>
              <a:rPr lang="pl-PL" dirty="0" smtClean="0"/>
              <a:t>Agenda</a:t>
            </a:r>
            <a:endParaRPr lang="sv-SE" dirty="0"/>
          </a:p>
        </p:txBody>
      </p:sp>
      <p:sp>
        <p:nvSpPr>
          <p:cNvPr id="9" name="Footer Placeholder 1"/>
          <p:cNvSpPr>
            <a:spLocks noGrp="1"/>
          </p:cNvSpPr>
          <p:nvPr>
            <p:ph type="ftr" sz="quarter" idx="10"/>
          </p:nvPr>
        </p:nvSpPr>
        <p:spPr>
          <a:xfrm>
            <a:off x="339725" y="6426200"/>
            <a:ext cx="6873875" cy="215900"/>
          </a:xfrm>
        </p:spPr>
        <p:txBody>
          <a:bodyPr/>
          <a:lstStyle/>
          <a:p>
            <a:r>
              <a:rPr lang="en-US" dirty="0" smtClean="0"/>
              <a:t>DevOps Transformation-Intro</a:t>
            </a:r>
            <a:endParaRPr lang="en-US" dirty="0">
              <a:solidFill>
                <a:srgbClr val="000000"/>
              </a:solidFill>
            </a:endParaRPr>
          </a:p>
        </p:txBody>
      </p:sp>
    </p:spTree>
    <p:extLst>
      <p:ext uri="{BB962C8B-B14F-4D97-AF65-F5344CB8AC3E}">
        <p14:creationId xmlns:p14="http://schemas.microsoft.com/office/powerpoint/2010/main" val="8952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3</a:t>
            </a:fld>
            <a:endParaRPr lang="en-US" dirty="0">
              <a:solidFill>
                <a:srgbClr val="000000"/>
              </a:solidFill>
            </a:endParaRPr>
          </a:p>
        </p:txBody>
      </p:sp>
      <p:sp>
        <p:nvSpPr>
          <p:cNvPr id="4" name="Date Placeholder 3"/>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15" name="Title 1"/>
          <p:cNvSpPr>
            <a:spLocks noGrp="1"/>
          </p:cNvSpPr>
          <p:nvPr>
            <p:ph type="title"/>
          </p:nvPr>
        </p:nvSpPr>
        <p:spPr>
          <a:xfrm>
            <a:off x="251520" y="332656"/>
            <a:ext cx="5026156" cy="736305"/>
          </a:xfrm>
        </p:spPr>
        <p:txBody>
          <a:bodyPr/>
          <a:lstStyle/>
          <a:p>
            <a:r>
              <a:rPr lang="pl-PL" dirty="0" smtClean="0"/>
              <a:t>Team Introduction</a:t>
            </a:r>
            <a:r>
              <a:rPr lang="en-US" dirty="0" smtClean="0"/>
              <a:t> </a:t>
            </a:r>
            <a:endParaRPr lang="sv-SE" dirty="0"/>
          </a:p>
        </p:txBody>
      </p:sp>
      <p:sp>
        <p:nvSpPr>
          <p:cNvPr id="9" name="Footer Placeholder 1"/>
          <p:cNvSpPr>
            <a:spLocks noGrp="1"/>
          </p:cNvSpPr>
          <p:nvPr>
            <p:ph type="ftr" sz="quarter" idx="10"/>
          </p:nvPr>
        </p:nvSpPr>
        <p:spPr>
          <a:xfrm>
            <a:off x="339725" y="6426200"/>
            <a:ext cx="6873875" cy="215900"/>
          </a:xfrm>
        </p:spPr>
        <p:txBody>
          <a:bodyPr/>
          <a:lstStyle/>
          <a:p>
            <a:r>
              <a:rPr lang="en-US" dirty="0" smtClean="0"/>
              <a:t>DevOps Transformation-Intro</a:t>
            </a:r>
            <a:endParaRPr lang="en-US" dirty="0">
              <a:solidFill>
                <a:srgbClr val="000000"/>
              </a:solidFill>
            </a:endParaRPr>
          </a:p>
        </p:txBody>
      </p:sp>
      <p:graphicFrame>
        <p:nvGraphicFramePr>
          <p:cNvPr id="18" name="Content Placeholder 6"/>
          <p:cNvGraphicFramePr>
            <a:graphicFrameLocks/>
          </p:cNvGraphicFramePr>
          <p:nvPr>
            <p:extLst>
              <p:ext uri="{D42A27DB-BD31-4B8C-83A1-F6EECF244321}">
                <p14:modId xmlns:p14="http://schemas.microsoft.com/office/powerpoint/2010/main" val="4294131410"/>
              </p:ext>
            </p:extLst>
          </p:nvPr>
        </p:nvGraphicFramePr>
        <p:xfrm>
          <a:off x="314953" y="1039908"/>
          <a:ext cx="6498223" cy="4341420"/>
        </p:xfrm>
        <a:graphic>
          <a:graphicData uri="http://schemas.openxmlformats.org/drawingml/2006/table">
            <a:tbl>
              <a:tblPr firstRow="1" bandRow="1">
                <a:tableStyleId>{5C22544A-7EE6-4342-B048-85BDC9FD1C3A}</a:tableStyleId>
              </a:tblPr>
              <a:tblGrid>
                <a:gridCol w="2874962"/>
                <a:gridCol w="3623261"/>
              </a:tblGrid>
              <a:tr h="616890">
                <a:tc>
                  <a:txBody>
                    <a:bodyPr/>
                    <a:lstStyle/>
                    <a:p>
                      <a:r>
                        <a:rPr lang="pl-PL" dirty="0" smtClean="0"/>
                        <a:t>Team member</a:t>
                      </a:r>
                      <a:endParaRPr lang="pl-PL" dirty="0"/>
                    </a:p>
                  </a:txBody>
                  <a:tcPr/>
                </a:tc>
                <a:tc>
                  <a:txBody>
                    <a:bodyPr/>
                    <a:lstStyle/>
                    <a:p>
                      <a:r>
                        <a:rPr lang="pl-PL" dirty="0" smtClean="0"/>
                        <a:t>Representing </a:t>
                      </a:r>
                      <a:endParaRPr lang="pl-PL" dirty="0"/>
                    </a:p>
                  </a:txBody>
                  <a:tcPr/>
                </a:tc>
              </a:tr>
              <a:tr h="616890">
                <a:tc>
                  <a:txBody>
                    <a:bodyPr/>
                    <a:lstStyle/>
                    <a:p>
                      <a:r>
                        <a:rPr lang="pl-PL" sz="1800" b="1" dirty="0" smtClean="0"/>
                        <a:t>Marcin Klimkiewicz</a:t>
                      </a:r>
                      <a:endParaRPr lang="pl-PL" sz="1800" b="1" dirty="0"/>
                    </a:p>
                  </a:txBody>
                  <a:tcPr/>
                </a:tc>
                <a:tc>
                  <a:txBody>
                    <a:bodyPr/>
                    <a:lstStyle/>
                    <a:p>
                      <a:r>
                        <a:rPr lang="pl-PL" sz="1800" dirty="0" smtClean="0"/>
                        <a:t>PM – SITS</a:t>
                      </a:r>
                      <a:r>
                        <a:rPr lang="pl-PL" sz="1800" baseline="0" dirty="0" smtClean="0"/>
                        <a:t> EMEA</a:t>
                      </a:r>
                      <a:endParaRPr lang="pl-PL" sz="1800" dirty="0"/>
                    </a:p>
                  </a:txBody>
                  <a:tcPr/>
                </a:tc>
              </a:tr>
              <a:tr h="616890">
                <a:tc>
                  <a:txBody>
                    <a:bodyPr/>
                    <a:lstStyle/>
                    <a:p>
                      <a:r>
                        <a:rPr lang="pl-PL" sz="1800" b="1" dirty="0" smtClean="0"/>
                        <a:t>Waldemar Jankowski</a:t>
                      </a:r>
                      <a:endParaRPr lang="pl-PL" sz="1800" b="1" dirty="0"/>
                    </a:p>
                  </a:txBody>
                  <a:tcPr/>
                </a:tc>
                <a:tc>
                  <a:txBody>
                    <a:bodyPr/>
                    <a:lstStyle/>
                    <a:p>
                      <a:r>
                        <a:rPr lang="pl-PL" sz="1800" dirty="0" smtClean="0"/>
                        <a:t>Development Platforms&amp;Tools</a:t>
                      </a:r>
                    </a:p>
                  </a:txBody>
                  <a:tcPr/>
                </a:tc>
              </a:tr>
              <a:tr h="616890">
                <a:tc>
                  <a:txBody>
                    <a:bodyPr/>
                    <a:lstStyle/>
                    <a:p>
                      <a:r>
                        <a:rPr lang="pl-PL" sz="1800" b="1" dirty="0" smtClean="0"/>
                        <a:t>Fryderyk Kajdzik</a:t>
                      </a:r>
                      <a:endParaRPr lang="pl-PL" sz="1800" b="1" dirty="0"/>
                    </a:p>
                  </a:txBody>
                  <a:tcPr/>
                </a:tc>
                <a:tc>
                  <a:txBody>
                    <a:bodyPr/>
                    <a:lstStyle/>
                    <a:p>
                      <a:r>
                        <a:rPr lang="pl-PL" sz="1800" dirty="0" smtClean="0"/>
                        <a:t>Runtime Practice Support (RPS)</a:t>
                      </a:r>
                      <a:endParaRPr lang="pl-PL" sz="1800" dirty="0"/>
                    </a:p>
                  </a:txBody>
                  <a:tcPr/>
                </a:tc>
              </a:tr>
              <a:tr h="616890">
                <a:tc>
                  <a:txBody>
                    <a:bodyPr/>
                    <a:lstStyle/>
                    <a:p>
                      <a:r>
                        <a:rPr lang="pl-PL" sz="1800" b="1" dirty="0" smtClean="0"/>
                        <a:t>Katarzyna</a:t>
                      </a:r>
                      <a:r>
                        <a:rPr lang="pl-PL" sz="1800" b="1" baseline="0" dirty="0" smtClean="0"/>
                        <a:t> Wojcik</a:t>
                      </a:r>
                      <a:endParaRPr lang="pl-PL" sz="1800" b="1" dirty="0"/>
                    </a:p>
                  </a:txBody>
                  <a:tcPr/>
                </a:tc>
                <a:tc>
                  <a:txBody>
                    <a:bodyPr/>
                    <a:lstStyle/>
                    <a:p>
                      <a:r>
                        <a:rPr lang="pl-PL" sz="1800" dirty="0" smtClean="0"/>
                        <a:t>VPS4IT</a:t>
                      </a:r>
                    </a:p>
                  </a:txBody>
                  <a:tcPr/>
                </a:tc>
              </a:tr>
              <a:tr h="616890">
                <a:tc>
                  <a:txBody>
                    <a:bodyPr/>
                    <a:lstStyle/>
                    <a:p>
                      <a:r>
                        <a:rPr lang="pl-PL" sz="1800" b="1" dirty="0" smtClean="0"/>
                        <a:t>Rafal Likitarczuk</a:t>
                      </a:r>
                      <a:endParaRPr lang="pl-PL" sz="1800" b="1" dirty="0"/>
                    </a:p>
                  </a:txBody>
                  <a:tcPr/>
                </a:tc>
                <a:tc>
                  <a:txBody>
                    <a:bodyPr/>
                    <a:lstStyle/>
                    <a:p>
                      <a:r>
                        <a:rPr lang="pl-PL" sz="1800" dirty="0" smtClean="0"/>
                        <a:t>Project Practise Support (PPS)</a:t>
                      </a:r>
                      <a:endParaRPr lang="pl-PL" sz="1800" dirty="0"/>
                    </a:p>
                  </a:txBody>
                  <a:tcPr/>
                </a:tc>
              </a:tr>
              <a:tr h="616890">
                <a:tc>
                  <a:txBody>
                    <a:bodyPr/>
                    <a:lstStyle/>
                    <a:p>
                      <a:r>
                        <a:rPr lang="en-US" sz="1800" b="1" dirty="0" smtClean="0"/>
                        <a:t>Arun Ramachandran</a:t>
                      </a:r>
                      <a:endParaRPr lang="pl-PL" sz="1800" b="1" dirty="0"/>
                    </a:p>
                  </a:txBody>
                  <a:tcPr/>
                </a:tc>
                <a:tc>
                  <a:txBody>
                    <a:bodyPr/>
                    <a:lstStyle/>
                    <a:p>
                      <a:r>
                        <a:rPr lang="pl-PL" sz="1800" dirty="0" smtClean="0"/>
                        <a:t>Development Practises&amp;Frameworks</a:t>
                      </a:r>
                      <a:r>
                        <a:rPr lang="en-US" sz="1800" dirty="0" smtClean="0"/>
                        <a:t> (</a:t>
                      </a:r>
                      <a:r>
                        <a:rPr lang="en-US" sz="1800" dirty="0" err="1" smtClean="0"/>
                        <a:t>DPaF</a:t>
                      </a:r>
                      <a:r>
                        <a:rPr lang="en-US" sz="1800" dirty="0" smtClean="0"/>
                        <a:t>)</a:t>
                      </a:r>
                      <a:endParaRPr lang="pl-PL" sz="1800" dirty="0"/>
                    </a:p>
                  </a:txBody>
                  <a:tcPr/>
                </a:tc>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500" y="1416424"/>
            <a:ext cx="9334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descr="C:\Arun\Certificates\Aru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1500" y="4859278"/>
            <a:ext cx="1008112" cy="101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70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932663" y="0"/>
            <a:ext cx="3211337" cy="6158753"/>
          </a:xfrm>
          <a:prstGeom prst="rect">
            <a:avLst/>
          </a:prstGeom>
        </p:spPr>
      </p:pic>
      <p:sp>
        <p:nvSpPr>
          <p:cNvPr id="2" name="Content Placeholder 1"/>
          <p:cNvSpPr>
            <a:spLocks noGrp="1"/>
          </p:cNvSpPr>
          <p:nvPr>
            <p:ph idx="1"/>
          </p:nvPr>
        </p:nvSpPr>
        <p:spPr>
          <a:xfrm>
            <a:off x="286872" y="1004048"/>
            <a:ext cx="5574075" cy="5038154"/>
          </a:xfrm>
        </p:spPr>
        <p:txBody>
          <a:bodyPr>
            <a:normAutofit/>
          </a:bodyPr>
          <a:lstStyle/>
          <a:p>
            <a:pPr marL="0" indent="0">
              <a:buNone/>
            </a:pPr>
            <a:r>
              <a:rPr lang="en-US" dirty="0" smtClean="0">
                <a:latin typeface="+mn-lt"/>
              </a:rPr>
              <a:t>T</a:t>
            </a:r>
            <a:r>
              <a:rPr lang="pl-PL" dirty="0" smtClean="0">
                <a:latin typeface="+mn-lt"/>
              </a:rPr>
              <a:t>o transform selected teams </a:t>
            </a:r>
            <a:r>
              <a:rPr lang="en-US" dirty="0" smtClean="0">
                <a:latin typeface="+mn-lt"/>
              </a:rPr>
              <a:t>from regular Development practices to  DevOps equipped method </a:t>
            </a:r>
            <a:r>
              <a:rPr lang="pl-PL" dirty="0" smtClean="0">
                <a:latin typeface="+mn-lt"/>
              </a:rPr>
              <a:t>with </a:t>
            </a:r>
            <a:r>
              <a:rPr lang="en-US" dirty="0" smtClean="0">
                <a:latin typeface="+mn-lt"/>
              </a:rPr>
              <a:t>the </a:t>
            </a:r>
            <a:r>
              <a:rPr lang="pl-PL" dirty="0" smtClean="0">
                <a:latin typeface="+mn-lt"/>
              </a:rPr>
              <a:t>help of the external company </a:t>
            </a:r>
            <a:r>
              <a:rPr lang="pl-PL" b="1" dirty="0" smtClean="0">
                <a:latin typeface="+mn-lt"/>
              </a:rPr>
              <a:t>Eficode</a:t>
            </a:r>
            <a:r>
              <a:rPr lang="pl-PL" dirty="0" smtClean="0">
                <a:latin typeface="+mn-lt"/>
              </a:rPr>
              <a:t>. This would help us to </a:t>
            </a:r>
            <a:r>
              <a:rPr lang="en-US" dirty="0" smtClean="0">
                <a:latin typeface="+mn-lt"/>
              </a:rPr>
              <a:t>produce quality artifacts, test and ship at frequent intervals with less TAT &amp; more time to add value to improvise the quality of the product .</a:t>
            </a:r>
            <a:endParaRPr lang="pl-PL" dirty="0" smtClean="0">
              <a:latin typeface="+mn-lt"/>
            </a:endParaRPr>
          </a:p>
          <a:p>
            <a:r>
              <a:rPr lang="pl-PL" dirty="0" smtClean="0">
                <a:latin typeface="+mn-lt"/>
              </a:rPr>
              <a:t>High level approach </a:t>
            </a:r>
          </a:p>
          <a:p>
            <a:pPr lvl="1"/>
            <a:r>
              <a:rPr lang="en-US" dirty="0">
                <a:latin typeface="+mn-lt"/>
              </a:rPr>
              <a:t>Pilot </a:t>
            </a:r>
            <a:r>
              <a:rPr lang="en-US" dirty="0" smtClean="0">
                <a:latin typeface="+mn-lt"/>
              </a:rPr>
              <a:t>identification </a:t>
            </a:r>
            <a:r>
              <a:rPr lang="en-US" dirty="0">
                <a:latin typeface="+mn-lt"/>
              </a:rPr>
              <a:t>&amp; </a:t>
            </a:r>
            <a:r>
              <a:rPr lang="en-US" dirty="0" smtClean="0">
                <a:latin typeface="+mn-lt"/>
              </a:rPr>
              <a:t>finalizing</a:t>
            </a:r>
            <a:endParaRPr lang="en-US" dirty="0">
              <a:latin typeface="+mn-lt"/>
            </a:endParaRPr>
          </a:p>
          <a:p>
            <a:pPr lvl="1"/>
            <a:r>
              <a:rPr lang="en-US" dirty="0">
                <a:latin typeface="+mn-lt"/>
              </a:rPr>
              <a:t>Baseline and </a:t>
            </a:r>
            <a:r>
              <a:rPr lang="en-US" dirty="0" smtClean="0">
                <a:latin typeface="+mn-lt"/>
              </a:rPr>
              <a:t>impact </a:t>
            </a:r>
            <a:r>
              <a:rPr lang="en-US" dirty="0">
                <a:latin typeface="+mn-lt"/>
              </a:rPr>
              <a:t>analysis</a:t>
            </a:r>
          </a:p>
          <a:p>
            <a:pPr lvl="1"/>
            <a:r>
              <a:rPr lang="en-US" dirty="0">
                <a:latin typeface="+mn-lt"/>
              </a:rPr>
              <a:t>Build </a:t>
            </a:r>
            <a:r>
              <a:rPr lang="en-US" dirty="0" smtClean="0">
                <a:latin typeface="+mn-lt"/>
              </a:rPr>
              <a:t>implementation plan </a:t>
            </a:r>
            <a:r>
              <a:rPr lang="pl-PL" dirty="0" smtClean="0">
                <a:latin typeface="+mn-lt"/>
              </a:rPr>
              <a:t>and start transformation</a:t>
            </a:r>
            <a:r>
              <a:rPr lang="en-US" dirty="0" smtClean="0">
                <a:latin typeface="+mn-lt"/>
              </a:rPr>
              <a:t> of</a:t>
            </a:r>
            <a:r>
              <a:rPr lang="pl-PL" dirty="0" smtClean="0">
                <a:latin typeface="+mn-lt"/>
              </a:rPr>
              <a:t> project</a:t>
            </a:r>
            <a:r>
              <a:rPr lang="en-US" dirty="0" smtClean="0">
                <a:latin typeface="+mn-lt"/>
              </a:rPr>
              <a:t>s</a:t>
            </a:r>
            <a:endParaRPr lang="pl-PL" dirty="0">
              <a:latin typeface="+mn-lt"/>
            </a:endParaRPr>
          </a:p>
        </p:txBody>
      </p:sp>
      <p:sp>
        <p:nvSpPr>
          <p:cNvPr id="6" name="Title 5"/>
          <p:cNvSpPr>
            <a:spLocks noGrp="1"/>
          </p:cNvSpPr>
          <p:nvPr>
            <p:ph type="title"/>
          </p:nvPr>
        </p:nvSpPr>
        <p:spPr>
          <a:xfrm>
            <a:off x="176571" y="282434"/>
            <a:ext cx="6762115" cy="1143000"/>
          </a:xfrm>
        </p:spPr>
        <p:txBody>
          <a:bodyPr/>
          <a:lstStyle/>
          <a:p>
            <a:pPr lvl="0"/>
            <a:r>
              <a:rPr lang="en-US" sz="2800" dirty="0" smtClean="0"/>
              <a:t>Mission</a:t>
            </a:r>
            <a:r>
              <a:rPr lang="en-US" sz="2800" dirty="0"/>
              <a:t>: DevOps </a:t>
            </a:r>
            <a:r>
              <a:rPr lang="en-US" sz="2800" dirty="0" smtClean="0"/>
              <a:t>Transformation</a:t>
            </a:r>
            <a:endParaRPr lang="pl-PL" sz="2800"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4</a:t>
            </a:fld>
            <a:endParaRPr lang="en-US" noProof="0" dirty="0"/>
          </a:p>
        </p:txBody>
      </p:sp>
    </p:spTree>
    <p:extLst>
      <p:ext uri="{BB962C8B-B14F-4D97-AF65-F5344CB8AC3E}">
        <p14:creationId xmlns:p14="http://schemas.microsoft.com/office/powerpoint/2010/main" val="1835263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5</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smtClean="0"/>
              <a:t>What is DevOps ?</a:t>
            </a:r>
            <a:endParaRPr lang="pl-P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98009422"/>
              </p:ext>
            </p:extLst>
          </p:nvPr>
        </p:nvGraphicFramePr>
        <p:xfrm>
          <a:off x="4783586" y="1328308"/>
          <a:ext cx="4234908"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05555" y="1069182"/>
            <a:ext cx="4993675" cy="5016758"/>
          </a:xfrm>
          <a:prstGeom prst="rect">
            <a:avLst/>
          </a:prstGeom>
          <a:noFill/>
        </p:spPr>
        <p:txBody>
          <a:bodyPr wrap="none" rtlCol="0">
            <a:spAutoFit/>
          </a:bodyPr>
          <a:lstStyle/>
          <a:p>
            <a:pPr lvl="0"/>
            <a:r>
              <a:rPr lang="en-IN" sz="2000" dirty="0" err="1">
                <a:solidFill>
                  <a:srgbClr val="000000"/>
                </a:solidFill>
              </a:rPr>
              <a:t>DevOps</a:t>
            </a:r>
            <a:r>
              <a:rPr lang="en-IN" sz="2000" dirty="0">
                <a:solidFill>
                  <a:srgbClr val="000000"/>
                </a:solidFill>
              </a:rPr>
              <a:t> is the practice of operations </a:t>
            </a:r>
            <a:endParaRPr lang="en-IN" sz="2000" dirty="0" smtClean="0">
              <a:solidFill>
                <a:srgbClr val="000000"/>
              </a:solidFill>
            </a:endParaRPr>
          </a:p>
          <a:p>
            <a:pPr lvl="0"/>
            <a:r>
              <a:rPr lang="en-IN" sz="2000" dirty="0" smtClean="0">
                <a:solidFill>
                  <a:srgbClr val="000000"/>
                </a:solidFill>
              </a:rPr>
              <a:t>&amp; development </a:t>
            </a:r>
            <a:r>
              <a:rPr lang="en-IN" sz="2000" dirty="0">
                <a:solidFill>
                  <a:srgbClr val="000000"/>
                </a:solidFill>
              </a:rPr>
              <a:t>engineers participating </a:t>
            </a:r>
            <a:endParaRPr lang="en-IN" sz="2000" dirty="0" smtClean="0">
              <a:solidFill>
                <a:srgbClr val="000000"/>
              </a:solidFill>
            </a:endParaRPr>
          </a:p>
          <a:p>
            <a:pPr lvl="0"/>
            <a:r>
              <a:rPr lang="en-IN" sz="2000" dirty="0" smtClean="0">
                <a:solidFill>
                  <a:srgbClr val="000000"/>
                </a:solidFill>
              </a:rPr>
              <a:t>together </a:t>
            </a:r>
            <a:r>
              <a:rPr lang="en-IN" sz="2000" dirty="0">
                <a:solidFill>
                  <a:srgbClr val="000000"/>
                </a:solidFill>
              </a:rPr>
              <a:t>in the entire service lifecycle, </a:t>
            </a:r>
            <a:endParaRPr lang="en-IN" sz="2000" dirty="0" smtClean="0">
              <a:solidFill>
                <a:srgbClr val="000000"/>
              </a:solidFill>
            </a:endParaRPr>
          </a:p>
          <a:p>
            <a:pPr lvl="0"/>
            <a:r>
              <a:rPr lang="en-IN" sz="2000" dirty="0" smtClean="0">
                <a:solidFill>
                  <a:srgbClr val="000000"/>
                </a:solidFill>
              </a:rPr>
              <a:t>from </a:t>
            </a:r>
            <a:r>
              <a:rPr lang="en-IN" sz="2000" dirty="0">
                <a:solidFill>
                  <a:srgbClr val="000000"/>
                </a:solidFill>
              </a:rPr>
              <a:t>design through the </a:t>
            </a:r>
            <a:r>
              <a:rPr lang="en-IN" sz="2000" dirty="0" smtClean="0">
                <a:solidFill>
                  <a:srgbClr val="000000"/>
                </a:solidFill>
              </a:rPr>
              <a:t>development</a:t>
            </a:r>
          </a:p>
          <a:p>
            <a:pPr lvl="0"/>
            <a:r>
              <a:rPr lang="en-IN" sz="2000" dirty="0" smtClean="0">
                <a:solidFill>
                  <a:srgbClr val="000000"/>
                </a:solidFill>
              </a:rPr>
              <a:t> </a:t>
            </a:r>
            <a:r>
              <a:rPr lang="en-IN" sz="2000" dirty="0">
                <a:solidFill>
                  <a:srgbClr val="000000"/>
                </a:solidFill>
              </a:rPr>
              <a:t>process to production support</a:t>
            </a:r>
            <a:r>
              <a:rPr lang="en-IN" sz="2000" dirty="0" smtClean="0">
                <a:solidFill>
                  <a:srgbClr val="000000"/>
                </a:solidFill>
              </a:rPr>
              <a:t>.</a:t>
            </a:r>
          </a:p>
          <a:p>
            <a:pPr lvl="0"/>
            <a:endParaRPr lang="en-US" sz="2000" dirty="0" smtClean="0">
              <a:solidFill>
                <a:srgbClr val="000000"/>
              </a:solidFill>
            </a:endParaRPr>
          </a:p>
          <a:p>
            <a:pPr marL="342900" indent="-342900">
              <a:buFont typeface="Wingdings" panose="05000000000000000000" pitchFamily="2" charset="2"/>
              <a:buChar char="Ø"/>
            </a:pPr>
            <a:r>
              <a:rPr lang="en-IN" sz="2000" dirty="0" smtClean="0">
                <a:solidFill>
                  <a:srgbClr val="000000"/>
                </a:solidFill>
              </a:rPr>
              <a:t>Reduce </a:t>
            </a:r>
            <a:r>
              <a:rPr lang="en-IN" sz="2000" dirty="0">
                <a:solidFill>
                  <a:srgbClr val="000000"/>
                </a:solidFill>
              </a:rPr>
              <a:t>Lead-time &amp; Increase Quality</a:t>
            </a:r>
            <a:endParaRPr lang="pl-PL" sz="2000" dirty="0">
              <a:solidFill>
                <a:srgbClr val="000000"/>
              </a:solidFill>
            </a:endParaRPr>
          </a:p>
          <a:p>
            <a:pPr marL="342900" lvl="0" indent="-342900">
              <a:buFont typeface="Wingdings" panose="05000000000000000000" pitchFamily="2" charset="2"/>
              <a:buChar char="Ø"/>
            </a:pPr>
            <a:endParaRPr lang="en-US" sz="2000" dirty="0">
              <a:solidFill>
                <a:srgbClr val="000000"/>
              </a:solidFill>
            </a:endParaRPr>
          </a:p>
          <a:p>
            <a:pPr marL="342900" lvl="0" indent="-342900">
              <a:buFont typeface="Wingdings" panose="05000000000000000000" pitchFamily="2" charset="2"/>
              <a:buChar char="Ø"/>
            </a:pPr>
            <a:r>
              <a:rPr lang="en-IN" sz="2000" dirty="0" smtClean="0">
                <a:solidFill>
                  <a:srgbClr val="000000"/>
                </a:solidFill>
              </a:rPr>
              <a:t>Developer </a:t>
            </a:r>
            <a:r>
              <a:rPr lang="en-IN" sz="2000" dirty="0">
                <a:solidFill>
                  <a:srgbClr val="000000"/>
                </a:solidFill>
              </a:rPr>
              <a:t>and operations </a:t>
            </a:r>
            <a:r>
              <a:rPr lang="en-IN" sz="2000" dirty="0" smtClean="0">
                <a:solidFill>
                  <a:srgbClr val="000000"/>
                </a:solidFill>
              </a:rPr>
              <a:t>collaboration</a:t>
            </a:r>
          </a:p>
          <a:p>
            <a:pPr marL="342900" lvl="0" indent="-342900">
              <a:buFont typeface="Wingdings" panose="05000000000000000000" pitchFamily="2" charset="2"/>
              <a:buChar char="Ø"/>
            </a:pPr>
            <a:endParaRPr lang="en-US" sz="2000" dirty="0">
              <a:solidFill>
                <a:srgbClr val="000000"/>
              </a:solidFill>
            </a:endParaRPr>
          </a:p>
          <a:p>
            <a:pPr marL="342900" lvl="0" indent="-342900">
              <a:buFont typeface="Wingdings" panose="05000000000000000000" pitchFamily="2" charset="2"/>
              <a:buChar char="Ø"/>
            </a:pPr>
            <a:r>
              <a:rPr lang="en-IN" sz="2000" dirty="0" smtClean="0">
                <a:solidFill>
                  <a:srgbClr val="000000"/>
                </a:solidFill>
              </a:rPr>
              <a:t>Treating </a:t>
            </a:r>
            <a:r>
              <a:rPr lang="en-IN" sz="2000" dirty="0">
                <a:solidFill>
                  <a:srgbClr val="000000"/>
                </a:solidFill>
              </a:rPr>
              <a:t>your code as </a:t>
            </a:r>
            <a:r>
              <a:rPr lang="en-IN" sz="2000" dirty="0" smtClean="0">
                <a:solidFill>
                  <a:srgbClr val="000000"/>
                </a:solidFill>
              </a:rPr>
              <a:t>an infrastructure</a:t>
            </a:r>
          </a:p>
          <a:p>
            <a:pPr marL="342900" lvl="0" indent="-342900">
              <a:buFont typeface="Wingdings" panose="05000000000000000000" pitchFamily="2" charset="2"/>
              <a:buChar char="Ø"/>
            </a:pPr>
            <a:endParaRPr lang="en-US" sz="2000" dirty="0" smtClean="0">
              <a:solidFill>
                <a:srgbClr val="000000"/>
              </a:solidFill>
            </a:endParaRPr>
          </a:p>
          <a:p>
            <a:pPr marL="342900" lvl="0" indent="-342900">
              <a:buFont typeface="Wingdings" panose="05000000000000000000" pitchFamily="2" charset="2"/>
              <a:buChar char="Ø"/>
            </a:pPr>
            <a:r>
              <a:rPr lang="en-IN" sz="2000" dirty="0" smtClean="0">
                <a:solidFill>
                  <a:srgbClr val="000000"/>
                </a:solidFill>
              </a:rPr>
              <a:t>Automation of CI / CD to achieve the </a:t>
            </a:r>
          </a:p>
          <a:p>
            <a:pPr lvl="0"/>
            <a:r>
              <a:rPr lang="en-IN" sz="2000" dirty="0" smtClean="0">
                <a:solidFill>
                  <a:srgbClr val="000000"/>
                </a:solidFill>
              </a:rPr>
              <a:t>     goal of Continuous Delivery</a:t>
            </a:r>
          </a:p>
          <a:p>
            <a:pPr marL="342900" lvl="0" indent="-342900">
              <a:buFont typeface="Wingdings" panose="05000000000000000000" pitchFamily="2" charset="2"/>
              <a:buChar char="Ø"/>
            </a:pPr>
            <a:endParaRPr lang="en-IN" sz="2000" dirty="0">
              <a:solidFill>
                <a:srgbClr val="000000"/>
              </a:solidFill>
            </a:endParaRPr>
          </a:p>
          <a:p>
            <a:pPr marL="342900" lvl="0" indent="-342900">
              <a:buFont typeface="Wingdings" panose="05000000000000000000" pitchFamily="2" charset="2"/>
              <a:buChar char="Ø"/>
            </a:pPr>
            <a:r>
              <a:rPr lang="en-IN" sz="2000" dirty="0" smtClean="0">
                <a:solidFill>
                  <a:srgbClr val="000000"/>
                </a:solidFill>
              </a:rPr>
              <a:t>A tool-chain approach</a:t>
            </a:r>
            <a:endParaRPr lang="en-IN" sz="2000" dirty="0">
              <a:solidFill>
                <a:srgbClr val="000000"/>
              </a:solidFill>
            </a:endParaRPr>
          </a:p>
        </p:txBody>
      </p:sp>
    </p:spTree>
    <p:extLst>
      <p:ext uri="{BB962C8B-B14F-4D97-AF65-F5344CB8AC3E}">
        <p14:creationId xmlns:p14="http://schemas.microsoft.com/office/powerpoint/2010/main" val="628178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43" y="1577776"/>
            <a:ext cx="3478292" cy="3263154"/>
          </a:xfrm>
        </p:spPr>
        <p:txBody>
          <a:bodyPr>
            <a:normAutofit/>
          </a:bodyPr>
          <a:lstStyle/>
          <a:p>
            <a:pPr>
              <a:buFont typeface="Wingdings" panose="05000000000000000000" pitchFamily="2" charset="2"/>
              <a:buChar char="Ø"/>
            </a:pPr>
            <a:r>
              <a:rPr lang="pl-PL" dirty="0">
                <a:latin typeface="+mn-lt"/>
              </a:rPr>
              <a:t>Source Code </a:t>
            </a:r>
            <a:r>
              <a:rPr lang="pl-PL" dirty="0" smtClean="0">
                <a:latin typeface="+mn-lt"/>
              </a:rPr>
              <a:t>Repository</a:t>
            </a:r>
            <a:endParaRPr lang="en-US" dirty="0">
              <a:latin typeface="+mn-lt"/>
            </a:endParaRPr>
          </a:p>
          <a:p>
            <a:pPr>
              <a:buFont typeface="Wingdings" panose="05000000000000000000" pitchFamily="2" charset="2"/>
              <a:buChar char="Ø"/>
            </a:pPr>
            <a:r>
              <a:rPr lang="pl-PL" dirty="0">
                <a:latin typeface="+mn-lt"/>
              </a:rPr>
              <a:t>Build </a:t>
            </a:r>
            <a:r>
              <a:rPr lang="pl-PL" dirty="0" smtClean="0">
                <a:latin typeface="+mn-lt"/>
              </a:rPr>
              <a:t>Server</a:t>
            </a:r>
            <a:endParaRPr lang="en-US" dirty="0" smtClean="0">
              <a:latin typeface="+mn-lt"/>
            </a:endParaRPr>
          </a:p>
          <a:p>
            <a:pPr>
              <a:buFont typeface="Wingdings" panose="05000000000000000000" pitchFamily="2" charset="2"/>
              <a:buChar char="Ø"/>
            </a:pPr>
            <a:r>
              <a:rPr lang="pl-PL" dirty="0">
                <a:latin typeface="+mn-lt"/>
              </a:rPr>
              <a:t>Configuration </a:t>
            </a:r>
            <a:r>
              <a:rPr lang="pl-PL" dirty="0" smtClean="0">
                <a:latin typeface="+mn-lt"/>
              </a:rPr>
              <a:t>Management</a:t>
            </a:r>
            <a:endParaRPr lang="en-US" dirty="0" smtClean="0">
              <a:latin typeface="+mn-lt"/>
            </a:endParaRPr>
          </a:p>
          <a:p>
            <a:pPr>
              <a:buFont typeface="Wingdings" panose="05000000000000000000" pitchFamily="2" charset="2"/>
              <a:buChar char="Ø"/>
            </a:pPr>
            <a:r>
              <a:rPr lang="pl-PL" dirty="0">
                <a:latin typeface="+mn-lt"/>
              </a:rPr>
              <a:t>Virtual </a:t>
            </a:r>
            <a:r>
              <a:rPr lang="pl-PL" dirty="0" smtClean="0">
                <a:latin typeface="+mn-lt"/>
              </a:rPr>
              <a:t>Infrastructure</a:t>
            </a:r>
            <a:endParaRPr lang="en-US" dirty="0" smtClean="0">
              <a:latin typeface="+mn-lt"/>
            </a:endParaRPr>
          </a:p>
          <a:p>
            <a:pPr>
              <a:buFont typeface="Wingdings" panose="05000000000000000000" pitchFamily="2" charset="2"/>
              <a:buChar char="Ø"/>
            </a:pPr>
            <a:r>
              <a:rPr lang="pl-PL" dirty="0">
                <a:latin typeface="+mn-lt"/>
              </a:rPr>
              <a:t>Test </a:t>
            </a:r>
            <a:r>
              <a:rPr lang="pl-PL" dirty="0" smtClean="0">
                <a:latin typeface="+mn-lt"/>
              </a:rPr>
              <a:t>Automation</a:t>
            </a:r>
            <a:endParaRPr lang="en-US" dirty="0" smtClean="0">
              <a:latin typeface="+mn-lt"/>
            </a:endParaRPr>
          </a:p>
          <a:p>
            <a:pPr>
              <a:buFont typeface="Wingdings" panose="05000000000000000000" pitchFamily="2" charset="2"/>
              <a:buChar char="Ø"/>
            </a:pPr>
            <a:r>
              <a:rPr lang="pl-PL" dirty="0">
                <a:latin typeface="+mn-lt"/>
              </a:rPr>
              <a:t>Pipeline Orchestration</a:t>
            </a:r>
          </a:p>
        </p:txBody>
      </p:sp>
      <p:sp>
        <p:nvSpPr>
          <p:cNvPr id="6" name="Title 5"/>
          <p:cNvSpPr>
            <a:spLocks noGrp="1"/>
          </p:cNvSpPr>
          <p:nvPr>
            <p:ph type="title"/>
          </p:nvPr>
        </p:nvSpPr>
        <p:spPr>
          <a:xfrm>
            <a:off x="176571" y="282434"/>
            <a:ext cx="6762115" cy="1143000"/>
          </a:xfrm>
        </p:spPr>
        <p:txBody>
          <a:bodyPr/>
          <a:lstStyle/>
          <a:p>
            <a:pPr lvl="0"/>
            <a:r>
              <a:rPr lang="en-IN" sz="2800" dirty="0"/>
              <a:t>What Tools Are Used in DevOps</a:t>
            </a:r>
            <a:endParaRPr lang="pl-PL" sz="2800"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6</a:t>
            </a:fld>
            <a:endParaRPr lang="en-US" noProof="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34" y="860612"/>
            <a:ext cx="5647765" cy="4572000"/>
          </a:xfrm>
          <a:prstGeom prst="rect">
            <a:avLst/>
          </a:prstGeom>
        </p:spPr>
      </p:pic>
    </p:spTree>
    <p:extLst>
      <p:ext uri="{BB962C8B-B14F-4D97-AF65-F5344CB8AC3E}">
        <p14:creationId xmlns:p14="http://schemas.microsoft.com/office/powerpoint/2010/main" val="3128533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188720"/>
            <a:ext cx="8229600" cy="4809577"/>
          </a:xfrm>
        </p:spPr>
        <p:txBody>
          <a:bodyPr/>
          <a:lstStyle/>
          <a:p>
            <a:pPr marL="0" lvl="0" indent="0" algn="just">
              <a:buClr>
                <a:srgbClr val="616161"/>
              </a:buClr>
              <a:buNone/>
            </a:pPr>
            <a:r>
              <a:rPr lang="en-US" sz="1800" b="1" dirty="0">
                <a:solidFill>
                  <a:srgbClr val="000000"/>
                </a:solidFill>
              </a:rPr>
              <a:t>DevOps</a:t>
            </a:r>
            <a:r>
              <a:rPr lang="en-US" sz="1800" dirty="0">
                <a:solidFill>
                  <a:srgbClr val="000000"/>
                </a:solidFill>
              </a:rPr>
              <a:t> is a response to the growing awareness that there is a disconnect between what is traditionally considered </a:t>
            </a:r>
            <a:r>
              <a:rPr lang="en-US" sz="1800" u="sng" dirty="0">
                <a:solidFill>
                  <a:srgbClr val="000000"/>
                </a:solidFill>
              </a:rPr>
              <a:t>development activity</a:t>
            </a:r>
            <a:r>
              <a:rPr lang="en-US" sz="1800" dirty="0">
                <a:solidFill>
                  <a:srgbClr val="000000"/>
                </a:solidFill>
              </a:rPr>
              <a:t> and what is traditionally considered </a:t>
            </a:r>
            <a:r>
              <a:rPr lang="en-US" sz="1800" u="sng" dirty="0">
                <a:solidFill>
                  <a:srgbClr val="000000"/>
                </a:solidFill>
              </a:rPr>
              <a:t>operations activity</a:t>
            </a:r>
            <a:r>
              <a:rPr lang="en-US" sz="1800" dirty="0">
                <a:solidFill>
                  <a:srgbClr val="000000"/>
                </a:solidFill>
              </a:rPr>
              <a:t>. This disconnect often manifests itself as conflict and inefficiency</a:t>
            </a:r>
            <a:r>
              <a:rPr lang="en-US" sz="1800" dirty="0" smtClean="0">
                <a:solidFill>
                  <a:srgbClr val="000000"/>
                </a:solidFill>
              </a:rPr>
              <a:t>.</a:t>
            </a:r>
            <a:endParaRPr lang="pl-PL" sz="1800" dirty="0" smtClean="0">
              <a:solidFill>
                <a:srgbClr val="000000"/>
              </a:solidFill>
            </a:endParaRPr>
          </a:p>
          <a:p>
            <a:pPr marL="0" lvl="0" indent="0" algn="just">
              <a:buClr>
                <a:srgbClr val="616161"/>
              </a:buClr>
              <a:buNone/>
            </a:pPr>
            <a:r>
              <a:rPr lang="en-US" sz="1800" b="1" dirty="0" smtClean="0">
                <a:solidFill>
                  <a:srgbClr val="000000"/>
                </a:solidFill>
              </a:rPr>
              <a:t>DevOps</a:t>
            </a:r>
            <a:r>
              <a:rPr lang="en-US" sz="1800" dirty="0" smtClean="0">
                <a:solidFill>
                  <a:srgbClr val="000000"/>
                </a:solidFill>
              </a:rPr>
              <a:t> is</a:t>
            </a:r>
            <a:r>
              <a:rPr lang="pl-PL" sz="1800" dirty="0" smtClean="0">
                <a:solidFill>
                  <a:srgbClr val="000000"/>
                </a:solidFill>
              </a:rPr>
              <a:t> </a:t>
            </a:r>
            <a:r>
              <a:rPr lang="en-US" sz="1800" dirty="0" smtClean="0">
                <a:solidFill>
                  <a:srgbClr val="000000"/>
                </a:solidFill>
              </a:rPr>
              <a:t>an </a:t>
            </a:r>
            <a:r>
              <a:rPr lang="en-US" sz="1800" u="sng" dirty="0">
                <a:solidFill>
                  <a:srgbClr val="000000"/>
                </a:solidFill>
              </a:rPr>
              <a:t>umbrella concept</a:t>
            </a:r>
            <a:r>
              <a:rPr lang="en-US" sz="1800" dirty="0">
                <a:solidFill>
                  <a:srgbClr val="000000"/>
                </a:solidFill>
              </a:rPr>
              <a:t> that refers to anything that </a:t>
            </a:r>
            <a:r>
              <a:rPr lang="en-US" sz="1800" dirty="0" err="1">
                <a:solidFill>
                  <a:srgbClr val="000000"/>
                </a:solidFill>
              </a:rPr>
              <a:t>smoothes</a:t>
            </a:r>
            <a:r>
              <a:rPr lang="en-US" sz="1800" dirty="0">
                <a:solidFill>
                  <a:srgbClr val="000000"/>
                </a:solidFill>
              </a:rPr>
              <a:t> out the interaction between development and operations</a:t>
            </a:r>
            <a:r>
              <a:rPr lang="en-US" sz="1800" dirty="0" smtClean="0">
                <a:solidFill>
                  <a:srgbClr val="000000"/>
                </a:solidFill>
              </a:rPr>
              <a:t>.</a:t>
            </a:r>
            <a:endParaRPr lang="pl-PL" sz="1800" dirty="0" smtClean="0">
              <a:solidFill>
                <a:srgbClr val="000000"/>
              </a:solidFill>
            </a:endParaRPr>
          </a:p>
        </p:txBody>
      </p:sp>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7</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a:t>What is DevOps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238" y="3428999"/>
            <a:ext cx="3809524" cy="2717461"/>
          </a:xfrm>
          <a:prstGeom prst="rect">
            <a:avLst/>
          </a:prstGeom>
        </p:spPr>
      </p:pic>
    </p:spTree>
    <p:extLst>
      <p:ext uri="{BB962C8B-B14F-4D97-AF65-F5344CB8AC3E}">
        <p14:creationId xmlns:p14="http://schemas.microsoft.com/office/powerpoint/2010/main" val="2920018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402080"/>
            <a:ext cx="8229600" cy="4596217"/>
          </a:xfrm>
        </p:spPr>
        <p:txBody>
          <a:bodyPr/>
          <a:lstStyle/>
          <a:p>
            <a:pPr marL="0" lvl="0" indent="0">
              <a:buClr>
                <a:srgbClr val="616161"/>
              </a:buClr>
              <a:buNone/>
            </a:pPr>
            <a:r>
              <a:rPr lang="en-US" sz="1800" b="1" dirty="0">
                <a:solidFill>
                  <a:srgbClr val="000000"/>
                </a:solidFill>
              </a:rPr>
              <a:t>DevOps</a:t>
            </a:r>
            <a:r>
              <a:rPr lang="en-US" sz="1800" dirty="0">
                <a:solidFill>
                  <a:srgbClr val="000000"/>
                </a:solidFill>
              </a:rPr>
              <a:t> is a cultural shift and collaboration (between development, operations and testing)</a:t>
            </a:r>
            <a:r>
              <a:rPr lang="pl-PL" sz="1800" dirty="0">
                <a:solidFill>
                  <a:srgbClr val="000000"/>
                </a:solidFill>
              </a:rPr>
              <a:t> and</a:t>
            </a:r>
            <a:r>
              <a:rPr lang="en-US" sz="1800" dirty="0">
                <a:solidFill>
                  <a:srgbClr val="000000"/>
                </a:solidFill>
              </a:rPr>
              <a:t> there is no single DevOps tool</a:t>
            </a:r>
            <a:r>
              <a:rPr lang="pl-PL" sz="1800" dirty="0">
                <a:solidFill>
                  <a:srgbClr val="000000"/>
                </a:solidFill>
              </a:rPr>
              <a:t>.</a:t>
            </a:r>
            <a:r>
              <a:rPr lang="en-US" sz="1800" dirty="0">
                <a:solidFill>
                  <a:srgbClr val="000000"/>
                </a:solidFill>
              </a:rPr>
              <a:t> </a:t>
            </a:r>
            <a:r>
              <a:rPr lang="pl-PL" sz="1800" dirty="0" smtClean="0">
                <a:solidFill>
                  <a:srgbClr val="000000"/>
                </a:solidFill>
              </a:rPr>
              <a:t>I</a:t>
            </a:r>
            <a:r>
              <a:rPr lang="en-US" sz="1800" dirty="0" smtClean="0">
                <a:solidFill>
                  <a:srgbClr val="000000"/>
                </a:solidFill>
              </a:rPr>
              <a:t>t </a:t>
            </a:r>
            <a:r>
              <a:rPr lang="en-US" sz="1800" dirty="0">
                <a:solidFill>
                  <a:srgbClr val="000000"/>
                </a:solidFill>
              </a:rPr>
              <a:t>is rather a set (or "DevOps </a:t>
            </a:r>
            <a:r>
              <a:rPr lang="en-US" sz="1800" dirty="0" err="1">
                <a:solidFill>
                  <a:srgbClr val="000000"/>
                </a:solidFill>
              </a:rPr>
              <a:t>toolchain</a:t>
            </a:r>
            <a:r>
              <a:rPr lang="en-US" sz="1800" dirty="0">
                <a:solidFill>
                  <a:srgbClr val="000000"/>
                </a:solidFill>
              </a:rPr>
              <a:t>") consisting of multiple tools.</a:t>
            </a:r>
            <a:r>
              <a:rPr lang="pl-PL" sz="1800" dirty="0">
                <a:solidFill>
                  <a:srgbClr val="000000"/>
                </a:solidFill>
              </a:rPr>
              <a:t> </a:t>
            </a:r>
            <a:endParaRPr lang="pl-PL" sz="1800" dirty="0" smtClean="0">
              <a:solidFill>
                <a:srgbClr val="000000"/>
              </a:solidFill>
            </a:endParaRPr>
          </a:p>
          <a:p>
            <a:pPr marL="0" lvl="0" indent="0">
              <a:buClr>
                <a:srgbClr val="616161"/>
              </a:buClr>
              <a:buNone/>
            </a:pPr>
            <a:r>
              <a:rPr lang="en-US" sz="1800" b="1" dirty="0" smtClean="0">
                <a:solidFill>
                  <a:srgbClr val="000000"/>
                </a:solidFill>
              </a:rPr>
              <a:t>DevOps</a:t>
            </a:r>
            <a:r>
              <a:rPr lang="en-US" sz="1800" dirty="0" smtClean="0">
                <a:solidFill>
                  <a:srgbClr val="000000"/>
                </a:solidFill>
              </a:rPr>
              <a:t> </a:t>
            </a:r>
            <a:r>
              <a:rPr lang="en-US" sz="1800" dirty="0">
                <a:solidFill>
                  <a:srgbClr val="000000"/>
                </a:solidFill>
              </a:rPr>
              <a:t>tools fit into one or more of </a:t>
            </a:r>
            <a:r>
              <a:rPr lang="pl-PL" sz="1800" dirty="0">
                <a:solidFill>
                  <a:srgbClr val="000000"/>
                </a:solidFill>
              </a:rPr>
              <a:t>the below</a:t>
            </a:r>
            <a:r>
              <a:rPr lang="en-US" sz="1800" dirty="0">
                <a:solidFill>
                  <a:srgbClr val="000000"/>
                </a:solidFill>
              </a:rPr>
              <a:t> categories which is reflective of key aspects of the software development and delivery process</a:t>
            </a:r>
            <a:r>
              <a:rPr lang="pl-PL" sz="1800" dirty="0">
                <a:solidFill>
                  <a:srgbClr val="000000"/>
                </a:solidFill>
              </a:rPr>
              <a:t>.</a:t>
            </a:r>
          </a:p>
          <a:p>
            <a:endParaRPr lang="pl-PL" dirty="0"/>
          </a:p>
        </p:txBody>
      </p:sp>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8</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smtClean="0"/>
              <a:t>What is DevOps ?</a:t>
            </a:r>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974" y="3287731"/>
            <a:ext cx="4521164" cy="2560815"/>
          </a:xfrm>
          <a:prstGeom prst="rect">
            <a:avLst/>
          </a:prstGeom>
        </p:spPr>
      </p:pic>
    </p:spTree>
    <p:extLst>
      <p:ext uri="{BB962C8B-B14F-4D97-AF65-F5344CB8AC3E}">
        <p14:creationId xmlns:p14="http://schemas.microsoft.com/office/powerpoint/2010/main" val="2448495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9</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00330"/>
            <a:ext cx="9143999" cy="5928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7933" y="17931"/>
            <a:ext cx="4770858" cy="400110"/>
          </a:xfrm>
          <a:prstGeom prst="rect">
            <a:avLst/>
          </a:prstGeom>
          <a:noFill/>
        </p:spPr>
        <p:txBody>
          <a:bodyPr wrap="none" rtlCol="0">
            <a:spAutoFit/>
          </a:bodyPr>
          <a:lstStyle/>
          <a:p>
            <a:r>
              <a:rPr lang="en-US" sz="2000" dirty="0" smtClean="0"/>
              <a:t>Key Components of DevOps </a:t>
            </a:r>
            <a:r>
              <a:rPr lang="en-US" sz="2000" dirty="0"/>
              <a:t>by </a:t>
            </a:r>
            <a:r>
              <a:rPr lang="en-US" sz="2000" dirty="0" err="1"/>
              <a:t>Eficode</a:t>
            </a:r>
            <a:r>
              <a:rPr lang="en-US" sz="2000" dirty="0"/>
              <a:t> </a:t>
            </a:r>
            <a:endParaRPr lang="en-IN" sz="2000" dirty="0" smtClean="0"/>
          </a:p>
        </p:txBody>
      </p:sp>
    </p:spTree>
    <p:extLst>
      <p:ext uri="{BB962C8B-B14F-4D97-AF65-F5344CB8AC3E}">
        <p14:creationId xmlns:p14="http://schemas.microsoft.com/office/powerpoint/2010/main" val="2066505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hite 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0.xml><?xml version="1.0" encoding="utf-8"?>
<a:theme xmlns:a="http://schemas.openxmlformats.org/drawingml/2006/main" name="Mack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1.xml><?xml version="1.0" encoding="utf-8"?>
<a:theme xmlns:a="http://schemas.openxmlformats.org/drawingml/2006/main" name="UD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2.xml><?xml version="1.0" encoding="utf-8"?>
<a:theme xmlns:a="http://schemas.openxmlformats.org/drawingml/2006/main" name="Eicher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3.xml><?xml version="1.0" encoding="utf-8"?>
<a:theme xmlns:a="http://schemas.openxmlformats.org/drawingml/2006/main" name="Black">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4.xml><?xml version="1.0" encoding="utf-8"?>
<a:theme xmlns:a="http://schemas.openxmlformats.org/drawingml/2006/main" name="1_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5.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3.xml><?xml version="1.0" encoding="utf-8"?>
<a:theme xmlns:a="http://schemas.openxmlformats.org/drawingml/2006/main" name="Glob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4.xml><?xml version="1.0" encoding="utf-8"?>
<a:theme xmlns:a="http://schemas.openxmlformats.org/drawingml/2006/main" name="Bridg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5.xml><?xml version="1.0" encoding="utf-8"?>
<a:theme xmlns:a="http://schemas.openxmlformats.org/drawingml/2006/main" name="Volvo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6.xml><?xml version="1.0" encoding="utf-8"?>
<a:theme xmlns:a="http://schemas.openxmlformats.org/drawingml/2006/main" name="Buse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7.xml><?xml version="1.0" encoding="utf-8"?>
<a:theme xmlns:a="http://schemas.openxmlformats.org/drawingml/2006/main" name="VC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8.xml><?xml version="1.0" encoding="utf-8"?>
<a:theme xmlns:a="http://schemas.openxmlformats.org/drawingml/2006/main" name="Penta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9.xml><?xml version="1.0" encoding="utf-8"?>
<a:theme xmlns:a="http://schemas.openxmlformats.org/drawingml/2006/main" name="Renault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DC417C2CDDB408E1920280E830004" ma:contentTypeVersion="0" ma:contentTypeDescription="Create a new document." ma:contentTypeScope="" ma:versionID="3475e0694f8a363f6e596858df638e1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E2CDD4-E49D-40D9-9277-B2F8E12EC361}">
  <ds:schemaRefs>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D6164F6E-8726-478C-AFAF-4AD76F627C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3875826-A2F4-4328-9DCA-1ECE61E64C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1445</Words>
  <Application>Microsoft Office PowerPoint</Application>
  <PresentationFormat>On-screen Show (4:3)</PresentationFormat>
  <Paragraphs>224</Paragraphs>
  <Slides>19</Slides>
  <Notes>12</Notes>
  <HiddenSlides>3</HiddenSlides>
  <MMClips>0</MMClips>
  <ScaleCrop>false</ScaleCrop>
  <HeadingPairs>
    <vt:vector size="4" baseType="variant">
      <vt:variant>
        <vt:lpstr>Theme</vt:lpstr>
      </vt:variant>
      <vt:variant>
        <vt:i4>14</vt:i4>
      </vt:variant>
      <vt:variant>
        <vt:lpstr>Slide Titles</vt:lpstr>
      </vt:variant>
      <vt:variant>
        <vt:i4>19</vt:i4>
      </vt:variant>
    </vt:vector>
  </HeadingPairs>
  <TitlesOfParts>
    <vt:vector size="33" baseType="lpstr">
      <vt:lpstr>1_White Volvo Group IT</vt:lpstr>
      <vt:lpstr>White_Volvo Group IT</vt:lpstr>
      <vt:lpstr>Globe_Volvo Group IT</vt:lpstr>
      <vt:lpstr>Bridge_Volvo Group IT</vt:lpstr>
      <vt:lpstr>Volvo Trucks_Volvo Group IT</vt:lpstr>
      <vt:lpstr>Buses_Volvo Group IT</vt:lpstr>
      <vt:lpstr>VCE_Volvo Group IT</vt:lpstr>
      <vt:lpstr>Penta_Volvo Group IT</vt:lpstr>
      <vt:lpstr>Renault Trucks_Volvo Group IT</vt:lpstr>
      <vt:lpstr>Mack Trucks_Volvo Group IT</vt:lpstr>
      <vt:lpstr>UD Trucks_Volvo Group IT</vt:lpstr>
      <vt:lpstr>Eicher_Volvo Group IT</vt:lpstr>
      <vt:lpstr>Black</vt:lpstr>
      <vt:lpstr>1_White_Volvo Group IT</vt:lpstr>
      <vt:lpstr>Shared IT Services DevOps- Transformation  Introduction </vt:lpstr>
      <vt:lpstr>Agenda</vt:lpstr>
      <vt:lpstr>Team Introduction </vt:lpstr>
      <vt:lpstr>Mission: DevOps Transformation</vt:lpstr>
      <vt:lpstr>What is DevOps ?</vt:lpstr>
      <vt:lpstr>What Tools Are Used in DevOps</vt:lpstr>
      <vt:lpstr>What is DevOps ?</vt:lpstr>
      <vt:lpstr>What is DevOps ?</vt:lpstr>
      <vt:lpstr>PowerPoint Presentation</vt:lpstr>
      <vt:lpstr>Why DevOps ? </vt:lpstr>
      <vt:lpstr>Where DevOps is applicable ?</vt:lpstr>
      <vt:lpstr>DevOps maturity levels</vt:lpstr>
      <vt:lpstr>DevOps Pilot scenario – Eficode work</vt:lpstr>
      <vt:lpstr>Roles and responsibilities</vt:lpstr>
      <vt:lpstr>Time plan</vt:lpstr>
      <vt:lpstr>Costs</vt:lpstr>
      <vt:lpstr>Key message</vt:lpstr>
      <vt:lpstr>Our expectations and more info</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2011-06-19T11:34:50Z</dcterms:created>
  <dcterms:modified xsi:type="dcterms:W3CDTF">2017-04-21T04:16:40Z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0x010100F82DC417C2CDDB408E1920280E830004</vt:lpwstr>
  </property>
</Properties>
</file>