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Understanding </a:t>
          </a:r>
          <a:r>
            <a:rPr lang="en-US" dirty="0" err="1"/>
            <a:t>SPRing</a:t>
          </a:r>
          <a:r>
            <a:rPr lang="en-US" dirty="0"/>
            <a:t> framework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Creating Beans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Working with different configurations</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Understanding </a:t>
          </a:r>
          <a:r>
            <a:rPr lang="en-US" sz="1800" kern="1200" dirty="0" err="1"/>
            <a:t>SPRing</a:t>
          </a:r>
          <a:r>
            <a:rPr lang="en-US" sz="1800" kern="1200" dirty="0"/>
            <a:t> framework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Creating Beans</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Working with different configurations</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3/4/2022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3/4/2022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3/4/2022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3/4/2022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3/4/2022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Spring 5</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Core MVC REST DATA JPA DATA REST</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8852F-E356-442C-9A81-223BAA9C7AC9}"/>
              </a:ext>
            </a:extLst>
          </p:cNvPr>
          <p:cNvSpPr>
            <a:spLocks noGrp="1"/>
          </p:cNvSpPr>
          <p:nvPr>
            <p:ph type="title"/>
          </p:nvPr>
        </p:nvSpPr>
        <p:spPr/>
        <p:txBody>
          <a:bodyPr/>
          <a:lstStyle/>
          <a:p>
            <a:r>
              <a:rPr lang="en-IN" dirty="0"/>
              <a:t>AOP and Instrumentation</a:t>
            </a:r>
          </a:p>
        </p:txBody>
      </p:sp>
      <p:sp>
        <p:nvSpPr>
          <p:cNvPr id="3" name="Content Placeholder 2">
            <a:extLst>
              <a:ext uri="{FF2B5EF4-FFF2-40B4-BE49-F238E27FC236}">
                <a16:creationId xmlns:a16="http://schemas.microsoft.com/office/drawing/2014/main" id="{0720357A-2884-4A8E-81E4-F7F51114DFB5}"/>
              </a:ext>
            </a:extLst>
          </p:cNvPr>
          <p:cNvSpPr>
            <a:spLocks noGrp="1"/>
          </p:cNvSpPr>
          <p:nvPr>
            <p:ph idx="1"/>
          </p:nvPr>
        </p:nvSpPr>
        <p:spPr/>
        <p:txBody>
          <a:bodyPr/>
          <a:lstStyle/>
          <a:p>
            <a:r>
              <a:rPr lang="en-US" dirty="0"/>
              <a:t>The spring-</a:t>
            </a:r>
            <a:r>
              <a:rPr lang="en-US" dirty="0" err="1"/>
              <a:t>aop</a:t>
            </a:r>
            <a:r>
              <a:rPr lang="en-US" dirty="0"/>
              <a:t> module provides an AOP Alliance-compliant aspect-oriented programming implementation allowing you to define, for example, method interceptors and pointcuts to cleanly decouple code that implements functionality that should be separated. Using source-level metadata functionality, you can also incorporate behavioral information into your code, in a manner similar to that of .NET attributes.</a:t>
            </a:r>
            <a:endParaRPr lang="en-IN" dirty="0"/>
          </a:p>
        </p:txBody>
      </p:sp>
    </p:spTree>
    <p:extLst>
      <p:ext uri="{BB962C8B-B14F-4D97-AF65-F5344CB8AC3E}">
        <p14:creationId xmlns:p14="http://schemas.microsoft.com/office/powerpoint/2010/main" val="297645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390A-ECE5-497F-A5E0-FE8FFCD7E5EA}"/>
              </a:ext>
            </a:extLst>
          </p:cNvPr>
          <p:cNvSpPr>
            <a:spLocks noGrp="1"/>
          </p:cNvSpPr>
          <p:nvPr>
            <p:ph type="title"/>
          </p:nvPr>
        </p:nvSpPr>
        <p:spPr/>
        <p:txBody>
          <a:bodyPr/>
          <a:lstStyle/>
          <a:p>
            <a:r>
              <a:rPr lang="en-US" dirty="0"/>
              <a:t>Messaging</a:t>
            </a:r>
            <a:endParaRPr lang="en-IN" dirty="0"/>
          </a:p>
        </p:txBody>
      </p:sp>
      <p:sp>
        <p:nvSpPr>
          <p:cNvPr id="3" name="Content Placeholder 2">
            <a:extLst>
              <a:ext uri="{FF2B5EF4-FFF2-40B4-BE49-F238E27FC236}">
                <a16:creationId xmlns:a16="http://schemas.microsoft.com/office/drawing/2014/main" id="{5ADD49DB-AF1C-44EE-BBD1-01CE6AA5BF62}"/>
              </a:ext>
            </a:extLst>
          </p:cNvPr>
          <p:cNvSpPr>
            <a:spLocks noGrp="1"/>
          </p:cNvSpPr>
          <p:nvPr>
            <p:ph idx="1"/>
          </p:nvPr>
        </p:nvSpPr>
        <p:spPr/>
        <p:txBody>
          <a:bodyPr/>
          <a:lstStyle/>
          <a:p>
            <a:r>
              <a:rPr lang="en-US" dirty="0"/>
              <a:t>Spring Framework 4 includes a spring-messaging module with key abstractions from the Spring Integration project such as Message, </a:t>
            </a:r>
            <a:r>
              <a:rPr lang="en-US" dirty="0" err="1"/>
              <a:t>MessageChannel</a:t>
            </a:r>
            <a:r>
              <a:rPr lang="en-US" dirty="0"/>
              <a:t>, </a:t>
            </a:r>
            <a:r>
              <a:rPr lang="en-US" dirty="0" err="1"/>
              <a:t>MessageHandler</a:t>
            </a:r>
            <a:r>
              <a:rPr lang="en-US" dirty="0"/>
              <a:t>, and others to serve as a foundation for messaging-based applications. The module also includes a set of annotations for mapping messages to methods, similar to the Spring MVC annotation based programming model. </a:t>
            </a:r>
            <a:endParaRPr lang="en-IN" dirty="0"/>
          </a:p>
        </p:txBody>
      </p:sp>
    </p:spTree>
    <p:extLst>
      <p:ext uri="{BB962C8B-B14F-4D97-AF65-F5344CB8AC3E}">
        <p14:creationId xmlns:p14="http://schemas.microsoft.com/office/powerpoint/2010/main" val="2284881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C2878-C217-47B5-8A2E-DF1BDD0783B2}"/>
              </a:ext>
            </a:extLst>
          </p:cNvPr>
          <p:cNvSpPr>
            <a:spLocks noGrp="1"/>
          </p:cNvSpPr>
          <p:nvPr>
            <p:ph type="title"/>
          </p:nvPr>
        </p:nvSpPr>
        <p:spPr/>
        <p:txBody>
          <a:bodyPr/>
          <a:lstStyle/>
          <a:p>
            <a:r>
              <a:rPr lang="en-US" dirty="0"/>
              <a:t>Data Access / Integration</a:t>
            </a:r>
            <a:endParaRPr lang="en-IN" dirty="0"/>
          </a:p>
        </p:txBody>
      </p:sp>
      <p:sp>
        <p:nvSpPr>
          <p:cNvPr id="3" name="Content Placeholder 2">
            <a:extLst>
              <a:ext uri="{FF2B5EF4-FFF2-40B4-BE49-F238E27FC236}">
                <a16:creationId xmlns:a16="http://schemas.microsoft.com/office/drawing/2014/main" id="{826563F7-AF91-49C0-AB31-7A124C3EA1ED}"/>
              </a:ext>
            </a:extLst>
          </p:cNvPr>
          <p:cNvSpPr>
            <a:spLocks noGrp="1"/>
          </p:cNvSpPr>
          <p:nvPr>
            <p:ph idx="1"/>
          </p:nvPr>
        </p:nvSpPr>
        <p:spPr/>
        <p:txBody>
          <a:bodyPr>
            <a:normAutofit lnSpcReduction="10000"/>
          </a:bodyPr>
          <a:lstStyle/>
          <a:p>
            <a:r>
              <a:rPr lang="en-US" dirty="0"/>
              <a:t>The Data Access/Integration layer consists of the JDBC, ORM, OXM, JMS, and Transaction modules. </a:t>
            </a:r>
          </a:p>
          <a:p>
            <a:r>
              <a:rPr lang="en-US" dirty="0"/>
              <a:t>The spring-</a:t>
            </a:r>
            <a:r>
              <a:rPr lang="en-US" dirty="0" err="1"/>
              <a:t>jdbc</a:t>
            </a:r>
            <a:r>
              <a:rPr lang="en-US" dirty="0"/>
              <a:t> module provides a JDBC-abstraction layer that removes the need to do tedious JDBC coding and parsing of database-vendor specific error codes.</a:t>
            </a:r>
          </a:p>
          <a:p>
            <a:r>
              <a:rPr lang="en-US" dirty="0"/>
              <a:t> The spring-</a:t>
            </a:r>
            <a:r>
              <a:rPr lang="en-US" dirty="0" err="1"/>
              <a:t>tx</a:t>
            </a:r>
            <a:r>
              <a:rPr lang="en-US" dirty="0"/>
              <a:t> module supports programmatic and declarative transaction management for classes that implement special interfaces and for all your POJOs (Plain Old Java Objects). </a:t>
            </a:r>
          </a:p>
          <a:p>
            <a:r>
              <a:rPr lang="en-US" dirty="0"/>
              <a:t>The spring-</a:t>
            </a:r>
            <a:r>
              <a:rPr lang="en-US" dirty="0" err="1"/>
              <a:t>orm</a:t>
            </a:r>
            <a:r>
              <a:rPr lang="en-US" dirty="0"/>
              <a:t> module provides integration layers for popular object-relational mapping APIs, including JPA and Hibernate. Using the spring-</a:t>
            </a:r>
            <a:r>
              <a:rPr lang="en-US" dirty="0" err="1"/>
              <a:t>orm</a:t>
            </a:r>
            <a:r>
              <a:rPr lang="en-US" dirty="0"/>
              <a:t> module you can use these O/R-mapping frameworks in combination with all of the other features Spring offers, such as the simple declarative transaction management feature mentioned previously. </a:t>
            </a:r>
          </a:p>
          <a:p>
            <a:r>
              <a:rPr lang="en-US" dirty="0"/>
              <a:t>The spring-</a:t>
            </a:r>
            <a:r>
              <a:rPr lang="en-US" dirty="0" err="1"/>
              <a:t>oxm</a:t>
            </a:r>
            <a:r>
              <a:rPr lang="en-US" dirty="0"/>
              <a:t> module provides an abstraction layer that supports Object/XML mapping implementations such as JAXB, Castor, </a:t>
            </a:r>
            <a:r>
              <a:rPr lang="en-US" dirty="0" err="1"/>
              <a:t>JiBX</a:t>
            </a:r>
            <a:r>
              <a:rPr lang="en-US" dirty="0"/>
              <a:t> and </a:t>
            </a:r>
            <a:r>
              <a:rPr lang="en-US" dirty="0" err="1"/>
              <a:t>XStream</a:t>
            </a:r>
            <a:r>
              <a:rPr lang="en-US" dirty="0"/>
              <a:t>.</a:t>
            </a:r>
          </a:p>
          <a:p>
            <a:r>
              <a:rPr lang="en-US" dirty="0"/>
              <a:t> The spring-</a:t>
            </a:r>
            <a:r>
              <a:rPr lang="en-US" dirty="0" err="1"/>
              <a:t>jms</a:t>
            </a:r>
            <a:r>
              <a:rPr lang="en-US" dirty="0"/>
              <a:t> module (Java Messaging Service) contains features for producing and consuming messages. Since Spring Framework 4.1, it provides integration with the spring-messaging module.</a:t>
            </a:r>
            <a:endParaRPr lang="en-IN" dirty="0"/>
          </a:p>
        </p:txBody>
      </p:sp>
    </p:spTree>
    <p:extLst>
      <p:ext uri="{BB962C8B-B14F-4D97-AF65-F5344CB8AC3E}">
        <p14:creationId xmlns:p14="http://schemas.microsoft.com/office/powerpoint/2010/main" val="578759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6823-00F9-4079-956C-C1453BD4F240}"/>
              </a:ext>
            </a:extLst>
          </p:cNvPr>
          <p:cNvSpPr>
            <a:spLocks noGrp="1"/>
          </p:cNvSpPr>
          <p:nvPr>
            <p:ph type="title"/>
          </p:nvPr>
        </p:nvSpPr>
        <p:spPr/>
        <p:txBody>
          <a:bodyPr/>
          <a:lstStyle/>
          <a:p>
            <a:r>
              <a:rPr lang="en-US" dirty="0"/>
              <a:t>Web module</a:t>
            </a:r>
            <a:endParaRPr lang="en-IN" dirty="0"/>
          </a:p>
        </p:txBody>
      </p:sp>
      <p:sp>
        <p:nvSpPr>
          <p:cNvPr id="3" name="Content Placeholder 2">
            <a:extLst>
              <a:ext uri="{FF2B5EF4-FFF2-40B4-BE49-F238E27FC236}">
                <a16:creationId xmlns:a16="http://schemas.microsoft.com/office/drawing/2014/main" id="{8D22F00D-4E51-46AE-9E7A-6AA1182498A1}"/>
              </a:ext>
            </a:extLst>
          </p:cNvPr>
          <p:cNvSpPr>
            <a:spLocks noGrp="1"/>
          </p:cNvSpPr>
          <p:nvPr>
            <p:ph idx="1"/>
          </p:nvPr>
        </p:nvSpPr>
        <p:spPr/>
        <p:txBody>
          <a:bodyPr/>
          <a:lstStyle/>
          <a:p>
            <a:r>
              <a:rPr lang="en-US" dirty="0"/>
              <a:t>The Web layer consists of the spring-web, spring-</a:t>
            </a:r>
            <a:r>
              <a:rPr lang="en-US" dirty="0" err="1"/>
              <a:t>webmvc</a:t>
            </a:r>
            <a:r>
              <a:rPr lang="en-US" dirty="0"/>
              <a:t> and spring-</a:t>
            </a:r>
            <a:r>
              <a:rPr lang="en-US" dirty="0" err="1"/>
              <a:t>websocket</a:t>
            </a:r>
            <a:r>
              <a:rPr lang="en-US" dirty="0"/>
              <a:t> modules.</a:t>
            </a:r>
          </a:p>
          <a:p>
            <a:r>
              <a:rPr lang="en-US" dirty="0"/>
              <a:t> The spring-web module provides basic web-oriented integration features such as multipart file upload functionality and the initialization of the IoC container using Servlet listeners and a web-oriented application context. It also contains an HTTP client and the web-related parts of Spring’s remoting support</a:t>
            </a:r>
          </a:p>
          <a:p>
            <a:r>
              <a:rPr lang="en-US" dirty="0"/>
              <a:t>The spring-</a:t>
            </a:r>
            <a:r>
              <a:rPr lang="en-US" dirty="0" err="1"/>
              <a:t>webmvc</a:t>
            </a:r>
            <a:r>
              <a:rPr lang="en-US" dirty="0"/>
              <a:t> module (also known as the Web-Servlet module) contains Spring’s </a:t>
            </a:r>
            <a:r>
              <a:rPr lang="en-US" dirty="0" err="1"/>
              <a:t>modelview</a:t>
            </a:r>
            <a:r>
              <a:rPr lang="en-US" dirty="0"/>
              <a:t>-controller (MVC) and REST Web Services implementation for web applications. Spring’s MVC framework provides a clean separation between domain model code and web forms and integrates with all of the other features of the Spring Framework.</a:t>
            </a:r>
            <a:endParaRPr lang="en-IN" dirty="0"/>
          </a:p>
        </p:txBody>
      </p:sp>
    </p:spTree>
    <p:extLst>
      <p:ext uri="{BB962C8B-B14F-4D97-AF65-F5344CB8AC3E}">
        <p14:creationId xmlns:p14="http://schemas.microsoft.com/office/powerpoint/2010/main" val="2251620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5207-3621-4D77-A06D-DBA66ACB9A0B}"/>
              </a:ext>
            </a:extLst>
          </p:cNvPr>
          <p:cNvSpPr>
            <a:spLocks noGrp="1"/>
          </p:cNvSpPr>
          <p:nvPr>
            <p:ph type="title"/>
          </p:nvPr>
        </p:nvSpPr>
        <p:spPr/>
        <p:txBody>
          <a:bodyPr/>
          <a:lstStyle/>
          <a:p>
            <a:r>
              <a:rPr lang="en-US" dirty="0"/>
              <a:t>Test</a:t>
            </a:r>
            <a:endParaRPr lang="en-IN" dirty="0"/>
          </a:p>
        </p:txBody>
      </p:sp>
      <p:sp>
        <p:nvSpPr>
          <p:cNvPr id="3" name="Content Placeholder 2">
            <a:extLst>
              <a:ext uri="{FF2B5EF4-FFF2-40B4-BE49-F238E27FC236}">
                <a16:creationId xmlns:a16="http://schemas.microsoft.com/office/drawing/2014/main" id="{BA8FE3A4-E291-4B52-82A6-1E34E08832E6}"/>
              </a:ext>
            </a:extLst>
          </p:cNvPr>
          <p:cNvSpPr>
            <a:spLocks noGrp="1"/>
          </p:cNvSpPr>
          <p:nvPr>
            <p:ph idx="1"/>
          </p:nvPr>
        </p:nvSpPr>
        <p:spPr/>
        <p:txBody>
          <a:bodyPr/>
          <a:lstStyle/>
          <a:p>
            <a:r>
              <a:rPr lang="en-US" dirty="0"/>
              <a:t>The spring-test module supports the unit testing and integration testing of Spring components with JUnit or TestNG. It provides consistent loading of Spring </a:t>
            </a:r>
            <a:r>
              <a:rPr lang="en-US" dirty="0" err="1"/>
              <a:t>ApplicationContexts</a:t>
            </a:r>
            <a:r>
              <a:rPr lang="en-US" dirty="0"/>
              <a:t> and caching of those contexts. It also provides mock objects that you can use to test your code in isolation. </a:t>
            </a:r>
            <a:endParaRPr lang="en-IN" dirty="0"/>
          </a:p>
        </p:txBody>
      </p:sp>
    </p:spTree>
    <p:extLst>
      <p:ext uri="{BB962C8B-B14F-4D97-AF65-F5344CB8AC3E}">
        <p14:creationId xmlns:p14="http://schemas.microsoft.com/office/powerpoint/2010/main" val="747035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CE3E-5D9C-40F7-AD24-4239C01D73F5}"/>
              </a:ext>
            </a:extLst>
          </p:cNvPr>
          <p:cNvSpPr>
            <a:spLocks noGrp="1"/>
          </p:cNvSpPr>
          <p:nvPr>
            <p:ph type="title"/>
          </p:nvPr>
        </p:nvSpPr>
        <p:spPr>
          <a:xfrm>
            <a:off x="1398104" y="470316"/>
            <a:ext cx="10058400" cy="1371600"/>
          </a:xfrm>
        </p:spPr>
        <p:txBody>
          <a:bodyPr/>
          <a:lstStyle/>
          <a:p>
            <a:r>
              <a:rPr lang="en-US" dirty="0"/>
              <a:t>Spring IoC container and beans</a:t>
            </a:r>
            <a:endParaRPr lang="en-IN" dirty="0"/>
          </a:p>
        </p:txBody>
      </p:sp>
      <p:sp>
        <p:nvSpPr>
          <p:cNvPr id="3" name="Content Placeholder 2">
            <a:extLst>
              <a:ext uri="{FF2B5EF4-FFF2-40B4-BE49-F238E27FC236}">
                <a16:creationId xmlns:a16="http://schemas.microsoft.com/office/drawing/2014/main" id="{82255E54-575A-48F7-BA4C-5B55C6B4FB94}"/>
              </a:ext>
            </a:extLst>
          </p:cNvPr>
          <p:cNvSpPr>
            <a:spLocks noGrp="1"/>
          </p:cNvSpPr>
          <p:nvPr>
            <p:ph idx="1"/>
          </p:nvPr>
        </p:nvSpPr>
        <p:spPr/>
        <p:txBody>
          <a:bodyPr/>
          <a:lstStyle/>
          <a:p>
            <a:r>
              <a:rPr lang="en-US" dirty="0"/>
              <a:t>IoC is also known as dependency injection (DI). </a:t>
            </a:r>
          </a:p>
          <a:p>
            <a:r>
              <a:rPr lang="en-US" dirty="0"/>
              <a:t>It is a process whereby objects define their dependencies, that is, the other objects they work with, only through constructor arguments, arguments to a factory method, or properties that are set on the object instance after it is constructed or returned from a factory method.</a:t>
            </a:r>
          </a:p>
          <a:p>
            <a:r>
              <a:rPr lang="en-US" dirty="0"/>
              <a:t> The container then injects those dependencies when it creates the bean. This process is fundamentally the inverse, hence the name Inversion of Control (IoC), of the bean itself controlling the instantiation or location of its dependencies by using direct construction of classes, or a mechanism such as the Service Locator pattern.</a:t>
            </a:r>
            <a:endParaRPr lang="en-IN" dirty="0"/>
          </a:p>
        </p:txBody>
      </p:sp>
    </p:spTree>
    <p:extLst>
      <p:ext uri="{BB962C8B-B14F-4D97-AF65-F5344CB8AC3E}">
        <p14:creationId xmlns:p14="http://schemas.microsoft.com/office/powerpoint/2010/main" val="1332557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5BEA-301D-49AF-8269-6C9180904835}"/>
              </a:ext>
            </a:extLst>
          </p:cNvPr>
          <p:cNvSpPr>
            <a:spLocks noGrp="1"/>
          </p:cNvSpPr>
          <p:nvPr>
            <p:ph type="title"/>
          </p:nvPr>
        </p:nvSpPr>
        <p:spPr/>
        <p:txBody>
          <a:bodyPr/>
          <a:lstStyle/>
          <a:p>
            <a:r>
              <a:rPr lang="en-US" dirty="0"/>
              <a:t>Spring IoC container and beans</a:t>
            </a:r>
            <a:endParaRPr lang="en-IN" dirty="0"/>
          </a:p>
        </p:txBody>
      </p:sp>
      <p:sp>
        <p:nvSpPr>
          <p:cNvPr id="3" name="Content Placeholder 2">
            <a:extLst>
              <a:ext uri="{FF2B5EF4-FFF2-40B4-BE49-F238E27FC236}">
                <a16:creationId xmlns:a16="http://schemas.microsoft.com/office/drawing/2014/main" id="{FB0FF7A9-3313-46CA-A849-14A53B544F0F}"/>
              </a:ext>
            </a:extLst>
          </p:cNvPr>
          <p:cNvSpPr>
            <a:spLocks noGrp="1"/>
          </p:cNvSpPr>
          <p:nvPr>
            <p:ph idx="1"/>
          </p:nvPr>
        </p:nvSpPr>
        <p:spPr/>
        <p:txBody>
          <a:bodyPr/>
          <a:lstStyle/>
          <a:p>
            <a:r>
              <a:rPr lang="en-US" dirty="0"/>
              <a:t>The </a:t>
            </a:r>
            <a:r>
              <a:rPr lang="en-US" dirty="0" err="1"/>
              <a:t>org.springframework.beans</a:t>
            </a:r>
            <a:r>
              <a:rPr lang="en-US" dirty="0"/>
              <a:t> and </a:t>
            </a:r>
            <a:r>
              <a:rPr lang="en-US" dirty="0" err="1"/>
              <a:t>org.springframework.context</a:t>
            </a:r>
            <a:r>
              <a:rPr lang="en-US" dirty="0"/>
              <a:t> packages are the basis for Spring Framework’s IoC container. The </a:t>
            </a:r>
            <a:r>
              <a:rPr lang="en-US" dirty="0" err="1"/>
              <a:t>BeanFactory</a:t>
            </a:r>
            <a:r>
              <a:rPr lang="en-US" dirty="0"/>
              <a:t> interface provides an advanced configuration mechanism capable of managing any type of object. </a:t>
            </a:r>
            <a:r>
              <a:rPr lang="en-US" dirty="0" err="1"/>
              <a:t>ApplicationContext</a:t>
            </a:r>
            <a:r>
              <a:rPr lang="en-US" dirty="0"/>
              <a:t> is a </a:t>
            </a:r>
            <a:r>
              <a:rPr lang="en-US" dirty="0" err="1"/>
              <a:t>subinterface</a:t>
            </a:r>
            <a:r>
              <a:rPr lang="en-US" dirty="0"/>
              <a:t> of </a:t>
            </a:r>
            <a:r>
              <a:rPr lang="en-US" dirty="0" err="1"/>
              <a:t>BeanFactory</a:t>
            </a:r>
            <a:r>
              <a:rPr lang="en-US" dirty="0"/>
              <a:t>. It adds easier integration with Spring’s AOP features; message resource handling (for use in internationalization), event publication; and application-layer specific contexts such as the </a:t>
            </a:r>
            <a:r>
              <a:rPr lang="en-US" dirty="0" err="1"/>
              <a:t>WebApplicationContext</a:t>
            </a:r>
            <a:r>
              <a:rPr lang="en-US" dirty="0"/>
              <a:t> for use in web applications</a:t>
            </a:r>
          </a:p>
          <a:p>
            <a:r>
              <a:rPr lang="en-US" dirty="0"/>
              <a:t>In Spring, the objects that form the backbone of your application and that are managed by the Spring IoC container are called beans. A bean is an object that is instantiated, assembled, and otherwise managed by a Spring IoC container. Otherwise, a bean is simply one of many objects in your application. Beans, and the dependencies among them, are reflected in the configuration metadata used by a container</a:t>
            </a:r>
            <a:endParaRPr lang="en-IN" dirty="0"/>
          </a:p>
        </p:txBody>
      </p:sp>
    </p:spTree>
    <p:extLst>
      <p:ext uri="{BB962C8B-B14F-4D97-AF65-F5344CB8AC3E}">
        <p14:creationId xmlns:p14="http://schemas.microsoft.com/office/powerpoint/2010/main" val="1332390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FA81-F70A-4517-8B69-7DFF63DF6F48}"/>
              </a:ext>
            </a:extLst>
          </p:cNvPr>
          <p:cNvSpPr>
            <a:spLocks noGrp="1"/>
          </p:cNvSpPr>
          <p:nvPr>
            <p:ph type="title"/>
          </p:nvPr>
        </p:nvSpPr>
        <p:spPr/>
        <p:txBody>
          <a:bodyPr/>
          <a:lstStyle/>
          <a:p>
            <a:r>
              <a:rPr lang="en-US" dirty="0"/>
              <a:t>Spring IoC Container overview</a:t>
            </a:r>
            <a:endParaRPr lang="en-IN" dirty="0"/>
          </a:p>
        </p:txBody>
      </p:sp>
      <p:sp>
        <p:nvSpPr>
          <p:cNvPr id="3" name="Content Placeholder 2">
            <a:extLst>
              <a:ext uri="{FF2B5EF4-FFF2-40B4-BE49-F238E27FC236}">
                <a16:creationId xmlns:a16="http://schemas.microsoft.com/office/drawing/2014/main" id="{8F98853D-0D9E-4EFD-95AD-038BF3BC1448}"/>
              </a:ext>
            </a:extLst>
          </p:cNvPr>
          <p:cNvSpPr>
            <a:spLocks noGrp="1"/>
          </p:cNvSpPr>
          <p:nvPr>
            <p:ph idx="1"/>
          </p:nvPr>
        </p:nvSpPr>
        <p:spPr/>
        <p:txBody>
          <a:bodyPr/>
          <a:lstStyle/>
          <a:p>
            <a:r>
              <a:rPr lang="en-US" dirty="0"/>
              <a:t>The interface </a:t>
            </a:r>
            <a:r>
              <a:rPr lang="en-US" dirty="0" err="1"/>
              <a:t>org.springframework.context.ApplicationContext</a:t>
            </a:r>
            <a:r>
              <a:rPr lang="en-US" dirty="0"/>
              <a:t> represents the Spring IoC container and is responsible for instantiating, configuring, and assembling the aforementioned beans. </a:t>
            </a:r>
          </a:p>
          <a:p>
            <a:r>
              <a:rPr lang="en-US" dirty="0"/>
              <a:t>The container gets its instructions on what objects to instantiate, configure, and assemble by reading configuration metadata. </a:t>
            </a:r>
          </a:p>
          <a:p>
            <a:r>
              <a:rPr lang="en-US" dirty="0"/>
              <a:t>The configuration metadata is represented in XML, Java annotations, or Java code. It allows you to express the objects that compose your application and the rich interdependencies between such objects.</a:t>
            </a:r>
            <a:endParaRPr lang="en-IN" dirty="0"/>
          </a:p>
        </p:txBody>
      </p:sp>
    </p:spTree>
    <p:extLst>
      <p:ext uri="{BB962C8B-B14F-4D97-AF65-F5344CB8AC3E}">
        <p14:creationId xmlns:p14="http://schemas.microsoft.com/office/powerpoint/2010/main" val="297408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Spring Core </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163071095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01D0E-864E-4D0D-9870-428D2A2FD904}"/>
              </a:ext>
            </a:extLst>
          </p:cNvPr>
          <p:cNvSpPr>
            <a:spLocks noGrp="1"/>
          </p:cNvSpPr>
          <p:nvPr>
            <p:ph type="title"/>
          </p:nvPr>
        </p:nvSpPr>
        <p:spPr/>
        <p:txBody>
          <a:bodyPr/>
          <a:lstStyle/>
          <a:p>
            <a:r>
              <a:rPr lang="en-US" dirty="0"/>
              <a:t>Spring </a:t>
            </a:r>
            <a:r>
              <a:rPr lang="en-US" dirty="0" err="1"/>
              <a:t>FrameWork</a:t>
            </a:r>
            <a:r>
              <a:rPr lang="en-US" dirty="0"/>
              <a:t>  Overview</a:t>
            </a:r>
            <a:endParaRPr lang="en-IN" dirty="0"/>
          </a:p>
        </p:txBody>
      </p:sp>
      <p:sp>
        <p:nvSpPr>
          <p:cNvPr id="3" name="Content Placeholder 2">
            <a:extLst>
              <a:ext uri="{FF2B5EF4-FFF2-40B4-BE49-F238E27FC236}">
                <a16:creationId xmlns:a16="http://schemas.microsoft.com/office/drawing/2014/main" id="{C926F0D9-FA16-49FB-A02F-E3943631EEDF}"/>
              </a:ext>
            </a:extLst>
          </p:cNvPr>
          <p:cNvSpPr>
            <a:spLocks noGrp="1"/>
          </p:cNvSpPr>
          <p:nvPr>
            <p:ph idx="1"/>
          </p:nvPr>
        </p:nvSpPr>
        <p:spPr>
          <a:xfrm>
            <a:off x="1066800" y="2103120"/>
            <a:ext cx="10058400" cy="4112286"/>
          </a:xfrm>
        </p:spPr>
        <p:txBody>
          <a:bodyPr>
            <a:noAutofit/>
          </a:bodyPr>
          <a:lstStyle/>
          <a:p>
            <a:pPr marL="0" indent="0">
              <a:buNone/>
            </a:pPr>
            <a:r>
              <a:rPr lang="en-US" sz="1600" dirty="0"/>
              <a:t>The Spring Framework is a lightweight solution and a potential one-stop-shop for building your</a:t>
            </a:r>
          </a:p>
          <a:p>
            <a:pPr marL="0" indent="0">
              <a:buNone/>
            </a:pPr>
            <a:r>
              <a:rPr lang="en-US" sz="1600" dirty="0"/>
              <a:t>enterprise-ready applications. However, Spring is modular, allowing you to use only those parts that you</a:t>
            </a:r>
          </a:p>
          <a:p>
            <a:pPr marL="0" indent="0">
              <a:buNone/>
            </a:pPr>
            <a:r>
              <a:rPr lang="en-US" sz="1600" dirty="0"/>
              <a:t>need, without having to bring in the rest. You can use the IoC container, with any web framework on</a:t>
            </a:r>
          </a:p>
          <a:p>
            <a:pPr marL="0" indent="0">
              <a:buNone/>
            </a:pPr>
            <a:r>
              <a:rPr lang="en-US" sz="1600" dirty="0"/>
              <a:t>top, but you can also use only the Hibernate integration code or the JDBC abstraction layer. The Spring</a:t>
            </a:r>
          </a:p>
          <a:p>
            <a:pPr marL="0" indent="0">
              <a:buNone/>
            </a:pPr>
            <a:r>
              <a:rPr lang="en-US" sz="1600" dirty="0"/>
              <a:t>Framework supports declarative transaction management, remote access to your logic through RMI or</a:t>
            </a:r>
          </a:p>
          <a:p>
            <a:pPr marL="0" indent="0">
              <a:buNone/>
            </a:pPr>
            <a:r>
              <a:rPr lang="en-US" sz="1600" dirty="0"/>
              <a:t>web services, and various options for persisting your data. It offers a full-featured MVC framework, and</a:t>
            </a:r>
          </a:p>
          <a:p>
            <a:pPr marL="0" indent="0">
              <a:buNone/>
            </a:pPr>
            <a:r>
              <a:rPr lang="en-US" sz="1600" dirty="0"/>
              <a:t>enables you to integrate AOP transparently into your software.</a:t>
            </a:r>
            <a:endParaRPr lang="en-IN" sz="1600" dirty="0"/>
          </a:p>
        </p:txBody>
      </p:sp>
    </p:spTree>
    <p:extLst>
      <p:ext uri="{BB962C8B-B14F-4D97-AF65-F5344CB8AC3E}">
        <p14:creationId xmlns:p14="http://schemas.microsoft.com/office/powerpoint/2010/main" val="82831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B5D32-5191-42BA-ABCB-2D0F25FEE957}"/>
              </a:ext>
            </a:extLst>
          </p:cNvPr>
          <p:cNvSpPr>
            <a:spLocks noGrp="1"/>
          </p:cNvSpPr>
          <p:nvPr>
            <p:ph type="title"/>
          </p:nvPr>
        </p:nvSpPr>
        <p:spPr/>
        <p:txBody>
          <a:bodyPr/>
          <a:lstStyle/>
          <a:p>
            <a:r>
              <a:rPr lang="en-US" dirty="0"/>
              <a:t>Spring Framework Overview</a:t>
            </a:r>
            <a:endParaRPr lang="en-IN" dirty="0"/>
          </a:p>
        </p:txBody>
      </p:sp>
      <p:sp>
        <p:nvSpPr>
          <p:cNvPr id="3" name="Content Placeholder 2">
            <a:extLst>
              <a:ext uri="{FF2B5EF4-FFF2-40B4-BE49-F238E27FC236}">
                <a16:creationId xmlns:a16="http://schemas.microsoft.com/office/drawing/2014/main" id="{4219DBB1-C52A-43DA-8187-CF0362C84B88}"/>
              </a:ext>
            </a:extLst>
          </p:cNvPr>
          <p:cNvSpPr>
            <a:spLocks noGrp="1"/>
          </p:cNvSpPr>
          <p:nvPr>
            <p:ph idx="1"/>
          </p:nvPr>
        </p:nvSpPr>
        <p:spPr/>
        <p:txBody>
          <a:bodyPr>
            <a:normAutofit/>
          </a:bodyPr>
          <a:lstStyle/>
          <a:p>
            <a:r>
              <a:rPr lang="en-US" sz="1800" dirty="0"/>
              <a:t>Spring is designed to be non-intrusive, meaning that your domain logic code generally has no dependencies on the framework itself. In your integration layer (such as the data access layer), some dependencies on the data access technology and the Spring libraries will exist. However, it should be easy to isolate these dependencies from the rest of your code base.</a:t>
            </a:r>
            <a:endParaRPr lang="en-IN" sz="1800" dirty="0"/>
          </a:p>
        </p:txBody>
      </p:sp>
    </p:spTree>
    <p:extLst>
      <p:ext uri="{BB962C8B-B14F-4D97-AF65-F5344CB8AC3E}">
        <p14:creationId xmlns:p14="http://schemas.microsoft.com/office/powerpoint/2010/main" val="4113994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5946-3469-4872-B588-C4B018A6B1A0}"/>
              </a:ext>
            </a:extLst>
          </p:cNvPr>
          <p:cNvSpPr>
            <a:spLocks noGrp="1"/>
          </p:cNvSpPr>
          <p:nvPr>
            <p:ph type="title"/>
          </p:nvPr>
        </p:nvSpPr>
        <p:spPr/>
        <p:txBody>
          <a:bodyPr/>
          <a:lstStyle/>
          <a:p>
            <a:r>
              <a:rPr lang="en-US" dirty="0"/>
              <a:t>Introduction to Spring</a:t>
            </a:r>
            <a:endParaRPr lang="en-IN" dirty="0"/>
          </a:p>
        </p:txBody>
      </p:sp>
      <p:sp>
        <p:nvSpPr>
          <p:cNvPr id="3" name="Content Placeholder 2">
            <a:extLst>
              <a:ext uri="{FF2B5EF4-FFF2-40B4-BE49-F238E27FC236}">
                <a16:creationId xmlns:a16="http://schemas.microsoft.com/office/drawing/2014/main" id="{B435073D-5072-41C1-A677-3A27EA516F5D}"/>
              </a:ext>
            </a:extLst>
          </p:cNvPr>
          <p:cNvSpPr>
            <a:spLocks noGrp="1"/>
          </p:cNvSpPr>
          <p:nvPr>
            <p:ph idx="1"/>
          </p:nvPr>
        </p:nvSpPr>
        <p:spPr/>
        <p:txBody>
          <a:bodyPr/>
          <a:lstStyle/>
          <a:p>
            <a:r>
              <a:rPr lang="en-US" dirty="0"/>
              <a:t>The Spring Framework is a Java platform that provides comprehensive infrastructure support for developing Java applications. Spring handles the infrastructure so you can focus on your application. Spring enables you to build applications from "plain old Java objects" (POJOs) and to apply enterprise services non-invasively to POJOs. This capability applies to the Java SE programming model and to full and partial Java EE</a:t>
            </a:r>
            <a:endParaRPr lang="en-IN" dirty="0"/>
          </a:p>
        </p:txBody>
      </p:sp>
    </p:spTree>
    <p:extLst>
      <p:ext uri="{BB962C8B-B14F-4D97-AF65-F5344CB8AC3E}">
        <p14:creationId xmlns:p14="http://schemas.microsoft.com/office/powerpoint/2010/main" val="411682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57F5-E27D-4877-B21C-C3A3DC4E8A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281CD0-EAF8-4AB3-8511-89F5357933A1}"/>
              </a:ext>
            </a:extLst>
          </p:cNvPr>
          <p:cNvSpPr>
            <a:spLocks noGrp="1"/>
          </p:cNvSpPr>
          <p:nvPr>
            <p:ph idx="1"/>
          </p:nvPr>
        </p:nvSpPr>
        <p:spPr/>
        <p:txBody>
          <a:bodyPr/>
          <a:lstStyle/>
          <a:p>
            <a:r>
              <a:rPr lang="en-US" dirty="0"/>
              <a:t>Examples of how you, as an application developer, can benefit from the Spring platform:</a:t>
            </a:r>
          </a:p>
          <a:p>
            <a:pPr marL="0" indent="0">
              <a:buNone/>
            </a:pPr>
            <a:r>
              <a:rPr lang="en-US" dirty="0"/>
              <a:t> • Make a Java method execute in a database transaction without having to deal with transaction APIs. </a:t>
            </a:r>
          </a:p>
          <a:p>
            <a:pPr marL="0" indent="0">
              <a:buNone/>
            </a:pPr>
            <a:r>
              <a:rPr lang="en-US" dirty="0"/>
              <a:t>• Make a local Java method a remote procedure without having to deal with remote APIs. </a:t>
            </a:r>
          </a:p>
          <a:p>
            <a:pPr marL="0" indent="0">
              <a:buNone/>
            </a:pPr>
            <a:r>
              <a:rPr lang="en-US" dirty="0"/>
              <a:t>• Make a local Java method a management operation without having to deal with JMX APIs.</a:t>
            </a:r>
          </a:p>
          <a:p>
            <a:pPr marL="0" indent="0">
              <a:buNone/>
            </a:pPr>
            <a:r>
              <a:rPr lang="en-US" dirty="0"/>
              <a:t> • Make a local Java method a message handler without having to deal with JMS APIs.</a:t>
            </a:r>
            <a:endParaRPr lang="en-IN" dirty="0"/>
          </a:p>
        </p:txBody>
      </p:sp>
    </p:spTree>
    <p:extLst>
      <p:ext uri="{BB962C8B-B14F-4D97-AF65-F5344CB8AC3E}">
        <p14:creationId xmlns:p14="http://schemas.microsoft.com/office/powerpoint/2010/main" val="60602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EC2C-987E-46E1-9B4C-80713D809670}"/>
              </a:ext>
            </a:extLst>
          </p:cNvPr>
          <p:cNvSpPr>
            <a:spLocks noGrp="1"/>
          </p:cNvSpPr>
          <p:nvPr>
            <p:ph type="title"/>
          </p:nvPr>
        </p:nvSpPr>
        <p:spPr/>
        <p:txBody>
          <a:bodyPr/>
          <a:lstStyle/>
          <a:p>
            <a:r>
              <a:rPr lang="en-US" dirty="0"/>
              <a:t>Modules in Spring</a:t>
            </a:r>
            <a:endParaRPr lang="en-IN" dirty="0"/>
          </a:p>
        </p:txBody>
      </p:sp>
      <p:pic>
        <p:nvPicPr>
          <p:cNvPr id="5" name="Content Placeholder 4">
            <a:extLst>
              <a:ext uri="{FF2B5EF4-FFF2-40B4-BE49-F238E27FC236}">
                <a16:creationId xmlns:a16="http://schemas.microsoft.com/office/drawing/2014/main" id="{7A08B233-5574-44C1-829C-5BB68A4ECBD7}"/>
              </a:ext>
            </a:extLst>
          </p:cNvPr>
          <p:cNvPicPr>
            <a:picLocks noGrp="1" noChangeAspect="1"/>
          </p:cNvPicPr>
          <p:nvPr>
            <p:ph idx="1"/>
          </p:nvPr>
        </p:nvPicPr>
        <p:blipFill>
          <a:blip r:embed="rId2"/>
          <a:stretch>
            <a:fillRect/>
          </a:stretch>
        </p:blipFill>
        <p:spPr>
          <a:xfrm>
            <a:off x="1325217" y="2014194"/>
            <a:ext cx="8812696" cy="4108310"/>
          </a:xfrm>
        </p:spPr>
      </p:pic>
    </p:spTree>
    <p:extLst>
      <p:ext uri="{BB962C8B-B14F-4D97-AF65-F5344CB8AC3E}">
        <p14:creationId xmlns:p14="http://schemas.microsoft.com/office/powerpoint/2010/main" val="261562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3440-4DE7-433F-9D41-8C5BA4827FFF}"/>
              </a:ext>
            </a:extLst>
          </p:cNvPr>
          <p:cNvSpPr>
            <a:spLocks noGrp="1"/>
          </p:cNvSpPr>
          <p:nvPr>
            <p:ph type="title"/>
          </p:nvPr>
        </p:nvSpPr>
        <p:spPr/>
        <p:txBody>
          <a:bodyPr/>
          <a:lstStyle/>
          <a:p>
            <a:r>
              <a:rPr lang="en-US" dirty="0"/>
              <a:t>Spring Core Module</a:t>
            </a:r>
            <a:endParaRPr lang="en-IN" dirty="0"/>
          </a:p>
        </p:txBody>
      </p:sp>
      <p:sp>
        <p:nvSpPr>
          <p:cNvPr id="3" name="Content Placeholder 2">
            <a:extLst>
              <a:ext uri="{FF2B5EF4-FFF2-40B4-BE49-F238E27FC236}">
                <a16:creationId xmlns:a16="http://schemas.microsoft.com/office/drawing/2014/main" id="{BD6152B9-AD6D-4D61-994F-6564477D42E8}"/>
              </a:ext>
            </a:extLst>
          </p:cNvPr>
          <p:cNvSpPr>
            <a:spLocks noGrp="1"/>
          </p:cNvSpPr>
          <p:nvPr>
            <p:ph idx="1"/>
          </p:nvPr>
        </p:nvSpPr>
        <p:spPr/>
        <p:txBody>
          <a:bodyPr>
            <a:normAutofit/>
          </a:bodyPr>
          <a:lstStyle/>
          <a:p>
            <a:r>
              <a:rPr lang="en-US" sz="2000" dirty="0"/>
              <a:t>The Core Container consists of the spring-core, spring-beans, spring-context, </a:t>
            </a:r>
            <a:r>
              <a:rPr lang="en-US" sz="2000" dirty="0" err="1"/>
              <a:t>springcontext</a:t>
            </a:r>
            <a:r>
              <a:rPr lang="en-US" sz="2000" dirty="0"/>
              <a:t>-support, and spring-expression (Spring Expression Language) modules. </a:t>
            </a:r>
          </a:p>
          <a:p>
            <a:r>
              <a:rPr lang="en-US" sz="2000" dirty="0"/>
              <a:t>The spring-core and spring-beans modules provide the fundamental parts of the framework, including the IoC and Dependency Injection features. </a:t>
            </a:r>
          </a:p>
          <a:p>
            <a:r>
              <a:rPr lang="en-US" sz="2000" dirty="0"/>
              <a:t>The </a:t>
            </a:r>
            <a:r>
              <a:rPr lang="en-US" sz="2000" dirty="0" err="1"/>
              <a:t>BeanFactory</a:t>
            </a:r>
            <a:r>
              <a:rPr lang="en-US" sz="2000" dirty="0"/>
              <a:t> is a sophisticated implementation of the factory pattern. It removes the need for programmatic singletons and allows you to decouple the configuration and specification of dependencies from your actual program logic</a:t>
            </a:r>
            <a:endParaRPr lang="en-IN" sz="2000" dirty="0"/>
          </a:p>
        </p:txBody>
      </p:sp>
    </p:spTree>
    <p:extLst>
      <p:ext uri="{BB962C8B-B14F-4D97-AF65-F5344CB8AC3E}">
        <p14:creationId xmlns:p14="http://schemas.microsoft.com/office/powerpoint/2010/main" val="1172571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F786-2D0D-47CB-9806-5E5A6BE3D922}"/>
              </a:ext>
            </a:extLst>
          </p:cNvPr>
          <p:cNvSpPr>
            <a:spLocks noGrp="1"/>
          </p:cNvSpPr>
          <p:nvPr>
            <p:ph type="title"/>
          </p:nvPr>
        </p:nvSpPr>
        <p:spPr/>
        <p:txBody>
          <a:bodyPr/>
          <a:lstStyle/>
          <a:p>
            <a:r>
              <a:rPr lang="en-US" dirty="0"/>
              <a:t>Spring-Context</a:t>
            </a:r>
            <a:endParaRPr lang="en-IN" dirty="0"/>
          </a:p>
        </p:txBody>
      </p:sp>
      <p:sp>
        <p:nvSpPr>
          <p:cNvPr id="3" name="Content Placeholder 2">
            <a:extLst>
              <a:ext uri="{FF2B5EF4-FFF2-40B4-BE49-F238E27FC236}">
                <a16:creationId xmlns:a16="http://schemas.microsoft.com/office/drawing/2014/main" id="{2988ED7D-B297-4CC3-BCB4-9AE0B9638C75}"/>
              </a:ext>
            </a:extLst>
          </p:cNvPr>
          <p:cNvSpPr>
            <a:spLocks noGrp="1"/>
          </p:cNvSpPr>
          <p:nvPr>
            <p:ph idx="1"/>
          </p:nvPr>
        </p:nvSpPr>
        <p:spPr/>
        <p:txBody>
          <a:bodyPr>
            <a:normAutofit/>
          </a:bodyPr>
          <a:lstStyle/>
          <a:p>
            <a:r>
              <a:rPr lang="en-US" sz="1800" dirty="0"/>
              <a:t>The Context (spring-context) module builds on the solid base provided by the Core and Beans modules: it is a means to access objects in a framework-style manner that is similar to a JNDI registry. The Context module inherits its features from the Beans module and adds support for internationalization (using, for example, resource bundles), event propagation, resource loading, and the transparent creation of contexts by, for example, a Servlet container. The Context module also supports Java EE features such as EJB, JMX, and basic remoting. The </a:t>
            </a:r>
            <a:r>
              <a:rPr lang="en-US" sz="1800" dirty="0" err="1"/>
              <a:t>ApplicationContext</a:t>
            </a:r>
            <a:r>
              <a:rPr lang="en-US" sz="1800" dirty="0"/>
              <a:t> interface is the focal point of the Context module. spring-context-support provides support for integrating common third-party libraries into a Spring application context, in particular for caching (</a:t>
            </a:r>
            <a:r>
              <a:rPr lang="en-US" sz="1800" dirty="0" err="1"/>
              <a:t>EhCache</a:t>
            </a:r>
            <a:r>
              <a:rPr lang="en-US" sz="1800" dirty="0"/>
              <a:t>, </a:t>
            </a:r>
            <a:r>
              <a:rPr lang="en-US" sz="1800" dirty="0" err="1"/>
              <a:t>JCache</a:t>
            </a:r>
            <a:r>
              <a:rPr lang="en-US" sz="1800" dirty="0"/>
              <a:t>) and scheduling (</a:t>
            </a:r>
            <a:r>
              <a:rPr lang="en-US" sz="1800" dirty="0" err="1"/>
              <a:t>CommonJ</a:t>
            </a:r>
            <a:r>
              <a:rPr lang="en-US" sz="1800" dirty="0"/>
              <a:t>, Quartz). </a:t>
            </a:r>
            <a:endParaRPr lang="en-IN" sz="1800" dirty="0"/>
          </a:p>
        </p:txBody>
      </p:sp>
    </p:spTree>
    <p:extLst>
      <p:ext uri="{BB962C8B-B14F-4D97-AF65-F5344CB8AC3E}">
        <p14:creationId xmlns:p14="http://schemas.microsoft.com/office/powerpoint/2010/main" val="850718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{8EA372ED-EFA0-4F5B-A5CC-4E413682164D}tf78438558_win32</Template>
  <TotalTime>191</TotalTime>
  <Words>1433</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Garamond</vt:lpstr>
      <vt:lpstr>SavonVTI</vt:lpstr>
      <vt:lpstr>Spring 5</vt:lpstr>
      <vt:lpstr>Spring Core </vt:lpstr>
      <vt:lpstr>Spring FrameWork  Overview</vt:lpstr>
      <vt:lpstr>Spring Framework Overview</vt:lpstr>
      <vt:lpstr>Introduction to Spring</vt:lpstr>
      <vt:lpstr>PowerPoint Presentation</vt:lpstr>
      <vt:lpstr>Modules in Spring</vt:lpstr>
      <vt:lpstr>Spring Core Module</vt:lpstr>
      <vt:lpstr>Spring-Context</vt:lpstr>
      <vt:lpstr>AOP and Instrumentation</vt:lpstr>
      <vt:lpstr>Messaging</vt:lpstr>
      <vt:lpstr>Data Access / Integration</vt:lpstr>
      <vt:lpstr>Web module</vt:lpstr>
      <vt:lpstr>Test</vt:lpstr>
      <vt:lpstr>Spring IoC container and beans</vt:lpstr>
      <vt:lpstr>Spring IoC container and beans</vt:lpstr>
      <vt:lpstr>Spring IoC Container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5</dc:title>
  <dc:creator>Sailesh A</dc:creator>
  <cp:lastModifiedBy>Sailesh A</cp:lastModifiedBy>
  <cp:revision>11</cp:revision>
  <dcterms:created xsi:type="dcterms:W3CDTF">2022-03-04T01:35:34Z</dcterms:created>
  <dcterms:modified xsi:type="dcterms:W3CDTF">2022-03-04T04:47:22Z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