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36"/>
  </p:notesMasterIdLst>
  <p:sldIdLst>
    <p:sldId id="256" r:id="rId2"/>
    <p:sldId id="257" r:id="rId3"/>
    <p:sldId id="258" r:id="rId4"/>
    <p:sldId id="259" r:id="rId5"/>
    <p:sldId id="260" r:id="rId6"/>
    <p:sldId id="269" r:id="rId7"/>
    <p:sldId id="270" r:id="rId8"/>
    <p:sldId id="271" r:id="rId9"/>
    <p:sldId id="272" r:id="rId10"/>
    <p:sldId id="287" r:id="rId11"/>
    <p:sldId id="288" r:id="rId12"/>
    <p:sldId id="289" r:id="rId13"/>
    <p:sldId id="290"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61" r:id="rId29"/>
    <p:sldId id="262" r:id="rId30"/>
    <p:sldId id="263" r:id="rId31"/>
    <p:sldId id="265" r:id="rId32"/>
    <p:sldId id="266" r:id="rId33"/>
    <p:sldId id="267" r:id="rId34"/>
    <p:sldId id="26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2421" autoAdjust="0"/>
  </p:normalViewPr>
  <p:slideViewPr>
    <p:cSldViewPr>
      <p:cViewPr>
        <p:scale>
          <a:sx n="100" d="100"/>
          <a:sy n="100" d="100"/>
        </p:scale>
        <p:origin x="-1098"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FA2E69-2F42-49F0-B426-3D809CA7335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3127AF50-A0EE-4F77-B54C-8D7FF5B565A9}">
      <dgm:prSet/>
      <dgm:spPr/>
      <dgm:t>
        <a:bodyPr/>
        <a:lstStyle/>
        <a:p>
          <a:pPr rtl="0"/>
          <a:r>
            <a:rPr lang="en-GB" dirty="0" smtClean="0"/>
            <a:t>1. Decision to Automate Testing</a:t>
          </a:r>
          <a:endParaRPr lang="en-GB" dirty="0"/>
        </a:p>
      </dgm:t>
    </dgm:pt>
    <dgm:pt modelId="{501C79C8-F81C-4B57-97E9-E68976D59C77}" type="parTrans" cxnId="{32D788C0-E1C7-4AC2-B1E2-D64807846EAB}">
      <dgm:prSet/>
      <dgm:spPr/>
      <dgm:t>
        <a:bodyPr/>
        <a:lstStyle/>
        <a:p>
          <a:endParaRPr lang="en-GB"/>
        </a:p>
      </dgm:t>
    </dgm:pt>
    <dgm:pt modelId="{61678BF8-AB59-4C2E-A1F7-E096D6834AF7}" type="sibTrans" cxnId="{32D788C0-E1C7-4AC2-B1E2-D64807846EAB}">
      <dgm:prSet/>
      <dgm:spPr/>
      <dgm:t>
        <a:bodyPr/>
        <a:lstStyle/>
        <a:p>
          <a:endParaRPr lang="en-GB"/>
        </a:p>
      </dgm:t>
    </dgm:pt>
    <dgm:pt modelId="{0362D5ED-0BF7-4571-A097-0326B6B7E256}">
      <dgm:prSet/>
      <dgm:spPr/>
      <dgm:t>
        <a:bodyPr/>
        <a:lstStyle/>
        <a:p>
          <a:pPr rtl="0"/>
          <a:r>
            <a:rPr lang="en-GB" dirty="0" smtClean="0"/>
            <a:t>2. Test Tool Acquisition</a:t>
          </a:r>
          <a:endParaRPr lang="en-GB" dirty="0"/>
        </a:p>
      </dgm:t>
    </dgm:pt>
    <dgm:pt modelId="{DF24A4C1-79EB-4B10-B026-ECB6954CA8F0}" type="parTrans" cxnId="{B8A11069-F535-4668-8FC8-6C936EB94D50}">
      <dgm:prSet/>
      <dgm:spPr/>
      <dgm:t>
        <a:bodyPr/>
        <a:lstStyle/>
        <a:p>
          <a:endParaRPr lang="en-GB"/>
        </a:p>
      </dgm:t>
    </dgm:pt>
    <dgm:pt modelId="{A263D49B-0D92-4CA8-85BD-DB4640D2B483}" type="sibTrans" cxnId="{B8A11069-F535-4668-8FC8-6C936EB94D50}">
      <dgm:prSet/>
      <dgm:spPr/>
      <dgm:t>
        <a:bodyPr/>
        <a:lstStyle/>
        <a:p>
          <a:endParaRPr lang="en-GB"/>
        </a:p>
      </dgm:t>
    </dgm:pt>
    <dgm:pt modelId="{0AA6018F-83DB-42A9-A1FB-729D57EA6006}">
      <dgm:prSet/>
      <dgm:spPr/>
      <dgm:t>
        <a:bodyPr/>
        <a:lstStyle/>
        <a:p>
          <a:pPr rtl="0"/>
          <a:r>
            <a:rPr lang="en-GB" dirty="0" smtClean="0"/>
            <a:t>3. Automated Testing Introduction Process</a:t>
          </a:r>
          <a:endParaRPr lang="en-GB" dirty="0"/>
        </a:p>
      </dgm:t>
    </dgm:pt>
    <dgm:pt modelId="{A0D20281-ED70-45A0-9EE8-604DC864784C}" type="parTrans" cxnId="{F565D022-B9EB-4894-8B50-A0C3C785EFCA}">
      <dgm:prSet/>
      <dgm:spPr/>
      <dgm:t>
        <a:bodyPr/>
        <a:lstStyle/>
        <a:p>
          <a:endParaRPr lang="en-GB"/>
        </a:p>
      </dgm:t>
    </dgm:pt>
    <dgm:pt modelId="{723E9C4C-AF10-4612-9DFE-E99EF53F5280}" type="sibTrans" cxnId="{F565D022-B9EB-4894-8B50-A0C3C785EFCA}">
      <dgm:prSet/>
      <dgm:spPr/>
      <dgm:t>
        <a:bodyPr/>
        <a:lstStyle/>
        <a:p>
          <a:endParaRPr lang="en-GB"/>
        </a:p>
      </dgm:t>
    </dgm:pt>
    <dgm:pt modelId="{E5712615-4FE9-428A-A4AE-09FFD0C605DF}">
      <dgm:prSet/>
      <dgm:spPr/>
      <dgm:t>
        <a:bodyPr/>
        <a:lstStyle/>
        <a:p>
          <a:pPr rtl="0"/>
          <a:r>
            <a:rPr lang="en-GB" dirty="0" smtClean="0"/>
            <a:t>4. Test Planning, Design, and Development</a:t>
          </a:r>
          <a:endParaRPr lang="en-GB" dirty="0"/>
        </a:p>
      </dgm:t>
    </dgm:pt>
    <dgm:pt modelId="{A875B37A-69EC-4113-9681-1E79D40D8BB6}" type="parTrans" cxnId="{6F91B768-5040-4192-9E45-FD73EA4870D2}">
      <dgm:prSet/>
      <dgm:spPr/>
      <dgm:t>
        <a:bodyPr/>
        <a:lstStyle/>
        <a:p>
          <a:endParaRPr lang="en-GB"/>
        </a:p>
      </dgm:t>
    </dgm:pt>
    <dgm:pt modelId="{325254C4-94D2-4F5E-B111-2D497D53C456}" type="sibTrans" cxnId="{6F91B768-5040-4192-9E45-FD73EA4870D2}">
      <dgm:prSet/>
      <dgm:spPr/>
      <dgm:t>
        <a:bodyPr/>
        <a:lstStyle/>
        <a:p>
          <a:endParaRPr lang="en-GB"/>
        </a:p>
      </dgm:t>
    </dgm:pt>
    <dgm:pt modelId="{07561E6C-B6B5-44B3-9E9A-B2A6E81627A9}">
      <dgm:prSet/>
      <dgm:spPr/>
      <dgm:t>
        <a:bodyPr/>
        <a:lstStyle/>
        <a:p>
          <a:pPr rtl="0"/>
          <a:r>
            <a:rPr lang="en-GB" dirty="0" smtClean="0"/>
            <a:t>5. Execution and Management of Tests</a:t>
          </a:r>
          <a:endParaRPr lang="en-GB" dirty="0"/>
        </a:p>
      </dgm:t>
    </dgm:pt>
    <dgm:pt modelId="{0172DDBB-0CB1-4520-B8F2-971E1D46774E}" type="parTrans" cxnId="{56E26840-4412-4663-95CA-C398E4482B22}">
      <dgm:prSet/>
      <dgm:spPr/>
      <dgm:t>
        <a:bodyPr/>
        <a:lstStyle/>
        <a:p>
          <a:endParaRPr lang="en-GB"/>
        </a:p>
      </dgm:t>
    </dgm:pt>
    <dgm:pt modelId="{58189A94-9C33-41FE-8F44-E63CF89EFAF0}" type="sibTrans" cxnId="{56E26840-4412-4663-95CA-C398E4482B22}">
      <dgm:prSet/>
      <dgm:spPr/>
      <dgm:t>
        <a:bodyPr/>
        <a:lstStyle/>
        <a:p>
          <a:endParaRPr lang="en-GB"/>
        </a:p>
      </dgm:t>
    </dgm:pt>
    <dgm:pt modelId="{49E9741A-07BD-451E-9A1F-525489005B4C}">
      <dgm:prSet/>
      <dgm:spPr/>
      <dgm:t>
        <a:bodyPr/>
        <a:lstStyle/>
        <a:p>
          <a:pPr rtl="0"/>
          <a:r>
            <a:rPr lang="en-GB" dirty="0" smtClean="0"/>
            <a:t>6. Test Program Review and Assessment</a:t>
          </a:r>
          <a:endParaRPr lang="en-GB" dirty="0"/>
        </a:p>
      </dgm:t>
    </dgm:pt>
    <dgm:pt modelId="{4D64F76E-BFAE-42D0-853F-1CF6021BBB0D}" type="parTrans" cxnId="{B1B59D89-4172-43CA-820E-7B50288C48A4}">
      <dgm:prSet/>
      <dgm:spPr/>
      <dgm:t>
        <a:bodyPr/>
        <a:lstStyle/>
        <a:p>
          <a:endParaRPr lang="en-GB"/>
        </a:p>
      </dgm:t>
    </dgm:pt>
    <dgm:pt modelId="{A40AD4F6-A0AA-474C-A903-7AAB820C519F}" type="sibTrans" cxnId="{B1B59D89-4172-43CA-820E-7B50288C48A4}">
      <dgm:prSet/>
      <dgm:spPr/>
      <dgm:t>
        <a:bodyPr/>
        <a:lstStyle/>
        <a:p>
          <a:endParaRPr lang="en-GB"/>
        </a:p>
      </dgm:t>
    </dgm:pt>
    <dgm:pt modelId="{E5F6122C-A997-4958-A400-31856F13B791}" type="pres">
      <dgm:prSet presAssocID="{CEFA2E69-2F42-49F0-B426-3D809CA73350}" presName="cycle" presStyleCnt="0">
        <dgm:presLayoutVars>
          <dgm:dir/>
          <dgm:resizeHandles val="exact"/>
        </dgm:presLayoutVars>
      </dgm:prSet>
      <dgm:spPr/>
      <dgm:t>
        <a:bodyPr/>
        <a:lstStyle/>
        <a:p>
          <a:endParaRPr lang="en-GB"/>
        </a:p>
      </dgm:t>
    </dgm:pt>
    <dgm:pt modelId="{5945D309-BA56-4FB3-821F-A79DAC2A7423}" type="pres">
      <dgm:prSet presAssocID="{3127AF50-A0EE-4F77-B54C-8D7FF5B565A9}" presName="node" presStyleLbl="node1" presStyleIdx="0" presStyleCnt="6">
        <dgm:presLayoutVars>
          <dgm:bulletEnabled val="1"/>
        </dgm:presLayoutVars>
      </dgm:prSet>
      <dgm:spPr/>
      <dgm:t>
        <a:bodyPr/>
        <a:lstStyle/>
        <a:p>
          <a:endParaRPr lang="en-GB"/>
        </a:p>
      </dgm:t>
    </dgm:pt>
    <dgm:pt modelId="{FC1E0ED8-EFCC-4397-B688-6F1862B3B259}" type="pres">
      <dgm:prSet presAssocID="{3127AF50-A0EE-4F77-B54C-8D7FF5B565A9}" presName="spNode" presStyleCnt="0"/>
      <dgm:spPr/>
      <dgm:t>
        <a:bodyPr/>
        <a:lstStyle/>
        <a:p>
          <a:endParaRPr lang="en-GB"/>
        </a:p>
      </dgm:t>
    </dgm:pt>
    <dgm:pt modelId="{A30A6931-6EAE-4D1B-B6A3-955E75059122}" type="pres">
      <dgm:prSet presAssocID="{61678BF8-AB59-4C2E-A1F7-E096D6834AF7}" presName="sibTrans" presStyleLbl="sibTrans1D1" presStyleIdx="0" presStyleCnt="6"/>
      <dgm:spPr/>
      <dgm:t>
        <a:bodyPr/>
        <a:lstStyle/>
        <a:p>
          <a:endParaRPr lang="en-GB"/>
        </a:p>
      </dgm:t>
    </dgm:pt>
    <dgm:pt modelId="{17F4A5F4-39B6-4928-97E1-ABF923FFF9D9}" type="pres">
      <dgm:prSet presAssocID="{0362D5ED-0BF7-4571-A097-0326B6B7E256}" presName="node" presStyleLbl="node1" presStyleIdx="1" presStyleCnt="6">
        <dgm:presLayoutVars>
          <dgm:bulletEnabled val="1"/>
        </dgm:presLayoutVars>
      </dgm:prSet>
      <dgm:spPr/>
      <dgm:t>
        <a:bodyPr/>
        <a:lstStyle/>
        <a:p>
          <a:endParaRPr lang="en-GB"/>
        </a:p>
      </dgm:t>
    </dgm:pt>
    <dgm:pt modelId="{475E0E04-EAD0-439B-9B21-366A9F89A164}" type="pres">
      <dgm:prSet presAssocID="{0362D5ED-0BF7-4571-A097-0326B6B7E256}" presName="spNode" presStyleCnt="0"/>
      <dgm:spPr/>
      <dgm:t>
        <a:bodyPr/>
        <a:lstStyle/>
        <a:p>
          <a:endParaRPr lang="en-GB"/>
        </a:p>
      </dgm:t>
    </dgm:pt>
    <dgm:pt modelId="{839A6D4E-043E-4D29-B8DB-C7898EB2A03E}" type="pres">
      <dgm:prSet presAssocID="{A263D49B-0D92-4CA8-85BD-DB4640D2B483}" presName="sibTrans" presStyleLbl="sibTrans1D1" presStyleIdx="1" presStyleCnt="6"/>
      <dgm:spPr/>
      <dgm:t>
        <a:bodyPr/>
        <a:lstStyle/>
        <a:p>
          <a:endParaRPr lang="en-GB"/>
        </a:p>
      </dgm:t>
    </dgm:pt>
    <dgm:pt modelId="{31DEF5A3-10B8-47DA-A49E-A95F34FCA637}" type="pres">
      <dgm:prSet presAssocID="{0AA6018F-83DB-42A9-A1FB-729D57EA6006}" presName="node" presStyleLbl="node1" presStyleIdx="2" presStyleCnt="6">
        <dgm:presLayoutVars>
          <dgm:bulletEnabled val="1"/>
        </dgm:presLayoutVars>
      </dgm:prSet>
      <dgm:spPr/>
      <dgm:t>
        <a:bodyPr/>
        <a:lstStyle/>
        <a:p>
          <a:endParaRPr lang="en-GB"/>
        </a:p>
      </dgm:t>
    </dgm:pt>
    <dgm:pt modelId="{B146E487-A285-44BD-ADA0-829E25D082D6}" type="pres">
      <dgm:prSet presAssocID="{0AA6018F-83DB-42A9-A1FB-729D57EA6006}" presName="spNode" presStyleCnt="0"/>
      <dgm:spPr/>
      <dgm:t>
        <a:bodyPr/>
        <a:lstStyle/>
        <a:p>
          <a:endParaRPr lang="en-GB"/>
        </a:p>
      </dgm:t>
    </dgm:pt>
    <dgm:pt modelId="{2778A721-B3B9-4516-AE03-111349DFEFB9}" type="pres">
      <dgm:prSet presAssocID="{723E9C4C-AF10-4612-9DFE-E99EF53F5280}" presName="sibTrans" presStyleLbl="sibTrans1D1" presStyleIdx="2" presStyleCnt="6"/>
      <dgm:spPr/>
      <dgm:t>
        <a:bodyPr/>
        <a:lstStyle/>
        <a:p>
          <a:endParaRPr lang="en-GB"/>
        </a:p>
      </dgm:t>
    </dgm:pt>
    <dgm:pt modelId="{1F5C0C0A-F7EF-4EC1-AA44-86D6E94FB9A0}" type="pres">
      <dgm:prSet presAssocID="{E5712615-4FE9-428A-A4AE-09FFD0C605DF}" presName="node" presStyleLbl="node1" presStyleIdx="3" presStyleCnt="6">
        <dgm:presLayoutVars>
          <dgm:bulletEnabled val="1"/>
        </dgm:presLayoutVars>
      </dgm:prSet>
      <dgm:spPr/>
      <dgm:t>
        <a:bodyPr/>
        <a:lstStyle/>
        <a:p>
          <a:endParaRPr lang="en-GB"/>
        </a:p>
      </dgm:t>
    </dgm:pt>
    <dgm:pt modelId="{5CA80FF8-7CE2-4D21-8481-F9B90FDF9E3F}" type="pres">
      <dgm:prSet presAssocID="{E5712615-4FE9-428A-A4AE-09FFD0C605DF}" presName="spNode" presStyleCnt="0"/>
      <dgm:spPr/>
      <dgm:t>
        <a:bodyPr/>
        <a:lstStyle/>
        <a:p>
          <a:endParaRPr lang="en-GB"/>
        </a:p>
      </dgm:t>
    </dgm:pt>
    <dgm:pt modelId="{900A01F1-79C0-452C-B5C3-11913C0EB7E6}" type="pres">
      <dgm:prSet presAssocID="{325254C4-94D2-4F5E-B111-2D497D53C456}" presName="sibTrans" presStyleLbl="sibTrans1D1" presStyleIdx="3" presStyleCnt="6"/>
      <dgm:spPr/>
      <dgm:t>
        <a:bodyPr/>
        <a:lstStyle/>
        <a:p>
          <a:endParaRPr lang="en-GB"/>
        </a:p>
      </dgm:t>
    </dgm:pt>
    <dgm:pt modelId="{3D93E086-A577-42DE-A8B6-B2E094D60F0E}" type="pres">
      <dgm:prSet presAssocID="{07561E6C-B6B5-44B3-9E9A-B2A6E81627A9}" presName="node" presStyleLbl="node1" presStyleIdx="4" presStyleCnt="6">
        <dgm:presLayoutVars>
          <dgm:bulletEnabled val="1"/>
        </dgm:presLayoutVars>
      </dgm:prSet>
      <dgm:spPr/>
      <dgm:t>
        <a:bodyPr/>
        <a:lstStyle/>
        <a:p>
          <a:endParaRPr lang="en-GB"/>
        </a:p>
      </dgm:t>
    </dgm:pt>
    <dgm:pt modelId="{6337599E-B3D4-4EDB-93BE-F3D86684C60D}" type="pres">
      <dgm:prSet presAssocID="{07561E6C-B6B5-44B3-9E9A-B2A6E81627A9}" presName="spNode" presStyleCnt="0"/>
      <dgm:spPr/>
      <dgm:t>
        <a:bodyPr/>
        <a:lstStyle/>
        <a:p>
          <a:endParaRPr lang="en-GB"/>
        </a:p>
      </dgm:t>
    </dgm:pt>
    <dgm:pt modelId="{A4171EA3-21F1-4DAD-AC67-DF532143AB7E}" type="pres">
      <dgm:prSet presAssocID="{58189A94-9C33-41FE-8F44-E63CF89EFAF0}" presName="sibTrans" presStyleLbl="sibTrans1D1" presStyleIdx="4" presStyleCnt="6"/>
      <dgm:spPr/>
      <dgm:t>
        <a:bodyPr/>
        <a:lstStyle/>
        <a:p>
          <a:endParaRPr lang="en-GB"/>
        </a:p>
      </dgm:t>
    </dgm:pt>
    <dgm:pt modelId="{70A74968-C185-4EF8-A15E-89BE1AC924B3}" type="pres">
      <dgm:prSet presAssocID="{49E9741A-07BD-451E-9A1F-525489005B4C}" presName="node" presStyleLbl="node1" presStyleIdx="5" presStyleCnt="6">
        <dgm:presLayoutVars>
          <dgm:bulletEnabled val="1"/>
        </dgm:presLayoutVars>
      </dgm:prSet>
      <dgm:spPr/>
      <dgm:t>
        <a:bodyPr/>
        <a:lstStyle/>
        <a:p>
          <a:endParaRPr lang="en-GB"/>
        </a:p>
      </dgm:t>
    </dgm:pt>
    <dgm:pt modelId="{B6485D2F-F4CA-4E9C-BD08-A0DB59A5806E}" type="pres">
      <dgm:prSet presAssocID="{49E9741A-07BD-451E-9A1F-525489005B4C}" presName="spNode" presStyleCnt="0"/>
      <dgm:spPr/>
      <dgm:t>
        <a:bodyPr/>
        <a:lstStyle/>
        <a:p>
          <a:endParaRPr lang="en-GB"/>
        </a:p>
      </dgm:t>
    </dgm:pt>
    <dgm:pt modelId="{37B29825-7ABD-4354-9A2C-C3AE066FDAF0}" type="pres">
      <dgm:prSet presAssocID="{A40AD4F6-A0AA-474C-A903-7AAB820C519F}" presName="sibTrans" presStyleLbl="sibTrans1D1" presStyleIdx="5" presStyleCnt="6"/>
      <dgm:spPr/>
      <dgm:t>
        <a:bodyPr/>
        <a:lstStyle/>
        <a:p>
          <a:endParaRPr lang="en-GB"/>
        </a:p>
      </dgm:t>
    </dgm:pt>
  </dgm:ptLst>
  <dgm:cxnLst>
    <dgm:cxn modelId="{F1217B15-CC47-44FB-8998-893A15583BA7}" type="presOf" srcId="{49E9741A-07BD-451E-9A1F-525489005B4C}" destId="{70A74968-C185-4EF8-A15E-89BE1AC924B3}" srcOrd="0" destOrd="0" presId="urn:microsoft.com/office/officeart/2005/8/layout/cycle5"/>
    <dgm:cxn modelId="{12F8A14D-41DA-45D3-81FE-EA0C8633F06A}" type="presOf" srcId="{A40AD4F6-A0AA-474C-A903-7AAB820C519F}" destId="{37B29825-7ABD-4354-9A2C-C3AE066FDAF0}" srcOrd="0" destOrd="0" presId="urn:microsoft.com/office/officeart/2005/8/layout/cycle5"/>
    <dgm:cxn modelId="{59D95290-A349-4D7E-9729-70E6EA56E23D}" type="presOf" srcId="{CEFA2E69-2F42-49F0-B426-3D809CA73350}" destId="{E5F6122C-A997-4958-A400-31856F13B791}" srcOrd="0" destOrd="0" presId="urn:microsoft.com/office/officeart/2005/8/layout/cycle5"/>
    <dgm:cxn modelId="{96E7DA4A-C964-44A0-B145-2D6DADF63EB2}" type="presOf" srcId="{58189A94-9C33-41FE-8F44-E63CF89EFAF0}" destId="{A4171EA3-21F1-4DAD-AC67-DF532143AB7E}" srcOrd="0" destOrd="0" presId="urn:microsoft.com/office/officeart/2005/8/layout/cycle5"/>
    <dgm:cxn modelId="{5B753C83-F5E3-4DED-AAC4-0E596F09E14B}" type="presOf" srcId="{723E9C4C-AF10-4612-9DFE-E99EF53F5280}" destId="{2778A721-B3B9-4516-AE03-111349DFEFB9}" srcOrd="0" destOrd="0" presId="urn:microsoft.com/office/officeart/2005/8/layout/cycle5"/>
    <dgm:cxn modelId="{8F9EB314-317B-4ADA-B1CC-19175FE40861}" type="presOf" srcId="{07561E6C-B6B5-44B3-9E9A-B2A6E81627A9}" destId="{3D93E086-A577-42DE-A8B6-B2E094D60F0E}" srcOrd="0" destOrd="0" presId="urn:microsoft.com/office/officeart/2005/8/layout/cycle5"/>
    <dgm:cxn modelId="{FDF1032D-E356-4668-AAFA-93249D9FD35F}" type="presOf" srcId="{3127AF50-A0EE-4F77-B54C-8D7FF5B565A9}" destId="{5945D309-BA56-4FB3-821F-A79DAC2A7423}" srcOrd="0" destOrd="0" presId="urn:microsoft.com/office/officeart/2005/8/layout/cycle5"/>
    <dgm:cxn modelId="{B8A11069-F535-4668-8FC8-6C936EB94D50}" srcId="{CEFA2E69-2F42-49F0-B426-3D809CA73350}" destId="{0362D5ED-0BF7-4571-A097-0326B6B7E256}" srcOrd="1" destOrd="0" parTransId="{DF24A4C1-79EB-4B10-B026-ECB6954CA8F0}" sibTransId="{A263D49B-0D92-4CA8-85BD-DB4640D2B483}"/>
    <dgm:cxn modelId="{693F04E9-4E8A-4D94-93D6-19296BD3437D}" type="presOf" srcId="{A263D49B-0D92-4CA8-85BD-DB4640D2B483}" destId="{839A6D4E-043E-4D29-B8DB-C7898EB2A03E}" srcOrd="0" destOrd="0" presId="urn:microsoft.com/office/officeart/2005/8/layout/cycle5"/>
    <dgm:cxn modelId="{7955F341-DEF6-485F-A788-8F8A08BCC29C}" type="presOf" srcId="{0AA6018F-83DB-42A9-A1FB-729D57EA6006}" destId="{31DEF5A3-10B8-47DA-A49E-A95F34FCA637}" srcOrd="0" destOrd="0" presId="urn:microsoft.com/office/officeart/2005/8/layout/cycle5"/>
    <dgm:cxn modelId="{56E26840-4412-4663-95CA-C398E4482B22}" srcId="{CEFA2E69-2F42-49F0-B426-3D809CA73350}" destId="{07561E6C-B6B5-44B3-9E9A-B2A6E81627A9}" srcOrd="4" destOrd="0" parTransId="{0172DDBB-0CB1-4520-B8F2-971E1D46774E}" sibTransId="{58189A94-9C33-41FE-8F44-E63CF89EFAF0}"/>
    <dgm:cxn modelId="{EE8EA946-CA2F-426E-AA1F-0B5FCC4688AA}" type="presOf" srcId="{0362D5ED-0BF7-4571-A097-0326B6B7E256}" destId="{17F4A5F4-39B6-4928-97E1-ABF923FFF9D9}" srcOrd="0" destOrd="0" presId="urn:microsoft.com/office/officeart/2005/8/layout/cycle5"/>
    <dgm:cxn modelId="{6F91B768-5040-4192-9E45-FD73EA4870D2}" srcId="{CEFA2E69-2F42-49F0-B426-3D809CA73350}" destId="{E5712615-4FE9-428A-A4AE-09FFD0C605DF}" srcOrd="3" destOrd="0" parTransId="{A875B37A-69EC-4113-9681-1E79D40D8BB6}" sibTransId="{325254C4-94D2-4F5E-B111-2D497D53C456}"/>
    <dgm:cxn modelId="{DA0675E0-8E9A-4124-887A-FA505460054A}" type="presOf" srcId="{61678BF8-AB59-4C2E-A1F7-E096D6834AF7}" destId="{A30A6931-6EAE-4D1B-B6A3-955E75059122}" srcOrd="0" destOrd="0" presId="urn:microsoft.com/office/officeart/2005/8/layout/cycle5"/>
    <dgm:cxn modelId="{B1B59D89-4172-43CA-820E-7B50288C48A4}" srcId="{CEFA2E69-2F42-49F0-B426-3D809CA73350}" destId="{49E9741A-07BD-451E-9A1F-525489005B4C}" srcOrd="5" destOrd="0" parTransId="{4D64F76E-BFAE-42D0-853F-1CF6021BBB0D}" sibTransId="{A40AD4F6-A0AA-474C-A903-7AAB820C519F}"/>
    <dgm:cxn modelId="{32D788C0-E1C7-4AC2-B1E2-D64807846EAB}" srcId="{CEFA2E69-2F42-49F0-B426-3D809CA73350}" destId="{3127AF50-A0EE-4F77-B54C-8D7FF5B565A9}" srcOrd="0" destOrd="0" parTransId="{501C79C8-F81C-4B57-97E9-E68976D59C77}" sibTransId="{61678BF8-AB59-4C2E-A1F7-E096D6834AF7}"/>
    <dgm:cxn modelId="{A699C59D-2831-4413-B0CF-5F15DF31C4C1}" type="presOf" srcId="{325254C4-94D2-4F5E-B111-2D497D53C456}" destId="{900A01F1-79C0-452C-B5C3-11913C0EB7E6}" srcOrd="0" destOrd="0" presId="urn:microsoft.com/office/officeart/2005/8/layout/cycle5"/>
    <dgm:cxn modelId="{AC92E8B0-C048-4642-B452-EB2B829C90CB}" type="presOf" srcId="{E5712615-4FE9-428A-A4AE-09FFD0C605DF}" destId="{1F5C0C0A-F7EF-4EC1-AA44-86D6E94FB9A0}" srcOrd="0" destOrd="0" presId="urn:microsoft.com/office/officeart/2005/8/layout/cycle5"/>
    <dgm:cxn modelId="{F565D022-B9EB-4894-8B50-A0C3C785EFCA}" srcId="{CEFA2E69-2F42-49F0-B426-3D809CA73350}" destId="{0AA6018F-83DB-42A9-A1FB-729D57EA6006}" srcOrd="2" destOrd="0" parTransId="{A0D20281-ED70-45A0-9EE8-604DC864784C}" sibTransId="{723E9C4C-AF10-4612-9DFE-E99EF53F5280}"/>
    <dgm:cxn modelId="{8726F68A-F787-4B2D-840B-D8E08266218B}" type="presParOf" srcId="{E5F6122C-A997-4958-A400-31856F13B791}" destId="{5945D309-BA56-4FB3-821F-A79DAC2A7423}" srcOrd="0" destOrd="0" presId="urn:microsoft.com/office/officeart/2005/8/layout/cycle5"/>
    <dgm:cxn modelId="{9C79EF52-F774-4EF8-9644-B4CF10EEBC7C}" type="presParOf" srcId="{E5F6122C-A997-4958-A400-31856F13B791}" destId="{FC1E0ED8-EFCC-4397-B688-6F1862B3B259}" srcOrd="1" destOrd="0" presId="urn:microsoft.com/office/officeart/2005/8/layout/cycle5"/>
    <dgm:cxn modelId="{4E4226B0-891B-49DF-8F0F-B7487BD1AF22}" type="presParOf" srcId="{E5F6122C-A997-4958-A400-31856F13B791}" destId="{A30A6931-6EAE-4D1B-B6A3-955E75059122}" srcOrd="2" destOrd="0" presId="urn:microsoft.com/office/officeart/2005/8/layout/cycle5"/>
    <dgm:cxn modelId="{D805D924-F23F-43F9-98D1-93A2A05420C4}" type="presParOf" srcId="{E5F6122C-A997-4958-A400-31856F13B791}" destId="{17F4A5F4-39B6-4928-97E1-ABF923FFF9D9}" srcOrd="3" destOrd="0" presId="urn:microsoft.com/office/officeart/2005/8/layout/cycle5"/>
    <dgm:cxn modelId="{00019AF5-56BF-4593-B82D-80EBEA3A9208}" type="presParOf" srcId="{E5F6122C-A997-4958-A400-31856F13B791}" destId="{475E0E04-EAD0-439B-9B21-366A9F89A164}" srcOrd="4" destOrd="0" presId="urn:microsoft.com/office/officeart/2005/8/layout/cycle5"/>
    <dgm:cxn modelId="{2CE4AEAC-D53B-4551-B3B8-73450FD88982}" type="presParOf" srcId="{E5F6122C-A997-4958-A400-31856F13B791}" destId="{839A6D4E-043E-4D29-B8DB-C7898EB2A03E}" srcOrd="5" destOrd="0" presId="urn:microsoft.com/office/officeart/2005/8/layout/cycle5"/>
    <dgm:cxn modelId="{B687F795-4720-4DC8-A3D6-1B1496CA9C22}" type="presParOf" srcId="{E5F6122C-A997-4958-A400-31856F13B791}" destId="{31DEF5A3-10B8-47DA-A49E-A95F34FCA637}" srcOrd="6" destOrd="0" presId="urn:microsoft.com/office/officeart/2005/8/layout/cycle5"/>
    <dgm:cxn modelId="{D5231B3E-5D56-4A0E-91C6-37FAC047EC0E}" type="presParOf" srcId="{E5F6122C-A997-4958-A400-31856F13B791}" destId="{B146E487-A285-44BD-ADA0-829E25D082D6}" srcOrd="7" destOrd="0" presId="urn:microsoft.com/office/officeart/2005/8/layout/cycle5"/>
    <dgm:cxn modelId="{EDAA8732-BD04-4D89-AD15-D50E1BE5DB50}" type="presParOf" srcId="{E5F6122C-A997-4958-A400-31856F13B791}" destId="{2778A721-B3B9-4516-AE03-111349DFEFB9}" srcOrd="8" destOrd="0" presId="urn:microsoft.com/office/officeart/2005/8/layout/cycle5"/>
    <dgm:cxn modelId="{765A06B1-1677-44EE-91AF-731059C006D7}" type="presParOf" srcId="{E5F6122C-A997-4958-A400-31856F13B791}" destId="{1F5C0C0A-F7EF-4EC1-AA44-86D6E94FB9A0}" srcOrd="9" destOrd="0" presId="urn:microsoft.com/office/officeart/2005/8/layout/cycle5"/>
    <dgm:cxn modelId="{D72EEA95-D100-44D1-A10D-3D65EC946A64}" type="presParOf" srcId="{E5F6122C-A997-4958-A400-31856F13B791}" destId="{5CA80FF8-7CE2-4D21-8481-F9B90FDF9E3F}" srcOrd="10" destOrd="0" presId="urn:microsoft.com/office/officeart/2005/8/layout/cycle5"/>
    <dgm:cxn modelId="{BA910279-99DA-4EEE-95A7-653E51A16010}" type="presParOf" srcId="{E5F6122C-A997-4958-A400-31856F13B791}" destId="{900A01F1-79C0-452C-B5C3-11913C0EB7E6}" srcOrd="11" destOrd="0" presId="urn:microsoft.com/office/officeart/2005/8/layout/cycle5"/>
    <dgm:cxn modelId="{EC4D4B34-5F2F-4A4C-B973-669F46BBD020}" type="presParOf" srcId="{E5F6122C-A997-4958-A400-31856F13B791}" destId="{3D93E086-A577-42DE-A8B6-B2E094D60F0E}" srcOrd="12" destOrd="0" presId="urn:microsoft.com/office/officeart/2005/8/layout/cycle5"/>
    <dgm:cxn modelId="{AFA7E56E-A26B-4A65-A780-94387A2B283A}" type="presParOf" srcId="{E5F6122C-A997-4958-A400-31856F13B791}" destId="{6337599E-B3D4-4EDB-93BE-F3D86684C60D}" srcOrd="13" destOrd="0" presId="urn:microsoft.com/office/officeart/2005/8/layout/cycle5"/>
    <dgm:cxn modelId="{957F152D-BD72-43E4-B709-3C29CDF6FA7C}" type="presParOf" srcId="{E5F6122C-A997-4958-A400-31856F13B791}" destId="{A4171EA3-21F1-4DAD-AC67-DF532143AB7E}" srcOrd="14" destOrd="0" presId="urn:microsoft.com/office/officeart/2005/8/layout/cycle5"/>
    <dgm:cxn modelId="{587BA966-396D-4A5D-8ABE-B0E37E811857}" type="presParOf" srcId="{E5F6122C-A997-4958-A400-31856F13B791}" destId="{70A74968-C185-4EF8-A15E-89BE1AC924B3}" srcOrd="15" destOrd="0" presId="urn:microsoft.com/office/officeart/2005/8/layout/cycle5"/>
    <dgm:cxn modelId="{7754762B-7F30-41D2-ABC2-B6D04E0992E2}" type="presParOf" srcId="{E5F6122C-A997-4958-A400-31856F13B791}" destId="{B6485D2F-F4CA-4E9C-BD08-A0DB59A5806E}" srcOrd="16" destOrd="0" presId="urn:microsoft.com/office/officeart/2005/8/layout/cycle5"/>
    <dgm:cxn modelId="{ADBFC888-8073-4A4F-AC31-E286A2347507}" type="presParOf" srcId="{E5F6122C-A997-4958-A400-31856F13B791}" destId="{37B29825-7ABD-4354-9A2C-C3AE066FDAF0}" srcOrd="17"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5D309-BA56-4FB3-821F-A79DAC2A7423}">
      <dsp:nvSpPr>
        <dsp:cNvPr id="0" name=""/>
        <dsp:cNvSpPr/>
      </dsp:nvSpPr>
      <dsp:spPr>
        <a:xfrm>
          <a:off x="2654464" y="3439"/>
          <a:ext cx="1191929" cy="774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GB" sz="1100" kern="1200" dirty="0" smtClean="0"/>
            <a:t>1. Decision to Automate Testing</a:t>
          </a:r>
          <a:endParaRPr lang="en-GB" sz="1100" kern="1200" dirty="0"/>
        </a:p>
      </dsp:txBody>
      <dsp:txXfrm>
        <a:off x="2692284" y="41259"/>
        <a:ext cx="1116289" cy="699114"/>
      </dsp:txXfrm>
    </dsp:sp>
    <dsp:sp modelId="{A30A6931-6EAE-4D1B-B6A3-955E75059122}">
      <dsp:nvSpPr>
        <dsp:cNvPr id="0" name=""/>
        <dsp:cNvSpPr/>
      </dsp:nvSpPr>
      <dsp:spPr>
        <a:xfrm>
          <a:off x="1426667" y="390816"/>
          <a:ext cx="3647522" cy="3647522"/>
        </a:xfrm>
        <a:custGeom>
          <a:avLst/>
          <a:gdLst/>
          <a:ahLst/>
          <a:cxnLst/>
          <a:rect l="0" t="0" r="0" b="0"/>
          <a:pathLst>
            <a:path>
              <a:moveTo>
                <a:pt x="2569344" y="159366"/>
              </a:moveTo>
              <a:arcTo wR="1823761" hR="1823761" stAng="17647830" swAng="92288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7F4A5F4-39B6-4928-97E1-ABF923FFF9D9}">
      <dsp:nvSpPr>
        <dsp:cNvPr id="0" name=""/>
        <dsp:cNvSpPr/>
      </dsp:nvSpPr>
      <dsp:spPr>
        <a:xfrm>
          <a:off x="4233887" y="915320"/>
          <a:ext cx="1191929" cy="774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GB" sz="1100" kern="1200" dirty="0" smtClean="0"/>
            <a:t>2. Test Tool Acquisition</a:t>
          </a:r>
          <a:endParaRPr lang="en-GB" sz="1100" kern="1200" dirty="0"/>
        </a:p>
      </dsp:txBody>
      <dsp:txXfrm>
        <a:off x="4271707" y="953140"/>
        <a:ext cx="1116289" cy="699114"/>
      </dsp:txXfrm>
    </dsp:sp>
    <dsp:sp modelId="{839A6D4E-043E-4D29-B8DB-C7898EB2A03E}">
      <dsp:nvSpPr>
        <dsp:cNvPr id="0" name=""/>
        <dsp:cNvSpPr/>
      </dsp:nvSpPr>
      <dsp:spPr>
        <a:xfrm>
          <a:off x="1426667" y="390816"/>
          <a:ext cx="3647522" cy="3647522"/>
        </a:xfrm>
        <a:custGeom>
          <a:avLst/>
          <a:gdLst/>
          <a:ahLst/>
          <a:cxnLst/>
          <a:rect l="0" t="0" r="0" b="0"/>
          <a:pathLst>
            <a:path>
              <a:moveTo>
                <a:pt x="3619132" y="1503219"/>
              </a:moveTo>
              <a:arcTo wR="1823761" hR="1823761" stAng="20992631" swAng="121473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1DEF5A3-10B8-47DA-A49E-A95F34FCA637}">
      <dsp:nvSpPr>
        <dsp:cNvPr id="0" name=""/>
        <dsp:cNvSpPr/>
      </dsp:nvSpPr>
      <dsp:spPr>
        <a:xfrm>
          <a:off x="4233887" y="2739081"/>
          <a:ext cx="1191929" cy="774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GB" sz="1100" kern="1200" dirty="0" smtClean="0"/>
            <a:t>3. Automated Testing Introduction Process</a:t>
          </a:r>
          <a:endParaRPr lang="en-GB" sz="1100" kern="1200" dirty="0"/>
        </a:p>
      </dsp:txBody>
      <dsp:txXfrm>
        <a:off x="4271707" y="2776901"/>
        <a:ext cx="1116289" cy="699114"/>
      </dsp:txXfrm>
    </dsp:sp>
    <dsp:sp modelId="{2778A721-B3B9-4516-AE03-111349DFEFB9}">
      <dsp:nvSpPr>
        <dsp:cNvPr id="0" name=""/>
        <dsp:cNvSpPr/>
      </dsp:nvSpPr>
      <dsp:spPr>
        <a:xfrm>
          <a:off x="1426667" y="390816"/>
          <a:ext cx="3647522" cy="3647522"/>
        </a:xfrm>
        <a:custGeom>
          <a:avLst/>
          <a:gdLst/>
          <a:ahLst/>
          <a:cxnLst/>
          <a:rect l="0" t="0" r="0" b="0"/>
          <a:pathLst>
            <a:path>
              <a:moveTo>
                <a:pt x="2984106" y="3230780"/>
              </a:moveTo>
              <a:arcTo wR="1823761" hR="1823761" stAng="3029289" swAng="92288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F5C0C0A-F7EF-4EC1-AA44-86D6E94FB9A0}">
      <dsp:nvSpPr>
        <dsp:cNvPr id="0" name=""/>
        <dsp:cNvSpPr/>
      </dsp:nvSpPr>
      <dsp:spPr>
        <a:xfrm>
          <a:off x="2654464" y="3650962"/>
          <a:ext cx="1191929" cy="774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GB" sz="1100" kern="1200" dirty="0" smtClean="0"/>
            <a:t>4. Test Planning, Design, and Development</a:t>
          </a:r>
          <a:endParaRPr lang="en-GB" sz="1100" kern="1200" dirty="0"/>
        </a:p>
      </dsp:txBody>
      <dsp:txXfrm>
        <a:off x="2692284" y="3688782"/>
        <a:ext cx="1116289" cy="699114"/>
      </dsp:txXfrm>
    </dsp:sp>
    <dsp:sp modelId="{900A01F1-79C0-452C-B5C3-11913C0EB7E6}">
      <dsp:nvSpPr>
        <dsp:cNvPr id="0" name=""/>
        <dsp:cNvSpPr/>
      </dsp:nvSpPr>
      <dsp:spPr>
        <a:xfrm>
          <a:off x="1426667" y="390816"/>
          <a:ext cx="3647522" cy="3647522"/>
        </a:xfrm>
        <a:custGeom>
          <a:avLst/>
          <a:gdLst/>
          <a:ahLst/>
          <a:cxnLst/>
          <a:rect l="0" t="0" r="0" b="0"/>
          <a:pathLst>
            <a:path>
              <a:moveTo>
                <a:pt x="1078177" y="3488156"/>
              </a:moveTo>
              <a:arcTo wR="1823761" hR="1823761" stAng="6847830" swAng="92288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D93E086-A577-42DE-A8B6-B2E094D60F0E}">
      <dsp:nvSpPr>
        <dsp:cNvPr id="0" name=""/>
        <dsp:cNvSpPr/>
      </dsp:nvSpPr>
      <dsp:spPr>
        <a:xfrm>
          <a:off x="1075040" y="2739081"/>
          <a:ext cx="1191929" cy="774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GB" sz="1100" kern="1200" dirty="0" smtClean="0"/>
            <a:t>5. Execution and Management of Tests</a:t>
          </a:r>
          <a:endParaRPr lang="en-GB" sz="1100" kern="1200" dirty="0"/>
        </a:p>
      </dsp:txBody>
      <dsp:txXfrm>
        <a:off x="1112860" y="2776901"/>
        <a:ext cx="1116289" cy="699114"/>
      </dsp:txXfrm>
    </dsp:sp>
    <dsp:sp modelId="{A4171EA3-21F1-4DAD-AC67-DF532143AB7E}">
      <dsp:nvSpPr>
        <dsp:cNvPr id="0" name=""/>
        <dsp:cNvSpPr/>
      </dsp:nvSpPr>
      <dsp:spPr>
        <a:xfrm>
          <a:off x="1426667" y="390816"/>
          <a:ext cx="3647522" cy="3647522"/>
        </a:xfrm>
        <a:custGeom>
          <a:avLst/>
          <a:gdLst/>
          <a:ahLst/>
          <a:cxnLst/>
          <a:rect l="0" t="0" r="0" b="0"/>
          <a:pathLst>
            <a:path>
              <a:moveTo>
                <a:pt x="28389" y="2144303"/>
              </a:moveTo>
              <a:arcTo wR="1823761" hR="1823761" stAng="10192631" swAng="121473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0A74968-C185-4EF8-A15E-89BE1AC924B3}">
      <dsp:nvSpPr>
        <dsp:cNvPr id="0" name=""/>
        <dsp:cNvSpPr/>
      </dsp:nvSpPr>
      <dsp:spPr>
        <a:xfrm>
          <a:off x="1075040" y="915320"/>
          <a:ext cx="1191929" cy="774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GB" sz="1100" kern="1200" dirty="0" smtClean="0"/>
            <a:t>6. Test Program Review and Assessment</a:t>
          </a:r>
          <a:endParaRPr lang="en-GB" sz="1100" kern="1200" dirty="0"/>
        </a:p>
      </dsp:txBody>
      <dsp:txXfrm>
        <a:off x="1112860" y="953140"/>
        <a:ext cx="1116289" cy="699114"/>
      </dsp:txXfrm>
    </dsp:sp>
    <dsp:sp modelId="{37B29825-7ABD-4354-9A2C-C3AE066FDAF0}">
      <dsp:nvSpPr>
        <dsp:cNvPr id="0" name=""/>
        <dsp:cNvSpPr/>
      </dsp:nvSpPr>
      <dsp:spPr>
        <a:xfrm>
          <a:off x="1426667" y="390816"/>
          <a:ext cx="3647522" cy="3647522"/>
        </a:xfrm>
        <a:custGeom>
          <a:avLst/>
          <a:gdLst/>
          <a:ahLst/>
          <a:cxnLst/>
          <a:rect l="0" t="0" r="0" b="0"/>
          <a:pathLst>
            <a:path>
              <a:moveTo>
                <a:pt x="663415" y="416742"/>
              </a:moveTo>
              <a:arcTo wR="1823761" hR="1823761" stAng="13829289" swAng="92288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92D658-5CA4-4D88-8204-443B3FDC1382}" type="datetimeFigureOut">
              <a:rPr lang="en-US" smtClean="0"/>
              <a:t>6/6/2019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8F5375-6F0E-408B-A0AF-6A3E2F19A362}" type="slidenum">
              <a:rPr lang="en-US" smtClean="0"/>
              <a:t>‹#›</a:t>
            </a:fld>
            <a:endParaRPr lang="en-US"/>
          </a:p>
        </p:txBody>
      </p:sp>
    </p:spTree>
    <p:extLst>
      <p:ext uri="{BB962C8B-B14F-4D97-AF65-F5344CB8AC3E}">
        <p14:creationId xmlns:p14="http://schemas.microsoft.com/office/powerpoint/2010/main" val="386819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D3B6B-48ED-4439-8B2B-0109B71D2FED}" type="slidenum">
              <a:rPr lang="en-US"/>
              <a:pPr/>
              <a:t>6</a:t>
            </a:fld>
            <a:endParaRPr lang="en-US"/>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0C7418-80F5-4551-9EBB-2E3C6BD9CF08}" type="slidenum">
              <a:rPr lang="en-US"/>
              <a:pPr/>
              <a:t>16</a:t>
            </a:fld>
            <a:endParaRPr lang="en-US"/>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de-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BFD7C0-8385-4CF3-A4F0-7020AD467B7F}" type="slidenum">
              <a:rPr lang="en-US"/>
              <a:pPr/>
              <a:t>17</a:t>
            </a:fld>
            <a:endParaRPr lang="en-US"/>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05EA9-16C0-46BA-8FA0-B00D53A32123}" type="slidenum">
              <a:rPr lang="en-US"/>
              <a:pPr/>
              <a:t>18</a:t>
            </a:fld>
            <a:endParaRPr lang="en-US"/>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51E15-30E6-4A59-8ECF-29069C250B65}" type="slidenum">
              <a:rPr lang="en-US"/>
              <a:pPr/>
              <a:t>19</a:t>
            </a:fld>
            <a:endParaRPr lang="en-US"/>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1871F-DDF0-46EC-87E8-A56FAED99B77}" type="slidenum">
              <a:rPr lang="en-US"/>
              <a:pPr/>
              <a:t>20</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08B27-6CC8-4F10-9E43-AC624FF149EB}" type="slidenum">
              <a:rPr lang="en-US"/>
              <a:pPr/>
              <a:t>21</a:t>
            </a:fld>
            <a:endParaRPr lang="en-US"/>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410B-D0B2-4D05-8337-EF57274AB716}" type="slidenum">
              <a:rPr lang="en-US"/>
              <a:pPr/>
              <a:t>22</a:t>
            </a:fld>
            <a:endParaRPr 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0DD90-D33D-4D86-BB36-02078D2C3806}" type="slidenum">
              <a:rPr lang="en-US"/>
              <a:pPr/>
              <a:t>23</a:t>
            </a:fld>
            <a:endParaRPr lang="en-US"/>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00DD0-8BC7-4029-9844-0DECD25F37C7}" type="slidenum">
              <a:rPr lang="en-US"/>
              <a:pPr/>
              <a:t>24</a:t>
            </a:fld>
            <a:endParaRPr lang="en-US"/>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8E7FC-5BD2-4C6E-97D7-5841FF3C43CA}" type="slidenum">
              <a:rPr lang="en-US"/>
              <a:pPr/>
              <a:t>25</a:t>
            </a:fld>
            <a:endParaRPr lang="en-US"/>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F32F05-BCB5-4AF9-B13E-7AA60687877B}" type="slidenum">
              <a:rPr lang="en-US"/>
              <a:pPr/>
              <a:t>7</a:t>
            </a:fld>
            <a:endParaRPr 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0B1E3-5A28-480F-89FE-109388B06AA5}" type="slidenum">
              <a:rPr lang="en-US"/>
              <a:pPr/>
              <a:t>26</a:t>
            </a:fld>
            <a:endParaRPr 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D65E0-DD94-4F1B-8497-056F5796229B}" type="slidenum">
              <a:rPr lang="en-US"/>
              <a:pPr/>
              <a:t>27</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63B34-44AA-49CA-BFAD-4ACF44A90FA0}" type="slidenum">
              <a:rPr lang="en-US"/>
              <a:pPr/>
              <a:t>8</a:t>
            </a:fld>
            <a:endParaRPr lang="en-US"/>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50785-F127-49AC-BC85-32DF5EFB257B}" type="slidenum">
              <a:rPr lang="en-US"/>
              <a:pPr/>
              <a:t>9</a:t>
            </a:fld>
            <a:endParaRPr lang="en-US"/>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rtlCol="0"/>
          <a:lstStyle/>
          <a:p>
            <a:pPr fontAlgn="auto">
              <a:spcBef>
                <a:spcPts val="0"/>
              </a:spcBef>
              <a:spcAft>
                <a:spcPts val="0"/>
              </a:spcAft>
              <a:defRPr/>
            </a:pPr>
            <a:r>
              <a:rPr lang="en-GB" dirty="0" smtClean="0"/>
              <a:t>This systematic method maximizes test coverage </a:t>
            </a:r>
          </a:p>
          <a:p>
            <a:pPr marL="228600" indent="-228600" fontAlgn="auto">
              <a:spcBef>
                <a:spcPts val="0"/>
              </a:spcBef>
              <a:spcAft>
                <a:spcPts val="0"/>
              </a:spcAft>
              <a:buFontTx/>
              <a:buAutoNum type="arabicPeriod"/>
              <a:defRPr/>
            </a:pPr>
            <a:r>
              <a:rPr lang="en-GB" dirty="0" smtClean="0"/>
              <a:t>outline the potential benefits and test tool proposal</a:t>
            </a:r>
          </a:p>
          <a:p>
            <a:pPr marL="228600" indent="-228600" fontAlgn="auto">
              <a:spcBef>
                <a:spcPts val="0"/>
              </a:spcBef>
              <a:spcAft>
                <a:spcPts val="0"/>
              </a:spcAft>
              <a:buFontTx/>
              <a:buAutoNum type="arabicPeriod"/>
              <a:defRPr/>
            </a:pPr>
            <a:r>
              <a:rPr lang="en-NZ" dirty="0" smtClean="0"/>
              <a:t>test tool evaluation and selection </a:t>
            </a:r>
          </a:p>
          <a:p>
            <a:pPr marL="228600" indent="-228600" fontAlgn="auto">
              <a:spcBef>
                <a:spcPts val="0"/>
              </a:spcBef>
              <a:spcAft>
                <a:spcPts val="0"/>
              </a:spcAft>
              <a:buFontTx/>
              <a:buAutoNum type="arabicPeriod"/>
              <a:defRPr/>
            </a:pPr>
            <a:r>
              <a:rPr lang="en-NZ" dirty="0" smtClean="0"/>
              <a:t>Steps necessary to outline automated testing to the project</a:t>
            </a:r>
          </a:p>
          <a:p>
            <a:pPr marL="228600" indent="-228600" fontAlgn="auto">
              <a:spcBef>
                <a:spcPts val="0"/>
              </a:spcBef>
              <a:spcAft>
                <a:spcPts val="0"/>
              </a:spcAft>
              <a:buFontTx/>
              <a:buAutoNum type="arabicPeriod"/>
              <a:defRPr/>
            </a:pPr>
            <a:r>
              <a:rPr lang="en-NZ" dirty="0" smtClean="0"/>
              <a:t>Identifies the test procedure standards, defines the tests, defines development standard</a:t>
            </a:r>
          </a:p>
          <a:p>
            <a:pPr marL="228600" indent="-228600" fontAlgn="auto">
              <a:spcBef>
                <a:spcPts val="0"/>
              </a:spcBef>
              <a:spcAft>
                <a:spcPts val="0"/>
              </a:spcAft>
              <a:buFontTx/>
              <a:buAutoNum type="arabicPeriod"/>
              <a:defRPr/>
            </a:pPr>
            <a:r>
              <a:rPr lang="en-NZ" dirty="0" smtClean="0"/>
              <a:t>Test plans are executed</a:t>
            </a:r>
          </a:p>
          <a:p>
            <a:pPr marL="228600" indent="-228600" fontAlgn="auto">
              <a:spcBef>
                <a:spcPts val="0"/>
              </a:spcBef>
              <a:spcAft>
                <a:spcPts val="0"/>
              </a:spcAft>
              <a:buFontTx/>
              <a:buAutoNum type="arabicPeriod"/>
              <a:defRPr/>
            </a:pPr>
            <a:r>
              <a:rPr lang="en-GB" dirty="0" smtClean="0"/>
              <a:t>This is done throughout the lifecycle </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defRPr>
            </a:lvl1pPr>
            <a:lvl2pPr marL="742950" indent="-285750">
              <a:defRPr>
                <a:solidFill>
                  <a:schemeClr val="tx1"/>
                </a:solidFill>
                <a:latin typeface="Century Schoolbook" pitchFamily="18" charset="0"/>
              </a:defRPr>
            </a:lvl2pPr>
            <a:lvl3pPr marL="1143000" indent="-228600">
              <a:defRPr>
                <a:solidFill>
                  <a:schemeClr val="tx1"/>
                </a:solidFill>
                <a:latin typeface="Century Schoolbook" pitchFamily="18" charset="0"/>
              </a:defRPr>
            </a:lvl3pPr>
            <a:lvl4pPr marL="1600200" indent="-228600">
              <a:defRPr>
                <a:solidFill>
                  <a:schemeClr val="tx1"/>
                </a:solidFill>
                <a:latin typeface="Century Schoolbook" pitchFamily="18" charset="0"/>
              </a:defRPr>
            </a:lvl4pPr>
            <a:lvl5pPr marL="2057400" indent="-228600">
              <a:defRPr>
                <a:solidFill>
                  <a:schemeClr val="tx1"/>
                </a:solidFill>
                <a:latin typeface="Century Schoolbook" pitchFamily="18" charset="0"/>
              </a:defRPr>
            </a:lvl5pPr>
            <a:lvl6pPr marL="2514600" indent="-228600" defTabSz="457200" fontAlgn="base">
              <a:spcBef>
                <a:spcPct val="0"/>
              </a:spcBef>
              <a:spcAft>
                <a:spcPct val="0"/>
              </a:spcAft>
              <a:defRPr>
                <a:solidFill>
                  <a:schemeClr val="tx1"/>
                </a:solidFill>
                <a:latin typeface="Century Schoolbook" pitchFamily="18" charset="0"/>
              </a:defRPr>
            </a:lvl6pPr>
            <a:lvl7pPr marL="2971800" indent="-228600" defTabSz="457200" fontAlgn="base">
              <a:spcBef>
                <a:spcPct val="0"/>
              </a:spcBef>
              <a:spcAft>
                <a:spcPct val="0"/>
              </a:spcAft>
              <a:defRPr>
                <a:solidFill>
                  <a:schemeClr val="tx1"/>
                </a:solidFill>
                <a:latin typeface="Century Schoolbook" pitchFamily="18" charset="0"/>
              </a:defRPr>
            </a:lvl7pPr>
            <a:lvl8pPr marL="3429000" indent="-228600" defTabSz="457200" fontAlgn="base">
              <a:spcBef>
                <a:spcPct val="0"/>
              </a:spcBef>
              <a:spcAft>
                <a:spcPct val="0"/>
              </a:spcAft>
              <a:defRPr>
                <a:solidFill>
                  <a:schemeClr val="tx1"/>
                </a:solidFill>
                <a:latin typeface="Century Schoolbook" pitchFamily="18" charset="0"/>
              </a:defRPr>
            </a:lvl8pPr>
            <a:lvl9pPr marL="3886200" indent="-228600" defTabSz="457200" fontAlgn="base">
              <a:spcBef>
                <a:spcPct val="0"/>
              </a:spcBef>
              <a:spcAft>
                <a:spcPct val="0"/>
              </a:spcAft>
              <a:defRPr>
                <a:solidFill>
                  <a:schemeClr val="tx1"/>
                </a:solidFill>
                <a:latin typeface="Century Schoolbook" pitchFamily="18" charset="0"/>
              </a:defRPr>
            </a:lvl9pPr>
          </a:lstStyle>
          <a:p>
            <a:fld id="{6017032C-F135-4982-8E7E-1A1BFA15B043}" type="slidenum">
              <a:rPr lang="en-GB">
                <a:latin typeface="Calibri" pitchFamily="34" charset="0"/>
              </a:rPr>
              <a:pPr/>
              <a:t>10</a:t>
            </a:fld>
            <a:endParaRPr lang="en-GB">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GB" smtClean="0"/>
              <a:t>Verification – developed software matches the requirements</a:t>
            </a:r>
          </a:p>
          <a:p>
            <a:pPr>
              <a:spcBef>
                <a:spcPct val="0"/>
              </a:spcBef>
            </a:pPr>
            <a:r>
              <a:rPr lang="en-GB" smtClean="0"/>
              <a:t>Validation – it is what the organisation wanted</a:t>
            </a:r>
          </a:p>
          <a:p>
            <a:pPr>
              <a:spcBef>
                <a:spcPct val="0"/>
              </a:spcBef>
            </a:pPr>
            <a:r>
              <a:rPr lang="en-GB" smtClean="0"/>
              <a:t>Defects and failures – incorrectly setup environments  or wrong version of software being deployed – human error -  bug or malfunction - system malfunctioning or failing</a:t>
            </a:r>
          </a:p>
          <a:p>
            <a:pPr>
              <a:spcBef>
                <a:spcPct val="0"/>
              </a:spcBef>
            </a:pPr>
            <a:r>
              <a:rPr lang="en-GB" smtClean="0"/>
              <a:t>Compatible – so that new software deployed wont mess up any existing apps</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defRPr>
            </a:lvl1pPr>
            <a:lvl2pPr marL="742950" indent="-285750">
              <a:defRPr>
                <a:solidFill>
                  <a:schemeClr val="tx1"/>
                </a:solidFill>
                <a:latin typeface="Century Schoolbook" pitchFamily="18" charset="0"/>
              </a:defRPr>
            </a:lvl2pPr>
            <a:lvl3pPr marL="1143000" indent="-228600">
              <a:defRPr>
                <a:solidFill>
                  <a:schemeClr val="tx1"/>
                </a:solidFill>
                <a:latin typeface="Century Schoolbook" pitchFamily="18" charset="0"/>
              </a:defRPr>
            </a:lvl3pPr>
            <a:lvl4pPr marL="1600200" indent="-228600">
              <a:defRPr>
                <a:solidFill>
                  <a:schemeClr val="tx1"/>
                </a:solidFill>
                <a:latin typeface="Century Schoolbook" pitchFamily="18" charset="0"/>
              </a:defRPr>
            </a:lvl4pPr>
            <a:lvl5pPr marL="2057400" indent="-228600">
              <a:defRPr>
                <a:solidFill>
                  <a:schemeClr val="tx1"/>
                </a:solidFill>
                <a:latin typeface="Century Schoolbook" pitchFamily="18" charset="0"/>
              </a:defRPr>
            </a:lvl5pPr>
            <a:lvl6pPr marL="2514600" indent="-228600" defTabSz="457200" fontAlgn="base">
              <a:spcBef>
                <a:spcPct val="0"/>
              </a:spcBef>
              <a:spcAft>
                <a:spcPct val="0"/>
              </a:spcAft>
              <a:defRPr>
                <a:solidFill>
                  <a:schemeClr val="tx1"/>
                </a:solidFill>
                <a:latin typeface="Century Schoolbook" pitchFamily="18" charset="0"/>
              </a:defRPr>
            </a:lvl6pPr>
            <a:lvl7pPr marL="2971800" indent="-228600" defTabSz="457200" fontAlgn="base">
              <a:spcBef>
                <a:spcPct val="0"/>
              </a:spcBef>
              <a:spcAft>
                <a:spcPct val="0"/>
              </a:spcAft>
              <a:defRPr>
                <a:solidFill>
                  <a:schemeClr val="tx1"/>
                </a:solidFill>
                <a:latin typeface="Century Schoolbook" pitchFamily="18" charset="0"/>
              </a:defRPr>
            </a:lvl7pPr>
            <a:lvl8pPr marL="3429000" indent="-228600" defTabSz="457200" fontAlgn="base">
              <a:spcBef>
                <a:spcPct val="0"/>
              </a:spcBef>
              <a:spcAft>
                <a:spcPct val="0"/>
              </a:spcAft>
              <a:defRPr>
                <a:solidFill>
                  <a:schemeClr val="tx1"/>
                </a:solidFill>
                <a:latin typeface="Century Schoolbook" pitchFamily="18" charset="0"/>
              </a:defRPr>
            </a:lvl8pPr>
            <a:lvl9pPr marL="3886200" indent="-228600" defTabSz="457200" fontAlgn="base">
              <a:spcBef>
                <a:spcPct val="0"/>
              </a:spcBef>
              <a:spcAft>
                <a:spcPct val="0"/>
              </a:spcAft>
              <a:defRPr>
                <a:solidFill>
                  <a:schemeClr val="tx1"/>
                </a:solidFill>
                <a:latin typeface="Century Schoolbook" pitchFamily="18" charset="0"/>
              </a:defRPr>
            </a:lvl9pPr>
          </a:lstStyle>
          <a:p>
            <a:fld id="{EBF451A6-E892-4749-BC0D-C070AC35BBD2}" type="slidenum">
              <a:rPr lang="en-GB">
                <a:latin typeface="Calibri" pitchFamily="34" charset="0"/>
              </a:rPr>
              <a:pPr/>
              <a:t>11</a:t>
            </a:fld>
            <a:endParaRPr lang="en-GB">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NZ" sz="1000" b="1" dirty="0" smtClean="0"/>
              <a:t>Reliable:</a:t>
            </a:r>
            <a:r>
              <a:rPr lang="en-NZ" sz="1000" dirty="0" smtClean="0"/>
              <a:t> carries out the same operations - eliminating human error </a:t>
            </a:r>
            <a:br>
              <a:rPr lang="en-NZ" sz="1000" dirty="0" smtClean="0"/>
            </a:br>
            <a:r>
              <a:rPr lang="en-NZ" sz="1000" b="1" dirty="0" smtClean="0"/>
              <a:t>Reusable:</a:t>
            </a:r>
            <a:r>
              <a:rPr lang="en-NZ" sz="1000" dirty="0" smtClean="0"/>
              <a:t> can reuse tests on different versions of an application</a:t>
            </a:r>
            <a:br>
              <a:rPr lang="en-NZ" sz="1000" dirty="0" smtClean="0"/>
            </a:br>
            <a:r>
              <a:rPr lang="en-NZ" sz="1000" b="1" dirty="0" smtClean="0"/>
              <a:t>Better Quality Software:</a:t>
            </a:r>
            <a:r>
              <a:rPr lang="en-NZ" sz="1000" dirty="0" smtClean="0"/>
              <a:t> can run more tests in less time with fewer resources – good coverage</a:t>
            </a:r>
            <a:br>
              <a:rPr lang="en-NZ" sz="1000" dirty="0" smtClean="0"/>
            </a:br>
            <a:r>
              <a:rPr lang="en-NZ" sz="1000" b="1" dirty="0" smtClean="0"/>
              <a:t>Fast:</a:t>
            </a:r>
            <a:r>
              <a:rPr lang="en-NZ" sz="1000" dirty="0" smtClean="0"/>
              <a:t> run tests significantly faster than human users. </a:t>
            </a:r>
            <a:br>
              <a:rPr lang="en-NZ" sz="1000" dirty="0" smtClean="0"/>
            </a:br>
            <a:r>
              <a:rPr lang="en-NZ" sz="1000" b="1" dirty="0" smtClean="0"/>
              <a:t>Cost Reduction:</a:t>
            </a:r>
            <a:r>
              <a:rPr lang="en-NZ" sz="1000" dirty="0" smtClean="0"/>
              <a:t> number of resources for tests are reduced.</a:t>
            </a:r>
            <a:endParaRPr lang="en-GB" sz="1000" dirty="0" smtClean="0"/>
          </a:p>
          <a:p>
            <a:pPr>
              <a:spcBef>
                <a:spcPct val="0"/>
              </a:spcBef>
            </a:pPr>
            <a:r>
              <a:rPr lang="en-GB" sz="1000" dirty="0" smtClean="0"/>
              <a:t>Replaces: manually mundane and labour intensive tasks</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defRPr>
            </a:lvl1pPr>
            <a:lvl2pPr marL="742950" indent="-285750">
              <a:defRPr>
                <a:solidFill>
                  <a:schemeClr val="tx1"/>
                </a:solidFill>
                <a:latin typeface="Century Schoolbook" pitchFamily="18" charset="0"/>
              </a:defRPr>
            </a:lvl2pPr>
            <a:lvl3pPr marL="1143000" indent="-228600">
              <a:defRPr>
                <a:solidFill>
                  <a:schemeClr val="tx1"/>
                </a:solidFill>
                <a:latin typeface="Century Schoolbook" pitchFamily="18" charset="0"/>
              </a:defRPr>
            </a:lvl3pPr>
            <a:lvl4pPr marL="1600200" indent="-228600">
              <a:defRPr>
                <a:solidFill>
                  <a:schemeClr val="tx1"/>
                </a:solidFill>
                <a:latin typeface="Century Schoolbook" pitchFamily="18" charset="0"/>
              </a:defRPr>
            </a:lvl4pPr>
            <a:lvl5pPr marL="2057400" indent="-228600">
              <a:defRPr>
                <a:solidFill>
                  <a:schemeClr val="tx1"/>
                </a:solidFill>
                <a:latin typeface="Century Schoolbook" pitchFamily="18" charset="0"/>
              </a:defRPr>
            </a:lvl5pPr>
            <a:lvl6pPr marL="2514600" indent="-228600" defTabSz="457200" fontAlgn="base">
              <a:spcBef>
                <a:spcPct val="0"/>
              </a:spcBef>
              <a:spcAft>
                <a:spcPct val="0"/>
              </a:spcAft>
              <a:defRPr>
                <a:solidFill>
                  <a:schemeClr val="tx1"/>
                </a:solidFill>
                <a:latin typeface="Century Schoolbook" pitchFamily="18" charset="0"/>
              </a:defRPr>
            </a:lvl6pPr>
            <a:lvl7pPr marL="2971800" indent="-228600" defTabSz="457200" fontAlgn="base">
              <a:spcBef>
                <a:spcPct val="0"/>
              </a:spcBef>
              <a:spcAft>
                <a:spcPct val="0"/>
              </a:spcAft>
              <a:defRPr>
                <a:solidFill>
                  <a:schemeClr val="tx1"/>
                </a:solidFill>
                <a:latin typeface="Century Schoolbook" pitchFamily="18" charset="0"/>
              </a:defRPr>
            </a:lvl7pPr>
            <a:lvl8pPr marL="3429000" indent="-228600" defTabSz="457200" fontAlgn="base">
              <a:spcBef>
                <a:spcPct val="0"/>
              </a:spcBef>
              <a:spcAft>
                <a:spcPct val="0"/>
              </a:spcAft>
              <a:defRPr>
                <a:solidFill>
                  <a:schemeClr val="tx1"/>
                </a:solidFill>
                <a:latin typeface="Century Schoolbook" pitchFamily="18" charset="0"/>
              </a:defRPr>
            </a:lvl8pPr>
            <a:lvl9pPr marL="3886200" indent="-228600" defTabSz="457200" fontAlgn="base">
              <a:spcBef>
                <a:spcPct val="0"/>
              </a:spcBef>
              <a:spcAft>
                <a:spcPct val="0"/>
              </a:spcAft>
              <a:defRPr>
                <a:solidFill>
                  <a:schemeClr val="tx1"/>
                </a:solidFill>
                <a:latin typeface="Century Schoolbook" pitchFamily="18" charset="0"/>
              </a:defRPr>
            </a:lvl9pPr>
          </a:lstStyle>
          <a:p>
            <a:fld id="{11E45B6E-55A0-4D3E-A8CC-D5C59D2AF88F}" type="slidenum">
              <a:rPr lang="en-GB">
                <a:latin typeface="Calibri" pitchFamily="34" charset="0"/>
              </a:rPr>
              <a:pPr/>
              <a:t>12</a:t>
            </a:fld>
            <a:endParaRPr lang="en-GB">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741C4C-0C42-4735-A0AE-15988EBC824F}" type="slidenum">
              <a:rPr lang="en-US"/>
              <a:pPr/>
              <a:t>14</a:t>
            </a:fld>
            <a:endParaRPr 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de-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B1B3F-E6D8-4B85-A68C-E6CFA2B13D58}" type="slidenum">
              <a:rPr lang="en-US"/>
              <a:pPr/>
              <a:t>15</a:t>
            </a:fld>
            <a:endParaRPr lang="en-US"/>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a:xfrm>
            <a:off x="914400" y="4344025"/>
            <a:ext cx="5029200" cy="4114488"/>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6/6/2019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876800"/>
          </a:xfrm>
        </p:spPr>
        <p:txBody>
          <a:bodyPr/>
          <a:lstStyle/>
          <a:p>
            <a:endParaRPr lang="en-US"/>
          </a:p>
        </p:txBody>
      </p:sp>
      <p:sp>
        <p:nvSpPr>
          <p:cNvPr id="4" name="Slide Number Placeholder 3"/>
          <p:cNvSpPr>
            <a:spLocks noGrp="1"/>
          </p:cNvSpPr>
          <p:nvPr>
            <p:ph type="sldNum" sz="quarter" idx="10"/>
          </p:nvPr>
        </p:nvSpPr>
        <p:spPr>
          <a:xfrm>
            <a:off x="8743950" y="6578600"/>
            <a:ext cx="368300" cy="228600"/>
          </a:xfrm>
        </p:spPr>
        <p:txBody>
          <a:bodyPr/>
          <a:lstStyle>
            <a:lvl1pPr>
              <a:defRPr/>
            </a:lvl1pPr>
          </a:lstStyle>
          <a:p>
            <a:fld id="{531F8784-6D21-4FC5-8A98-B8EACF85C5EB}" type="slidenum">
              <a:rPr lang="en-US"/>
              <a:pPr/>
              <a:t>‹#›</a:t>
            </a:fld>
            <a:endParaRPr lang="en-US"/>
          </a:p>
        </p:txBody>
      </p:sp>
      <p:sp>
        <p:nvSpPr>
          <p:cNvPr id="5" name="Footer Placeholder 4"/>
          <p:cNvSpPr>
            <a:spLocks noGrp="1"/>
          </p:cNvSpPr>
          <p:nvPr>
            <p:ph type="ftr" sz="quarter" idx="11"/>
          </p:nvPr>
        </p:nvSpPr>
        <p:spPr>
          <a:xfrm>
            <a:off x="3095625" y="6453188"/>
            <a:ext cx="5178425" cy="368300"/>
          </a:xfrm>
        </p:spPr>
        <p:txBody>
          <a:bodyPr/>
          <a:lstStyle>
            <a:lvl1pPr>
              <a:defRPr/>
            </a:lvl1pPr>
          </a:lstStyle>
          <a:p>
            <a:r>
              <a:rPr lang="en-US"/>
              <a:t>© 2006, Cognizant Technology Solutions.                                             Confidential</a:t>
            </a:r>
            <a:r>
              <a:rPr lang="en-US" sz="900"/>
              <a:t> </a:t>
            </a:r>
          </a:p>
        </p:txBody>
      </p:sp>
    </p:spTree>
    <p:extLst>
      <p:ext uri="{BB962C8B-B14F-4D97-AF65-F5344CB8AC3E}">
        <p14:creationId xmlns:p14="http://schemas.microsoft.com/office/powerpoint/2010/main" val="395344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6/6/2019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AUTOMATION TESTING</a:t>
            </a:r>
            <a:endParaRPr lang="en-US" dirty="0"/>
          </a:p>
        </p:txBody>
      </p:sp>
    </p:spTree>
    <p:extLst>
      <p:ext uri="{BB962C8B-B14F-4D97-AF65-F5344CB8AC3E}">
        <p14:creationId xmlns:p14="http://schemas.microsoft.com/office/powerpoint/2010/main" val="407715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43800" cy="914400"/>
          </a:xfrm>
        </p:spPr>
        <p:txBody>
          <a:bodyPr>
            <a:normAutofit fontScale="90000"/>
          </a:bodyPr>
          <a:lstStyle/>
          <a:p>
            <a:r>
              <a:rPr lang="en-GB" sz="2800" cap="none" dirty="0" smtClean="0"/>
              <a:t>THE AUTOMATED TEST LIFECYCLE METHODOLOGY </a:t>
            </a:r>
          </a:p>
        </p:txBody>
      </p:sp>
      <p:sp>
        <p:nvSpPr>
          <p:cNvPr id="122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defRPr>
            </a:lvl1pPr>
            <a:lvl2pPr marL="742950" indent="-285750">
              <a:defRPr>
                <a:solidFill>
                  <a:schemeClr val="tx1"/>
                </a:solidFill>
                <a:latin typeface="Century Schoolbook" pitchFamily="18" charset="0"/>
              </a:defRPr>
            </a:lvl2pPr>
            <a:lvl3pPr marL="1143000" indent="-228600">
              <a:defRPr>
                <a:solidFill>
                  <a:schemeClr val="tx1"/>
                </a:solidFill>
                <a:latin typeface="Century Schoolbook" pitchFamily="18" charset="0"/>
              </a:defRPr>
            </a:lvl3pPr>
            <a:lvl4pPr marL="1600200" indent="-228600">
              <a:defRPr>
                <a:solidFill>
                  <a:schemeClr val="tx1"/>
                </a:solidFill>
                <a:latin typeface="Century Schoolbook" pitchFamily="18" charset="0"/>
              </a:defRPr>
            </a:lvl4pPr>
            <a:lvl5pPr marL="2057400" indent="-228600">
              <a:defRPr>
                <a:solidFill>
                  <a:schemeClr val="tx1"/>
                </a:solidFill>
                <a:latin typeface="Century Schoolbook" pitchFamily="18" charset="0"/>
              </a:defRPr>
            </a:lvl5pPr>
            <a:lvl6pPr marL="2514600" indent="-228600" defTabSz="457200" fontAlgn="base">
              <a:spcBef>
                <a:spcPct val="0"/>
              </a:spcBef>
              <a:spcAft>
                <a:spcPct val="0"/>
              </a:spcAft>
              <a:defRPr>
                <a:solidFill>
                  <a:schemeClr val="tx1"/>
                </a:solidFill>
                <a:latin typeface="Century Schoolbook" pitchFamily="18" charset="0"/>
              </a:defRPr>
            </a:lvl6pPr>
            <a:lvl7pPr marL="2971800" indent="-228600" defTabSz="457200" fontAlgn="base">
              <a:spcBef>
                <a:spcPct val="0"/>
              </a:spcBef>
              <a:spcAft>
                <a:spcPct val="0"/>
              </a:spcAft>
              <a:defRPr>
                <a:solidFill>
                  <a:schemeClr val="tx1"/>
                </a:solidFill>
                <a:latin typeface="Century Schoolbook" pitchFamily="18" charset="0"/>
              </a:defRPr>
            </a:lvl7pPr>
            <a:lvl8pPr marL="3429000" indent="-228600" defTabSz="457200" fontAlgn="base">
              <a:spcBef>
                <a:spcPct val="0"/>
              </a:spcBef>
              <a:spcAft>
                <a:spcPct val="0"/>
              </a:spcAft>
              <a:defRPr>
                <a:solidFill>
                  <a:schemeClr val="tx1"/>
                </a:solidFill>
                <a:latin typeface="Century Schoolbook" pitchFamily="18" charset="0"/>
              </a:defRPr>
            </a:lvl8pPr>
            <a:lvl9pPr marL="3886200" indent="-228600" defTabSz="457200" fontAlgn="base">
              <a:spcBef>
                <a:spcPct val="0"/>
              </a:spcBef>
              <a:spcAft>
                <a:spcPct val="0"/>
              </a:spcAft>
              <a:defRPr>
                <a:solidFill>
                  <a:schemeClr val="tx1"/>
                </a:solidFill>
                <a:latin typeface="Century Schoolbook" pitchFamily="18" charset="0"/>
              </a:defRPr>
            </a:lvl9pPr>
          </a:lstStyle>
          <a:p>
            <a:fld id="{C7C2516A-2B4A-46BE-962A-60DEE5CC2AF0}" type="slidenum">
              <a:rPr lang="en-US">
                <a:solidFill>
                  <a:srgbClr val="FFFFFF"/>
                </a:solidFill>
              </a:rPr>
              <a:pPr/>
              <a:t>10</a:t>
            </a:fld>
            <a:endParaRPr lang="en-US">
              <a:solidFill>
                <a:srgbClr val="FFFFFF"/>
              </a:solidFill>
            </a:endParaRPr>
          </a:p>
        </p:txBody>
      </p:sp>
      <p:graphicFrame>
        <p:nvGraphicFramePr>
          <p:cNvPr id="11" name="Content Placeholder 10"/>
          <p:cNvGraphicFramePr>
            <a:graphicFrameLocks noGrp="1"/>
          </p:cNvGraphicFramePr>
          <p:nvPr>
            <p:ph sz="quarter" idx="1"/>
          </p:nvPr>
        </p:nvGraphicFramePr>
        <p:xfrm>
          <a:off x="1000100" y="1571612"/>
          <a:ext cx="6500858" cy="44291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60237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graphicEl>
                                              <a:dgm id="{5945D309-BA56-4FB3-821F-A79DAC2A7423}"/>
                                            </p:graphicEl>
                                          </p:spTgt>
                                        </p:tgtEl>
                                        <p:attrNameLst>
                                          <p:attrName>style.visibility</p:attrName>
                                        </p:attrNameLst>
                                      </p:cBhvr>
                                      <p:to>
                                        <p:strVal val="visible"/>
                                      </p:to>
                                    </p:set>
                                    <p:animEffect transition="in" filter="fade">
                                      <p:cBhvr>
                                        <p:cTn id="7" dur="2000"/>
                                        <p:tgtEl>
                                          <p:spTgt spid="11">
                                            <p:graphicEl>
                                              <a:dgm id="{5945D309-BA56-4FB3-821F-A79DAC2A742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graphicEl>
                                              <a:dgm id="{A30A6931-6EAE-4D1B-B6A3-955E75059122}"/>
                                            </p:graphicEl>
                                          </p:spTgt>
                                        </p:tgtEl>
                                        <p:attrNameLst>
                                          <p:attrName>style.visibility</p:attrName>
                                        </p:attrNameLst>
                                      </p:cBhvr>
                                      <p:to>
                                        <p:strVal val="visible"/>
                                      </p:to>
                                    </p:set>
                                    <p:animEffect transition="in" filter="fade">
                                      <p:cBhvr>
                                        <p:cTn id="12" dur="2000"/>
                                        <p:tgtEl>
                                          <p:spTgt spid="11">
                                            <p:graphicEl>
                                              <a:dgm id="{A30A6931-6EAE-4D1B-B6A3-955E75059122}"/>
                                            </p:graphicEl>
                                          </p:spTgt>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graphicEl>
                                              <a:dgm id="{17F4A5F4-39B6-4928-97E1-ABF923FFF9D9}"/>
                                            </p:graphicEl>
                                          </p:spTgt>
                                        </p:tgtEl>
                                        <p:attrNameLst>
                                          <p:attrName>style.visibility</p:attrName>
                                        </p:attrNameLst>
                                      </p:cBhvr>
                                      <p:to>
                                        <p:strVal val="visible"/>
                                      </p:to>
                                    </p:set>
                                    <p:animEffect transition="in" filter="fade">
                                      <p:cBhvr>
                                        <p:cTn id="16" dur="2000"/>
                                        <p:tgtEl>
                                          <p:spTgt spid="11">
                                            <p:graphicEl>
                                              <a:dgm id="{17F4A5F4-39B6-4928-97E1-ABF923FFF9D9}"/>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graphicEl>
                                              <a:dgm id="{839A6D4E-043E-4D29-B8DB-C7898EB2A03E}"/>
                                            </p:graphicEl>
                                          </p:spTgt>
                                        </p:tgtEl>
                                        <p:attrNameLst>
                                          <p:attrName>style.visibility</p:attrName>
                                        </p:attrNameLst>
                                      </p:cBhvr>
                                      <p:to>
                                        <p:strVal val="visible"/>
                                      </p:to>
                                    </p:set>
                                    <p:animEffect transition="in" filter="fade">
                                      <p:cBhvr>
                                        <p:cTn id="21" dur="2000"/>
                                        <p:tgtEl>
                                          <p:spTgt spid="11">
                                            <p:graphicEl>
                                              <a:dgm id="{839A6D4E-043E-4D29-B8DB-C7898EB2A03E}"/>
                                            </p:graphic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1">
                                            <p:graphicEl>
                                              <a:dgm id="{31DEF5A3-10B8-47DA-A49E-A95F34FCA637}"/>
                                            </p:graphicEl>
                                          </p:spTgt>
                                        </p:tgtEl>
                                        <p:attrNameLst>
                                          <p:attrName>style.visibility</p:attrName>
                                        </p:attrNameLst>
                                      </p:cBhvr>
                                      <p:to>
                                        <p:strVal val="visible"/>
                                      </p:to>
                                    </p:set>
                                    <p:animEffect transition="in" filter="fade">
                                      <p:cBhvr>
                                        <p:cTn id="25" dur="2000"/>
                                        <p:tgtEl>
                                          <p:spTgt spid="11">
                                            <p:graphicEl>
                                              <a:dgm id="{31DEF5A3-10B8-47DA-A49E-A95F34FCA637}"/>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graphicEl>
                                              <a:dgm id="{2778A721-B3B9-4516-AE03-111349DFEFB9}"/>
                                            </p:graphicEl>
                                          </p:spTgt>
                                        </p:tgtEl>
                                        <p:attrNameLst>
                                          <p:attrName>style.visibility</p:attrName>
                                        </p:attrNameLst>
                                      </p:cBhvr>
                                      <p:to>
                                        <p:strVal val="visible"/>
                                      </p:to>
                                    </p:set>
                                    <p:animEffect transition="in" filter="fade">
                                      <p:cBhvr>
                                        <p:cTn id="30" dur="2000"/>
                                        <p:tgtEl>
                                          <p:spTgt spid="11">
                                            <p:graphicEl>
                                              <a:dgm id="{2778A721-B3B9-4516-AE03-111349DFEFB9}"/>
                                            </p:graphicEl>
                                          </p:spTgt>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11">
                                            <p:graphicEl>
                                              <a:dgm id="{1F5C0C0A-F7EF-4EC1-AA44-86D6E94FB9A0}"/>
                                            </p:graphicEl>
                                          </p:spTgt>
                                        </p:tgtEl>
                                        <p:attrNameLst>
                                          <p:attrName>style.visibility</p:attrName>
                                        </p:attrNameLst>
                                      </p:cBhvr>
                                      <p:to>
                                        <p:strVal val="visible"/>
                                      </p:to>
                                    </p:set>
                                    <p:animEffect transition="in" filter="fade">
                                      <p:cBhvr>
                                        <p:cTn id="34" dur="2000"/>
                                        <p:tgtEl>
                                          <p:spTgt spid="11">
                                            <p:graphicEl>
                                              <a:dgm id="{1F5C0C0A-F7EF-4EC1-AA44-86D6E94FB9A0}"/>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graphicEl>
                                              <a:dgm id="{900A01F1-79C0-452C-B5C3-11913C0EB7E6}"/>
                                            </p:graphicEl>
                                          </p:spTgt>
                                        </p:tgtEl>
                                        <p:attrNameLst>
                                          <p:attrName>style.visibility</p:attrName>
                                        </p:attrNameLst>
                                      </p:cBhvr>
                                      <p:to>
                                        <p:strVal val="visible"/>
                                      </p:to>
                                    </p:set>
                                    <p:animEffect transition="in" filter="fade">
                                      <p:cBhvr>
                                        <p:cTn id="39" dur="2000"/>
                                        <p:tgtEl>
                                          <p:spTgt spid="11">
                                            <p:graphicEl>
                                              <a:dgm id="{900A01F1-79C0-452C-B5C3-11913C0EB7E6}"/>
                                            </p:graphicEl>
                                          </p:spTgt>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1">
                                            <p:graphicEl>
                                              <a:dgm id="{3D93E086-A577-42DE-A8B6-B2E094D60F0E}"/>
                                            </p:graphicEl>
                                          </p:spTgt>
                                        </p:tgtEl>
                                        <p:attrNameLst>
                                          <p:attrName>style.visibility</p:attrName>
                                        </p:attrNameLst>
                                      </p:cBhvr>
                                      <p:to>
                                        <p:strVal val="visible"/>
                                      </p:to>
                                    </p:set>
                                    <p:animEffect transition="in" filter="fade">
                                      <p:cBhvr>
                                        <p:cTn id="43" dur="2000"/>
                                        <p:tgtEl>
                                          <p:spTgt spid="11">
                                            <p:graphicEl>
                                              <a:dgm id="{3D93E086-A577-42DE-A8B6-B2E094D60F0E}"/>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graphicEl>
                                              <a:dgm id="{A4171EA3-21F1-4DAD-AC67-DF532143AB7E}"/>
                                            </p:graphicEl>
                                          </p:spTgt>
                                        </p:tgtEl>
                                        <p:attrNameLst>
                                          <p:attrName>style.visibility</p:attrName>
                                        </p:attrNameLst>
                                      </p:cBhvr>
                                      <p:to>
                                        <p:strVal val="visible"/>
                                      </p:to>
                                    </p:set>
                                    <p:animEffect transition="in" filter="fade">
                                      <p:cBhvr>
                                        <p:cTn id="48" dur="2000"/>
                                        <p:tgtEl>
                                          <p:spTgt spid="11">
                                            <p:graphicEl>
                                              <a:dgm id="{A4171EA3-21F1-4DAD-AC67-DF532143AB7E}"/>
                                            </p:graphicEl>
                                          </p:spTgt>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11">
                                            <p:graphicEl>
                                              <a:dgm id="{70A74968-C185-4EF8-A15E-89BE1AC924B3}"/>
                                            </p:graphicEl>
                                          </p:spTgt>
                                        </p:tgtEl>
                                        <p:attrNameLst>
                                          <p:attrName>style.visibility</p:attrName>
                                        </p:attrNameLst>
                                      </p:cBhvr>
                                      <p:to>
                                        <p:strVal val="visible"/>
                                      </p:to>
                                    </p:set>
                                    <p:animEffect transition="in" filter="fade">
                                      <p:cBhvr>
                                        <p:cTn id="52" dur="2000"/>
                                        <p:tgtEl>
                                          <p:spTgt spid="11">
                                            <p:graphicEl>
                                              <a:dgm id="{70A74968-C185-4EF8-A15E-89BE1AC924B3}"/>
                                            </p:graphicEl>
                                          </p:spTgt>
                                        </p:tgtEl>
                                      </p:cBhvr>
                                    </p:animEffec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11">
                                            <p:graphicEl>
                                              <a:dgm id="{37B29825-7ABD-4354-9A2C-C3AE066FDAF0}"/>
                                            </p:graphicEl>
                                          </p:spTgt>
                                        </p:tgtEl>
                                        <p:attrNameLst>
                                          <p:attrName>style.visibility</p:attrName>
                                        </p:attrNameLst>
                                      </p:cBhvr>
                                      <p:to>
                                        <p:strVal val="visible"/>
                                      </p:to>
                                    </p:set>
                                    <p:animEffect transition="in" filter="fade">
                                      <p:cBhvr>
                                        <p:cTn id="56" dur="2000"/>
                                        <p:tgtEl>
                                          <p:spTgt spid="11">
                                            <p:graphicEl>
                                              <a:dgm id="{37B29825-7ABD-4354-9A2C-C3AE066FDAF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543800" cy="914400"/>
          </a:xfrm>
        </p:spPr>
        <p:txBody>
          <a:bodyPr/>
          <a:lstStyle/>
          <a:p>
            <a:pPr fontAlgn="auto">
              <a:spcAft>
                <a:spcPts val="0"/>
              </a:spcAft>
              <a:defRPr/>
            </a:pPr>
            <a:r>
              <a:rPr lang="en-US" dirty="0" smtClean="0"/>
              <a:t>Why automate?</a:t>
            </a:r>
            <a:endParaRPr lang="en-US" dirty="0"/>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defRPr>
            </a:lvl1pPr>
            <a:lvl2pPr marL="742950" indent="-285750">
              <a:defRPr>
                <a:solidFill>
                  <a:schemeClr val="tx1"/>
                </a:solidFill>
                <a:latin typeface="Century Schoolbook" pitchFamily="18" charset="0"/>
              </a:defRPr>
            </a:lvl2pPr>
            <a:lvl3pPr marL="1143000" indent="-228600">
              <a:defRPr>
                <a:solidFill>
                  <a:schemeClr val="tx1"/>
                </a:solidFill>
                <a:latin typeface="Century Schoolbook" pitchFamily="18" charset="0"/>
              </a:defRPr>
            </a:lvl3pPr>
            <a:lvl4pPr marL="1600200" indent="-228600">
              <a:defRPr>
                <a:solidFill>
                  <a:schemeClr val="tx1"/>
                </a:solidFill>
                <a:latin typeface="Century Schoolbook" pitchFamily="18" charset="0"/>
              </a:defRPr>
            </a:lvl4pPr>
            <a:lvl5pPr marL="2057400" indent="-228600">
              <a:defRPr>
                <a:solidFill>
                  <a:schemeClr val="tx1"/>
                </a:solidFill>
                <a:latin typeface="Century Schoolbook" pitchFamily="18" charset="0"/>
              </a:defRPr>
            </a:lvl5pPr>
            <a:lvl6pPr marL="2514600" indent="-228600" defTabSz="457200" fontAlgn="base">
              <a:spcBef>
                <a:spcPct val="0"/>
              </a:spcBef>
              <a:spcAft>
                <a:spcPct val="0"/>
              </a:spcAft>
              <a:defRPr>
                <a:solidFill>
                  <a:schemeClr val="tx1"/>
                </a:solidFill>
                <a:latin typeface="Century Schoolbook" pitchFamily="18" charset="0"/>
              </a:defRPr>
            </a:lvl6pPr>
            <a:lvl7pPr marL="2971800" indent="-228600" defTabSz="457200" fontAlgn="base">
              <a:spcBef>
                <a:spcPct val="0"/>
              </a:spcBef>
              <a:spcAft>
                <a:spcPct val="0"/>
              </a:spcAft>
              <a:defRPr>
                <a:solidFill>
                  <a:schemeClr val="tx1"/>
                </a:solidFill>
                <a:latin typeface="Century Schoolbook" pitchFamily="18" charset="0"/>
              </a:defRPr>
            </a:lvl7pPr>
            <a:lvl8pPr marL="3429000" indent="-228600" defTabSz="457200" fontAlgn="base">
              <a:spcBef>
                <a:spcPct val="0"/>
              </a:spcBef>
              <a:spcAft>
                <a:spcPct val="0"/>
              </a:spcAft>
              <a:defRPr>
                <a:solidFill>
                  <a:schemeClr val="tx1"/>
                </a:solidFill>
                <a:latin typeface="Century Schoolbook" pitchFamily="18" charset="0"/>
              </a:defRPr>
            </a:lvl8pPr>
            <a:lvl9pPr marL="3886200" indent="-228600" defTabSz="457200" fontAlgn="base">
              <a:spcBef>
                <a:spcPct val="0"/>
              </a:spcBef>
              <a:spcAft>
                <a:spcPct val="0"/>
              </a:spcAft>
              <a:defRPr>
                <a:solidFill>
                  <a:schemeClr val="tx1"/>
                </a:solidFill>
                <a:latin typeface="Century Schoolbook" pitchFamily="18" charset="0"/>
              </a:defRPr>
            </a:lvl9pPr>
          </a:lstStyle>
          <a:p>
            <a:fld id="{7438A7E5-378B-4BBC-88C5-EE36DF9D60A5}" type="slidenum">
              <a:rPr lang="en-US">
                <a:solidFill>
                  <a:srgbClr val="FFFFFF"/>
                </a:solidFill>
              </a:rPr>
              <a:pPr/>
              <a:t>11</a:t>
            </a:fld>
            <a:endParaRPr lang="en-US">
              <a:solidFill>
                <a:srgbClr val="FFFFFF"/>
              </a:solidFill>
            </a:endParaRPr>
          </a:p>
        </p:txBody>
      </p:sp>
      <p:sp>
        <p:nvSpPr>
          <p:cNvPr id="3" name="Content Placeholder 2"/>
          <p:cNvSpPr>
            <a:spLocks noGrp="1"/>
          </p:cNvSpPr>
          <p:nvPr>
            <p:ph sz="quarter" idx="1"/>
          </p:nvPr>
        </p:nvSpPr>
        <p:spPr>
          <a:xfrm>
            <a:off x="642938" y="1417638"/>
            <a:ext cx="7281862" cy="4837112"/>
          </a:xfrm>
        </p:spPr>
        <p:txBody>
          <a:bodyPr anchor="ctr"/>
          <a:lstStyle/>
          <a:p>
            <a:pPr>
              <a:lnSpc>
                <a:spcPct val="150000"/>
              </a:lnSpc>
            </a:pPr>
            <a:r>
              <a:rPr lang="en-NZ" smtClean="0"/>
              <a:t>Verification and Validation of the requirements and organisation</a:t>
            </a:r>
          </a:p>
          <a:p>
            <a:pPr>
              <a:lnSpc>
                <a:spcPct val="150000"/>
              </a:lnSpc>
              <a:buFont typeface="Wingdings" pitchFamily="2" charset="2"/>
              <a:buNone/>
            </a:pPr>
            <a:endParaRPr lang="en-NZ" sz="1400" smtClean="0"/>
          </a:p>
          <a:p>
            <a:pPr>
              <a:lnSpc>
                <a:spcPct val="150000"/>
              </a:lnSpc>
            </a:pPr>
            <a:r>
              <a:rPr lang="en-NZ" smtClean="0"/>
              <a:t>Defects and Failures caused by misunderstood requirements or coding errors</a:t>
            </a:r>
          </a:p>
          <a:p>
            <a:pPr>
              <a:lnSpc>
                <a:spcPct val="150000"/>
              </a:lnSpc>
              <a:buFont typeface="Wingdings" pitchFamily="2" charset="2"/>
              <a:buNone/>
            </a:pPr>
            <a:endParaRPr lang="en-NZ" sz="1100" smtClean="0"/>
          </a:p>
          <a:p>
            <a:pPr>
              <a:lnSpc>
                <a:spcPct val="150000"/>
              </a:lnSpc>
            </a:pPr>
            <a:r>
              <a:rPr lang="en-NZ" smtClean="0"/>
              <a:t>Compatibility of the Software</a:t>
            </a:r>
          </a:p>
        </p:txBody>
      </p:sp>
    </p:spTree>
    <p:custDataLst>
      <p:tags r:id="rId1"/>
    </p:custDataLst>
    <p:extLst>
      <p:ext uri="{BB962C8B-B14F-4D97-AF65-F5344CB8AC3E}">
        <p14:creationId xmlns:p14="http://schemas.microsoft.com/office/powerpoint/2010/main" val="332117935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543800" cy="914400"/>
          </a:xfrm>
        </p:spPr>
        <p:txBody>
          <a:bodyPr/>
          <a:lstStyle/>
          <a:p>
            <a:pPr fontAlgn="auto">
              <a:spcAft>
                <a:spcPts val="0"/>
              </a:spcAft>
              <a:defRPr/>
            </a:pPr>
            <a:r>
              <a:rPr lang="en-GB" sz="2400" dirty="0" smtClean="0"/>
              <a:t>Advantages &amp; Disadvantages of Automated Testing</a:t>
            </a:r>
            <a:endParaRPr lang="en-GB" sz="2400" dirty="0"/>
          </a:p>
        </p:txBody>
      </p:sp>
      <p:sp>
        <p:nvSpPr>
          <p:cNvPr id="14343" name="Text Placeholder 8"/>
          <p:cNvSpPr>
            <a:spLocks noGrp="1"/>
          </p:cNvSpPr>
          <p:nvPr>
            <p:ph type="body" idx="1"/>
          </p:nvPr>
        </p:nvSpPr>
        <p:spPr>
          <a:xfrm>
            <a:off x="457200" y="1752600"/>
            <a:ext cx="3657600" cy="658812"/>
          </a:xfrm>
        </p:spPr>
        <p:txBody>
          <a:bodyPr/>
          <a:lstStyle/>
          <a:p>
            <a:r>
              <a:rPr lang="en-GB" dirty="0" smtClean="0"/>
              <a:t>Advantages</a:t>
            </a:r>
          </a:p>
        </p:txBody>
      </p:sp>
      <p:sp>
        <p:nvSpPr>
          <p:cNvPr id="7" name="Text Placeholder 6"/>
          <p:cNvSpPr>
            <a:spLocks noGrp="1"/>
          </p:cNvSpPr>
          <p:nvPr>
            <p:ph type="body" sz="half" idx="3"/>
          </p:nvPr>
        </p:nvSpPr>
        <p:spPr>
          <a:xfrm>
            <a:off x="5029200" y="1676400"/>
            <a:ext cx="3657600" cy="658812"/>
          </a:xfrm>
        </p:spPr>
        <p:txBody>
          <a:bodyPr/>
          <a:lstStyle/>
          <a:p>
            <a:r>
              <a:rPr lang="en-GB" dirty="0" smtClean="0"/>
              <a:t>Disadvantages</a:t>
            </a:r>
          </a:p>
        </p:txBody>
      </p:sp>
      <p:sp>
        <p:nvSpPr>
          <p:cNvPr id="143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defRPr>
            </a:lvl1pPr>
            <a:lvl2pPr marL="742950" indent="-285750">
              <a:defRPr>
                <a:solidFill>
                  <a:schemeClr val="tx1"/>
                </a:solidFill>
                <a:latin typeface="Century Schoolbook" pitchFamily="18" charset="0"/>
              </a:defRPr>
            </a:lvl2pPr>
            <a:lvl3pPr marL="1143000" indent="-228600">
              <a:defRPr>
                <a:solidFill>
                  <a:schemeClr val="tx1"/>
                </a:solidFill>
                <a:latin typeface="Century Schoolbook" pitchFamily="18" charset="0"/>
              </a:defRPr>
            </a:lvl3pPr>
            <a:lvl4pPr marL="1600200" indent="-228600">
              <a:defRPr>
                <a:solidFill>
                  <a:schemeClr val="tx1"/>
                </a:solidFill>
                <a:latin typeface="Century Schoolbook" pitchFamily="18" charset="0"/>
              </a:defRPr>
            </a:lvl4pPr>
            <a:lvl5pPr marL="2057400" indent="-228600">
              <a:defRPr>
                <a:solidFill>
                  <a:schemeClr val="tx1"/>
                </a:solidFill>
                <a:latin typeface="Century Schoolbook" pitchFamily="18" charset="0"/>
              </a:defRPr>
            </a:lvl5pPr>
            <a:lvl6pPr marL="2514600" indent="-228600" defTabSz="457200" fontAlgn="base">
              <a:spcBef>
                <a:spcPct val="0"/>
              </a:spcBef>
              <a:spcAft>
                <a:spcPct val="0"/>
              </a:spcAft>
              <a:defRPr>
                <a:solidFill>
                  <a:schemeClr val="tx1"/>
                </a:solidFill>
                <a:latin typeface="Century Schoolbook" pitchFamily="18" charset="0"/>
              </a:defRPr>
            </a:lvl6pPr>
            <a:lvl7pPr marL="2971800" indent="-228600" defTabSz="457200" fontAlgn="base">
              <a:spcBef>
                <a:spcPct val="0"/>
              </a:spcBef>
              <a:spcAft>
                <a:spcPct val="0"/>
              </a:spcAft>
              <a:defRPr>
                <a:solidFill>
                  <a:schemeClr val="tx1"/>
                </a:solidFill>
                <a:latin typeface="Century Schoolbook" pitchFamily="18" charset="0"/>
              </a:defRPr>
            </a:lvl7pPr>
            <a:lvl8pPr marL="3429000" indent="-228600" defTabSz="457200" fontAlgn="base">
              <a:spcBef>
                <a:spcPct val="0"/>
              </a:spcBef>
              <a:spcAft>
                <a:spcPct val="0"/>
              </a:spcAft>
              <a:defRPr>
                <a:solidFill>
                  <a:schemeClr val="tx1"/>
                </a:solidFill>
                <a:latin typeface="Century Schoolbook" pitchFamily="18" charset="0"/>
              </a:defRPr>
            </a:lvl8pPr>
            <a:lvl9pPr marL="3886200" indent="-228600" defTabSz="457200" fontAlgn="base">
              <a:spcBef>
                <a:spcPct val="0"/>
              </a:spcBef>
              <a:spcAft>
                <a:spcPct val="0"/>
              </a:spcAft>
              <a:defRPr>
                <a:solidFill>
                  <a:schemeClr val="tx1"/>
                </a:solidFill>
                <a:latin typeface="Century Schoolbook" pitchFamily="18" charset="0"/>
              </a:defRPr>
            </a:lvl9pPr>
          </a:lstStyle>
          <a:p>
            <a:fld id="{E747F754-0526-4058-BC5D-6A095B6E37CE}" type="slidenum">
              <a:rPr lang="en-US">
                <a:solidFill>
                  <a:srgbClr val="FFFFFF"/>
                </a:solidFill>
              </a:rPr>
              <a:pPr/>
              <a:t>12</a:t>
            </a:fld>
            <a:endParaRPr lang="en-US">
              <a:solidFill>
                <a:srgbClr val="FFFFFF"/>
              </a:solidFill>
            </a:endParaRPr>
          </a:p>
        </p:txBody>
      </p:sp>
      <p:sp>
        <p:nvSpPr>
          <p:cNvPr id="6" name="Content Placeholder 5"/>
          <p:cNvSpPr>
            <a:spLocks noGrp="1"/>
          </p:cNvSpPr>
          <p:nvPr>
            <p:ph sz="half" idx="2"/>
          </p:nvPr>
        </p:nvSpPr>
        <p:spPr>
          <a:xfrm>
            <a:off x="457200" y="2667000"/>
            <a:ext cx="3657600" cy="3581400"/>
          </a:xfrm>
        </p:spPr>
        <p:txBody>
          <a:bodyPr/>
          <a:lstStyle/>
          <a:p>
            <a:pPr>
              <a:lnSpc>
                <a:spcPct val="150000"/>
              </a:lnSpc>
            </a:pPr>
            <a:r>
              <a:rPr lang="en-NZ" sz="2000" dirty="0" smtClean="0"/>
              <a:t>Reliable: eliminating human error</a:t>
            </a:r>
          </a:p>
          <a:p>
            <a:pPr>
              <a:lnSpc>
                <a:spcPct val="150000"/>
              </a:lnSpc>
            </a:pPr>
            <a:r>
              <a:rPr lang="en-NZ" sz="2100" dirty="0" smtClean="0"/>
              <a:t>Reusable</a:t>
            </a:r>
          </a:p>
          <a:p>
            <a:pPr>
              <a:lnSpc>
                <a:spcPct val="150000"/>
              </a:lnSpc>
            </a:pPr>
            <a:r>
              <a:rPr lang="en-NZ" sz="2100" dirty="0" smtClean="0"/>
              <a:t>Better Quality Software </a:t>
            </a:r>
          </a:p>
          <a:p>
            <a:pPr>
              <a:lnSpc>
                <a:spcPct val="150000"/>
              </a:lnSpc>
            </a:pPr>
            <a:r>
              <a:rPr lang="en-NZ" sz="2100" dirty="0" smtClean="0"/>
              <a:t>Fast</a:t>
            </a:r>
          </a:p>
          <a:p>
            <a:pPr>
              <a:lnSpc>
                <a:spcPct val="150000"/>
              </a:lnSpc>
            </a:pPr>
            <a:r>
              <a:rPr lang="en-NZ" sz="2100" dirty="0" smtClean="0"/>
              <a:t>Cost Reduction</a:t>
            </a:r>
          </a:p>
        </p:txBody>
      </p:sp>
      <p:sp>
        <p:nvSpPr>
          <p:cNvPr id="8" name="Content Placeholder 7"/>
          <p:cNvSpPr>
            <a:spLocks noGrp="1"/>
          </p:cNvSpPr>
          <p:nvPr>
            <p:ph sz="half" idx="4"/>
          </p:nvPr>
        </p:nvSpPr>
        <p:spPr>
          <a:xfrm>
            <a:off x="5029200" y="2895600"/>
            <a:ext cx="3273552" cy="2743200"/>
          </a:xfrm>
        </p:spPr>
        <p:txBody>
          <a:bodyPr>
            <a:normAutofit fontScale="92500" lnSpcReduction="20000"/>
          </a:bodyPr>
          <a:lstStyle/>
          <a:p>
            <a:pPr>
              <a:lnSpc>
                <a:spcPct val="160000"/>
              </a:lnSpc>
            </a:pPr>
            <a:r>
              <a:rPr lang="en-NZ" sz="2000" dirty="0" smtClean="0"/>
              <a:t>High investment is needed in the tools and training</a:t>
            </a:r>
          </a:p>
          <a:p>
            <a:pPr>
              <a:lnSpc>
                <a:spcPct val="160000"/>
              </a:lnSpc>
            </a:pPr>
            <a:r>
              <a:rPr lang="en-NZ" sz="2000" dirty="0" smtClean="0"/>
              <a:t>High man power requirement for test preparations</a:t>
            </a:r>
          </a:p>
          <a:p>
            <a:pPr>
              <a:lnSpc>
                <a:spcPct val="160000"/>
              </a:lnSpc>
            </a:pPr>
            <a:r>
              <a:rPr lang="en-NZ" sz="2000" dirty="0" smtClean="0"/>
              <a:t>A</a:t>
            </a:r>
            <a:r>
              <a:rPr lang="en-US" sz="2000" dirty="0" smtClean="0"/>
              <a:t> </a:t>
            </a:r>
            <a:r>
              <a:rPr lang="en-NZ" sz="2000" dirty="0" smtClean="0"/>
              <a:t>lot of testing areas left uncovered</a:t>
            </a:r>
          </a:p>
        </p:txBody>
      </p:sp>
    </p:spTree>
    <p:custDataLst>
      <p:tags r:id="rId1"/>
    </p:custDataLst>
    <p:extLst>
      <p:ext uri="{BB962C8B-B14F-4D97-AF65-F5344CB8AC3E}">
        <p14:creationId xmlns:p14="http://schemas.microsoft.com/office/powerpoint/2010/main" val="107563585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bg/>
                                          </p:spTgt>
                                        </p:tgtEl>
                                        <p:attrNameLst>
                                          <p:attrName>style.visibility</p:attrName>
                                        </p:attrNameLst>
                                      </p:cBhvr>
                                      <p:to>
                                        <p:strVal val="visible"/>
                                      </p:to>
                                    </p:set>
                                    <p:animEffect transition="in" filter="fade">
                                      <p:cBhvr>
                                        <p:cTn id="32" dur="2000"/>
                                        <p:tgtEl>
                                          <p:spTgt spid="7">
                                            <p:bg/>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2000"/>
                                        <p:tgtEl>
                                          <p:spTgt spid="7">
                                            <p:txEl>
                                              <p:pRg st="0" end="0"/>
                                            </p:txEl>
                                          </p:spTgt>
                                        </p:tgtEl>
                                      </p:cBhvr>
                                    </p:animEffect>
                                  </p:childTnLst>
                                </p:cTn>
                              </p:par>
                            </p:childTnLst>
                          </p:cTn>
                        </p:par>
                        <p:par>
                          <p:cTn id="36" fill="hold" nodeType="afterGroup">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2000"/>
                                        <p:tgtEl>
                                          <p:spTgt spid="8">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xEl>
                                              <p:pRg st="1" end="1"/>
                                            </p:txEl>
                                          </p:spTgt>
                                        </p:tgtEl>
                                        <p:attrNameLst>
                                          <p:attrName>style.visibility</p:attrName>
                                        </p:attrNameLst>
                                      </p:cBhvr>
                                      <p:to>
                                        <p:strVal val="visible"/>
                                      </p:to>
                                    </p:set>
                                    <p:animEffect transition="in" filter="fade">
                                      <p:cBhvr>
                                        <p:cTn id="44" dur="2000"/>
                                        <p:tgtEl>
                                          <p:spTgt spid="8">
                                            <p:txEl>
                                              <p:pRg st="1" end="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Effect transition="in" filter="fade">
                                      <p:cBhvr>
                                        <p:cTn id="49"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6"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81000"/>
            <a:ext cx="8255000" cy="619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23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1"/>
          <p:cNvSpPr>
            <a:spLocks noGrp="1"/>
          </p:cNvSpPr>
          <p:nvPr>
            <p:ph type="sldNum" sz="quarter" idx="12"/>
          </p:nvPr>
        </p:nvSpPr>
        <p:spPr/>
        <p:txBody>
          <a:bodyPr/>
          <a:lstStyle/>
          <a:p>
            <a:fld id="{8BD7D960-0A71-42C7-9F06-C97E6B208B38}" type="slidenum">
              <a:rPr lang="en-US"/>
              <a:pPr/>
              <a:t>14</a:t>
            </a:fld>
            <a:endParaRPr lang="en-US"/>
          </a:p>
        </p:txBody>
      </p:sp>
      <p:sp>
        <p:nvSpPr>
          <p:cNvPr id="414722" name="AutoShape 2"/>
          <p:cNvSpPr>
            <a:spLocks noChangeArrowheads="1"/>
          </p:cNvSpPr>
          <p:nvPr/>
        </p:nvSpPr>
        <p:spPr bwMode="auto">
          <a:xfrm>
            <a:off x="923925" y="1219200"/>
            <a:ext cx="3276600" cy="685800"/>
          </a:xfrm>
          <a:prstGeom prst="roundRect">
            <a:avLst>
              <a:gd name="adj" fmla="val 16667"/>
            </a:avLst>
          </a:prstGeom>
          <a:gradFill rotWithShape="1">
            <a:gsLst>
              <a:gs pos="0">
                <a:srgbClr val="336699"/>
              </a:gs>
              <a:gs pos="100000">
                <a:srgbClr val="003366"/>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23" name="AutoShape 3"/>
          <p:cNvSpPr>
            <a:spLocks noChangeArrowheads="1"/>
          </p:cNvSpPr>
          <p:nvPr/>
        </p:nvSpPr>
        <p:spPr bwMode="auto">
          <a:xfrm>
            <a:off x="914400" y="1990725"/>
            <a:ext cx="3276600" cy="685800"/>
          </a:xfrm>
          <a:prstGeom prst="roundRect">
            <a:avLst>
              <a:gd name="adj" fmla="val 16667"/>
            </a:avLst>
          </a:prstGeom>
          <a:gradFill rotWithShape="1">
            <a:gsLst>
              <a:gs pos="0">
                <a:srgbClr val="336699"/>
              </a:gs>
              <a:gs pos="100000">
                <a:srgbClr val="003366"/>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24" name="AutoShape 4"/>
          <p:cNvSpPr>
            <a:spLocks noChangeArrowheads="1"/>
          </p:cNvSpPr>
          <p:nvPr/>
        </p:nvSpPr>
        <p:spPr bwMode="auto">
          <a:xfrm>
            <a:off x="933450" y="2771775"/>
            <a:ext cx="3276600" cy="685800"/>
          </a:xfrm>
          <a:prstGeom prst="roundRect">
            <a:avLst>
              <a:gd name="adj" fmla="val 16667"/>
            </a:avLst>
          </a:prstGeom>
          <a:gradFill rotWithShape="1">
            <a:gsLst>
              <a:gs pos="0">
                <a:srgbClr val="336699"/>
              </a:gs>
              <a:gs pos="100000">
                <a:srgbClr val="003366"/>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25" name="AutoShape 5"/>
          <p:cNvSpPr>
            <a:spLocks noChangeArrowheads="1"/>
          </p:cNvSpPr>
          <p:nvPr/>
        </p:nvSpPr>
        <p:spPr bwMode="auto">
          <a:xfrm>
            <a:off x="933450" y="3543300"/>
            <a:ext cx="3276600" cy="685800"/>
          </a:xfrm>
          <a:prstGeom prst="roundRect">
            <a:avLst>
              <a:gd name="adj" fmla="val 16667"/>
            </a:avLst>
          </a:prstGeom>
          <a:gradFill rotWithShape="1">
            <a:gsLst>
              <a:gs pos="0">
                <a:srgbClr val="336699"/>
              </a:gs>
              <a:gs pos="100000">
                <a:srgbClr val="003366"/>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26" name="AutoShape 6"/>
          <p:cNvSpPr>
            <a:spLocks noChangeArrowheads="1"/>
          </p:cNvSpPr>
          <p:nvPr/>
        </p:nvSpPr>
        <p:spPr bwMode="auto">
          <a:xfrm>
            <a:off x="933450" y="5095875"/>
            <a:ext cx="3276600" cy="685800"/>
          </a:xfrm>
          <a:prstGeom prst="roundRect">
            <a:avLst>
              <a:gd name="adj" fmla="val 16667"/>
            </a:avLst>
          </a:prstGeom>
          <a:gradFill rotWithShape="1">
            <a:gsLst>
              <a:gs pos="0">
                <a:srgbClr val="336699"/>
              </a:gs>
              <a:gs pos="100000">
                <a:srgbClr val="003366"/>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27" name="Text Box 7"/>
          <p:cNvSpPr txBox="1">
            <a:spLocks noChangeArrowheads="1"/>
          </p:cNvSpPr>
          <p:nvPr/>
        </p:nvSpPr>
        <p:spPr bwMode="auto">
          <a:xfrm>
            <a:off x="1200150" y="1314450"/>
            <a:ext cx="271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buClrTx/>
              <a:buFontTx/>
              <a:buNone/>
            </a:pPr>
            <a:r>
              <a:rPr lang="en-US" sz="1000" b="0">
                <a:solidFill>
                  <a:schemeClr val="bg1"/>
                </a:solidFill>
              </a:rPr>
              <a:t>Determine Automation</a:t>
            </a:r>
          </a:p>
          <a:p>
            <a:pPr algn="ctr">
              <a:lnSpc>
                <a:spcPct val="100000"/>
              </a:lnSpc>
              <a:spcBef>
                <a:spcPct val="0"/>
              </a:spcBef>
              <a:buClrTx/>
              <a:buFontTx/>
              <a:buNone/>
            </a:pPr>
            <a:r>
              <a:rPr lang="en-US" sz="1000" b="0">
                <a:solidFill>
                  <a:schemeClr val="bg1"/>
                </a:solidFill>
              </a:rPr>
              <a:t>objective</a:t>
            </a:r>
          </a:p>
        </p:txBody>
      </p:sp>
      <p:sp>
        <p:nvSpPr>
          <p:cNvPr id="414728" name="Text Box 8"/>
          <p:cNvSpPr txBox="1">
            <a:spLocks noChangeArrowheads="1"/>
          </p:cNvSpPr>
          <p:nvPr/>
        </p:nvSpPr>
        <p:spPr bwMode="auto">
          <a:xfrm>
            <a:off x="1123950" y="2133600"/>
            <a:ext cx="2717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buClrTx/>
              <a:buFontTx/>
              <a:buNone/>
            </a:pPr>
            <a:r>
              <a:rPr lang="en-US" sz="1000" b="0">
                <a:solidFill>
                  <a:schemeClr val="bg1"/>
                </a:solidFill>
              </a:rPr>
              <a:t>Identify tools</a:t>
            </a:r>
          </a:p>
        </p:txBody>
      </p:sp>
      <p:sp>
        <p:nvSpPr>
          <p:cNvPr id="414729" name="Text Box 9"/>
          <p:cNvSpPr txBox="1">
            <a:spLocks noChangeArrowheads="1"/>
          </p:cNvSpPr>
          <p:nvPr/>
        </p:nvSpPr>
        <p:spPr bwMode="auto">
          <a:xfrm>
            <a:off x="1200150" y="2952750"/>
            <a:ext cx="2717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buClrTx/>
              <a:buFontTx/>
              <a:buNone/>
            </a:pPr>
            <a:r>
              <a:rPr lang="en-US" sz="1000" b="0">
                <a:solidFill>
                  <a:schemeClr val="bg1"/>
                </a:solidFill>
              </a:rPr>
              <a:t>Plan &amp; design  scripts</a:t>
            </a:r>
          </a:p>
        </p:txBody>
      </p:sp>
      <p:sp>
        <p:nvSpPr>
          <p:cNvPr id="414730" name="Text Box 10"/>
          <p:cNvSpPr txBox="1">
            <a:spLocks noChangeArrowheads="1"/>
          </p:cNvSpPr>
          <p:nvPr/>
        </p:nvSpPr>
        <p:spPr bwMode="auto">
          <a:xfrm>
            <a:off x="1247775" y="3762375"/>
            <a:ext cx="2717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buClrTx/>
              <a:buFontTx/>
              <a:buNone/>
            </a:pPr>
            <a:r>
              <a:rPr lang="en-US" sz="1000" b="0">
                <a:solidFill>
                  <a:schemeClr val="bg1"/>
                </a:solidFill>
              </a:rPr>
              <a:t>Setup test environments</a:t>
            </a:r>
          </a:p>
        </p:txBody>
      </p:sp>
      <p:sp>
        <p:nvSpPr>
          <p:cNvPr id="414731" name="AutoShape 11"/>
          <p:cNvSpPr>
            <a:spLocks noChangeArrowheads="1"/>
          </p:cNvSpPr>
          <p:nvPr/>
        </p:nvSpPr>
        <p:spPr bwMode="auto">
          <a:xfrm>
            <a:off x="952500" y="4324350"/>
            <a:ext cx="1055688" cy="685800"/>
          </a:xfrm>
          <a:prstGeom prst="roundRect">
            <a:avLst>
              <a:gd name="adj" fmla="val 16667"/>
            </a:avLst>
          </a:prstGeom>
          <a:gradFill rotWithShape="1">
            <a:gsLst>
              <a:gs pos="0">
                <a:srgbClr val="336699"/>
              </a:gs>
              <a:gs pos="100000">
                <a:srgbClr val="003366"/>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32" name="AutoShape 12"/>
          <p:cNvSpPr>
            <a:spLocks noChangeArrowheads="1"/>
          </p:cNvSpPr>
          <p:nvPr/>
        </p:nvSpPr>
        <p:spPr bwMode="auto">
          <a:xfrm>
            <a:off x="2044700" y="4314825"/>
            <a:ext cx="1054100" cy="685800"/>
          </a:xfrm>
          <a:prstGeom prst="roundRect">
            <a:avLst>
              <a:gd name="adj" fmla="val 16667"/>
            </a:avLst>
          </a:prstGeom>
          <a:gradFill rotWithShape="1">
            <a:gsLst>
              <a:gs pos="0">
                <a:srgbClr val="336699"/>
              </a:gs>
              <a:gs pos="100000">
                <a:srgbClr val="003366"/>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33" name="AutoShape 13"/>
          <p:cNvSpPr>
            <a:spLocks noChangeArrowheads="1"/>
          </p:cNvSpPr>
          <p:nvPr/>
        </p:nvSpPr>
        <p:spPr bwMode="auto">
          <a:xfrm>
            <a:off x="3135313" y="4314825"/>
            <a:ext cx="1055687" cy="685800"/>
          </a:xfrm>
          <a:prstGeom prst="roundRect">
            <a:avLst>
              <a:gd name="adj" fmla="val 16667"/>
            </a:avLst>
          </a:prstGeom>
          <a:gradFill rotWithShape="1">
            <a:gsLst>
              <a:gs pos="0">
                <a:srgbClr val="336699"/>
              </a:gs>
              <a:gs pos="100000">
                <a:srgbClr val="003366"/>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34" name="Text Box 14"/>
          <p:cNvSpPr txBox="1">
            <a:spLocks noChangeArrowheads="1"/>
          </p:cNvSpPr>
          <p:nvPr/>
        </p:nvSpPr>
        <p:spPr bwMode="auto">
          <a:xfrm>
            <a:off x="942975" y="4429125"/>
            <a:ext cx="981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buClrTx/>
              <a:buFontTx/>
              <a:buNone/>
            </a:pPr>
            <a:r>
              <a:rPr lang="en-US" sz="1000" b="0">
                <a:solidFill>
                  <a:schemeClr val="bg1"/>
                </a:solidFill>
              </a:rPr>
              <a:t>Develop</a:t>
            </a:r>
          </a:p>
          <a:p>
            <a:pPr algn="ctr">
              <a:lnSpc>
                <a:spcPct val="100000"/>
              </a:lnSpc>
              <a:spcBef>
                <a:spcPct val="0"/>
              </a:spcBef>
              <a:buClrTx/>
              <a:buFontTx/>
              <a:buNone/>
            </a:pPr>
            <a:r>
              <a:rPr lang="en-US" sz="1000" b="0">
                <a:solidFill>
                  <a:schemeClr val="bg1"/>
                </a:solidFill>
              </a:rPr>
              <a:t>libraries</a:t>
            </a:r>
          </a:p>
        </p:txBody>
      </p:sp>
      <p:sp>
        <p:nvSpPr>
          <p:cNvPr id="414735" name="Text Box 15"/>
          <p:cNvSpPr txBox="1">
            <a:spLocks noChangeArrowheads="1"/>
          </p:cNvSpPr>
          <p:nvPr/>
        </p:nvSpPr>
        <p:spPr bwMode="auto">
          <a:xfrm>
            <a:off x="2066925" y="4400550"/>
            <a:ext cx="981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buClrTx/>
              <a:buFontTx/>
              <a:buNone/>
            </a:pPr>
            <a:r>
              <a:rPr lang="en-US" sz="1000" b="0">
                <a:solidFill>
                  <a:schemeClr val="bg1"/>
                </a:solidFill>
              </a:rPr>
              <a:t>Develop</a:t>
            </a:r>
          </a:p>
          <a:p>
            <a:pPr algn="ctr">
              <a:lnSpc>
                <a:spcPct val="100000"/>
              </a:lnSpc>
              <a:spcBef>
                <a:spcPct val="0"/>
              </a:spcBef>
              <a:buClrTx/>
              <a:buFontTx/>
              <a:buNone/>
            </a:pPr>
            <a:r>
              <a:rPr lang="en-US" sz="1000" b="0">
                <a:solidFill>
                  <a:schemeClr val="bg1"/>
                </a:solidFill>
              </a:rPr>
              <a:t>Scripts</a:t>
            </a:r>
          </a:p>
        </p:txBody>
      </p:sp>
      <p:sp>
        <p:nvSpPr>
          <p:cNvPr id="414736" name="Text Box 16"/>
          <p:cNvSpPr txBox="1">
            <a:spLocks noChangeArrowheads="1"/>
          </p:cNvSpPr>
          <p:nvPr/>
        </p:nvSpPr>
        <p:spPr bwMode="auto">
          <a:xfrm>
            <a:off x="3076575" y="4429125"/>
            <a:ext cx="1123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buClrTx/>
              <a:buFontTx/>
              <a:buNone/>
            </a:pPr>
            <a:r>
              <a:rPr lang="en-US" sz="1000" b="0">
                <a:solidFill>
                  <a:schemeClr val="bg1"/>
                </a:solidFill>
              </a:rPr>
              <a:t>Develop test </a:t>
            </a:r>
          </a:p>
          <a:p>
            <a:pPr algn="ctr">
              <a:lnSpc>
                <a:spcPct val="100000"/>
              </a:lnSpc>
              <a:spcBef>
                <a:spcPct val="0"/>
              </a:spcBef>
              <a:buClrTx/>
              <a:buFontTx/>
              <a:buNone/>
            </a:pPr>
            <a:r>
              <a:rPr lang="en-US" sz="1000" b="0">
                <a:solidFill>
                  <a:schemeClr val="bg1"/>
                </a:solidFill>
              </a:rPr>
              <a:t>Suites</a:t>
            </a:r>
          </a:p>
        </p:txBody>
      </p:sp>
      <p:sp>
        <p:nvSpPr>
          <p:cNvPr id="414737" name="Text Box 17"/>
          <p:cNvSpPr txBox="1">
            <a:spLocks noChangeArrowheads="1"/>
          </p:cNvSpPr>
          <p:nvPr/>
        </p:nvSpPr>
        <p:spPr bwMode="auto">
          <a:xfrm>
            <a:off x="2000250" y="5257800"/>
            <a:ext cx="1123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buClrTx/>
              <a:buFontTx/>
              <a:buNone/>
            </a:pPr>
            <a:r>
              <a:rPr lang="en-US" sz="1000" b="0">
                <a:solidFill>
                  <a:schemeClr val="bg1"/>
                </a:solidFill>
              </a:rPr>
              <a:t>Deploy test </a:t>
            </a:r>
          </a:p>
          <a:p>
            <a:pPr algn="ctr">
              <a:lnSpc>
                <a:spcPct val="100000"/>
              </a:lnSpc>
              <a:spcBef>
                <a:spcPct val="0"/>
              </a:spcBef>
              <a:buClrTx/>
              <a:buFontTx/>
              <a:buNone/>
            </a:pPr>
            <a:r>
              <a:rPr lang="en-US" sz="1000" b="0">
                <a:solidFill>
                  <a:schemeClr val="bg1"/>
                </a:solidFill>
              </a:rPr>
              <a:t>Suites</a:t>
            </a:r>
          </a:p>
        </p:txBody>
      </p:sp>
      <p:sp>
        <p:nvSpPr>
          <p:cNvPr id="414738" name="Line 18"/>
          <p:cNvSpPr>
            <a:spLocks noChangeShapeType="1"/>
          </p:cNvSpPr>
          <p:nvPr/>
        </p:nvSpPr>
        <p:spPr bwMode="auto">
          <a:xfrm>
            <a:off x="1019175" y="1905000"/>
            <a:ext cx="7086600" cy="0"/>
          </a:xfrm>
          <a:prstGeom prst="line">
            <a:avLst/>
          </a:prstGeom>
          <a:noFill/>
          <a:ln w="9525">
            <a:solidFill>
              <a:srgbClr val="ACAC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1473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1704975"/>
            <a:ext cx="3667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14740" name="Line 20"/>
          <p:cNvSpPr>
            <a:spLocks noChangeShapeType="1"/>
          </p:cNvSpPr>
          <p:nvPr/>
        </p:nvSpPr>
        <p:spPr bwMode="auto">
          <a:xfrm>
            <a:off x="990600" y="2667000"/>
            <a:ext cx="7086600" cy="0"/>
          </a:xfrm>
          <a:prstGeom prst="line">
            <a:avLst/>
          </a:prstGeom>
          <a:noFill/>
          <a:ln w="9525">
            <a:solidFill>
              <a:srgbClr val="ACAC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1" name="Line 21"/>
          <p:cNvSpPr>
            <a:spLocks noChangeShapeType="1"/>
          </p:cNvSpPr>
          <p:nvPr/>
        </p:nvSpPr>
        <p:spPr bwMode="auto">
          <a:xfrm>
            <a:off x="981075" y="3457575"/>
            <a:ext cx="7086600" cy="0"/>
          </a:xfrm>
          <a:prstGeom prst="line">
            <a:avLst/>
          </a:prstGeom>
          <a:noFill/>
          <a:ln w="9525">
            <a:solidFill>
              <a:srgbClr val="ACAC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2" name="Line 22"/>
          <p:cNvSpPr>
            <a:spLocks noChangeShapeType="1"/>
          </p:cNvSpPr>
          <p:nvPr/>
        </p:nvSpPr>
        <p:spPr bwMode="auto">
          <a:xfrm>
            <a:off x="990600" y="4219575"/>
            <a:ext cx="7086600" cy="0"/>
          </a:xfrm>
          <a:prstGeom prst="line">
            <a:avLst/>
          </a:prstGeom>
          <a:noFill/>
          <a:ln w="9525">
            <a:solidFill>
              <a:srgbClr val="ACAC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3" name="Line 23"/>
          <p:cNvSpPr>
            <a:spLocks noChangeShapeType="1"/>
          </p:cNvSpPr>
          <p:nvPr/>
        </p:nvSpPr>
        <p:spPr bwMode="auto">
          <a:xfrm>
            <a:off x="1000125" y="5000625"/>
            <a:ext cx="7086600" cy="0"/>
          </a:xfrm>
          <a:prstGeom prst="line">
            <a:avLst/>
          </a:prstGeom>
          <a:noFill/>
          <a:ln w="9525">
            <a:solidFill>
              <a:srgbClr val="ACAC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4" name="Line 24"/>
          <p:cNvSpPr>
            <a:spLocks noChangeShapeType="1"/>
          </p:cNvSpPr>
          <p:nvPr/>
        </p:nvSpPr>
        <p:spPr bwMode="auto">
          <a:xfrm>
            <a:off x="1028700" y="5772150"/>
            <a:ext cx="7086600" cy="0"/>
          </a:xfrm>
          <a:prstGeom prst="line">
            <a:avLst/>
          </a:prstGeom>
          <a:noFill/>
          <a:ln w="9525">
            <a:solidFill>
              <a:srgbClr val="ACAC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14745"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2486025"/>
            <a:ext cx="3667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414746"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3276600"/>
            <a:ext cx="3667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414747"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019550"/>
            <a:ext cx="3667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41474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4057650"/>
            <a:ext cx="3667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414749"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4038600"/>
            <a:ext cx="3667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414750"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886325"/>
            <a:ext cx="3667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414751"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4857750"/>
            <a:ext cx="3667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414752"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575" y="4876800"/>
            <a:ext cx="3667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14753" name="Rectangle 33"/>
          <p:cNvSpPr>
            <a:spLocks noChangeArrowheads="1"/>
          </p:cNvSpPr>
          <p:nvPr/>
        </p:nvSpPr>
        <p:spPr bwMode="auto">
          <a:xfrm>
            <a:off x="5133975" y="1371600"/>
            <a:ext cx="2819400" cy="457200"/>
          </a:xfrm>
          <a:prstGeom prst="rect">
            <a:avLst/>
          </a:prstGeom>
          <a:noFill/>
          <a:ln>
            <a:noFill/>
          </a:ln>
          <a:effectLst/>
          <a:extLst>
            <a:ext uri="{909E8E84-426E-40DD-AFC4-6F175D3DCCD1}">
              <a14:hiddenFill xmlns:a14="http://schemas.microsoft.com/office/drawing/2010/main">
                <a:solidFill>
                  <a:srgbClr val="B2DD7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114300" indent="-114300">
              <a:lnSpc>
                <a:spcPct val="100000"/>
              </a:lnSpc>
              <a:spcBef>
                <a:spcPct val="0"/>
              </a:spcBef>
              <a:buClrTx/>
              <a:buFontTx/>
              <a:buChar char="•"/>
            </a:pPr>
            <a:r>
              <a:rPr lang="en-US" sz="1000" b="0">
                <a:solidFill>
                  <a:schemeClr val="accent2"/>
                </a:solidFill>
              </a:rPr>
              <a:t>Application understanding/KT</a:t>
            </a:r>
          </a:p>
          <a:p>
            <a:pPr marL="114300" indent="-114300">
              <a:lnSpc>
                <a:spcPct val="100000"/>
              </a:lnSpc>
              <a:spcBef>
                <a:spcPct val="0"/>
              </a:spcBef>
              <a:buClrTx/>
              <a:buFontTx/>
              <a:buChar char="•"/>
            </a:pPr>
            <a:r>
              <a:rPr lang="en-US" sz="1000" b="0">
                <a:solidFill>
                  <a:schemeClr val="accent2"/>
                </a:solidFill>
              </a:rPr>
              <a:t>Identification of Automation scope</a:t>
            </a:r>
          </a:p>
        </p:txBody>
      </p:sp>
      <p:sp>
        <p:nvSpPr>
          <p:cNvPr id="414754" name="Rectangle 34"/>
          <p:cNvSpPr>
            <a:spLocks noChangeArrowheads="1"/>
          </p:cNvSpPr>
          <p:nvPr/>
        </p:nvSpPr>
        <p:spPr bwMode="auto">
          <a:xfrm>
            <a:off x="5133975" y="2057400"/>
            <a:ext cx="2819400" cy="457200"/>
          </a:xfrm>
          <a:prstGeom prst="rect">
            <a:avLst/>
          </a:prstGeom>
          <a:noFill/>
          <a:ln>
            <a:noFill/>
          </a:ln>
          <a:effectLst/>
          <a:extLst>
            <a:ext uri="{909E8E84-426E-40DD-AFC4-6F175D3DCCD1}">
              <a14:hiddenFill xmlns:a14="http://schemas.microsoft.com/office/drawing/2010/main">
                <a:solidFill>
                  <a:srgbClr val="B2DD7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114300" indent="-114300">
              <a:lnSpc>
                <a:spcPct val="100000"/>
              </a:lnSpc>
              <a:spcBef>
                <a:spcPct val="0"/>
              </a:spcBef>
              <a:buClrTx/>
              <a:buFontTx/>
              <a:buChar char="•"/>
            </a:pPr>
            <a:r>
              <a:rPr lang="en-US" sz="1000" b="0">
                <a:solidFill>
                  <a:schemeClr val="accent2"/>
                </a:solidFill>
              </a:rPr>
              <a:t>Tool Evaluation</a:t>
            </a:r>
          </a:p>
          <a:p>
            <a:pPr marL="114300" indent="-114300">
              <a:lnSpc>
                <a:spcPct val="100000"/>
              </a:lnSpc>
              <a:spcBef>
                <a:spcPct val="0"/>
              </a:spcBef>
              <a:buClrTx/>
              <a:buFontTx/>
              <a:buChar char="•"/>
            </a:pPr>
            <a:r>
              <a:rPr lang="en-US" sz="1000" b="0">
                <a:solidFill>
                  <a:schemeClr val="accent2"/>
                </a:solidFill>
              </a:rPr>
              <a:t>Tool Selection</a:t>
            </a:r>
          </a:p>
          <a:p>
            <a:pPr marL="114300" indent="-114300">
              <a:lnSpc>
                <a:spcPct val="100000"/>
              </a:lnSpc>
              <a:spcBef>
                <a:spcPct val="0"/>
              </a:spcBef>
              <a:buClrTx/>
              <a:buFontTx/>
              <a:buChar char="•"/>
            </a:pPr>
            <a:r>
              <a:rPr lang="en-US" sz="1000" b="0">
                <a:solidFill>
                  <a:schemeClr val="accent2"/>
                </a:solidFill>
              </a:rPr>
              <a:t>Feasibility study</a:t>
            </a:r>
          </a:p>
        </p:txBody>
      </p:sp>
      <p:sp>
        <p:nvSpPr>
          <p:cNvPr id="414755" name="Rectangle 35"/>
          <p:cNvSpPr>
            <a:spLocks noChangeArrowheads="1"/>
          </p:cNvSpPr>
          <p:nvPr/>
        </p:nvSpPr>
        <p:spPr bwMode="auto">
          <a:xfrm>
            <a:off x="5146675" y="2819400"/>
            <a:ext cx="2819400" cy="457200"/>
          </a:xfrm>
          <a:prstGeom prst="rect">
            <a:avLst/>
          </a:prstGeom>
          <a:noFill/>
          <a:ln>
            <a:noFill/>
          </a:ln>
          <a:effectLst/>
          <a:extLst>
            <a:ext uri="{909E8E84-426E-40DD-AFC4-6F175D3DCCD1}">
              <a14:hiddenFill xmlns:a14="http://schemas.microsoft.com/office/drawing/2010/main">
                <a:solidFill>
                  <a:srgbClr val="B2DD7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114300" indent="-114300">
              <a:lnSpc>
                <a:spcPct val="100000"/>
              </a:lnSpc>
              <a:spcBef>
                <a:spcPct val="0"/>
              </a:spcBef>
              <a:buClrTx/>
              <a:buFontTx/>
              <a:buChar char="•"/>
            </a:pPr>
            <a:endParaRPr lang="en-US" sz="1000" b="0"/>
          </a:p>
          <a:p>
            <a:pPr marL="114300" indent="-114300">
              <a:lnSpc>
                <a:spcPct val="100000"/>
              </a:lnSpc>
              <a:spcBef>
                <a:spcPct val="0"/>
              </a:spcBef>
              <a:buClrTx/>
              <a:buFontTx/>
              <a:buChar char="•"/>
            </a:pPr>
            <a:r>
              <a:rPr lang="en-US" sz="1000" b="0">
                <a:solidFill>
                  <a:schemeClr val="accent2"/>
                </a:solidFill>
              </a:rPr>
              <a:t>Automation Plan</a:t>
            </a:r>
          </a:p>
          <a:p>
            <a:pPr marL="114300" indent="-114300">
              <a:lnSpc>
                <a:spcPct val="100000"/>
              </a:lnSpc>
              <a:spcBef>
                <a:spcPct val="0"/>
              </a:spcBef>
              <a:buClrTx/>
              <a:buFontTx/>
              <a:buChar char="•"/>
            </a:pPr>
            <a:r>
              <a:rPr lang="en-US" sz="1000" b="0">
                <a:solidFill>
                  <a:schemeClr val="accent2"/>
                </a:solidFill>
              </a:rPr>
              <a:t>Define automation framework</a:t>
            </a:r>
          </a:p>
          <a:p>
            <a:pPr marL="114300" indent="-114300">
              <a:lnSpc>
                <a:spcPct val="100000"/>
              </a:lnSpc>
              <a:spcBef>
                <a:spcPct val="0"/>
              </a:spcBef>
              <a:buClrTx/>
              <a:buFontTx/>
              <a:buChar char="•"/>
            </a:pPr>
            <a:r>
              <a:rPr lang="en-US" sz="1000" b="0">
                <a:solidFill>
                  <a:schemeClr val="accent2"/>
                </a:solidFill>
              </a:rPr>
              <a:t>Design Automation test suite</a:t>
            </a:r>
          </a:p>
          <a:p>
            <a:pPr marL="114300" indent="-114300">
              <a:lnSpc>
                <a:spcPct val="100000"/>
              </a:lnSpc>
              <a:spcBef>
                <a:spcPct val="0"/>
              </a:spcBef>
              <a:buClrTx/>
              <a:buFontTx/>
              <a:buChar char="•"/>
            </a:pPr>
            <a:endParaRPr lang="en-US" sz="1000" b="0"/>
          </a:p>
        </p:txBody>
      </p:sp>
      <p:sp>
        <p:nvSpPr>
          <p:cNvPr id="414756" name="Rectangle 36"/>
          <p:cNvSpPr>
            <a:spLocks noChangeArrowheads="1"/>
          </p:cNvSpPr>
          <p:nvPr/>
        </p:nvSpPr>
        <p:spPr bwMode="auto">
          <a:xfrm>
            <a:off x="5133975" y="3657600"/>
            <a:ext cx="2819400" cy="457200"/>
          </a:xfrm>
          <a:prstGeom prst="rect">
            <a:avLst/>
          </a:prstGeom>
          <a:noFill/>
          <a:ln>
            <a:noFill/>
          </a:ln>
          <a:effectLst/>
          <a:extLst>
            <a:ext uri="{909E8E84-426E-40DD-AFC4-6F175D3DCCD1}">
              <a14:hiddenFill xmlns:a14="http://schemas.microsoft.com/office/drawing/2010/main">
                <a:solidFill>
                  <a:srgbClr val="B2DD7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114300" indent="-114300">
              <a:lnSpc>
                <a:spcPct val="100000"/>
              </a:lnSpc>
              <a:spcBef>
                <a:spcPct val="0"/>
              </a:spcBef>
              <a:buClrTx/>
              <a:buFontTx/>
              <a:buChar char="•"/>
            </a:pPr>
            <a:r>
              <a:rPr lang="en-US" sz="1000" b="0">
                <a:solidFill>
                  <a:schemeClr val="accent2"/>
                </a:solidFill>
              </a:rPr>
              <a:t>Avail application connectivity</a:t>
            </a:r>
          </a:p>
          <a:p>
            <a:pPr marL="114300" indent="-114300">
              <a:lnSpc>
                <a:spcPct val="100000"/>
              </a:lnSpc>
              <a:spcBef>
                <a:spcPct val="0"/>
              </a:spcBef>
              <a:buClrTx/>
              <a:buFontTx/>
              <a:buChar char="•"/>
            </a:pPr>
            <a:r>
              <a:rPr lang="en-US" sz="1000" b="0">
                <a:solidFill>
                  <a:schemeClr val="accent2"/>
                </a:solidFill>
              </a:rPr>
              <a:t>Install automation tools</a:t>
            </a:r>
          </a:p>
          <a:p>
            <a:pPr marL="114300" indent="-114300">
              <a:lnSpc>
                <a:spcPct val="100000"/>
              </a:lnSpc>
              <a:spcBef>
                <a:spcPct val="0"/>
              </a:spcBef>
              <a:buClrTx/>
              <a:buFontTx/>
              <a:buChar char="•"/>
            </a:pPr>
            <a:r>
              <a:rPr lang="en-US" sz="1000" b="0">
                <a:solidFill>
                  <a:schemeClr val="accent2"/>
                </a:solidFill>
              </a:rPr>
              <a:t>Setup test bed</a:t>
            </a:r>
          </a:p>
        </p:txBody>
      </p:sp>
      <p:sp>
        <p:nvSpPr>
          <p:cNvPr id="414757" name="Rectangle 37"/>
          <p:cNvSpPr>
            <a:spLocks noChangeArrowheads="1"/>
          </p:cNvSpPr>
          <p:nvPr/>
        </p:nvSpPr>
        <p:spPr bwMode="auto">
          <a:xfrm>
            <a:off x="5133975" y="4343400"/>
            <a:ext cx="2819400" cy="457200"/>
          </a:xfrm>
          <a:prstGeom prst="rect">
            <a:avLst/>
          </a:prstGeom>
          <a:noFill/>
          <a:ln>
            <a:noFill/>
          </a:ln>
          <a:effectLst/>
          <a:extLst>
            <a:ext uri="{909E8E84-426E-40DD-AFC4-6F175D3DCCD1}">
              <a14:hiddenFill xmlns:a14="http://schemas.microsoft.com/office/drawing/2010/main">
                <a:solidFill>
                  <a:srgbClr val="B2DD7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114300" indent="-114300">
              <a:lnSpc>
                <a:spcPct val="100000"/>
              </a:lnSpc>
              <a:spcBef>
                <a:spcPct val="0"/>
              </a:spcBef>
              <a:buClrTx/>
              <a:buFontTx/>
              <a:buChar char="•"/>
            </a:pPr>
            <a:r>
              <a:rPr lang="en-US" sz="1000" b="0">
                <a:solidFill>
                  <a:schemeClr val="accent2"/>
                </a:solidFill>
              </a:rPr>
              <a:t>Design automation framework</a:t>
            </a:r>
          </a:p>
          <a:p>
            <a:pPr marL="114300" indent="-114300">
              <a:lnSpc>
                <a:spcPct val="100000"/>
              </a:lnSpc>
              <a:spcBef>
                <a:spcPct val="0"/>
              </a:spcBef>
              <a:buClrTx/>
              <a:buFontTx/>
              <a:buChar char="•"/>
            </a:pPr>
            <a:r>
              <a:rPr lang="en-US" sz="1000" b="0">
                <a:solidFill>
                  <a:schemeClr val="accent2"/>
                </a:solidFill>
              </a:rPr>
              <a:t>Develop Script libraries</a:t>
            </a:r>
          </a:p>
          <a:p>
            <a:pPr marL="114300" indent="-114300">
              <a:lnSpc>
                <a:spcPct val="100000"/>
              </a:lnSpc>
              <a:spcBef>
                <a:spcPct val="0"/>
              </a:spcBef>
              <a:buClrTx/>
              <a:buFontTx/>
              <a:buChar char="•"/>
            </a:pPr>
            <a:r>
              <a:rPr lang="en-US" sz="1000" b="0">
                <a:solidFill>
                  <a:schemeClr val="accent2"/>
                </a:solidFill>
              </a:rPr>
              <a:t>Develop Automation test suite</a:t>
            </a:r>
          </a:p>
        </p:txBody>
      </p:sp>
      <p:sp>
        <p:nvSpPr>
          <p:cNvPr id="414758" name="Rectangle 38"/>
          <p:cNvSpPr>
            <a:spLocks noChangeArrowheads="1"/>
          </p:cNvSpPr>
          <p:nvPr/>
        </p:nvSpPr>
        <p:spPr bwMode="auto">
          <a:xfrm>
            <a:off x="5162550" y="5181600"/>
            <a:ext cx="2819400" cy="457200"/>
          </a:xfrm>
          <a:prstGeom prst="rect">
            <a:avLst/>
          </a:prstGeom>
          <a:noFill/>
          <a:ln>
            <a:noFill/>
          </a:ln>
          <a:effectLst/>
          <a:extLst>
            <a:ext uri="{909E8E84-426E-40DD-AFC4-6F175D3DCCD1}">
              <a14:hiddenFill xmlns:a14="http://schemas.microsoft.com/office/drawing/2010/main">
                <a:solidFill>
                  <a:srgbClr val="B2DD7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114300" indent="-114300">
              <a:lnSpc>
                <a:spcPct val="100000"/>
              </a:lnSpc>
              <a:spcBef>
                <a:spcPct val="0"/>
              </a:spcBef>
              <a:buClrTx/>
              <a:buFontTx/>
              <a:buChar char="•"/>
            </a:pPr>
            <a:r>
              <a:rPr lang="en-US" sz="1000" b="0">
                <a:solidFill>
                  <a:schemeClr val="accent2"/>
                </a:solidFill>
              </a:rPr>
              <a:t>Test suite execution </a:t>
            </a:r>
          </a:p>
          <a:p>
            <a:pPr marL="114300" indent="-114300">
              <a:lnSpc>
                <a:spcPct val="100000"/>
              </a:lnSpc>
              <a:spcBef>
                <a:spcPct val="0"/>
              </a:spcBef>
              <a:buClrTx/>
              <a:buFontTx/>
              <a:buChar char="•"/>
            </a:pPr>
            <a:r>
              <a:rPr lang="en-US" sz="1000" b="0">
                <a:solidFill>
                  <a:schemeClr val="accent2"/>
                </a:solidFill>
              </a:rPr>
              <a:t>Test results summary</a:t>
            </a:r>
          </a:p>
          <a:p>
            <a:pPr marL="114300" indent="-114300">
              <a:lnSpc>
                <a:spcPct val="100000"/>
              </a:lnSpc>
              <a:spcBef>
                <a:spcPct val="0"/>
              </a:spcBef>
              <a:buClrTx/>
              <a:buFontTx/>
              <a:buChar char="•"/>
            </a:pPr>
            <a:r>
              <a:rPr lang="en-US" sz="1000" b="0">
                <a:solidFill>
                  <a:schemeClr val="accent2"/>
                </a:solidFill>
              </a:rPr>
              <a:t>Test closure</a:t>
            </a:r>
          </a:p>
        </p:txBody>
      </p:sp>
      <p:sp>
        <p:nvSpPr>
          <p:cNvPr id="414759" name="Rectangle 39"/>
          <p:cNvSpPr>
            <a:spLocks noChangeArrowheads="1"/>
          </p:cNvSpPr>
          <p:nvPr/>
        </p:nvSpPr>
        <p:spPr bwMode="auto">
          <a:xfrm>
            <a:off x="366713" y="171450"/>
            <a:ext cx="80010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ClrTx/>
              <a:buFontTx/>
              <a:buNone/>
              <a:tabLst>
                <a:tab pos="6637338" algn="l"/>
              </a:tabLst>
            </a:pPr>
            <a:r>
              <a:rPr lang="en-US" sz="2000" b="0">
                <a:solidFill>
                  <a:schemeClr val="accent2"/>
                </a:solidFill>
              </a:rPr>
              <a:t>   Automation Methodology</a:t>
            </a:r>
            <a:r>
              <a:rPr lang="en-US" sz="3200" b="0"/>
              <a:t> </a:t>
            </a:r>
          </a:p>
        </p:txBody>
      </p:sp>
    </p:spTree>
    <p:extLst>
      <p:ext uri="{BB962C8B-B14F-4D97-AF65-F5344CB8AC3E}">
        <p14:creationId xmlns:p14="http://schemas.microsoft.com/office/powerpoint/2010/main" val="10301602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sz="2400" dirty="0">
                <a:solidFill>
                  <a:schemeClr val="accent2"/>
                </a:solidFill>
              </a:rPr>
              <a:t>Automation Framework</a:t>
            </a:r>
          </a:p>
        </p:txBody>
      </p:sp>
      <p:sp>
        <p:nvSpPr>
          <p:cNvPr id="4" name="Slide Number Placeholder 3"/>
          <p:cNvSpPr>
            <a:spLocks noGrp="1"/>
          </p:cNvSpPr>
          <p:nvPr>
            <p:ph type="sldNum" sz="quarter" idx="12"/>
          </p:nvPr>
        </p:nvSpPr>
        <p:spPr/>
        <p:txBody>
          <a:bodyPr/>
          <a:lstStyle/>
          <a:p>
            <a:fld id="{11B0F732-9BE3-4427-A5B1-3D21F117A995}" type="slidenum">
              <a:rPr lang="en-US"/>
              <a:pPr/>
              <a:t>15</a:t>
            </a:fld>
            <a:endParaRPr lang="en-US"/>
          </a:p>
        </p:txBody>
      </p:sp>
      <p:sp>
        <p:nvSpPr>
          <p:cNvPr id="416771" name="Rectangle 3"/>
          <p:cNvSpPr>
            <a:spLocks noGrp="1" noChangeArrowheads="1"/>
          </p:cNvSpPr>
          <p:nvPr>
            <p:ph sz="quarter" idx="1"/>
          </p:nvPr>
        </p:nvSpPr>
        <p:spPr>
          <a:xfrm>
            <a:off x="533400" y="1143000"/>
            <a:ext cx="8305800" cy="4495800"/>
          </a:xfrm>
        </p:spPr>
        <p:txBody>
          <a:bodyPr>
            <a:normAutofit lnSpcReduction="10000"/>
          </a:bodyPr>
          <a:lstStyle/>
          <a:p>
            <a:pPr>
              <a:lnSpc>
                <a:spcPct val="120000"/>
              </a:lnSpc>
            </a:pPr>
            <a:r>
              <a:rPr lang="en-US" sz="2000" dirty="0">
                <a:solidFill>
                  <a:schemeClr val="accent2"/>
                </a:solidFill>
              </a:rPr>
              <a:t>Definition</a:t>
            </a:r>
          </a:p>
          <a:p>
            <a:pPr lvl="1">
              <a:lnSpc>
                <a:spcPct val="120000"/>
              </a:lnSpc>
            </a:pPr>
            <a:r>
              <a:rPr lang="en-US" sz="1800" dirty="0">
                <a:solidFill>
                  <a:schemeClr val="accent2"/>
                </a:solidFill>
              </a:rPr>
              <a:t>An underlying skeleton upon which a test suite is built</a:t>
            </a:r>
          </a:p>
          <a:p>
            <a:pPr lvl="1">
              <a:lnSpc>
                <a:spcPct val="120000"/>
              </a:lnSpc>
            </a:pPr>
            <a:r>
              <a:rPr lang="en-US" sz="1800" dirty="0">
                <a:solidFill>
                  <a:schemeClr val="accent2"/>
                </a:solidFill>
              </a:rPr>
              <a:t>A simplified description of a complex entity or process</a:t>
            </a:r>
          </a:p>
          <a:p>
            <a:pPr lvl="1">
              <a:lnSpc>
                <a:spcPct val="120000"/>
              </a:lnSpc>
            </a:pPr>
            <a:r>
              <a:rPr lang="en-US" sz="1800" dirty="0">
                <a:solidFill>
                  <a:schemeClr val="accent2"/>
                </a:solidFill>
              </a:rPr>
              <a:t>A tiered organization of the function libraries</a:t>
            </a:r>
            <a:r>
              <a:rPr lang="en-US" sz="1400" dirty="0"/>
              <a:t> </a:t>
            </a:r>
          </a:p>
          <a:p>
            <a:pPr lvl="1">
              <a:lnSpc>
                <a:spcPct val="120000"/>
              </a:lnSpc>
              <a:buFontTx/>
              <a:buNone/>
            </a:pPr>
            <a:endParaRPr lang="en-US" sz="1400" dirty="0">
              <a:solidFill>
                <a:schemeClr val="accent2"/>
              </a:solidFill>
            </a:endParaRPr>
          </a:p>
          <a:p>
            <a:pPr>
              <a:lnSpc>
                <a:spcPct val="120000"/>
              </a:lnSpc>
            </a:pPr>
            <a:r>
              <a:rPr lang="en-US" sz="2000" dirty="0">
                <a:solidFill>
                  <a:schemeClr val="accent2"/>
                </a:solidFill>
              </a:rPr>
              <a:t>Advantages and Benefits</a:t>
            </a:r>
          </a:p>
          <a:p>
            <a:pPr lvl="1">
              <a:lnSpc>
                <a:spcPct val="120000"/>
              </a:lnSpc>
            </a:pPr>
            <a:r>
              <a:rPr lang="en-US" sz="1800" dirty="0">
                <a:solidFill>
                  <a:schemeClr val="accent2"/>
                </a:solidFill>
              </a:rPr>
              <a:t>Rapid Script Development</a:t>
            </a:r>
          </a:p>
          <a:p>
            <a:pPr lvl="1">
              <a:lnSpc>
                <a:spcPct val="120000"/>
              </a:lnSpc>
            </a:pPr>
            <a:r>
              <a:rPr lang="en-US" sz="1800" dirty="0">
                <a:solidFill>
                  <a:schemeClr val="accent2"/>
                </a:solidFill>
              </a:rPr>
              <a:t>Reusability</a:t>
            </a:r>
          </a:p>
          <a:p>
            <a:pPr lvl="1">
              <a:lnSpc>
                <a:spcPct val="120000"/>
              </a:lnSpc>
            </a:pPr>
            <a:r>
              <a:rPr lang="en-US" sz="1800" dirty="0">
                <a:solidFill>
                  <a:schemeClr val="accent2"/>
                </a:solidFill>
              </a:rPr>
              <a:t>Smart Exception-handling</a:t>
            </a:r>
          </a:p>
          <a:p>
            <a:pPr lvl="1">
              <a:lnSpc>
                <a:spcPct val="120000"/>
              </a:lnSpc>
            </a:pPr>
            <a:r>
              <a:rPr lang="en-US" sz="1800" dirty="0">
                <a:solidFill>
                  <a:schemeClr val="accent2"/>
                </a:solidFill>
              </a:rPr>
              <a:t>Well Organized Code</a:t>
            </a:r>
          </a:p>
          <a:p>
            <a:pPr lvl="1">
              <a:lnSpc>
                <a:spcPct val="120000"/>
              </a:lnSpc>
            </a:pPr>
            <a:r>
              <a:rPr lang="en-US" sz="1800" dirty="0">
                <a:solidFill>
                  <a:schemeClr val="accent2"/>
                </a:solidFill>
              </a:rPr>
              <a:t>Test Data Management</a:t>
            </a:r>
          </a:p>
          <a:p>
            <a:pPr lvl="1">
              <a:lnSpc>
                <a:spcPct val="120000"/>
              </a:lnSpc>
            </a:pPr>
            <a:r>
              <a:rPr lang="en-US" sz="1800" dirty="0">
                <a:solidFill>
                  <a:schemeClr val="accent2"/>
                </a:solidFill>
              </a:rPr>
              <a:t>Ease of maintenance</a:t>
            </a:r>
          </a:p>
        </p:txBody>
      </p:sp>
    </p:spTree>
    <p:extLst>
      <p:ext uri="{BB962C8B-B14F-4D97-AF65-F5344CB8AC3E}">
        <p14:creationId xmlns:p14="http://schemas.microsoft.com/office/powerpoint/2010/main" val="11684839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lide Number Placeholder 1"/>
          <p:cNvSpPr>
            <a:spLocks noGrp="1"/>
          </p:cNvSpPr>
          <p:nvPr>
            <p:ph type="sldNum" sz="quarter" idx="12"/>
          </p:nvPr>
        </p:nvSpPr>
        <p:spPr/>
        <p:txBody>
          <a:bodyPr/>
          <a:lstStyle/>
          <a:p>
            <a:fld id="{0D306784-4677-4BB6-A60D-7301504E3C24}" type="slidenum">
              <a:rPr lang="en-US"/>
              <a:pPr/>
              <a:t>16</a:t>
            </a:fld>
            <a:endParaRPr lang="en-US"/>
          </a:p>
        </p:txBody>
      </p:sp>
      <p:sp>
        <p:nvSpPr>
          <p:cNvPr id="418818" name="AutoShape 2"/>
          <p:cNvSpPr>
            <a:spLocks noChangeArrowheads="1"/>
          </p:cNvSpPr>
          <p:nvPr/>
        </p:nvSpPr>
        <p:spPr bwMode="auto">
          <a:xfrm>
            <a:off x="1371600" y="4953000"/>
            <a:ext cx="1981200" cy="91440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19" name="AutoShape 3"/>
          <p:cNvSpPr>
            <a:spLocks noChangeArrowheads="1"/>
          </p:cNvSpPr>
          <p:nvPr/>
        </p:nvSpPr>
        <p:spPr bwMode="auto">
          <a:xfrm>
            <a:off x="711200" y="3505200"/>
            <a:ext cx="1981200" cy="91440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0" name="AutoShape 4"/>
          <p:cNvSpPr>
            <a:spLocks noChangeArrowheads="1"/>
          </p:cNvSpPr>
          <p:nvPr/>
        </p:nvSpPr>
        <p:spPr bwMode="auto">
          <a:xfrm>
            <a:off x="1295400" y="1752600"/>
            <a:ext cx="1981200" cy="91440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1" name="AutoShape 5"/>
          <p:cNvSpPr>
            <a:spLocks noChangeArrowheads="1"/>
          </p:cNvSpPr>
          <p:nvPr/>
        </p:nvSpPr>
        <p:spPr bwMode="auto">
          <a:xfrm>
            <a:off x="3581400" y="990600"/>
            <a:ext cx="1981200" cy="91440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2" name="AutoShape 6"/>
          <p:cNvSpPr>
            <a:spLocks noChangeArrowheads="1"/>
          </p:cNvSpPr>
          <p:nvPr/>
        </p:nvSpPr>
        <p:spPr bwMode="auto">
          <a:xfrm>
            <a:off x="3733800" y="5638800"/>
            <a:ext cx="1981200" cy="68580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3" name="AutoShape 7"/>
          <p:cNvSpPr>
            <a:spLocks noChangeArrowheads="1"/>
          </p:cNvSpPr>
          <p:nvPr/>
        </p:nvSpPr>
        <p:spPr bwMode="auto">
          <a:xfrm>
            <a:off x="6172200" y="4648200"/>
            <a:ext cx="1981200" cy="76200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4" name="AutoShape 8"/>
          <p:cNvSpPr>
            <a:spLocks noChangeArrowheads="1"/>
          </p:cNvSpPr>
          <p:nvPr/>
        </p:nvSpPr>
        <p:spPr bwMode="auto">
          <a:xfrm>
            <a:off x="6477000" y="3276600"/>
            <a:ext cx="1981200" cy="76200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5" name="AutoShape 9"/>
          <p:cNvSpPr>
            <a:spLocks noChangeArrowheads="1"/>
          </p:cNvSpPr>
          <p:nvPr/>
        </p:nvSpPr>
        <p:spPr bwMode="auto">
          <a:xfrm>
            <a:off x="5943600" y="1828800"/>
            <a:ext cx="1981200" cy="76200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8826" name="Group 10"/>
          <p:cNvGrpSpPr>
            <a:grpSpLocks/>
          </p:cNvGrpSpPr>
          <p:nvPr/>
        </p:nvGrpSpPr>
        <p:grpSpPr bwMode="auto">
          <a:xfrm>
            <a:off x="5029200" y="1371600"/>
            <a:ext cx="533400" cy="481013"/>
            <a:chOff x="528" y="1008"/>
            <a:chExt cx="576" cy="518"/>
          </a:xfrm>
        </p:grpSpPr>
        <p:sp>
          <p:nvSpPr>
            <p:cNvPr id="418827" name="Line 11"/>
            <p:cNvSpPr>
              <a:spLocks noChangeShapeType="1"/>
            </p:cNvSpPr>
            <p:nvPr/>
          </p:nvSpPr>
          <p:spPr bwMode="auto">
            <a:xfrm>
              <a:off x="624" y="110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28" name="Rectangle 12"/>
            <p:cNvSpPr>
              <a:spLocks noChangeArrowheads="1"/>
            </p:cNvSpPr>
            <p:nvPr/>
          </p:nvSpPr>
          <p:spPr bwMode="auto">
            <a:xfrm>
              <a:off x="624" y="1104"/>
              <a:ext cx="384"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9" name="Rectangle 13"/>
            <p:cNvSpPr>
              <a:spLocks noChangeArrowheads="1"/>
            </p:cNvSpPr>
            <p:nvPr/>
          </p:nvSpPr>
          <p:spPr bwMode="auto">
            <a:xfrm>
              <a:off x="528" y="1008"/>
              <a:ext cx="240" cy="118"/>
            </a:xfrm>
            <a:prstGeom prst="rect">
              <a:avLst/>
            </a:prstGeom>
            <a:gradFill rotWithShape="1">
              <a:gsLst>
                <a:gs pos="0">
                  <a:srgbClr val="99CCFF"/>
                </a:gs>
                <a:gs pos="100000">
                  <a:schemeClr val="accent2"/>
                </a:gs>
              </a:gsLst>
              <a:lin ang="2700000" scaled="1"/>
            </a:gradFill>
            <a:ln>
              <a:noFill/>
            </a:ln>
            <a:effectLst/>
            <a:scene3d>
              <a:camera prst="legacyPerspectiveBottomLeft"/>
              <a:lightRig rig="legacyFlat3" dir="t"/>
            </a:scene3d>
            <a:sp3d extrusionH="227000"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30" name="Rectangle 14"/>
            <p:cNvSpPr>
              <a:spLocks noChangeArrowheads="1"/>
            </p:cNvSpPr>
            <p:nvPr/>
          </p:nvSpPr>
          <p:spPr bwMode="auto">
            <a:xfrm>
              <a:off x="864" y="1064"/>
              <a:ext cx="240" cy="118"/>
            </a:xfrm>
            <a:prstGeom prst="rect">
              <a:avLst/>
            </a:prstGeom>
            <a:gradFill rotWithShape="1">
              <a:gsLst>
                <a:gs pos="0">
                  <a:srgbClr val="99CCFF"/>
                </a:gs>
                <a:gs pos="100000">
                  <a:schemeClr val="accent2"/>
                </a:gs>
              </a:gsLst>
              <a:lin ang="2700000" scaled="1"/>
            </a:gradFill>
            <a:ln>
              <a:noFill/>
            </a:ln>
            <a:effectLst/>
            <a:scene3d>
              <a:camera prst="legacyPerspectiveBottomLeft"/>
              <a:lightRig rig="legacyFlat3" dir="t"/>
            </a:scene3d>
            <a:sp3d extrusionH="227000"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31" name="Rectangle 15"/>
            <p:cNvSpPr>
              <a:spLocks noChangeArrowheads="1"/>
            </p:cNvSpPr>
            <p:nvPr/>
          </p:nvSpPr>
          <p:spPr bwMode="auto">
            <a:xfrm>
              <a:off x="864" y="1248"/>
              <a:ext cx="240" cy="118"/>
            </a:xfrm>
            <a:prstGeom prst="rect">
              <a:avLst/>
            </a:prstGeom>
            <a:gradFill rotWithShape="1">
              <a:gsLst>
                <a:gs pos="0">
                  <a:srgbClr val="FFFFCC"/>
                </a:gs>
                <a:gs pos="100000">
                  <a:srgbClr val="669900"/>
                </a:gs>
              </a:gsLst>
              <a:lin ang="2700000" scaled="1"/>
            </a:gradFill>
            <a:ln>
              <a:noFill/>
            </a:ln>
            <a:effectLst/>
            <a:scene3d>
              <a:camera prst="legacyPerspectiveBottomLeft"/>
              <a:lightRig rig="legacyFlat3" dir="t"/>
            </a:scene3d>
            <a:sp3d extrusionH="227000" prstMaterial="legacyMatte">
              <a:bevelT w="13500" h="13500" prst="angle"/>
              <a:bevelB w="13500" h="13500" prst="angle"/>
              <a:extrusionClr>
                <a:srgbClr val="669900"/>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32" name="Rectangle 16"/>
            <p:cNvSpPr>
              <a:spLocks noChangeArrowheads="1"/>
            </p:cNvSpPr>
            <p:nvPr/>
          </p:nvSpPr>
          <p:spPr bwMode="auto">
            <a:xfrm>
              <a:off x="544" y="1200"/>
              <a:ext cx="240" cy="118"/>
            </a:xfrm>
            <a:prstGeom prst="rect">
              <a:avLst/>
            </a:prstGeom>
            <a:gradFill rotWithShape="1">
              <a:gsLst>
                <a:gs pos="0">
                  <a:srgbClr val="FF9900"/>
                </a:gs>
                <a:gs pos="100000">
                  <a:srgbClr val="CC6600"/>
                </a:gs>
              </a:gsLst>
              <a:lin ang="2700000" scaled="1"/>
            </a:gradFill>
            <a:ln>
              <a:noFill/>
            </a:ln>
            <a:effectLst/>
            <a:scene3d>
              <a:camera prst="legacyPerspectiveBottomLeft"/>
              <a:lightRig rig="legacyFlat4" dir="b"/>
            </a:scene3d>
            <a:sp3d extrusionH="227000" prstMaterial="legacyMatte">
              <a:bevelT w="13500" h="13500" prst="angle"/>
              <a:bevelB w="13500" h="13500" prst="angle"/>
              <a:extrusionClr>
                <a:srgbClr val="CC6600"/>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33" name="Rectangle 17"/>
            <p:cNvSpPr>
              <a:spLocks noChangeArrowheads="1"/>
            </p:cNvSpPr>
            <p:nvPr/>
          </p:nvSpPr>
          <p:spPr bwMode="auto">
            <a:xfrm>
              <a:off x="544" y="1408"/>
              <a:ext cx="240" cy="118"/>
            </a:xfrm>
            <a:prstGeom prst="rect">
              <a:avLst/>
            </a:prstGeom>
            <a:gradFill rotWithShape="1">
              <a:gsLst>
                <a:gs pos="0">
                  <a:srgbClr val="FFFFCC"/>
                </a:gs>
                <a:gs pos="100000">
                  <a:srgbClr val="669900"/>
                </a:gs>
              </a:gsLst>
              <a:lin ang="2700000" scaled="1"/>
            </a:gradFill>
            <a:ln>
              <a:noFill/>
            </a:ln>
            <a:effectLst/>
            <a:scene3d>
              <a:camera prst="legacyPerspectiveBottomLeft"/>
              <a:lightRig rig="legacyFlat3" dir="t"/>
            </a:scene3d>
            <a:sp3d extrusionH="227000" prstMaterial="legacyMatte">
              <a:bevelT w="13500" h="13500" prst="angle"/>
              <a:bevelB w="13500" h="13500" prst="angle"/>
              <a:extrusionClr>
                <a:srgbClr val="669900"/>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grpSp>
        <p:nvGrpSpPr>
          <p:cNvPr id="418834" name="Group 18"/>
          <p:cNvGrpSpPr>
            <a:grpSpLocks/>
          </p:cNvGrpSpPr>
          <p:nvPr/>
        </p:nvGrpSpPr>
        <p:grpSpPr bwMode="auto">
          <a:xfrm>
            <a:off x="2743200" y="2133600"/>
            <a:ext cx="381000" cy="381000"/>
            <a:chOff x="643" y="864"/>
            <a:chExt cx="363" cy="368"/>
          </a:xfrm>
        </p:grpSpPr>
        <p:grpSp>
          <p:nvGrpSpPr>
            <p:cNvPr id="418835" name="Group 19"/>
            <p:cNvGrpSpPr>
              <a:grpSpLocks/>
            </p:cNvGrpSpPr>
            <p:nvPr/>
          </p:nvGrpSpPr>
          <p:grpSpPr bwMode="auto">
            <a:xfrm>
              <a:off x="786" y="864"/>
              <a:ext cx="220" cy="307"/>
              <a:chOff x="3168" y="3168"/>
              <a:chExt cx="240" cy="336"/>
            </a:xfrm>
          </p:grpSpPr>
          <p:sp>
            <p:nvSpPr>
              <p:cNvPr id="418836" name="AutoShape 20"/>
              <p:cNvSpPr>
                <a:spLocks noChangeArrowheads="1"/>
              </p:cNvSpPr>
              <p:nvPr/>
            </p:nvSpPr>
            <p:spPr bwMode="auto">
              <a:xfrm rot="10800000" flipH="1">
                <a:off x="3168" y="3168"/>
                <a:ext cx="240" cy="336"/>
              </a:xfrm>
              <a:prstGeom prst="foldedCorner">
                <a:avLst>
                  <a:gd name="adj" fmla="val 37500"/>
                </a:avLst>
              </a:prstGeom>
              <a:solidFill>
                <a:srgbClr val="F6F5DE"/>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37" name="Line 21"/>
              <p:cNvSpPr>
                <a:spLocks noChangeShapeType="1"/>
              </p:cNvSpPr>
              <p:nvPr/>
            </p:nvSpPr>
            <p:spPr bwMode="auto">
              <a:xfrm>
                <a:off x="3216" y="3312"/>
                <a:ext cx="14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38" name="Line 22"/>
              <p:cNvSpPr>
                <a:spLocks noChangeShapeType="1"/>
              </p:cNvSpPr>
              <p:nvPr/>
            </p:nvSpPr>
            <p:spPr bwMode="auto">
              <a:xfrm>
                <a:off x="3222" y="3354"/>
                <a:ext cx="14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39" name="Line 23"/>
              <p:cNvSpPr>
                <a:spLocks noChangeShapeType="1"/>
              </p:cNvSpPr>
              <p:nvPr/>
            </p:nvSpPr>
            <p:spPr bwMode="auto">
              <a:xfrm>
                <a:off x="3228" y="3396"/>
                <a:ext cx="14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40" name="Line 24"/>
              <p:cNvSpPr>
                <a:spLocks noChangeShapeType="1"/>
              </p:cNvSpPr>
              <p:nvPr/>
            </p:nvSpPr>
            <p:spPr bwMode="auto">
              <a:xfrm>
                <a:off x="3228" y="3444"/>
                <a:ext cx="14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8841" name="Group 25"/>
            <p:cNvGrpSpPr>
              <a:grpSpLocks/>
            </p:cNvGrpSpPr>
            <p:nvPr/>
          </p:nvGrpSpPr>
          <p:grpSpPr bwMode="auto">
            <a:xfrm rot="2076046">
              <a:off x="643" y="907"/>
              <a:ext cx="190" cy="325"/>
              <a:chOff x="2880" y="960"/>
              <a:chExt cx="336" cy="576"/>
            </a:xfrm>
          </p:grpSpPr>
          <p:sp>
            <p:nvSpPr>
              <p:cNvPr id="418842" name="Oval 26"/>
              <p:cNvSpPr>
                <a:spLocks noChangeArrowheads="1"/>
              </p:cNvSpPr>
              <p:nvPr/>
            </p:nvSpPr>
            <p:spPr bwMode="auto">
              <a:xfrm>
                <a:off x="2880" y="960"/>
                <a:ext cx="336" cy="336"/>
              </a:xfrm>
              <a:prstGeom prst="ellipse">
                <a:avLst/>
              </a:prstGeom>
              <a:gradFill rotWithShape="1">
                <a:gsLst>
                  <a:gs pos="0">
                    <a:srgbClr val="F0EFC7">
                      <a:alpha val="8000"/>
                    </a:srgbClr>
                  </a:gs>
                  <a:gs pos="100000">
                    <a:schemeClr val="bg1">
                      <a:alpha val="11000"/>
                    </a:schemeClr>
                  </a:gs>
                </a:gsLst>
                <a:lin ang="5400000" scaled="1"/>
              </a:gradFill>
              <a:ln w="38100"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43" name="Rectangle 27"/>
              <p:cNvSpPr>
                <a:spLocks noChangeArrowheads="1"/>
              </p:cNvSpPr>
              <p:nvPr/>
            </p:nvSpPr>
            <p:spPr bwMode="auto">
              <a:xfrm>
                <a:off x="3024" y="1296"/>
                <a:ext cx="48" cy="240"/>
              </a:xfrm>
              <a:prstGeom prst="rect">
                <a:avLst/>
              </a:prstGeom>
              <a:gradFill rotWithShape="1">
                <a:gsLst>
                  <a:gs pos="0">
                    <a:schemeClr val="tx1">
                      <a:alpha val="28999"/>
                    </a:schemeClr>
                  </a:gs>
                  <a:gs pos="100000">
                    <a:schemeClr val="bg1">
                      <a:alpha val="28999"/>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18844" name="Group 28"/>
          <p:cNvGrpSpPr>
            <a:grpSpLocks/>
          </p:cNvGrpSpPr>
          <p:nvPr/>
        </p:nvGrpSpPr>
        <p:grpSpPr bwMode="auto">
          <a:xfrm>
            <a:off x="2311400" y="3724275"/>
            <a:ext cx="323850" cy="390525"/>
            <a:chOff x="1872" y="3456"/>
            <a:chExt cx="512" cy="626"/>
          </a:xfrm>
        </p:grpSpPr>
        <p:grpSp>
          <p:nvGrpSpPr>
            <p:cNvPr id="418845" name="Group 29"/>
            <p:cNvGrpSpPr>
              <a:grpSpLocks/>
            </p:cNvGrpSpPr>
            <p:nvPr/>
          </p:nvGrpSpPr>
          <p:grpSpPr bwMode="auto">
            <a:xfrm>
              <a:off x="1920" y="3456"/>
              <a:ext cx="464" cy="395"/>
              <a:chOff x="2160" y="3600"/>
              <a:chExt cx="412" cy="361"/>
            </a:xfrm>
          </p:grpSpPr>
          <p:grpSp>
            <p:nvGrpSpPr>
              <p:cNvPr id="418846" name="Group 30"/>
              <p:cNvGrpSpPr>
                <a:grpSpLocks/>
              </p:cNvGrpSpPr>
              <p:nvPr/>
            </p:nvGrpSpPr>
            <p:grpSpPr bwMode="auto">
              <a:xfrm>
                <a:off x="2160" y="3648"/>
                <a:ext cx="336" cy="313"/>
                <a:chOff x="1440" y="432"/>
                <a:chExt cx="480" cy="432"/>
              </a:xfrm>
            </p:grpSpPr>
            <p:sp>
              <p:nvSpPr>
                <p:cNvPr id="418847" name="Freeform 31"/>
                <p:cNvSpPr>
                  <a:spLocks/>
                </p:cNvSpPr>
                <p:nvPr/>
              </p:nvSpPr>
              <p:spPr bwMode="auto">
                <a:xfrm>
                  <a:off x="1440" y="432"/>
                  <a:ext cx="480" cy="432"/>
                </a:xfrm>
                <a:custGeom>
                  <a:avLst/>
                  <a:gdLst>
                    <a:gd name="T0" fmla="*/ 0 w 480"/>
                    <a:gd name="T1" fmla="*/ 0 h 432"/>
                    <a:gd name="T2" fmla="*/ 0 w 480"/>
                    <a:gd name="T3" fmla="*/ 432 h 432"/>
                    <a:gd name="T4" fmla="*/ 480 w 480"/>
                    <a:gd name="T5" fmla="*/ 432 h 432"/>
                    <a:gd name="T6" fmla="*/ 480 w 480"/>
                    <a:gd name="T7" fmla="*/ 48 h 432"/>
                    <a:gd name="T8" fmla="*/ 240 w 480"/>
                    <a:gd name="T9" fmla="*/ 48 h 432"/>
                    <a:gd name="T10" fmla="*/ 192 w 480"/>
                    <a:gd name="T11" fmla="*/ 0 h 432"/>
                    <a:gd name="T12" fmla="*/ 48 w 480"/>
                    <a:gd name="T13" fmla="*/ 0 h 432"/>
                    <a:gd name="T14" fmla="*/ 0 w 480"/>
                    <a:gd name="T15" fmla="*/ 0 h 4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432">
                      <a:moveTo>
                        <a:pt x="0" y="0"/>
                      </a:moveTo>
                      <a:lnTo>
                        <a:pt x="0" y="432"/>
                      </a:lnTo>
                      <a:lnTo>
                        <a:pt x="480" y="432"/>
                      </a:lnTo>
                      <a:lnTo>
                        <a:pt x="480" y="48"/>
                      </a:lnTo>
                      <a:lnTo>
                        <a:pt x="240" y="48"/>
                      </a:lnTo>
                      <a:lnTo>
                        <a:pt x="192" y="0"/>
                      </a:lnTo>
                      <a:lnTo>
                        <a:pt x="48" y="0"/>
                      </a:lnTo>
                      <a:lnTo>
                        <a:pt x="0" y="0"/>
                      </a:lnTo>
                      <a:close/>
                    </a:path>
                  </a:pathLst>
                </a:custGeom>
                <a:gradFill rotWithShape="1">
                  <a:gsLst>
                    <a:gs pos="0">
                      <a:srgbClr val="99CCFF"/>
                    </a:gs>
                    <a:gs pos="100000">
                      <a:schemeClr val="accent2"/>
                    </a:gs>
                  </a:gsLst>
                  <a:lin ang="270000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848" name="Rectangle 32"/>
                <p:cNvSpPr>
                  <a:spLocks noChangeArrowheads="1"/>
                </p:cNvSpPr>
                <p:nvPr/>
              </p:nvSpPr>
              <p:spPr bwMode="auto">
                <a:xfrm>
                  <a:off x="1458" y="534"/>
                  <a:ext cx="432" cy="288"/>
                </a:xfrm>
                <a:prstGeom prst="rect">
                  <a:avLst/>
                </a:prstGeom>
                <a:solidFill>
                  <a:schemeClr val="bg1"/>
                </a:solidFill>
                <a:ln w="9525">
                  <a:solidFill>
                    <a:srgbClr val="3366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8849" name="Group 33"/>
              <p:cNvGrpSpPr>
                <a:grpSpLocks/>
              </p:cNvGrpSpPr>
              <p:nvPr/>
            </p:nvGrpSpPr>
            <p:grpSpPr bwMode="auto">
              <a:xfrm>
                <a:off x="2352" y="3600"/>
                <a:ext cx="220" cy="307"/>
                <a:chOff x="2640" y="3648"/>
                <a:chExt cx="220" cy="307"/>
              </a:xfrm>
            </p:grpSpPr>
            <p:sp>
              <p:nvSpPr>
                <p:cNvPr id="418850" name="AutoShape 34"/>
                <p:cNvSpPr>
                  <a:spLocks noChangeArrowheads="1"/>
                </p:cNvSpPr>
                <p:nvPr/>
              </p:nvSpPr>
              <p:spPr bwMode="auto">
                <a:xfrm rot="10800000" flipH="1">
                  <a:off x="2640" y="3648"/>
                  <a:ext cx="220" cy="307"/>
                </a:xfrm>
                <a:prstGeom prst="foldedCorner">
                  <a:avLst>
                    <a:gd name="adj" fmla="val 22273"/>
                  </a:avLst>
                </a:prstGeom>
                <a:solidFill>
                  <a:srgbClr val="F6F5DE"/>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1" name="Line 35"/>
                <p:cNvSpPr>
                  <a:spLocks noChangeShapeType="1"/>
                </p:cNvSpPr>
                <p:nvPr/>
              </p:nvSpPr>
              <p:spPr bwMode="auto">
                <a:xfrm>
                  <a:off x="2684" y="3780"/>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52" name="Line 36"/>
                <p:cNvSpPr>
                  <a:spLocks noChangeShapeType="1"/>
                </p:cNvSpPr>
                <p:nvPr/>
              </p:nvSpPr>
              <p:spPr bwMode="auto">
                <a:xfrm>
                  <a:off x="2684" y="3818"/>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53" name="Line 37"/>
                <p:cNvSpPr>
                  <a:spLocks noChangeShapeType="1"/>
                </p:cNvSpPr>
                <p:nvPr/>
              </p:nvSpPr>
              <p:spPr bwMode="auto">
                <a:xfrm>
                  <a:off x="2681" y="3856"/>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54" name="Line 38"/>
                <p:cNvSpPr>
                  <a:spLocks noChangeShapeType="1"/>
                </p:cNvSpPr>
                <p:nvPr/>
              </p:nvSpPr>
              <p:spPr bwMode="auto">
                <a:xfrm>
                  <a:off x="2681" y="3900"/>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55" name="Line 39"/>
                <p:cNvSpPr>
                  <a:spLocks noChangeShapeType="1"/>
                </p:cNvSpPr>
                <p:nvPr/>
              </p:nvSpPr>
              <p:spPr bwMode="auto">
                <a:xfrm>
                  <a:off x="2684" y="3743"/>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56" name="Line 40"/>
                <p:cNvSpPr>
                  <a:spLocks noChangeShapeType="1"/>
                </p:cNvSpPr>
                <p:nvPr/>
              </p:nvSpPr>
              <p:spPr bwMode="auto">
                <a:xfrm>
                  <a:off x="2680" y="3702"/>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8857" name="Group 41"/>
            <p:cNvGrpSpPr>
              <a:grpSpLocks/>
            </p:cNvGrpSpPr>
            <p:nvPr/>
          </p:nvGrpSpPr>
          <p:grpSpPr bwMode="auto">
            <a:xfrm rot="2076046">
              <a:off x="1872" y="3600"/>
              <a:ext cx="282" cy="482"/>
              <a:chOff x="2880" y="960"/>
              <a:chExt cx="336" cy="576"/>
            </a:xfrm>
          </p:grpSpPr>
          <p:sp>
            <p:nvSpPr>
              <p:cNvPr id="418858" name="Oval 42"/>
              <p:cNvSpPr>
                <a:spLocks noChangeArrowheads="1"/>
              </p:cNvSpPr>
              <p:nvPr/>
            </p:nvSpPr>
            <p:spPr bwMode="auto">
              <a:xfrm>
                <a:off x="2880" y="960"/>
                <a:ext cx="336" cy="336"/>
              </a:xfrm>
              <a:prstGeom prst="ellipse">
                <a:avLst/>
              </a:prstGeom>
              <a:gradFill rotWithShape="1">
                <a:gsLst>
                  <a:gs pos="0">
                    <a:srgbClr val="F0EFC7">
                      <a:alpha val="8000"/>
                    </a:srgbClr>
                  </a:gs>
                  <a:gs pos="100000">
                    <a:schemeClr val="bg1">
                      <a:alpha val="11000"/>
                    </a:schemeClr>
                  </a:gs>
                </a:gsLst>
                <a:lin ang="5400000" scaled="1"/>
              </a:gradFill>
              <a:ln w="38100"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9" name="Rectangle 43"/>
              <p:cNvSpPr>
                <a:spLocks noChangeArrowheads="1"/>
              </p:cNvSpPr>
              <p:nvPr/>
            </p:nvSpPr>
            <p:spPr bwMode="auto">
              <a:xfrm>
                <a:off x="3024" y="1296"/>
                <a:ext cx="48" cy="240"/>
              </a:xfrm>
              <a:prstGeom prst="rect">
                <a:avLst/>
              </a:prstGeom>
              <a:gradFill rotWithShape="1">
                <a:gsLst>
                  <a:gs pos="0">
                    <a:schemeClr val="tx1">
                      <a:alpha val="28999"/>
                    </a:schemeClr>
                  </a:gs>
                  <a:gs pos="100000">
                    <a:schemeClr val="bg1">
                      <a:alpha val="28999"/>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18860" name="Group 44"/>
          <p:cNvGrpSpPr>
            <a:grpSpLocks/>
          </p:cNvGrpSpPr>
          <p:nvPr/>
        </p:nvGrpSpPr>
        <p:grpSpPr bwMode="auto">
          <a:xfrm>
            <a:off x="5257800" y="5867400"/>
            <a:ext cx="414338" cy="381000"/>
            <a:chOff x="2688" y="3552"/>
            <a:chExt cx="477" cy="348"/>
          </a:xfrm>
        </p:grpSpPr>
        <p:grpSp>
          <p:nvGrpSpPr>
            <p:cNvPr id="418861" name="Group 45"/>
            <p:cNvGrpSpPr>
              <a:grpSpLocks/>
            </p:cNvGrpSpPr>
            <p:nvPr/>
          </p:nvGrpSpPr>
          <p:grpSpPr bwMode="auto">
            <a:xfrm>
              <a:off x="2688" y="3552"/>
              <a:ext cx="477" cy="335"/>
              <a:chOff x="2514" y="2136"/>
              <a:chExt cx="477" cy="335"/>
            </a:xfrm>
          </p:grpSpPr>
          <p:grpSp>
            <p:nvGrpSpPr>
              <p:cNvPr id="418862" name="Group 46"/>
              <p:cNvGrpSpPr>
                <a:grpSpLocks/>
              </p:cNvGrpSpPr>
              <p:nvPr/>
            </p:nvGrpSpPr>
            <p:grpSpPr bwMode="auto">
              <a:xfrm>
                <a:off x="2592" y="2256"/>
                <a:ext cx="240" cy="160"/>
                <a:chOff x="2592" y="2256"/>
                <a:chExt cx="432" cy="288"/>
              </a:xfrm>
            </p:grpSpPr>
            <p:sp>
              <p:nvSpPr>
                <p:cNvPr id="418863" name="Rectangle 47"/>
                <p:cNvSpPr>
                  <a:spLocks noChangeArrowheads="1"/>
                </p:cNvSpPr>
                <p:nvPr/>
              </p:nvSpPr>
              <p:spPr bwMode="auto">
                <a:xfrm>
                  <a:off x="2592" y="2256"/>
                  <a:ext cx="432" cy="288"/>
                </a:xfrm>
                <a:prstGeom prst="rect">
                  <a:avLst/>
                </a:prstGeom>
                <a:gradFill rotWithShape="1">
                  <a:gsLst>
                    <a:gs pos="0">
                      <a:srgbClr val="FFFFCC">
                        <a:alpha val="39999"/>
                      </a:srgbClr>
                    </a:gs>
                    <a:gs pos="100000">
                      <a:srgbClr val="FFCC66">
                        <a:alpha val="50999"/>
                      </a:srgbClr>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64" name="AutoShape 48"/>
                <p:cNvSpPr>
                  <a:spLocks noChangeArrowheads="1"/>
                </p:cNvSpPr>
                <p:nvPr/>
              </p:nvSpPr>
              <p:spPr bwMode="auto">
                <a:xfrm>
                  <a:off x="2592" y="2400"/>
                  <a:ext cx="432" cy="144"/>
                </a:xfrm>
                <a:prstGeom prst="triangle">
                  <a:avLst>
                    <a:gd name="adj" fmla="val 50000"/>
                  </a:avLst>
                </a:prstGeom>
                <a:gradFill rotWithShape="1">
                  <a:gsLst>
                    <a:gs pos="0">
                      <a:srgbClr val="FFCC66">
                        <a:alpha val="50999"/>
                      </a:srgbClr>
                    </a:gs>
                    <a:gs pos="50000">
                      <a:srgbClr val="FFFFCC">
                        <a:alpha val="39999"/>
                      </a:srgbClr>
                    </a:gs>
                    <a:gs pos="100000">
                      <a:srgbClr val="FFCC66">
                        <a:alpha val="50999"/>
                      </a:srgbClr>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65" name="AutoShape 49"/>
                <p:cNvSpPr>
                  <a:spLocks noChangeArrowheads="1"/>
                </p:cNvSpPr>
                <p:nvPr/>
              </p:nvSpPr>
              <p:spPr bwMode="auto">
                <a:xfrm rot="10800000">
                  <a:off x="2592" y="2256"/>
                  <a:ext cx="432" cy="192"/>
                </a:xfrm>
                <a:prstGeom prst="triangle">
                  <a:avLst>
                    <a:gd name="adj" fmla="val 50000"/>
                  </a:avLst>
                </a:prstGeom>
                <a:gradFill rotWithShape="1">
                  <a:gsLst>
                    <a:gs pos="0">
                      <a:srgbClr val="FFCC66">
                        <a:alpha val="50999"/>
                      </a:srgbClr>
                    </a:gs>
                    <a:gs pos="50000">
                      <a:srgbClr val="FFFFCC">
                        <a:alpha val="39999"/>
                      </a:srgbClr>
                    </a:gs>
                    <a:gs pos="100000">
                      <a:srgbClr val="FFCC66">
                        <a:alpha val="50999"/>
                      </a:srgbClr>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grpSp>
            <p:nvGrpSpPr>
              <p:cNvPr id="418866" name="Group 50"/>
              <p:cNvGrpSpPr>
                <a:grpSpLocks/>
              </p:cNvGrpSpPr>
              <p:nvPr/>
            </p:nvGrpSpPr>
            <p:grpSpPr bwMode="auto">
              <a:xfrm rot="-2159895">
                <a:off x="2640" y="2208"/>
                <a:ext cx="240" cy="160"/>
                <a:chOff x="2592" y="2256"/>
                <a:chExt cx="432" cy="288"/>
              </a:xfrm>
            </p:grpSpPr>
            <p:sp>
              <p:nvSpPr>
                <p:cNvPr id="418867" name="Rectangle 51"/>
                <p:cNvSpPr>
                  <a:spLocks noChangeArrowheads="1"/>
                </p:cNvSpPr>
                <p:nvPr/>
              </p:nvSpPr>
              <p:spPr bwMode="auto">
                <a:xfrm>
                  <a:off x="2592" y="2256"/>
                  <a:ext cx="432" cy="288"/>
                </a:xfrm>
                <a:prstGeom prst="rect">
                  <a:avLst/>
                </a:prstGeom>
                <a:gradFill rotWithShape="1">
                  <a:gsLst>
                    <a:gs pos="0">
                      <a:srgbClr val="FFFFCC"/>
                    </a:gs>
                    <a:gs pos="100000">
                      <a:srgbClr val="FFCC66"/>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68" name="AutoShape 52"/>
                <p:cNvSpPr>
                  <a:spLocks noChangeArrowheads="1"/>
                </p:cNvSpPr>
                <p:nvPr/>
              </p:nvSpPr>
              <p:spPr bwMode="auto">
                <a:xfrm>
                  <a:off x="2592" y="2400"/>
                  <a:ext cx="432" cy="144"/>
                </a:xfrm>
                <a:prstGeom prst="triangle">
                  <a:avLst>
                    <a:gd name="adj" fmla="val 50000"/>
                  </a:avLst>
                </a:prstGeom>
                <a:gradFill rotWithShape="1">
                  <a:gsLst>
                    <a:gs pos="0">
                      <a:srgbClr val="FFCC66"/>
                    </a:gs>
                    <a:gs pos="50000">
                      <a:srgbClr val="FFFFCC"/>
                    </a:gs>
                    <a:gs pos="100000">
                      <a:srgbClr val="FFCC66"/>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69" name="AutoShape 53"/>
                <p:cNvSpPr>
                  <a:spLocks noChangeArrowheads="1"/>
                </p:cNvSpPr>
                <p:nvPr/>
              </p:nvSpPr>
              <p:spPr bwMode="auto">
                <a:xfrm rot="10800000">
                  <a:off x="2592" y="2256"/>
                  <a:ext cx="432" cy="192"/>
                </a:xfrm>
                <a:prstGeom prst="triangle">
                  <a:avLst>
                    <a:gd name="adj" fmla="val 50000"/>
                  </a:avLst>
                </a:prstGeom>
                <a:gradFill rotWithShape="1">
                  <a:gsLst>
                    <a:gs pos="0">
                      <a:srgbClr val="FFCC66"/>
                    </a:gs>
                    <a:gs pos="50000">
                      <a:srgbClr val="FFFFCC"/>
                    </a:gs>
                    <a:gs pos="100000">
                      <a:srgbClr val="FFCC66"/>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sp>
            <p:nvSpPr>
              <p:cNvPr id="418870" name="Text Box 54"/>
              <p:cNvSpPr txBox="1">
                <a:spLocks noChangeArrowheads="1"/>
              </p:cNvSpPr>
              <p:nvPr/>
            </p:nvSpPr>
            <p:spPr bwMode="auto">
              <a:xfrm>
                <a:off x="2514" y="2136"/>
                <a:ext cx="477" cy="335"/>
              </a:xfrm>
              <a:prstGeom prst="rect">
                <a:avLst/>
              </a:prstGeom>
              <a:noFill/>
              <a:ln>
                <a:noFill/>
              </a:ln>
              <a:effectLst/>
              <a:extLst>
                <a:ext uri="{909E8E84-426E-40DD-AFC4-6F175D3DCCD1}">
                  <a14:hiddenFill xmlns:a14="http://schemas.microsoft.com/office/drawing/2010/main">
                    <a:solidFill>
                      <a:srgbClr val="D1DE9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sz="1800" b="0">
                    <a:solidFill>
                      <a:schemeClr val="folHlink"/>
                    </a:solidFill>
                    <a:latin typeface="Arial" charset="0"/>
                  </a:rPr>
                  <a:t>@</a:t>
                </a:r>
              </a:p>
            </p:txBody>
          </p:sp>
        </p:grpSp>
        <p:grpSp>
          <p:nvGrpSpPr>
            <p:cNvPr id="418871" name="Group 55"/>
            <p:cNvGrpSpPr>
              <a:grpSpLocks/>
            </p:cNvGrpSpPr>
            <p:nvPr/>
          </p:nvGrpSpPr>
          <p:grpSpPr bwMode="auto">
            <a:xfrm>
              <a:off x="2976" y="3600"/>
              <a:ext cx="150" cy="300"/>
              <a:chOff x="2400" y="1200"/>
              <a:chExt cx="1062" cy="2124"/>
            </a:xfrm>
          </p:grpSpPr>
          <p:sp>
            <p:nvSpPr>
              <p:cNvPr id="418872" name="AutoShape 56"/>
              <p:cNvSpPr>
                <a:spLocks noChangeArrowheads="1"/>
              </p:cNvSpPr>
              <p:nvPr/>
            </p:nvSpPr>
            <p:spPr bwMode="auto">
              <a:xfrm>
                <a:off x="2400" y="1200"/>
                <a:ext cx="1062" cy="2124"/>
              </a:xfrm>
              <a:prstGeom prst="roundRect">
                <a:avLst>
                  <a:gd name="adj" fmla="val 26667"/>
                </a:avLst>
              </a:prstGeom>
              <a:gradFill rotWithShape="1">
                <a:gsLst>
                  <a:gs pos="0">
                    <a:schemeClr val="bg1"/>
                  </a:gs>
                  <a:gs pos="100000">
                    <a:srgbClr val="E4E4E4"/>
                  </a:gs>
                </a:gsLst>
                <a:path path="shape">
                  <a:fillToRect l="50000" t="50000" r="50000" b="50000"/>
                </a:path>
              </a:gradFill>
              <a:ln>
                <a:noFill/>
              </a:ln>
              <a:effectLst/>
              <a:scene3d>
                <a:camera prst="legacyPerspectiveBottomLeft"/>
                <a:lightRig rig="legacyFlat3" dir="t"/>
              </a:scene3d>
              <a:sp3d extrusionH="227000" prstMaterial="legacyMatte">
                <a:bevelT w="13500" h="13500" prst="angle"/>
                <a:bevelB w="13500" h="13500" prst="angle"/>
                <a:extrusionClr>
                  <a:schemeClr val="bg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nvGrpSpPr>
              <p:cNvPr id="418873" name="Group 57"/>
              <p:cNvGrpSpPr>
                <a:grpSpLocks/>
              </p:cNvGrpSpPr>
              <p:nvPr/>
            </p:nvGrpSpPr>
            <p:grpSpPr bwMode="auto">
              <a:xfrm>
                <a:off x="2496" y="1440"/>
                <a:ext cx="863" cy="1674"/>
                <a:chOff x="2634" y="2076"/>
                <a:chExt cx="390" cy="756"/>
              </a:xfrm>
            </p:grpSpPr>
            <p:sp>
              <p:nvSpPr>
                <p:cNvPr id="418874" name="AutoShape 58"/>
                <p:cNvSpPr>
                  <a:spLocks noChangeArrowheads="1"/>
                </p:cNvSpPr>
                <p:nvPr/>
              </p:nvSpPr>
              <p:spPr bwMode="auto">
                <a:xfrm>
                  <a:off x="2634" y="2076"/>
                  <a:ext cx="384" cy="319"/>
                </a:xfrm>
                <a:prstGeom prst="roundRect">
                  <a:avLst>
                    <a:gd name="adj" fmla="val 16926"/>
                  </a:avLst>
                </a:prstGeom>
                <a:gradFill rotWithShape="1">
                  <a:gsLst>
                    <a:gs pos="0">
                      <a:schemeClr val="bg2"/>
                    </a:gs>
                    <a:gs pos="100000">
                      <a:srgbClr val="DEDEDE"/>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8875" name="Group 59"/>
                <p:cNvGrpSpPr>
                  <a:grpSpLocks/>
                </p:cNvGrpSpPr>
                <p:nvPr/>
              </p:nvGrpSpPr>
              <p:grpSpPr bwMode="auto">
                <a:xfrm>
                  <a:off x="2640" y="2448"/>
                  <a:ext cx="384" cy="384"/>
                  <a:chOff x="2784" y="3072"/>
                  <a:chExt cx="384" cy="477"/>
                </a:xfrm>
              </p:grpSpPr>
              <p:sp>
                <p:nvSpPr>
                  <p:cNvPr id="418876" name="AutoShape 60"/>
                  <p:cNvSpPr>
                    <a:spLocks noChangeArrowheads="1"/>
                  </p:cNvSpPr>
                  <p:nvPr/>
                </p:nvSpPr>
                <p:spPr bwMode="auto">
                  <a:xfrm>
                    <a:off x="2784" y="3216"/>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77" name="AutoShape 61"/>
                  <p:cNvSpPr>
                    <a:spLocks noChangeArrowheads="1"/>
                  </p:cNvSpPr>
                  <p:nvPr/>
                </p:nvSpPr>
                <p:spPr bwMode="auto">
                  <a:xfrm>
                    <a:off x="2928" y="3214"/>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78" name="AutoShape 62"/>
                  <p:cNvSpPr>
                    <a:spLocks noChangeArrowheads="1"/>
                  </p:cNvSpPr>
                  <p:nvPr/>
                </p:nvSpPr>
                <p:spPr bwMode="auto">
                  <a:xfrm>
                    <a:off x="3063" y="3211"/>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79" name="AutoShape 63"/>
                  <p:cNvSpPr>
                    <a:spLocks noChangeArrowheads="1"/>
                  </p:cNvSpPr>
                  <p:nvPr/>
                </p:nvSpPr>
                <p:spPr bwMode="auto">
                  <a:xfrm>
                    <a:off x="2784" y="3313"/>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0" name="AutoShape 64"/>
                  <p:cNvSpPr>
                    <a:spLocks noChangeArrowheads="1"/>
                  </p:cNvSpPr>
                  <p:nvPr/>
                </p:nvSpPr>
                <p:spPr bwMode="auto">
                  <a:xfrm>
                    <a:off x="2928" y="3311"/>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1" name="AutoShape 65"/>
                  <p:cNvSpPr>
                    <a:spLocks noChangeArrowheads="1"/>
                  </p:cNvSpPr>
                  <p:nvPr/>
                </p:nvSpPr>
                <p:spPr bwMode="auto">
                  <a:xfrm>
                    <a:off x="3063" y="3308"/>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2" name="AutoShape 66"/>
                  <p:cNvSpPr>
                    <a:spLocks noChangeArrowheads="1"/>
                  </p:cNvSpPr>
                  <p:nvPr/>
                </p:nvSpPr>
                <p:spPr bwMode="auto">
                  <a:xfrm>
                    <a:off x="2787" y="3405"/>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3" name="AutoShape 67"/>
                  <p:cNvSpPr>
                    <a:spLocks noChangeArrowheads="1"/>
                  </p:cNvSpPr>
                  <p:nvPr/>
                </p:nvSpPr>
                <p:spPr bwMode="auto">
                  <a:xfrm>
                    <a:off x="2931" y="3403"/>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4" name="AutoShape 68"/>
                  <p:cNvSpPr>
                    <a:spLocks noChangeArrowheads="1"/>
                  </p:cNvSpPr>
                  <p:nvPr/>
                </p:nvSpPr>
                <p:spPr bwMode="auto">
                  <a:xfrm>
                    <a:off x="3066" y="3400"/>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5" name="AutoShape 69"/>
                  <p:cNvSpPr>
                    <a:spLocks noChangeArrowheads="1"/>
                  </p:cNvSpPr>
                  <p:nvPr/>
                </p:nvSpPr>
                <p:spPr bwMode="auto">
                  <a:xfrm>
                    <a:off x="2789" y="3501"/>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6" name="AutoShape 70"/>
                  <p:cNvSpPr>
                    <a:spLocks noChangeArrowheads="1"/>
                  </p:cNvSpPr>
                  <p:nvPr/>
                </p:nvSpPr>
                <p:spPr bwMode="auto">
                  <a:xfrm>
                    <a:off x="2933" y="3499"/>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7" name="AutoShape 71"/>
                  <p:cNvSpPr>
                    <a:spLocks noChangeArrowheads="1"/>
                  </p:cNvSpPr>
                  <p:nvPr/>
                </p:nvSpPr>
                <p:spPr bwMode="auto">
                  <a:xfrm>
                    <a:off x="3068" y="3496"/>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8" name="AutoShape 72"/>
                  <p:cNvSpPr>
                    <a:spLocks noChangeArrowheads="1"/>
                  </p:cNvSpPr>
                  <p:nvPr/>
                </p:nvSpPr>
                <p:spPr bwMode="auto">
                  <a:xfrm rot="-2700000">
                    <a:off x="3072" y="3110"/>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89" name="AutoShape 73"/>
                  <p:cNvSpPr>
                    <a:spLocks noChangeArrowheads="1"/>
                  </p:cNvSpPr>
                  <p:nvPr/>
                </p:nvSpPr>
                <p:spPr bwMode="auto">
                  <a:xfrm rot="2297410">
                    <a:off x="2784" y="3120"/>
                    <a:ext cx="96" cy="48"/>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90" name="AutoShape 74"/>
                  <p:cNvSpPr>
                    <a:spLocks noChangeArrowheads="1"/>
                  </p:cNvSpPr>
                  <p:nvPr/>
                </p:nvSpPr>
                <p:spPr bwMode="auto">
                  <a:xfrm>
                    <a:off x="2928" y="3072"/>
                    <a:ext cx="96" cy="106"/>
                  </a:xfrm>
                  <a:prstGeom prst="roundRect">
                    <a:avLst>
                      <a:gd name="adj" fmla="val 16667"/>
                    </a:avLst>
                  </a:prstGeom>
                  <a:gradFill rotWithShape="1">
                    <a:gsLst>
                      <a:gs pos="0">
                        <a:srgbClr val="E4E4E4"/>
                      </a:gs>
                      <a:gs pos="100000">
                        <a:schemeClr val="bg2"/>
                      </a:gs>
                    </a:gsLst>
                    <a:lin ang="2700000" scaled="1"/>
                  </a:gradFill>
                  <a:ln>
                    <a:noFill/>
                  </a:ln>
                  <a:effectLst/>
                  <a:scene3d>
                    <a:camera prst="legacyPerspectiveBottomLeft"/>
                    <a:lightRig rig="legacyFlat3" dir="t"/>
                  </a:scene3d>
                  <a:sp3d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grpSp>
        </p:grpSp>
      </p:grpSp>
      <p:grpSp>
        <p:nvGrpSpPr>
          <p:cNvPr id="418891" name="Group 75"/>
          <p:cNvGrpSpPr>
            <a:grpSpLocks/>
          </p:cNvGrpSpPr>
          <p:nvPr/>
        </p:nvGrpSpPr>
        <p:grpSpPr bwMode="auto">
          <a:xfrm>
            <a:off x="2743200" y="5257800"/>
            <a:ext cx="381000" cy="457200"/>
            <a:chOff x="4704" y="528"/>
            <a:chExt cx="336" cy="422"/>
          </a:xfrm>
        </p:grpSpPr>
        <p:grpSp>
          <p:nvGrpSpPr>
            <p:cNvPr id="418892" name="Group 76"/>
            <p:cNvGrpSpPr>
              <a:grpSpLocks/>
            </p:cNvGrpSpPr>
            <p:nvPr/>
          </p:nvGrpSpPr>
          <p:grpSpPr bwMode="auto">
            <a:xfrm>
              <a:off x="4704" y="528"/>
              <a:ext cx="336" cy="333"/>
              <a:chOff x="4560" y="144"/>
              <a:chExt cx="1104" cy="1094"/>
            </a:xfrm>
          </p:grpSpPr>
          <p:sp>
            <p:nvSpPr>
              <p:cNvPr id="418893" name="AutoShape 77"/>
              <p:cNvSpPr>
                <a:spLocks noChangeArrowheads="1"/>
              </p:cNvSpPr>
              <p:nvPr/>
            </p:nvSpPr>
            <p:spPr bwMode="auto">
              <a:xfrm rot="-1868072">
                <a:off x="4560" y="144"/>
                <a:ext cx="1094" cy="1094"/>
              </a:xfrm>
              <a:custGeom>
                <a:avLst/>
                <a:gdLst>
                  <a:gd name="G0" fmla="+- 30082 0 0"/>
                  <a:gd name="G1" fmla="+- -10038495 0 0"/>
                  <a:gd name="G2" fmla="+- 30082 0 -10038495"/>
                  <a:gd name="G3" fmla="+- 10800 0 0"/>
                  <a:gd name="G4" fmla="+- 0 0 30082"/>
                  <a:gd name="T0" fmla="*/ 360 256 1"/>
                  <a:gd name="T1" fmla="*/ 0 256 1"/>
                  <a:gd name="G5" fmla="+- G2 T0 T1"/>
                  <a:gd name="G6" fmla="?: G2 G2 G5"/>
                  <a:gd name="G7" fmla="+- 0 0 G6"/>
                  <a:gd name="G8" fmla="+- 9736 0 0"/>
                  <a:gd name="G9" fmla="+- 0 0 -10038495"/>
                  <a:gd name="G10" fmla="+- 9736 0 2700"/>
                  <a:gd name="G11" fmla="cos G10 30082"/>
                  <a:gd name="G12" fmla="sin G10 30082"/>
                  <a:gd name="G13" fmla="cos 13500 30082"/>
                  <a:gd name="G14" fmla="sin 13500 30082"/>
                  <a:gd name="G15" fmla="+- G11 10800 0"/>
                  <a:gd name="G16" fmla="+- G12 10800 0"/>
                  <a:gd name="G17" fmla="+- G13 10800 0"/>
                  <a:gd name="G18" fmla="+- G14 10800 0"/>
                  <a:gd name="G19" fmla="*/ 9736 1 2"/>
                  <a:gd name="G20" fmla="+- G19 5400 0"/>
                  <a:gd name="G21" fmla="cos G20 30082"/>
                  <a:gd name="G22" fmla="sin G20 30082"/>
                  <a:gd name="G23" fmla="+- G21 10800 0"/>
                  <a:gd name="G24" fmla="+- G12 G23 G22"/>
                  <a:gd name="G25" fmla="+- G22 G23 G11"/>
                  <a:gd name="G26" fmla="cos 10800 30082"/>
                  <a:gd name="G27" fmla="sin 10800 30082"/>
                  <a:gd name="G28" fmla="cos 9736 30082"/>
                  <a:gd name="G29" fmla="sin 9736 30082"/>
                  <a:gd name="G30" fmla="+- G26 10800 0"/>
                  <a:gd name="G31" fmla="+- G27 10800 0"/>
                  <a:gd name="G32" fmla="+- G28 10800 0"/>
                  <a:gd name="G33" fmla="+- G29 10800 0"/>
                  <a:gd name="G34" fmla="+- G19 5400 0"/>
                  <a:gd name="G35" fmla="cos G34 -10038495"/>
                  <a:gd name="G36" fmla="sin G34 -10038495"/>
                  <a:gd name="G37" fmla="+/ -10038495 30082 2"/>
                  <a:gd name="T2" fmla="*/ 180 256 1"/>
                  <a:gd name="T3" fmla="*/ 0 256 1"/>
                  <a:gd name="G38" fmla="+- G37 T2 T3"/>
                  <a:gd name="G39" fmla="?: G2 G37 G38"/>
                  <a:gd name="G40" fmla="cos 10800 G39"/>
                  <a:gd name="G41" fmla="sin 10800 G39"/>
                  <a:gd name="G42" fmla="cos 9736 G39"/>
                  <a:gd name="G43" fmla="sin 9736 G39"/>
                  <a:gd name="G44" fmla="+- G40 10800 0"/>
                  <a:gd name="G45" fmla="+- G41 10800 0"/>
                  <a:gd name="G46" fmla="+- G42 10800 0"/>
                  <a:gd name="G47" fmla="+- G43 10800 0"/>
                  <a:gd name="G48" fmla="+- G35 10800 0"/>
                  <a:gd name="G49" fmla="+- G36 10800 0"/>
                  <a:gd name="T4" fmla="*/ 13347 w 21600"/>
                  <a:gd name="T5" fmla="*/ 304 h 21600"/>
                  <a:gd name="T6" fmla="*/ 1636 w 21600"/>
                  <a:gd name="T7" fmla="*/ 6166 h 21600"/>
                  <a:gd name="T8" fmla="*/ 13096 w 21600"/>
                  <a:gd name="T9" fmla="*/ 1338 h 21600"/>
                  <a:gd name="T10" fmla="*/ 24299 w 21600"/>
                  <a:gd name="T11" fmla="*/ 10908 h 21600"/>
                  <a:gd name="T12" fmla="*/ 21041 w 21600"/>
                  <a:gd name="T13" fmla="*/ 14114 h 21600"/>
                  <a:gd name="T14" fmla="*/ 17835 w 21600"/>
                  <a:gd name="T15" fmla="*/ 1085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535" y="10877"/>
                    </a:moveTo>
                    <a:cubicBezTo>
                      <a:pt x="20535" y="10851"/>
                      <a:pt x="20536" y="10825"/>
                      <a:pt x="20536" y="10800"/>
                    </a:cubicBezTo>
                    <a:cubicBezTo>
                      <a:pt x="20536" y="5422"/>
                      <a:pt x="16177" y="1064"/>
                      <a:pt x="10800" y="1064"/>
                    </a:cubicBezTo>
                    <a:cubicBezTo>
                      <a:pt x="7128" y="1063"/>
                      <a:pt x="3768" y="3129"/>
                      <a:pt x="2111" y="6406"/>
                    </a:cubicBezTo>
                    <a:lnTo>
                      <a:pt x="1162" y="5926"/>
                    </a:lnTo>
                    <a:cubicBezTo>
                      <a:pt x="3000" y="2291"/>
                      <a:pt x="6726" y="-1"/>
                      <a:pt x="10800" y="0"/>
                    </a:cubicBezTo>
                    <a:cubicBezTo>
                      <a:pt x="16764" y="0"/>
                      <a:pt x="21600" y="4835"/>
                      <a:pt x="21600" y="10800"/>
                    </a:cubicBezTo>
                    <a:cubicBezTo>
                      <a:pt x="21600" y="10828"/>
                      <a:pt x="21599" y="10857"/>
                      <a:pt x="21599" y="10886"/>
                    </a:cubicBezTo>
                    <a:lnTo>
                      <a:pt x="24299" y="10908"/>
                    </a:lnTo>
                    <a:lnTo>
                      <a:pt x="21041" y="14114"/>
                    </a:lnTo>
                    <a:lnTo>
                      <a:pt x="17835" y="10856"/>
                    </a:lnTo>
                    <a:lnTo>
                      <a:pt x="20535" y="10877"/>
                    </a:lnTo>
                    <a:close/>
                  </a:path>
                </a:pathLst>
              </a:custGeom>
              <a:gradFill rotWithShape="1">
                <a:gsLst>
                  <a:gs pos="0">
                    <a:srgbClr val="FFFFCC"/>
                  </a:gs>
                  <a:gs pos="100000">
                    <a:srgbClr val="FFCC66"/>
                  </a:gs>
                </a:gsLst>
                <a:lin ang="2700000" scaled="1"/>
              </a:gradFill>
              <a:ln>
                <a:noFill/>
              </a:ln>
              <a:effectLst/>
              <a:scene3d>
                <a:camera prst="legacyPerspectiveBottomLeft"/>
                <a:lightRig rig="legacyFlat3" dir="t"/>
              </a:scene3d>
              <a:sp3d extrusionH="227000"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18894" name="AutoShape 78"/>
              <p:cNvSpPr>
                <a:spLocks noChangeArrowheads="1"/>
              </p:cNvSpPr>
              <p:nvPr/>
            </p:nvSpPr>
            <p:spPr bwMode="auto">
              <a:xfrm rot="8931928">
                <a:off x="4570" y="144"/>
                <a:ext cx="1094" cy="1094"/>
              </a:xfrm>
              <a:custGeom>
                <a:avLst/>
                <a:gdLst>
                  <a:gd name="G0" fmla="+- 90239 0 0"/>
                  <a:gd name="G1" fmla="+- -10104308 0 0"/>
                  <a:gd name="G2" fmla="+- 90239 0 -10104308"/>
                  <a:gd name="G3" fmla="+- 10800 0 0"/>
                  <a:gd name="G4" fmla="+- 0 0 90239"/>
                  <a:gd name="T0" fmla="*/ 360 256 1"/>
                  <a:gd name="T1" fmla="*/ 0 256 1"/>
                  <a:gd name="G5" fmla="+- G2 T0 T1"/>
                  <a:gd name="G6" fmla="?: G2 G2 G5"/>
                  <a:gd name="G7" fmla="+- 0 0 G6"/>
                  <a:gd name="G8" fmla="+- 9737 0 0"/>
                  <a:gd name="G9" fmla="+- 0 0 -10104308"/>
                  <a:gd name="G10" fmla="+- 9737 0 2700"/>
                  <a:gd name="G11" fmla="cos G10 90239"/>
                  <a:gd name="G12" fmla="sin G10 90239"/>
                  <a:gd name="G13" fmla="cos 13500 90239"/>
                  <a:gd name="G14" fmla="sin 13500 90239"/>
                  <a:gd name="G15" fmla="+- G11 10800 0"/>
                  <a:gd name="G16" fmla="+- G12 10800 0"/>
                  <a:gd name="G17" fmla="+- G13 10800 0"/>
                  <a:gd name="G18" fmla="+- G14 10800 0"/>
                  <a:gd name="G19" fmla="*/ 9737 1 2"/>
                  <a:gd name="G20" fmla="+- G19 5400 0"/>
                  <a:gd name="G21" fmla="cos G20 90239"/>
                  <a:gd name="G22" fmla="sin G20 90239"/>
                  <a:gd name="G23" fmla="+- G21 10800 0"/>
                  <a:gd name="G24" fmla="+- G12 G23 G22"/>
                  <a:gd name="G25" fmla="+- G22 G23 G11"/>
                  <a:gd name="G26" fmla="cos 10800 90239"/>
                  <a:gd name="G27" fmla="sin 10800 90239"/>
                  <a:gd name="G28" fmla="cos 9737 90239"/>
                  <a:gd name="G29" fmla="sin 9737 90239"/>
                  <a:gd name="G30" fmla="+- G26 10800 0"/>
                  <a:gd name="G31" fmla="+- G27 10800 0"/>
                  <a:gd name="G32" fmla="+- G28 10800 0"/>
                  <a:gd name="G33" fmla="+- G29 10800 0"/>
                  <a:gd name="G34" fmla="+- G19 5400 0"/>
                  <a:gd name="G35" fmla="cos G34 -10104308"/>
                  <a:gd name="G36" fmla="sin G34 -10104308"/>
                  <a:gd name="G37" fmla="+/ -10104308 90239 2"/>
                  <a:gd name="T2" fmla="*/ 180 256 1"/>
                  <a:gd name="T3" fmla="*/ 0 256 1"/>
                  <a:gd name="G38" fmla="+- G37 T2 T3"/>
                  <a:gd name="G39" fmla="?: G2 G37 G38"/>
                  <a:gd name="G40" fmla="cos 10800 G39"/>
                  <a:gd name="G41" fmla="sin 10800 G39"/>
                  <a:gd name="G42" fmla="cos 9737 G39"/>
                  <a:gd name="G43" fmla="sin 9737 G39"/>
                  <a:gd name="G44" fmla="+- G40 10800 0"/>
                  <a:gd name="G45" fmla="+- G41 10800 0"/>
                  <a:gd name="G46" fmla="+- G42 10800 0"/>
                  <a:gd name="G47" fmla="+- G43 10800 0"/>
                  <a:gd name="G48" fmla="+- G35 10800 0"/>
                  <a:gd name="G49" fmla="+- G36 10800 0"/>
                  <a:gd name="T4" fmla="*/ 13339 w 21600"/>
                  <a:gd name="T5" fmla="*/ 302 h 21600"/>
                  <a:gd name="T6" fmla="*/ 1556 w 21600"/>
                  <a:gd name="T7" fmla="*/ 6327 h 21600"/>
                  <a:gd name="T8" fmla="*/ 13089 w 21600"/>
                  <a:gd name="T9" fmla="*/ 1335 h 21600"/>
                  <a:gd name="T10" fmla="*/ 24296 w 21600"/>
                  <a:gd name="T11" fmla="*/ 11124 h 21600"/>
                  <a:gd name="T12" fmla="*/ 20989 w 21600"/>
                  <a:gd name="T13" fmla="*/ 14278 h 21600"/>
                  <a:gd name="T14" fmla="*/ 17834 w 21600"/>
                  <a:gd name="T15" fmla="*/ 1096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534" y="11033"/>
                    </a:moveTo>
                    <a:cubicBezTo>
                      <a:pt x="20536" y="10955"/>
                      <a:pt x="20537" y="10878"/>
                      <a:pt x="20537" y="10800"/>
                    </a:cubicBezTo>
                    <a:cubicBezTo>
                      <a:pt x="20537" y="5422"/>
                      <a:pt x="16177" y="1063"/>
                      <a:pt x="10800" y="1063"/>
                    </a:cubicBezTo>
                    <a:cubicBezTo>
                      <a:pt x="7066" y="1062"/>
                      <a:pt x="3661" y="3198"/>
                      <a:pt x="2035" y="6559"/>
                    </a:cubicBezTo>
                    <a:lnTo>
                      <a:pt x="1078" y="6096"/>
                    </a:lnTo>
                    <a:cubicBezTo>
                      <a:pt x="2882" y="2368"/>
                      <a:pt x="6658" y="-1"/>
                      <a:pt x="10800" y="0"/>
                    </a:cubicBezTo>
                    <a:cubicBezTo>
                      <a:pt x="16764" y="0"/>
                      <a:pt x="21600" y="4835"/>
                      <a:pt x="21600" y="10800"/>
                    </a:cubicBezTo>
                    <a:cubicBezTo>
                      <a:pt x="21600" y="10886"/>
                      <a:pt x="21598" y="10973"/>
                      <a:pt x="21596" y="11059"/>
                    </a:cubicBezTo>
                    <a:lnTo>
                      <a:pt x="24296" y="11124"/>
                    </a:lnTo>
                    <a:lnTo>
                      <a:pt x="20989" y="14278"/>
                    </a:lnTo>
                    <a:lnTo>
                      <a:pt x="17834" y="10969"/>
                    </a:lnTo>
                    <a:lnTo>
                      <a:pt x="20534" y="11033"/>
                    </a:lnTo>
                    <a:close/>
                  </a:path>
                </a:pathLst>
              </a:custGeom>
              <a:gradFill rotWithShape="1">
                <a:gsLst>
                  <a:gs pos="0">
                    <a:srgbClr val="FFFFCC"/>
                  </a:gs>
                  <a:gs pos="100000">
                    <a:srgbClr val="FFCC66"/>
                  </a:gs>
                </a:gsLst>
                <a:lin ang="2700000" scaled="1"/>
              </a:gradFill>
              <a:ln>
                <a:noFill/>
              </a:ln>
              <a:effectLst/>
              <a:scene3d>
                <a:camera prst="legacyPerspectiveBottomLeft"/>
                <a:lightRig rig="legacyFlat3" dir="t"/>
              </a:scene3d>
              <a:sp3d extrusionH="227000"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sp>
          <p:nvSpPr>
            <p:cNvPr id="418895" name="Freeform 79"/>
            <p:cNvSpPr>
              <a:spLocks noEditPoints="1"/>
            </p:cNvSpPr>
            <p:nvPr/>
          </p:nvSpPr>
          <p:spPr bwMode="auto">
            <a:xfrm>
              <a:off x="4848" y="624"/>
              <a:ext cx="104" cy="280"/>
            </a:xfrm>
            <a:custGeom>
              <a:avLst/>
              <a:gdLst>
                <a:gd name="T0" fmla="*/ 140 w 257"/>
                <a:gd name="T1" fmla="*/ 347 h 364"/>
                <a:gd name="T2" fmla="*/ 161 w 257"/>
                <a:gd name="T3" fmla="*/ 364 h 364"/>
                <a:gd name="T4" fmla="*/ 182 w 257"/>
                <a:gd name="T5" fmla="*/ 364 h 364"/>
                <a:gd name="T6" fmla="*/ 194 w 257"/>
                <a:gd name="T7" fmla="*/ 354 h 364"/>
                <a:gd name="T8" fmla="*/ 204 w 257"/>
                <a:gd name="T9" fmla="*/ 347 h 364"/>
                <a:gd name="T10" fmla="*/ 204 w 257"/>
                <a:gd name="T11" fmla="*/ 107 h 364"/>
                <a:gd name="T12" fmla="*/ 213 w 257"/>
                <a:gd name="T13" fmla="*/ 205 h 364"/>
                <a:gd name="T14" fmla="*/ 225 w 257"/>
                <a:gd name="T15" fmla="*/ 213 h 364"/>
                <a:gd name="T16" fmla="*/ 236 w 257"/>
                <a:gd name="T17" fmla="*/ 220 h 364"/>
                <a:gd name="T18" fmla="*/ 248 w 257"/>
                <a:gd name="T19" fmla="*/ 213 h 364"/>
                <a:gd name="T20" fmla="*/ 257 w 257"/>
                <a:gd name="T21" fmla="*/ 205 h 364"/>
                <a:gd name="T22" fmla="*/ 257 w 257"/>
                <a:gd name="T23" fmla="*/ 84 h 364"/>
                <a:gd name="T24" fmla="*/ 248 w 257"/>
                <a:gd name="T25" fmla="*/ 77 h 364"/>
                <a:gd name="T26" fmla="*/ 21 w 257"/>
                <a:gd name="T27" fmla="*/ 77 h 364"/>
                <a:gd name="T28" fmla="*/ 12 w 257"/>
                <a:gd name="T29" fmla="*/ 84 h 364"/>
                <a:gd name="T30" fmla="*/ 0 w 257"/>
                <a:gd name="T31" fmla="*/ 92 h 364"/>
                <a:gd name="T32" fmla="*/ 0 w 257"/>
                <a:gd name="T33" fmla="*/ 213 h 364"/>
                <a:gd name="T34" fmla="*/ 12 w 257"/>
                <a:gd name="T35" fmla="*/ 220 h 364"/>
                <a:gd name="T36" fmla="*/ 31 w 257"/>
                <a:gd name="T37" fmla="*/ 213 h 364"/>
                <a:gd name="T38" fmla="*/ 42 w 257"/>
                <a:gd name="T39" fmla="*/ 107 h 364"/>
                <a:gd name="T40" fmla="*/ 54 w 257"/>
                <a:gd name="T41" fmla="*/ 341 h 364"/>
                <a:gd name="T42" fmla="*/ 54 w 257"/>
                <a:gd name="T43" fmla="*/ 354 h 364"/>
                <a:gd name="T44" fmla="*/ 65 w 257"/>
                <a:gd name="T45" fmla="*/ 364 h 364"/>
                <a:gd name="T46" fmla="*/ 87 w 257"/>
                <a:gd name="T47" fmla="*/ 364 h 364"/>
                <a:gd name="T48" fmla="*/ 108 w 257"/>
                <a:gd name="T49" fmla="*/ 354 h 364"/>
                <a:gd name="T50" fmla="*/ 117 w 257"/>
                <a:gd name="T51" fmla="*/ 341 h 364"/>
                <a:gd name="T52" fmla="*/ 117 w 257"/>
                <a:gd name="T53" fmla="*/ 213 h 364"/>
                <a:gd name="T54" fmla="*/ 140 w 257"/>
                <a:gd name="T55" fmla="*/ 213 h 364"/>
                <a:gd name="T56" fmla="*/ 140 w 257"/>
                <a:gd name="T57" fmla="*/ 341 h 364"/>
                <a:gd name="T58" fmla="*/ 75 w 257"/>
                <a:gd name="T59" fmla="*/ 31 h 364"/>
                <a:gd name="T60" fmla="*/ 75 w 257"/>
                <a:gd name="T61" fmla="*/ 17 h 364"/>
                <a:gd name="T62" fmla="*/ 87 w 257"/>
                <a:gd name="T63" fmla="*/ 10 h 364"/>
                <a:gd name="T64" fmla="*/ 108 w 257"/>
                <a:gd name="T65" fmla="*/ 0 h 364"/>
                <a:gd name="T66" fmla="*/ 129 w 257"/>
                <a:gd name="T67" fmla="*/ 0 h 364"/>
                <a:gd name="T68" fmla="*/ 150 w 257"/>
                <a:gd name="T69" fmla="*/ 0 h 364"/>
                <a:gd name="T70" fmla="*/ 171 w 257"/>
                <a:gd name="T71" fmla="*/ 10 h 364"/>
                <a:gd name="T72" fmla="*/ 182 w 257"/>
                <a:gd name="T73" fmla="*/ 17 h 364"/>
                <a:gd name="T74" fmla="*/ 182 w 257"/>
                <a:gd name="T75" fmla="*/ 31 h 364"/>
                <a:gd name="T76" fmla="*/ 182 w 257"/>
                <a:gd name="T77" fmla="*/ 46 h 364"/>
                <a:gd name="T78" fmla="*/ 171 w 257"/>
                <a:gd name="T79" fmla="*/ 54 h 364"/>
                <a:gd name="T80" fmla="*/ 161 w 257"/>
                <a:gd name="T81" fmla="*/ 61 h 364"/>
                <a:gd name="T82" fmla="*/ 150 w 257"/>
                <a:gd name="T83" fmla="*/ 69 h 364"/>
                <a:gd name="T84" fmla="*/ 129 w 257"/>
                <a:gd name="T85" fmla="*/ 69 h 364"/>
                <a:gd name="T86" fmla="*/ 108 w 257"/>
                <a:gd name="T87" fmla="*/ 69 h 364"/>
                <a:gd name="T88" fmla="*/ 96 w 257"/>
                <a:gd name="T89" fmla="*/ 61 h 364"/>
                <a:gd name="T90" fmla="*/ 87 w 257"/>
                <a:gd name="T91" fmla="*/ 54 h 364"/>
                <a:gd name="T92" fmla="*/ 75 w 257"/>
                <a:gd name="T93" fmla="*/ 4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 h="364">
                  <a:moveTo>
                    <a:pt x="140" y="341"/>
                  </a:moveTo>
                  <a:lnTo>
                    <a:pt x="140" y="347"/>
                  </a:lnTo>
                  <a:lnTo>
                    <a:pt x="150" y="354"/>
                  </a:lnTo>
                  <a:lnTo>
                    <a:pt x="161" y="364"/>
                  </a:lnTo>
                  <a:lnTo>
                    <a:pt x="171" y="364"/>
                  </a:lnTo>
                  <a:lnTo>
                    <a:pt x="182" y="364"/>
                  </a:lnTo>
                  <a:lnTo>
                    <a:pt x="194" y="364"/>
                  </a:lnTo>
                  <a:lnTo>
                    <a:pt x="194" y="354"/>
                  </a:lnTo>
                  <a:lnTo>
                    <a:pt x="204" y="354"/>
                  </a:lnTo>
                  <a:lnTo>
                    <a:pt x="204" y="347"/>
                  </a:lnTo>
                  <a:lnTo>
                    <a:pt x="204" y="341"/>
                  </a:lnTo>
                  <a:lnTo>
                    <a:pt x="204" y="107"/>
                  </a:lnTo>
                  <a:lnTo>
                    <a:pt x="213" y="107"/>
                  </a:lnTo>
                  <a:lnTo>
                    <a:pt x="213" y="205"/>
                  </a:lnTo>
                  <a:lnTo>
                    <a:pt x="225" y="205"/>
                  </a:lnTo>
                  <a:lnTo>
                    <a:pt x="225" y="213"/>
                  </a:lnTo>
                  <a:lnTo>
                    <a:pt x="236" y="213"/>
                  </a:lnTo>
                  <a:lnTo>
                    <a:pt x="236" y="220"/>
                  </a:lnTo>
                  <a:lnTo>
                    <a:pt x="248" y="220"/>
                  </a:lnTo>
                  <a:lnTo>
                    <a:pt x="248" y="213"/>
                  </a:lnTo>
                  <a:lnTo>
                    <a:pt x="257" y="213"/>
                  </a:lnTo>
                  <a:lnTo>
                    <a:pt x="257" y="205"/>
                  </a:lnTo>
                  <a:lnTo>
                    <a:pt x="257" y="92"/>
                  </a:lnTo>
                  <a:lnTo>
                    <a:pt x="257" y="84"/>
                  </a:lnTo>
                  <a:lnTo>
                    <a:pt x="248" y="84"/>
                  </a:lnTo>
                  <a:lnTo>
                    <a:pt x="248" y="77"/>
                  </a:lnTo>
                  <a:lnTo>
                    <a:pt x="236" y="77"/>
                  </a:lnTo>
                  <a:lnTo>
                    <a:pt x="21" y="77"/>
                  </a:lnTo>
                  <a:lnTo>
                    <a:pt x="12" y="77"/>
                  </a:lnTo>
                  <a:lnTo>
                    <a:pt x="12" y="84"/>
                  </a:lnTo>
                  <a:lnTo>
                    <a:pt x="0" y="84"/>
                  </a:lnTo>
                  <a:lnTo>
                    <a:pt x="0" y="92"/>
                  </a:lnTo>
                  <a:lnTo>
                    <a:pt x="0" y="205"/>
                  </a:lnTo>
                  <a:lnTo>
                    <a:pt x="0" y="213"/>
                  </a:lnTo>
                  <a:lnTo>
                    <a:pt x="12" y="213"/>
                  </a:lnTo>
                  <a:lnTo>
                    <a:pt x="12" y="220"/>
                  </a:lnTo>
                  <a:lnTo>
                    <a:pt x="21" y="220"/>
                  </a:lnTo>
                  <a:lnTo>
                    <a:pt x="31" y="213"/>
                  </a:lnTo>
                  <a:lnTo>
                    <a:pt x="42" y="205"/>
                  </a:lnTo>
                  <a:lnTo>
                    <a:pt x="42" y="107"/>
                  </a:lnTo>
                  <a:lnTo>
                    <a:pt x="54" y="107"/>
                  </a:lnTo>
                  <a:lnTo>
                    <a:pt x="54" y="341"/>
                  </a:lnTo>
                  <a:lnTo>
                    <a:pt x="54" y="347"/>
                  </a:lnTo>
                  <a:lnTo>
                    <a:pt x="54" y="354"/>
                  </a:lnTo>
                  <a:lnTo>
                    <a:pt x="65" y="354"/>
                  </a:lnTo>
                  <a:lnTo>
                    <a:pt x="65" y="364"/>
                  </a:lnTo>
                  <a:lnTo>
                    <a:pt x="75" y="364"/>
                  </a:lnTo>
                  <a:lnTo>
                    <a:pt x="87" y="364"/>
                  </a:lnTo>
                  <a:lnTo>
                    <a:pt x="96" y="364"/>
                  </a:lnTo>
                  <a:lnTo>
                    <a:pt x="108" y="354"/>
                  </a:lnTo>
                  <a:lnTo>
                    <a:pt x="117" y="347"/>
                  </a:lnTo>
                  <a:lnTo>
                    <a:pt x="117" y="341"/>
                  </a:lnTo>
                  <a:lnTo>
                    <a:pt x="117" y="220"/>
                  </a:lnTo>
                  <a:lnTo>
                    <a:pt x="117" y="213"/>
                  </a:lnTo>
                  <a:lnTo>
                    <a:pt x="129" y="213"/>
                  </a:lnTo>
                  <a:lnTo>
                    <a:pt x="140" y="213"/>
                  </a:lnTo>
                  <a:lnTo>
                    <a:pt x="140" y="220"/>
                  </a:lnTo>
                  <a:lnTo>
                    <a:pt x="140" y="341"/>
                  </a:lnTo>
                  <a:close/>
                  <a:moveTo>
                    <a:pt x="75" y="38"/>
                  </a:moveTo>
                  <a:lnTo>
                    <a:pt x="75" y="31"/>
                  </a:lnTo>
                  <a:lnTo>
                    <a:pt x="75" y="23"/>
                  </a:lnTo>
                  <a:lnTo>
                    <a:pt x="75" y="17"/>
                  </a:lnTo>
                  <a:lnTo>
                    <a:pt x="87" y="17"/>
                  </a:lnTo>
                  <a:lnTo>
                    <a:pt x="87" y="10"/>
                  </a:lnTo>
                  <a:lnTo>
                    <a:pt x="96" y="10"/>
                  </a:lnTo>
                  <a:lnTo>
                    <a:pt x="108" y="0"/>
                  </a:lnTo>
                  <a:lnTo>
                    <a:pt x="117" y="0"/>
                  </a:lnTo>
                  <a:lnTo>
                    <a:pt x="129" y="0"/>
                  </a:lnTo>
                  <a:lnTo>
                    <a:pt x="140" y="0"/>
                  </a:lnTo>
                  <a:lnTo>
                    <a:pt x="150" y="0"/>
                  </a:lnTo>
                  <a:lnTo>
                    <a:pt x="161" y="10"/>
                  </a:lnTo>
                  <a:lnTo>
                    <a:pt x="171" y="10"/>
                  </a:lnTo>
                  <a:lnTo>
                    <a:pt x="171" y="17"/>
                  </a:lnTo>
                  <a:lnTo>
                    <a:pt x="182" y="17"/>
                  </a:lnTo>
                  <a:lnTo>
                    <a:pt x="182" y="23"/>
                  </a:lnTo>
                  <a:lnTo>
                    <a:pt x="182" y="31"/>
                  </a:lnTo>
                  <a:lnTo>
                    <a:pt x="182" y="38"/>
                  </a:lnTo>
                  <a:lnTo>
                    <a:pt x="182" y="46"/>
                  </a:lnTo>
                  <a:lnTo>
                    <a:pt x="182" y="54"/>
                  </a:lnTo>
                  <a:lnTo>
                    <a:pt x="171" y="54"/>
                  </a:lnTo>
                  <a:lnTo>
                    <a:pt x="171" y="61"/>
                  </a:lnTo>
                  <a:lnTo>
                    <a:pt x="161" y="61"/>
                  </a:lnTo>
                  <a:lnTo>
                    <a:pt x="161" y="69"/>
                  </a:lnTo>
                  <a:lnTo>
                    <a:pt x="150" y="69"/>
                  </a:lnTo>
                  <a:lnTo>
                    <a:pt x="140" y="69"/>
                  </a:lnTo>
                  <a:lnTo>
                    <a:pt x="129" y="69"/>
                  </a:lnTo>
                  <a:lnTo>
                    <a:pt x="117" y="69"/>
                  </a:lnTo>
                  <a:lnTo>
                    <a:pt x="108" y="69"/>
                  </a:lnTo>
                  <a:lnTo>
                    <a:pt x="96" y="69"/>
                  </a:lnTo>
                  <a:lnTo>
                    <a:pt x="96" y="61"/>
                  </a:lnTo>
                  <a:lnTo>
                    <a:pt x="87" y="61"/>
                  </a:lnTo>
                  <a:lnTo>
                    <a:pt x="87" y="54"/>
                  </a:lnTo>
                  <a:lnTo>
                    <a:pt x="75" y="54"/>
                  </a:lnTo>
                  <a:lnTo>
                    <a:pt x="75" y="46"/>
                  </a:lnTo>
                  <a:lnTo>
                    <a:pt x="75" y="38"/>
                  </a:lnTo>
                  <a:close/>
                </a:path>
              </a:pathLst>
            </a:custGeom>
            <a:gradFill rotWithShape="1">
              <a:gsLst>
                <a:gs pos="0">
                  <a:srgbClr val="FF9900"/>
                </a:gs>
                <a:gs pos="100000">
                  <a:srgbClr val="CC6600"/>
                </a:gs>
              </a:gsLst>
              <a:lin ang="2700000" scaled="1"/>
            </a:gradFill>
            <a:ln>
              <a:noFill/>
            </a:ln>
            <a:effectLst/>
            <a:scene3d>
              <a:camera prst="legacyPerspectiveTopLeft"/>
              <a:lightRig rig="legacyFlat4" dir="b"/>
            </a:scene3d>
            <a:sp3d extrusionH="100000" prstMaterial="legacyMatte">
              <a:bevelT w="13500" h="13500" prst="angle"/>
              <a:bevelB w="13500" h="13500" prst="angle"/>
              <a:extrusionClr>
                <a:srgbClr val="CC6600"/>
              </a:extrusionClr>
            </a:sp3d>
            <a:extLst>
              <a:ext uri="{91240B29-F687-4F45-9708-019B960494DF}">
                <a14:hiddenLine xmlns:a14="http://schemas.microsoft.com/office/drawing/2010/main" w="9525" cap="flat" cmpd="sng">
                  <a:no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nvGrpSpPr>
            <p:cNvPr id="418896" name="Group 80"/>
            <p:cNvGrpSpPr>
              <a:grpSpLocks/>
            </p:cNvGrpSpPr>
            <p:nvPr/>
          </p:nvGrpSpPr>
          <p:grpSpPr bwMode="auto">
            <a:xfrm>
              <a:off x="4800" y="760"/>
              <a:ext cx="240" cy="190"/>
              <a:chOff x="4512" y="1248"/>
              <a:chExt cx="674" cy="531"/>
            </a:xfrm>
          </p:grpSpPr>
          <p:grpSp>
            <p:nvGrpSpPr>
              <p:cNvPr id="418897" name="Group 81"/>
              <p:cNvGrpSpPr>
                <a:grpSpLocks/>
              </p:cNvGrpSpPr>
              <p:nvPr/>
            </p:nvGrpSpPr>
            <p:grpSpPr bwMode="auto">
              <a:xfrm>
                <a:off x="4752" y="1248"/>
                <a:ext cx="434" cy="522"/>
                <a:chOff x="4416" y="489"/>
                <a:chExt cx="434" cy="522"/>
              </a:xfrm>
            </p:grpSpPr>
            <p:sp>
              <p:nvSpPr>
                <p:cNvPr id="418898" name="Freeform 82"/>
                <p:cNvSpPr>
                  <a:spLocks/>
                </p:cNvSpPr>
                <p:nvPr/>
              </p:nvSpPr>
              <p:spPr bwMode="auto">
                <a:xfrm>
                  <a:off x="4708" y="527"/>
                  <a:ext cx="140" cy="484"/>
                </a:xfrm>
                <a:custGeom>
                  <a:avLst/>
                  <a:gdLst>
                    <a:gd name="T0" fmla="*/ 0 w 240"/>
                    <a:gd name="T1" fmla="*/ 624 h 624"/>
                    <a:gd name="T2" fmla="*/ 0 w 240"/>
                    <a:gd name="T3" fmla="*/ 48 h 624"/>
                    <a:gd name="T4" fmla="*/ 240 w 240"/>
                    <a:gd name="T5" fmla="*/ 0 h 624"/>
                    <a:gd name="T6" fmla="*/ 240 w 240"/>
                    <a:gd name="T7" fmla="*/ 528 h 624"/>
                    <a:gd name="T8" fmla="*/ 0 w 240"/>
                    <a:gd name="T9" fmla="*/ 624 h 624"/>
                  </a:gdLst>
                  <a:ahLst/>
                  <a:cxnLst>
                    <a:cxn ang="0">
                      <a:pos x="T0" y="T1"/>
                    </a:cxn>
                    <a:cxn ang="0">
                      <a:pos x="T2" y="T3"/>
                    </a:cxn>
                    <a:cxn ang="0">
                      <a:pos x="T4" y="T5"/>
                    </a:cxn>
                    <a:cxn ang="0">
                      <a:pos x="T6" y="T7"/>
                    </a:cxn>
                    <a:cxn ang="0">
                      <a:pos x="T8" y="T9"/>
                    </a:cxn>
                  </a:cxnLst>
                  <a:rect l="0" t="0" r="r" b="b"/>
                  <a:pathLst>
                    <a:path w="240" h="624">
                      <a:moveTo>
                        <a:pt x="0" y="624"/>
                      </a:moveTo>
                      <a:lnTo>
                        <a:pt x="0" y="48"/>
                      </a:lnTo>
                      <a:lnTo>
                        <a:pt x="240" y="0"/>
                      </a:lnTo>
                      <a:lnTo>
                        <a:pt x="240" y="528"/>
                      </a:lnTo>
                      <a:lnTo>
                        <a:pt x="0" y="624"/>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899" name="Freeform 83"/>
                <p:cNvSpPr>
                  <a:spLocks/>
                </p:cNvSpPr>
                <p:nvPr/>
              </p:nvSpPr>
              <p:spPr bwMode="auto">
                <a:xfrm>
                  <a:off x="4416" y="489"/>
                  <a:ext cx="434" cy="83"/>
                </a:xfrm>
                <a:custGeom>
                  <a:avLst/>
                  <a:gdLst>
                    <a:gd name="T0" fmla="*/ 0 w 434"/>
                    <a:gd name="T1" fmla="*/ 38 h 83"/>
                    <a:gd name="T2" fmla="*/ 134 w 434"/>
                    <a:gd name="T3" fmla="*/ 0 h 83"/>
                    <a:gd name="T4" fmla="*/ 434 w 434"/>
                    <a:gd name="T5" fmla="*/ 38 h 83"/>
                    <a:gd name="T6" fmla="*/ 291 w 434"/>
                    <a:gd name="T7" fmla="*/ 83 h 83"/>
                    <a:gd name="T8" fmla="*/ 0 w 434"/>
                    <a:gd name="T9" fmla="*/ 38 h 83"/>
                  </a:gdLst>
                  <a:ahLst/>
                  <a:cxnLst>
                    <a:cxn ang="0">
                      <a:pos x="T0" y="T1"/>
                    </a:cxn>
                    <a:cxn ang="0">
                      <a:pos x="T2" y="T3"/>
                    </a:cxn>
                    <a:cxn ang="0">
                      <a:pos x="T4" y="T5"/>
                    </a:cxn>
                    <a:cxn ang="0">
                      <a:pos x="T6" y="T7"/>
                    </a:cxn>
                    <a:cxn ang="0">
                      <a:pos x="T8" y="T9"/>
                    </a:cxn>
                  </a:cxnLst>
                  <a:rect l="0" t="0" r="r" b="b"/>
                  <a:pathLst>
                    <a:path w="434" h="83">
                      <a:moveTo>
                        <a:pt x="0" y="38"/>
                      </a:moveTo>
                      <a:lnTo>
                        <a:pt x="134" y="0"/>
                      </a:lnTo>
                      <a:lnTo>
                        <a:pt x="434" y="38"/>
                      </a:lnTo>
                      <a:lnTo>
                        <a:pt x="291" y="83"/>
                      </a:lnTo>
                      <a:lnTo>
                        <a:pt x="0" y="38"/>
                      </a:lnTo>
                      <a:close/>
                    </a:path>
                  </a:pathLst>
                </a:custGeom>
                <a:gradFill rotWithShape="1">
                  <a:gsLst>
                    <a:gs pos="0">
                      <a:srgbClr val="DDDDDD"/>
                    </a:gs>
                    <a:gs pos="100000">
                      <a:schemeClr val="bg2"/>
                    </a:gs>
                  </a:gsLst>
                  <a:lin ang="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00" name="Freeform 84"/>
                <p:cNvSpPr>
                  <a:spLocks/>
                </p:cNvSpPr>
                <p:nvPr/>
              </p:nvSpPr>
              <p:spPr bwMode="auto">
                <a:xfrm>
                  <a:off x="4416" y="527"/>
                  <a:ext cx="292" cy="484"/>
                </a:xfrm>
                <a:custGeom>
                  <a:avLst/>
                  <a:gdLst>
                    <a:gd name="T0" fmla="*/ 384 w 384"/>
                    <a:gd name="T1" fmla="*/ 528 h 528"/>
                    <a:gd name="T2" fmla="*/ 2 w 384"/>
                    <a:gd name="T3" fmla="*/ 425 h 528"/>
                    <a:gd name="T4" fmla="*/ 0 w 384"/>
                    <a:gd name="T5" fmla="*/ 0 h 528"/>
                    <a:gd name="T6" fmla="*/ 384 w 384"/>
                    <a:gd name="T7" fmla="*/ 48 h 528"/>
                    <a:gd name="T8" fmla="*/ 384 w 384"/>
                    <a:gd name="T9" fmla="*/ 528 h 528"/>
                  </a:gdLst>
                  <a:ahLst/>
                  <a:cxnLst>
                    <a:cxn ang="0">
                      <a:pos x="T0" y="T1"/>
                    </a:cxn>
                    <a:cxn ang="0">
                      <a:pos x="T2" y="T3"/>
                    </a:cxn>
                    <a:cxn ang="0">
                      <a:pos x="T4" y="T5"/>
                    </a:cxn>
                    <a:cxn ang="0">
                      <a:pos x="T6" y="T7"/>
                    </a:cxn>
                    <a:cxn ang="0">
                      <a:pos x="T8" y="T9"/>
                    </a:cxn>
                  </a:cxnLst>
                  <a:rect l="0" t="0" r="r" b="b"/>
                  <a:pathLst>
                    <a:path w="384" h="528">
                      <a:moveTo>
                        <a:pt x="384" y="528"/>
                      </a:moveTo>
                      <a:lnTo>
                        <a:pt x="2" y="425"/>
                      </a:lnTo>
                      <a:lnTo>
                        <a:pt x="0" y="0"/>
                      </a:lnTo>
                      <a:lnTo>
                        <a:pt x="384" y="48"/>
                      </a:lnTo>
                      <a:lnTo>
                        <a:pt x="384" y="528"/>
                      </a:lnTo>
                      <a:close/>
                    </a:path>
                  </a:pathLst>
                </a:custGeom>
                <a:gradFill rotWithShape="1">
                  <a:gsLst>
                    <a:gs pos="0">
                      <a:schemeClr val="bg2"/>
                    </a:gs>
                    <a:gs pos="100000">
                      <a:schemeClr val="tx1"/>
                    </a:gs>
                  </a:gsLst>
                  <a:lin ang="270000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01" name="Freeform 85"/>
                <p:cNvSpPr>
                  <a:spLocks/>
                </p:cNvSpPr>
                <p:nvPr/>
              </p:nvSpPr>
              <p:spPr bwMode="auto">
                <a:xfrm>
                  <a:off x="4707" y="576"/>
                  <a:ext cx="139" cy="120"/>
                </a:xfrm>
                <a:custGeom>
                  <a:avLst/>
                  <a:gdLst>
                    <a:gd name="T0" fmla="*/ 0 w 139"/>
                    <a:gd name="T1" fmla="*/ 120 h 120"/>
                    <a:gd name="T2" fmla="*/ 2 w 139"/>
                    <a:gd name="T3" fmla="*/ 47 h 120"/>
                    <a:gd name="T4" fmla="*/ 139 w 139"/>
                    <a:gd name="T5" fmla="*/ 0 h 120"/>
                    <a:gd name="T6" fmla="*/ 139 w 139"/>
                    <a:gd name="T7" fmla="*/ 72 h 120"/>
                    <a:gd name="T8" fmla="*/ 0 w 139"/>
                    <a:gd name="T9" fmla="*/ 120 h 120"/>
                  </a:gdLst>
                  <a:ahLst/>
                  <a:cxnLst>
                    <a:cxn ang="0">
                      <a:pos x="T0" y="T1"/>
                    </a:cxn>
                    <a:cxn ang="0">
                      <a:pos x="T2" y="T3"/>
                    </a:cxn>
                    <a:cxn ang="0">
                      <a:pos x="T4" y="T5"/>
                    </a:cxn>
                    <a:cxn ang="0">
                      <a:pos x="T6" y="T7"/>
                    </a:cxn>
                    <a:cxn ang="0">
                      <a:pos x="T8" y="T9"/>
                    </a:cxn>
                  </a:cxnLst>
                  <a:rect l="0" t="0" r="r" b="b"/>
                  <a:pathLst>
                    <a:path w="139" h="120">
                      <a:moveTo>
                        <a:pt x="0" y="120"/>
                      </a:moveTo>
                      <a:lnTo>
                        <a:pt x="2" y="47"/>
                      </a:lnTo>
                      <a:lnTo>
                        <a:pt x="139" y="0"/>
                      </a:lnTo>
                      <a:lnTo>
                        <a:pt x="139" y="72"/>
                      </a:lnTo>
                      <a:lnTo>
                        <a:pt x="0" y="120"/>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02" name="Freeform 86"/>
                <p:cNvSpPr>
                  <a:spLocks/>
                </p:cNvSpPr>
                <p:nvPr/>
              </p:nvSpPr>
              <p:spPr bwMode="auto">
                <a:xfrm>
                  <a:off x="4706" y="624"/>
                  <a:ext cx="139" cy="120"/>
                </a:xfrm>
                <a:custGeom>
                  <a:avLst/>
                  <a:gdLst>
                    <a:gd name="T0" fmla="*/ 0 w 139"/>
                    <a:gd name="T1" fmla="*/ 120 h 120"/>
                    <a:gd name="T2" fmla="*/ 2 w 139"/>
                    <a:gd name="T3" fmla="*/ 47 h 120"/>
                    <a:gd name="T4" fmla="*/ 139 w 139"/>
                    <a:gd name="T5" fmla="*/ 0 h 120"/>
                    <a:gd name="T6" fmla="*/ 139 w 139"/>
                    <a:gd name="T7" fmla="*/ 72 h 120"/>
                    <a:gd name="T8" fmla="*/ 0 w 139"/>
                    <a:gd name="T9" fmla="*/ 120 h 120"/>
                  </a:gdLst>
                  <a:ahLst/>
                  <a:cxnLst>
                    <a:cxn ang="0">
                      <a:pos x="T0" y="T1"/>
                    </a:cxn>
                    <a:cxn ang="0">
                      <a:pos x="T2" y="T3"/>
                    </a:cxn>
                    <a:cxn ang="0">
                      <a:pos x="T4" y="T5"/>
                    </a:cxn>
                    <a:cxn ang="0">
                      <a:pos x="T6" y="T7"/>
                    </a:cxn>
                    <a:cxn ang="0">
                      <a:pos x="T8" y="T9"/>
                    </a:cxn>
                  </a:cxnLst>
                  <a:rect l="0" t="0" r="r" b="b"/>
                  <a:pathLst>
                    <a:path w="139" h="120">
                      <a:moveTo>
                        <a:pt x="0" y="120"/>
                      </a:moveTo>
                      <a:lnTo>
                        <a:pt x="2" y="47"/>
                      </a:lnTo>
                      <a:lnTo>
                        <a:pt x="139" y="0"/>
                      </a:lnTo>
                      <a:lnTo>
                        <a:pt x="139" y="72"/>
                      </a:lnTo>
                      <a:lnTo>
                        <a:pt x="0" y="120"/>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grpSp>
          <p:grpSp>
            <p:nvGrpSpPr>
              <p:cNvPr id="418903" name="Group 87"/>
              <p:cNvGrpSpPr>
                <a:grpSpLocks/>
              </p:cNvGrpSpPr>
              <p:nvPr/>
            </p:nvGrpSpPr>
            <p:grpSpPr bwMode="auto">
              <a:xfrm>
                <a:off x="4512" y="1248"/>
                <a:ext cx="448" cy="531"/>
                <a:chOff x="4113" y="1047"/>
                <a:chExt cx="448" cy="531"/>
              </a:xfrm>
            </p:grpSpPr>
            <p:sp>
              <p:nvSpPr>
                <p:cNvPr id="418904" name="Oval 88"/>
                <p:cNvSpPr>
                  <a:spLocks noChangeArrowheads="1"/>
                </p:cNvSpPr>
                <p:nvPr/>
              </p:nvSpPr>
              <p:spPr bwMode="auto">
                <a:xfrm>
                  <a:off x="4210" y="1506"/>
                  <a:ext cx="288" cy="72"/>
                </a:xfrm>
                <a:prstGeom prst="ellipse">
                  <a:avLst/>
                </a:prstGeom>
                <a:gradFill rotWithShape="1">
                  <a:gsLst>
                    <a:gs pos="0">
                      <a:schemeClr val="bg2"/>
                    </a:gs>
                    <a:gs pos="100000">
                      <a:schemeClr val="tx1"/>
                    </a:gs>
                  </a:gsLst>
                  <a:lin ang="2700000" scaled="1"/>
                </a:gradFill>
                <a:ln>
                  <a:noFill/>
                </a:ln>
                <a:effectLst/>
                <a:extLst>
                  <a:ext uri="{91240B29-F687-4F45-9708-019B960494DF}">
                    <a14:hiddenLine xmlns:a14="http://schemas.microsoft.com/office/drawing/2010/main" w="9525" algn="ctr">
                      <a:solidFill>
                        <a:srgbClr val="5579A9"/>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05" name="Freeform 89"/>
                <p:cNvSpPr>
                  <a:spLocks/>
                </p:cNvSpPr>
                <p:nvPr/>
              </p:nvSpPr>
              <p:spPr bwMode="auto">
                <a:xfrm>
                  <a:off x="4128" y="1056"/>
                  <a:ext cx="431" cy="509"/>
                </a:xfrm>
                <a:custGeom>
                  <a:avLst/>
                  <a:gdLst>
                    <a:gd name="T0" fmla="*/ 3 w 431"/>
                    <a:gd name="T1" fmla="*/ 509 h 509"/>
                    <a:gd name="T2" fmla="*/ 0 w 431"/>
                    <a:gd name="T3" fmla="*/ 59 h 509"/>
                    <a:gd name="T4" fmla="*/ 431 w 431"/>
                    <a:gd name="T5" fmla="*/ 0 h 509"/>
                    <a:gd name="T6" fmla="*/ 431 w 431"/>
                    <a:gd name="T7" fmla="*/ 430 h 509"/>
                    <a:gd name="T8" fmla="*/ 3 w 431"/>
                    <a:gd name="T9" fmla="*/ 509 h 509"/>
                  </a:gdLst>
                  <a:ahLst/>
                  <a:cxnLst>
                    <a:cxn ang="0">
                      <a:pos x="T0" y="T1"/>
                    </a:cxn>
                    <a:cxn ang="0">
                      <a:pos x="T2" y="T3"/>
                    </a:cxn>
                    <a:cxn ang="0">
                      <a:pos x="T4" y="T5"/>
                    </a:cxn>
                    <a:cxn ang="0">
                      <a:pos x="T6" y="T7"/>
                    </a:cxn>
                    <a:cxn ang="0">
                      <a:pos x="T8" y="T9"/>
                    </a:cxn>
                  </a:cxnLst>
                  <a:rect l="0" t="0" r="r" b="b"/>
                  <a:pathLst>
                    <a:path w="431" h="509">
                      <a:moveTo>
                        <a:pt x="3" y="509"/>
                      </a:moveTo>
                      <a:lnTo>
                        <a:pt x="0" y="59"/>
                      </a:lnTo>
                      <a:lnTo>
                        <a:pt x="431" y="0"/>
                      </a:lnTo>
                      <a:lnTo>
                        <a:pt x="431" y="430"/>
                      </a:lnTo>
                      <a:lnTo>
                        <a:pt x="3" y="509"/>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06" name="Freeform 90"/>
                <p:cNvSpPr>
                  <a:spLocks/>
                </p:cNvSpPr>
                <p:nvPr/>
              </p:nvSpPr>
              <p:spPr bwMode="auto">
                <a:xfrm>
                  <a:off x="4161" y="1091"/>
                  <a:ext cx="363" cy="427"/>
                </a:xfrm>
                <a:custGeom>
                  <a:avLst/>
                  <a:gdLst>
                    <a:gd name="T0" fmla="*/ 8 w 363"/>
                    <a:gd name="T1" fmla="*/ 427 h 427"/>
                    <a:gd name="T2" fmla="*/ 0 w 363"/>
                    <a:gd name="T3" fmla="*/ 55 h 427"/>
                    <a:gd name="T4" fmla="*/ 363 w 363"/>
                    <a:gd name="T5" fmla="*/ 0 h 427"/>
                    <a:gd name="T6" fmla="*/ 362 w 363"/>
                    <a:gd name="T7" fmla="*/ 361 h 427"/>
                    <a:gd name="T8" fmla="*/ 8 w 363"/>
                    <a:gd name="T9" fmla="*/ 427 h 427"/>
                  </a:gdLst>
                  <a:ahLst/>
                  <a:cxnLst>
                    <a:cxn ang="0">
                      <a:pos x="T0" y="T1"/>
                    </a:cxn>
                    <a:cxn ang="0">
                      <a:pos x="T2" y="T3"/>
                    </a:cxn>
                    <a:cxn ang="0">
                      <a:pos x="T4" y="T5"/>
                    </a:cxn>
                    <a:cxn ang="0">
                      <a:pos x="T6" y="T7"/>
                    </a:cxn>
                    <a:cxn ang="0">
                      <a:pos x="T8" y="T9"/>
                    </a:cxn>
                  </a:cxnLst>
                  <a:rect l="0" t="0" r="r" b="b"/>
                  <a:pathLst>
                    <a:path w="363" h="427">
                      <a:moveTo>
                        <a:pt x="8" y="427"/>
                      </a:moveTo>
                      <a:lnTo>
                        <a:pt x="0" y="55"/>
                      </a:lnTo>
                      <a:lnTo>
                        <a:pt x="363" y="0"/>
                      </a:lnTo>
                      <a:lnTo>
                        <a:pt x="362" y="361"/>
                      </a:lnTo>
                      <a:lnTo>
                        <a:pt x="8" y="427"/>
                      </a:lnTo>
                      <a:close/>
                    </a:path>
                  </a:pathLst>
                </a:custGeom>
                <a:gradFill rotWithShape="1">
                  <a:gsLst>
                    <a:gs pos="0">
                      <a:schemeClr val="bg1"/>
                    </a:gs>
                    <a:gs pos="100000">
                      <a:srgbClr val="4BADB5"/>
                    </a:gs>
                  </a:gsLst>
                  <a:lin ang="18900000" scaled="1"/>
                </a:gradFill>
                <a:ln w="317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07" name="Freeform 91"/>
                <p:cNvSpPr>
                  <a:spLocks/>
                </p:cNvSpPr>
                <p:nvPr/>
              </p:nvSpPr>
              <p:spPr bwMode="auto">
                <a:xfrm>
                  <a:off x="4113" y="1107"/>
                  <a:ext cx="18" cy="455"/>
                </a:xfrm>
                <a:custGeom>
                  <a:avLst/>
                  <a:gdLst>
                    <a:gd name="T0" fmla="*/ 18 w 18"/>
                    <a:gd name="T1" fmla="*/ 455 h 455"/>
                    <a:gd name="T2" fmla="*/ 14 w 18"/>
                    <a:gd name="T3" fmla="*/ 8 h 455"/>
                    <a:gd name="T4" fmla="*/ 0 w 18"/>
                    <a:gd name="T5" fmla="*/ 0 h 455"/>
                    <a:gd name="T6" fmla="*/ 2 w 18"/>
                    <a:gd name="T7" fmla="*/ 440 h 455"/>
                    <a:gd name="T8" fmla="*/ 18 w 18"/>
                    <a:gd name="T9" fmla="*/ 455 h 455"/>
                  </a:gdLst>
                  <a:ahLst/>
                  <a:cxnLst>
                    <a:cxn ang="0">
                      <a:pos x="T0" y="T1"/>
                    </a:cxn>
                    <a:cxn ang="0">
                      <a:pos x="T2" y="T3"/>
                    </a:cxn>
                    <a:cxn ang="0">
                      <a:pos x="T4" y="T5"/>
                    </a:cxn>
                    <a:cxn ang="0">
                      <a:pos x="T6" y="T7"/>
                    </a:cxn>
                    <a:cxn ang="0">
                      <a:pos x="T8" y="T9"/>
                    </a:cxn>
                  </a:cxnLst>
                  <a:rect l="0" t="0" r="r" b="b"/>
                  <a:pathLst>
                    <a:path w="18" h="455">
                      <a:moveTo>
                        <a:pt x="18" y="455"/>
                      </a:moveTo>
                      <a:lnTo>
                        <a:pt x="14" y="8"/>
                      </a:lnTo>
                      <a:lnTo>
                        <a:pt x="0" y="0"/>
                      </a:lnTo>
                      <a:lnTo>
                        <a:pt x="2" y="440"/>
                      </a:lnTo>
                      <a:lnTo>
                        <a:pt x="18" y="455"/>
                      </a:lnTo>
                      <a:close/>
                    </a:path>
                  </a:pathLst>
                </a:custGeom>
                <a:gradFill rotWithShape="1">
                  <a:gsLst>
                    <a:gs pos="0">
                      <a:schemeClr val="bg2"/>
                    </a:gs>
                    <a:gs pos="100000">
                      <a:schemeClr val="tx1"/>
                    </a:gs>
                  </a:gsLst>
                  <a:lin ang="27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08" name="Freeform 92"/>
                <p:cNvSpPr>
                  <a:spLocks/>
                </p:cNvSpPr>
                <p:nvPr/>
              </p:nvSpPr>
              <p:spPr bwMode="auto">
                <a:xfrm>
                  <a:off x="4113" y="1047"/>
                  <a:ext cx="448" cy="69"/>
                </a:xfrm>
                <a:custGeom>
                  <a:avLst/>
                  <a:gdLst>
                    <a:gd name="T0" fmla="*/ 14 w 448"/>
                    <a:gd name="T1" fmla="*/ 69 h 69"/>
                    <a:gd name="T2" fmla="*/ 448 w 448"/>
                    <a:gd name="T3" fmla="*/ 7 h 69"/>
                    <a:gd name="T4" fmla="*/ 423 w 448"/>
                    <a:gd name="T5" fmla="*/ 0 h 69"/>
                    <a:gd name="T6" fmla="*/ 0 w 448"/>
                    <a:gd name="T7" fmla="*/ 62 h 69"/>
                    <a:gd name="T8" fmla="*/ 14 w 448"/>
                    <a:gd name="T9" fmla="*/ 69 h 69"/>
                  </a:gdLst>
                  <a:ahLst/>
                  <a:cxnLst>
                    <a:cxn ang="0">
                      <a:pos x="T0" y="T1"/>
                    </a:cxn>
                    <a:cxn ang="0">
                      <a:pos x="T2" y="T3"/>
                    </a:cxn>
                    <a:cxn ang="0">
                      <a:pos x="T4" y="T5"/>
                    </a:cxn>
                    <a:cxn ang="0">
                      <a:pos x="T6" y="T7"/>
                    </a:cxn>
                    <a:cxn ang="0">
                      <a:pos x="T8" y="T9"/>
                    </a:cxn>
                  </a:cxnLst>
                  <a:rect l="0" t="0" r="r" b="b"/>
                  <a:pathLst>
                    <a:path w="448" h="69">
                      <a:moveTo>
                        <a:pt x="14" y="69"/>
                      </a:moveTo>
                      <a:lnTo>
                        <a:pt x="448" y="7"/>
                      </a:lnTo>
                      <a:lnTo>
                        <a:pt x="423" y="0"/>
                      </a:lnTo>
                      <a:lnTo>
                        <a:pt x="0" y="62"/>
                      </a:lnTo>
                      <a:lnTo>
                        <a:pt x="14" y="69"/>
                      </a:lnTo>
                      <a:close/>
                    </a:path>
                  </a:pathLst>
                </a:custGeom>
                <a:gradFill rotWithShape="1">
                  <a:gsLst>
                    <a:gs pos="0">
                      <a:srgbClr val="DDDDDD"/>
                    </a:gs>
                    <a:gs pos="100000">
                      <a:schemeClr val="bg2"/>
                    </a:gs>
                  </a:gsLst>
                  <a:lin ang="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grpSp>
        </p:grpSp>
      </p:grpSp>
      <p:grpSp>
        <p:nvGrpSpPr>
          <p:cNvPr id="418909" name="Group 93"/>
          <p:cNvGrpSpPr>
            <a:grpSpLocks/>
          </p:cNvGrpSpPr>
          <p:nvPr/>
        </p:nvGrpSpPr>
        <p:grpSpPr bwMode="auto">
          <a:xfrm>
            <a:off x="7848600" y="3505200"/>
            <a:ext cx="488950" cy="549275"/>
            <a:chOff x="1344" y="2352"/>
            <a:chExt cx="384" cy="420"/>
          </a:xfrm>
        </p:grpSpPr>
        <p:sp>
          <p:nvSpPr>
            <p:cNvPr id="418910" name="Oval 94"/>
            <p:cNvSpPr>
              <a:spLocks noChangeArrowheads="1"/>
            </p:cNvSpPr>
            <p:nvPr/>
          </p:nvSpPr>
          <p:spPr bwMode="auto">
            <a:xfrm>
              <a:off x="1344" y="2382"/>
              <a:ext cx="288" cy="288"/>
            </a:xfrm>
            <a:prstGeom prst="ellipse">
              <a:avLst/>
            </a:prstGeom>
            <a:gradFill rotWithShape="1">
              <a:gsLst>
                <a:gs pos="0">
                  <a:srgbClr val="2D6FDB"/>
                </a:gs>
                <a:gs pos="100000">
                  <a:srgbClr val="D2DBF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endParaRPr lang="de-CH" sz="400" b="0">
                <a:latin typeface="Arial" charset="0"/>
              </a:endParaRPr>
            </a:p>
          </p:txBody>
        </p:sp>
        <p:grpSp>
          <p:nvGrpSpPr>
            <p:cNvPr id="418911" name="Group 95"/>
            <p:cNvGrpSpPr>
              <a:grpSpLocks/>
            </p:cNvGrpSpPr>
            <p:nvPr/>
          </p:nvGrpSpPr>
          <p:grpSpPr bwMode="auto">
            <a:xfrm rot="-298524">
              <a:off x="1404" y="2388"/>
              <a:ext cx="307" cy="384"/>
              <a:chOff x="1344" y="2256"/>
              <a:chExt cx="731" cy="733"/>
            </a:xfrm>
          </p:grpSpPr>
          <p:sp>
            <p:nvSpPr>
              <p:cNvPr id="418912" name="Freeform 96"/>
              <p:cNvSpPr>
                <a:spLocks/>
              </p:cNvSpPr>
              <p:nvPr/>
            </p:nvSpPr>
            <p:spPr bwMode="auto">
              <a:xfrm>
                <a:off x="1344" y="2256"/>
                <a:ext cx="312" cy="325"/>
              </a:xfrm>
              <a:custGeom>
                <a:avLst/>
                <a:gdLst>
                  <a:gd name="T0" fmla="*/ 138 w 312"/>
                  <a:gd name="T1" fmla="*/ 325 h 325"/>
                  <a:gd name="T2" fmla="*/ 132 w 312"/>
                  <a:gd name="T3" fmla="*/ 259 h 325"/>
                  <a:gd name="T4" fmla="*/ 90 w 312"/>
                  <a:gd name="T5" fmla="*/ 253 h 325"/>
                  <a:gd name="T6" fmla="*/ 132 w 312"/>
                  <a:gd name="T7" fmla="*/ 193 h 325"/>
                  <a:gd name="T8" fmla="*/ 168 w 312"/>
                  <a:gd name="T9" fmla="*/ 199 h 325"/>
                  <a:gd name="T10" fmla="*/ 174 w 312"/>
                  <a:gd name="T11" fmla="*/ 223 h 325"/>
                  <a:gd name="T12" fmla="*/ 186 w 312"/>
                  <a:gd name="T13" fmla="*/ 205 h 325"/>
                  <a:gd name="T14" fmla="*/ 222 w 312"/>
                  <a:gd name="T15" fmla="*/ 187 h 325"/>
                  <a:gd name="T16" fmla="*/ 282 w 312"/>
                  <a:gd name="T17" fmla="*/ 151 h 325"/>
                  <a:gd name="T18" fmla="*/ 288 w 312"/>
                  <a:gd name="T19" fmla="*/ 115 h 325"/>
                  <a:gd name="T20" fmla="*/ 306 w 312"/>
                  <a:gd name="T21" fmla="*/ 121 h 325"/>
                  <a:gd name="T22" fmla="*/ 312 w 312"/>
                  <a:gd name="T23" fmla="*/ 103 h 325"/>
                  <a:gd name="T24" fmla="*/ 270 w 312"/>
                  <a:gd name="T25" fmla="*/ 67 h 325"/>
                  <a:gd name="T26" fmla="*/ 222 w 312"/>
                  <a:gd name="T27" fmla="*/ 85 h 325"/>
                  <a:gd name="T28" fmla="*/ 276 w 312"/>
                  <a:gd name="T29" fmla="*/ 43 h 325"/>
                  <a:gd name="T30" fmla="*/ 228 w 312"/>
                  <a:gd name="T31" fmla="*/ 25 h 325"/>
                  <a:gd name="T32" fmla="*/ 210 w 312"/>
                  <a:gd name="T33" fmla="*/ 13 h 325"/>
                  <a:gd name="T34" fmla="*/ 192 w 312"/>
                  <a:gd name="T35" fmla="*/ 7 h 325"/>
                  <a:gd name="T36" fmla="*/ 108 w 312"/>
                  <a:gd name="T37" fmla="*/ 1 h 325"/>
                  <a:gd name="T38" fmla="*/ 30 w 312"/>
                  <a:gd name="T39" fmla="*/ 31 h 325"/>
                  <a:gd name="T40" fmla="*/ 24 w 312"/>
                  <a:gd name="T41" fmla="*/ 109 h 325"/>
                  <a:gd name="T42" fmla="*/ 30 w 312"/>
                  <a:gd name="T43" fmla="*/ 151 h 325"/>
                  <a:gd name="T44" fmla="*/ 66 w 312"/>
                  <a:gd name="T45" fmla="*/ 265 h 325"/>
                  <a:gd name="T46" fmla="*/ 72 w 312"/>
                  <a:gd name="T47" fmla="*/ 283 h 325"/>
                  <a:gd name="T48" fmla="*/ 108 w 312"/>
                  <a:gd name="T49" fmla="*/ 289 h 325"/>
                  <a:gd name="T50" fmla="*/ 138 w 312"/>
                  <a:gd name="T5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2" h="325">
                    <a:moveTo>
                      <a:pt x="138" y="325"/>
                    </a:moveTo>
                    <a:cubicBezTo>
                      <a:pt x="133" y="309"/>
                      <a:pt x="142" y="265"/>
                      <a:pt x="132" y="259"/>
                    </a:cubicBezTo>
                    <a:cubicBezTo>
                      <a:pt x="120" y="252"/>
                      <a:pt x="104" y="255"/>
                      <a:pt x="90" y="253"/>
                    </a:cubicBezTo>
                    <a:cubicBezTo>
                      <a:pt x="96" y="215"/>
                      <a:pt x="94" y="202"/>
                      <a:pt x="132" y="193"/>
                    </a:cubicBezTo>
                    <a:cubicBezTo>
                      <a:pt x="144" y="195"/>
                      <a:pt x="158" y="192"/>
                      <a:pt x="168" y="199"/>
                    </a:cubicBezTo>
                    <a:cubicBezTo>
                      <a:pt x="175" y="204"/>
                      <a:pt x="166" y="220"/>
                      <a:pt x="174" y="223"/>
                    </a:cubicBezTo>
                    <a:cubicBezTo>
                      <a:pt x="181" y="225"/>
                      <a:pt x="181" y="210"/>
                      <a:pt x="186" y="205"/>
                    </a:cubicBezTo>
                    <a:cubicBezTo>
                      <a:pt x="198" y="193"/>
                      <a:pt x="207" y="192"/>
                      <a:pt x="222" y="187"/>
                    </a:cubicBezTo>
                    <a:cubicBezTo>
                      <a:pt x="240" y="160"/>
                      <a:pt x="250" y="157"/>
                      <a:pt x="282" y="151"/>
                    </a:cubicBezTo>
                    <a:cubicBezTo>
                      <a:pt x="284" y="139"/>
                      <a:pt x="280" y="124"/>
                      <a:pt x="288" y="115"/>
                    </a:cubicBezTo>
                    <a:cubicBezTo>
                      <a:pt x="292" y="110"/>
                      <a:pt x="300" y="124"/>
                      <a:pt x="306" y="121"/>
                    </a:cubicBezTo>
                    <a:cubicBezTo>
                      <a:pt x="312" y="118"/>
                      <a:pt x="310" y="109"/>
                      <a:pt x="312" y="103"/>
                    </a:cubicBezTo>
                    <a:cubicBezTo>
                      <a:pt x="304" y="79"/>
                      <a:pt x="294" y="75"/>
                      <a:pt x="270" y="67"/>
                    </a:cubicBezTo>
                    <a:cubicBezTo>
                      <a:pt x="252" y="94"/>
                      <a:pt x="252" y="105"/>
                      <a:pt x="222" y="85"/>
                    </a:cubicBezTo>
                    <a:cubicBezTo>
                      <a:pt x="231" y="40"/>
                      <a:pt x="233" y="52"/>
                      <a:pt x="276" y="43"/>
                    </a:cubicBezTo>
                    <a:cubicBezTo>
                      <a:pt x="234" y="15"/>
                      <a:pt x="287" y="47"/>
                      <a:pt x="228" y="25"/>
                    </a:cubicBezTo>
                    <a:cubicBezTo>
                      <a:pt x="221" y="22"/>
                      <a:pt x="216" y="16"/>
                      <a:pt x="210" y="13"/>
                    </a:cubicBezTo>
                    <a:cubicBezTo>
                      <a:pt x="204" y="10"/>
                      <a:pt x="198" y="9"/>
                      <a:pt x="192" y="7"/>
                    </a:cubicBezTo>
                    <a:cubicBezTo>
                      <a:pt x="162" y="15"/>
                      <a:pt x="137" y="11"/>
                      <a:pt x="108" y="1"/>
                    </a:cubicBezTo>
                    <a:cubicBezTo>
                      <a:pt x="69" y="6"/>
                      <a:pt x="51" y="0"/>
                      <a:pt x="30" y="31"/>
                    </a:cubicBezTo>
                    <a:cubicBezTo>
                      <a:pt x="71" y="45"/>
                      <a:pt x="53" y="90"/>
                      <a:pt x="24" y="109"/>
                    </a:cubicBezTo>
                    <a:cubicBezTo>
                      <a:pt x="10" y="151"/>
                      <a:pt x="0" y="141"/>
                      <a:pt x="30" y="151"/>
                    </a:cubicBezTo>
                    <a:cubicBezTo>
                      <a:pt x="43" y="191"/>
                      <a:pt x="47" y="228"/>
                      <a:pt x="66" y="265"/>
                    </a:cubicBezTo>
                    <a:cubicBezTo>
                      <a:pt x="69" y="271"/>
                      <a:pt x="67" y="280"/>
                      <a:pt x="72" y="283"/>
                    </a:cubicBezTo>
                    <a:cubicBezTo>
                      <a:pt x="83" y="289"/>
                      <a:pt x="96" y="287"/>
                      <a:pt x="108" y="289"/>
                    </a:cubicBezTo>
                    <a:cubicBezTo>
                      <a:pt x="115" y="310"/>
                      <a:pt x="123" y="310"/>
                      <a:pt x="138" y="325"/>
                    </a:cubicBezTo>
                    <a:close/>
                  </a:path>
                </a:pathLst>
              </a:custGeom>
              <a:gradFill rotWithShape="1">
                <a:gsLst>
                  <a:gs pos="0">
                    <a:srgbClr val="99CC00"/>
                  </a:gs>
                  <a:gs pos="100000">
                    <a:schemeClr val="bg1"/>
                  </a:gs>
                </a:gsLst>
                <a:lin ang="5400000" scaled="1"/>
              </a:gradFill>
              <a:ln>
                <a:noFill/>
              </a:ln>
              <a:effectLst/>
              <a:extLst>
                <a:ext uri="{91240B29-F687-4F45-9708-019B960494DF}">
                  <a14:hiddenLine xmlns:a14="http://schemas.microsoft.com/office/drawing/2010/main" w="9525" cap="flat" cmpd="sng">
                    <a:solidFill>
                      <a:srgbClr val="808080"/>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13" name="Freeform 97"/>
              <p:cNvSpPr>
                <a:spLocks/>
              </p:cNvSpPr>
              <p:nvPr/>
            </p:nvSpPr>
            <p:spPr bwMode="auto">
              <a:xfrm>
                <a:off x="1488" y="2592"/>
                <a:ext cx="216" cy="348"/>
              </a:xfrm>
              <a:custGeom>
                <a:avLst/>
                <a:gdLst>
                  <a:gd name="T0" fmla="*/ 83 w 216"/>
                  <a:gd name="T1" fmla="*/ 341 h 348"/>
                  <a:gd name="T2" fmla="*/ 63 w 216"/>
                  <a:gd name="T3" fmla="*/ 334 h 348"/>
                  <a:gd name="T4" fmla="*/ 48 w 216"/>
                  <a:gd name="T5" fmla="*/ 319 h 348"/>
                  <a:gd name="T6" fmla="*/ 50 w 216"/>
                  <a:gd name="T7" fmla="*/ 218 h 348"/>
                  <a:gd name="T8" fmla="*/ 42 w 216"/>
                  <a:gd name="T9" fmla="*/ 161 h 348"/>
                  <a:gd name="T10" fmla="*/ 6 w 216"/>
                  <a:gd name="T11" fmla="*/ 109 h 348"/>
                  <a:gd name="T12" fmla="*/ 2 w 216"/>
                  <a:gd name="T13" fmla="*/ 95 h 348"/>
                  <a:gd name="T14" fmla="*/ 8 w 216"/>
                  <a:gd name="T15" fmla="*/ 50 h 348"/>
                  <a:gd name="T16" fmla="*/ 17 w 216"/>
                  <a:gd name="T17" fmla="*/ 38 h 348"/>
                  <a:gd name="T18" fmla="*/ 27 w 216"/>
                  <a:gd name="T19" fmla="*/ 26 h 348"/>
                  <a:gd name="T20" fmla="*/ 17 w 216"/>
                  <a:gd name="T21" fmla="*/ 11 h 348"/>
                  <a:gd name="T22" fmla="*/ 30 w 216"/>
                  <a:gd name="T23" fmla="*/ 1 h 348"/>
                  <a:gd name="T24" fmla="*/ 110 w 216"/>
                  <a:gd name="T25" fmla="*/ 5 h 348"/>
                  <a:gd name="T26" fmla="*/ 122 w 216"/>
                  <a:gd name="T27" fmla="*/ 23 h 348"/>
                  <a:gd name="T28" fmla="*/ 132 w 216"/>
                  <a:gd name="T29" fmla="*/ 34 h 348"/>
                  <a:gd name="T30" fmla="*/ 152 w 216"/>
                  <a:gd name="T31" fmla="*/ 50 h 348"/>
                  <a:gd name="T32" fmla="*/ 173 w 216"/>
                  <a:gd name="T33" fmla="*/ 67 h 348"/>
                  <a:gd name="T34" fmla="*/ 185 w 216"/>
                  <a:gd name="T35" fmla="*/ 76 h 348"/>
                  <a:gd name="T36" fmla="*/ 191 w 216"/>
                  <a:gd name="T37" fmla="*/ 89 h 348"/>
                  <a:gd name="T38" fmla="*/ 216 w 216"/>
                  <a:gd name="T39" fmla="*/ 109 h 348"/>
                  <a:gd name="T40" fmla="*/ 207 w 216"/>
                  <a:gd name="T41" fmla="*/ 125 h 348"/>
                  <a:gd name="T42" fmla="*/ 201 w 216"/>
                  <a:gd name="T43" fmla="*/ 143 h 348"/>
                  <a:gd name="T44" fmla="*/ 180 w 216"/>
                  <a:gd name="T45" fmla="*/ 161 h 348"/>
                  <a:gd name="T46" fmla="*/ 162 w 216"/>
                  <a:gd name="T47" fmla="*/ 188 h 348"/>
                  <a:gd name="T48" fmla="*/ 153 w 216"/>
                  <a:gd name="T49" fmla="*/ 199 h 348"/>
                  <a:gd name="T50" fmla="*/ 117 w 216"/>
                  <a:gd name="T51" fmla="*/ 242 h 348"/>
                  <a:gd name="T52" fmla="*/ 99 w 216"/>
                  <a:gd name="T53" fmla="*/ 260 h 348"/>
                  <a:gd name="T54" fmla="*/ 90 w 216"/>
                  <a:gd name="T55" fmla="*/ 274 h 348"/>
                  <a:gd name="T56" fmla="*/ 90 w 216"/>
                  <a:gd name="T57" fmla="*/ 335 h 348"/>
                  <a:gd name="T58" fmla="*/ 83 w 216"/>
                  <a:gd name="T59" fmla="*/ 34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6" h="348">
                    <a:moveTo>
                      <a:pt x="83" y="341"/>
                    </a:moveTo>
                    <a:cubicBezTo>
                      <a:pt x="75" y="340"/>
                      <a:pt x="70" y="335"/>
                      <a:pt x="63" y="334"/>
                    </a:cubicBezTo>
                    <a:cubicBezTo>
                      <a:pt x="56" y="329"/>
                      <a:pt x="53" y="326"/>
                      <a:pt x="48" y="319"/>
                    </a:cubicBezTo>
                    <a:cubicBezTo>
                      <a:pt x="49" y="285"/>
                      <a:pt x="50" y="252"/>
                      <a:pt x="50" y="218"/>
                    </a:cubicBezTo>
                    <a:cubicBezTo>
                      <a:pt x="50" y="213"/>
                      <a:pt x="57" y="170"/>
                      <a:pt x="42" y="161"/>
                    </a:cubicBezTo>
                    <a:cubicBezTo>
                      <a:pt x="30" y="144"/>
                      <a:pt x="19" y="126"/>
                      <a:pt x="6" y="109"/>
                    </a:cubicBezTo>
                    <a:cubicBezTo>
                      <a:pt x="5" y="104"/>
                      <a:pt x="3" y="100"/>
                      <a:pt x="2" y="95"/>
                    </a:cubicBezTo>
                    <a:cubicBezTo>
                      <a:pt x="3" y="71"/>
                      <a:pt x="0" y="66"/>
                      <a:pt x="8" y="50"/>
                    </a:cubicBezTo>
                    <a:cubicBezTo>
                      <a:pt x="9" y="43"/>
                      <a:pt x="10" y="41"/>
                      <a:pt x="17" y="38"/>
                    </a:cubicBezTo>
                    <a:cubicBezTo>
                      <a:pt x="20" y="33"/>
                      <a:pt x="24" y="31"/>
                      <a:pt x="27" y="26"/>
                    </a:cubicBezTo>
                    <a:cubicBezTo>
                      <a:pt x="26" y="13"/>
                      <a:pt x="26" y="17"/>
                      <a:pt x="17" y="11"/>
                    </a:cubicBezTo>
                    <a:cubicBezTo>
                      <a:pt x="18" y="2"/>
                      <a:pt x="21" y="2"/>
                      <a:pt x="30" y="1"/>
                    </a:cubicBezTo>
                    <a:cubicBezTo>
                      <a:pt x="105" y="2"/>
                      <a:pt x="77" y="0"/>
                      <a:pt x="110" y="5"/>
                    </a:cubicBezTo>
                    <a:cubicBezTo>
                      <a:pt x="112" y="13"/>
                      <a:pt x="117" y="17"/>
                      <a:pt x="122" y="23"/>
                    </a:cubicBezTo>
                    <a:cubicBezTo>
                      <a:pt x="123" y="30"/>
                      <a:pt x="127" y="30"/>
                      <a:pt x="132" y="34"/>
                    </a:cubicBezTo>
                    <a:cubicBezTo>
                      <a:pt x="136" y="41"/>
                      <a:pt x="145" y="46"/>
                      <a:pt x="152" y="50"/>
                    </a:cubicBezTo>
                    <a:cubicBezTo>
                      <a:pt x="157" y="58"/>
                      <a:pt x="165" y="62"/>
                      <a:pt x="173" y="67"/>
                    </a:cubicBezTo>
                    <a:cubicBezTo>
                      <a:pt x="177" y="72"/>
                      <a:pt x="180" y="73"/>
                      <a:pt x="185" y="76"/>
                    </a:cubicBezTo>
                    <a:cubicBezTo>
                      <a:pt x="188" y="80"/>
                      <a:pt x="189" y="84"/>
                      <a:pt x="191" y="89"/>
                    </a:cubicBezTo>
                    <a:cubicBezTo>
                      <a:pt x="194" y="104"/>
                      <a:pt x="203" y="105"/>
                      <a:pt x="216" y="109"/>
                    </a:cubicBezTo>
                    <a:cubicBezTo>
                      <a:pt x="209" y="122"/>
                      <a:pt x="213" y="117"/>
                      <a:pt x="207" y="125"/>
                    </a:cubicBezTo>
                    <a:cubicBezTo>
                      <a:pt x="206" y="131"/>
                      <a:pt x="204" y="137"/>
                      <a:pt x="201" y="143"/>
                    </a:cubicBezTo>
                    <a:cubicBezTo>
                      <a:pt x="199" y="152"/>
                      <a:pt x="189" y="159"/>
                      <a:pt x="180" y="161"/>
                    </a:cubicBezTo>
                    <a:cubicBezTo>
                      <a:pt x="178" y="171"/>
                      <a:pt x="168" y="180"/>
                      <a:pt x="162" y="188"/>
                    </a:cubicBezTo>
                    <a:cubicBezTo>
                      <a:pt x="161" y="195"/>
                      <a:pt x="157" y="193"/>
                      <a:pt x="153" y="199"/>
                    </a:cubicBezTo>
                    <a:cubicBezTo>
                      <a:pt x="146" y="209"/>
                      <a:pt x="127" y="236"/>
                      <a:pt x="117" y="242"/>
                    </a:cubicBezTo>
                    <a:cubicBezTo>
                      <a:pt x="115" y="252"/>
                      <a:pt x="107" y="255"/>
                      <a:pt x="99" y="260"/>
                    </a:cubicBezTo>
                    <a:cubicBezTo>
                      <a:pt x="96" y="265"/>
                      <a:pt x="93" y="269"/>
                      <a:pt x="90" y="274"/>
                    </a:cubicBezTo>
                    <a:cubicBezTo>
                      <a:pt x="87" y="294"/>
                      <a:pt x="88" y="314"/>
                      <a:pt x="90" y="335"/>
                    </a:cubicBezTo>
                    <a:cubicBezTo>
                      <a:pt x="90" y="337"/>
                      <a:pt x="87" y="348"/>
                      <a:pt x="83" y="341"/>
                    </a:cubicBezTo>
                    <a:close/>
                  </a:path>
                </a:pathLst>
              </a:custGeom>
              <a:gradFill rotWithShape="1">
                <a:gsLst>
                  <a:gs pos="0">
                    <a:srgbClr val="99CC00"/>
                  </a:gs>
                  <a:gs pos="100000">
                    <a:schemeClr val="bg1"/>
                  </a:gs>
                </a:gsLst>
                <a:lin ang="5400000" scaled="1"/>
              </a:gradFill>
              <a:ln>
                <a:noFill/>
              </a:ln>
              <a:effectLst/>
              <a:extLst>
                <a:ext uri="{91240B29-F687-4F45-9708-019B960494DF}">
                  <a14:hiddenLine xmlns:a14="http://schemas.microsoft.com/office/drawing/2010/main" w="9525" cap="flat" cmpd="sng">
                    <a:solidFill>
                      <a:srgbClr val="808080"/>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14" name="Freeform 98"/>
              <p:cNvSpPr>
                <a:spLocks/>
              </p:cNvSpPr>
              <p:nvPr/>
            </p:nvSpPr>
            <p:spPr bwMode="auto">
              <a:xfrm>
                <a:off x="1776" y="2448"/>
                <a:ext cx="299" cy="541"/>
              </a:xfrm>
              <a:custGeom>
                <a:avLst/>
                <a:gdLst>
                  <a:gd name="T0" fmla="*/ 156 w 299"/>
                  <a:gd name="T1" fmla="*/ 534 h 541"/>
                  <a:gd name="T2" fmla="*/ 136 w 299"/>
                  <a:gd name="T3" fmla="*/ 516 h 541"/>
                  <a:gd name="T4" fmla="*/ 127 w 299"/>
                  <a:gd name="T5" fmla="*/ 500 h 541"/>
                  <a:gd name="T6" fmla="*/ 123 w 299"/>
                  <a:gd name="T7" fmla="*/ 486 h 541"/>
                  <a:gd name="T8" fmla="*/ 129 w 299"/>
                  <a:gd name="T9" fmla="*/ 425 h 541"/>
                  <a:gd name="T10" fmla="*/ 87 w 299"/>
                  <a:gd name="T11" fmla="*/ 317 h 541"/>
                  <a:gd name="T12" fmla="*/ 61 w 299"/>
                  <a:gd name="T13" fmla="*/ 308 h 541"/>
                  <a:gd name="T14" fmla="*/ 34 w 299"/>
                  <a:gd name="T15" fmla="*/ 302 h 541"/>
                  <a:gd name="T16" fmla="*/ 22 w 299"/>
                  <a:gd name="T17" fmla="*/ 287 h 541"/>
                  <a:gd name="T18" fmla="*/ 4 w 299"/>
                  <a:gd name="T19" fmla="*/ 269 h 541"/>
                  <a:gd name="T20" fmla="*/ 0 w 299"/>
                  <a:gd name="T21" fmla="*/ 255 h 541"/>
                  <a:gd name="T22" fmla="*/ 10 w 299"/>
                  <a:gd name="T23" fmla="*/ 216 h 541"/>
                  <a:gd name="T24" fmla="*/ 28 w 299"/>
                  <a:gd name="T25" fmla="*/ 204 h 541"/>
                  <a:gd name="T26" fmla="*/ 51 w 299"/>
                  <a:gd name="T27" fmla="*/ 189 h 541"/>
                  <a:gd name="T28" fmla="*/ 70 w 299"/>
                  <a:gd name="T29" fmla="*/ 170 h 541"/>
                  <a:gd name="T30" fmla="*/ 78 w 299"/>
                  <a:gd name="T31" fmla="*/ 156 h 541"/>
                  <a:gd name="T32" fmla="*/ 58 w 299"/>
                  <a:gd name="T33" fmla="*/ 128 h 541"/>
                  <a:gd name="T34" fmla="*/ 90 w 299"/>
                  <a:gd name="T35" fmla="*/ 110 h 541"/>
                  <a:gd name="T36" fmla="*/ 93 w 299"/>
                  <a:gd name="T37" fmla="*/ 89 h 541"/>
                  <a:gd name="T38" fmla="*/ 169 w 299"/>
                  <a:gd name="T39" fmla="*/ 69 h 541"/>
                  <a:gd name="T40" fmla="*/ 186 w 299"/>
                  <a:gd name="T41" fmla="*/ 59 h 541"/>
                  <a:gd name="T42" fmla="*/ 162 w 299"/>
                  <a:gd name="T43" fmla="*/ 47 h 541"/>
                  <a:gd name="T44" fmla="*/ 145 w 299"/>
                  <a:gd name="T45" fmla="*/ 45 h 541"/>
                  <a:gd name="T46" fmla="*/ 148 w 299"/>
                  <a:gd name="T47" fmla="*/ 32 h 541"/>
                  <a:gd name="T48" fmla="*/ 187 w 299"/>
                  <a:gd name="T49" fmla="*/ 5 h 541"/>
                  <a:gd name="T50" fmla="*/ 202 w 299"/>
                  <a:gd name="T51" fmla="*/ 0 h 541"/>
                  <a:gd name="T52" fmla="*/ 222 w 299"/>
                  <a:gd name="T53" fmla="*/ 9 h 541"/>
                  <a:gd name="T54" fmla="*/ 234 w 299"/>
                  <a:gd name="T55" fmla="*/ 23 h 541"/>
                  <a:gd name="T56" fmla="*/ 243 w 299"/>
                  <a:gd name="T57" fmla="*/ 45 h 541"/>
                  <a:gd name="T58" fmla="*/ 249 w 299"/>
                  <a:gd name="T59" fmla="*/ 69 h 541"/>
                  <a:gd name="T60" fmla="*/ 255 w 299"/>
                  <a:gd name="T61" fmla="*/ 95 h 541"/>
                  <a:gd name="T62" fmla="*/ 258 w 299"/>
                  <a:gd name="T63" fmla="*/ 122 h 541"/>
                  <a:gd name="T64" fmla="*/ 267 w 299"/>
                  <a:gd name="T65" fmla="*/ 129 h 541"/>
                  <a:gd name="T66" fmla="*/ 231 w 299"/>
                  <a:gd name="T67" fmla="*/ 137 h 541"/>
                  <a:gd name="T68" fmla="*/ 214 w 299"/>
                  <a:gd name="T69" fmla="*/ 150 h 541"/>
                  <a:gd name="T70" fmla="*/ 181 w 299"/>
                  <a:gd name="T71" fmla="*/ 152 h 541"/>
                  <a:gd name="T72" fmla="*/ 166 w 299"/>
                  <a:gd name="T73" fmla="*/ 140 h 541"/>
                  <a:gd name="T74" fmla="*/ 136 w 299"/>
                  <a:gd name="T75" fmla="*/ 125 h 541"/>
                  <a:gd name="T76" fmla="*/ 115 w 299"/>
                  <a:gd name="T77" fmla="*/ 132 h 541"/>
                  <a:gd name="T78" fmla="*/ 106 w 299"/>
                  <a:gd name="T79" fmla="*/ 144 h 541"/>
                  <a:gd name="T80" fmla="*/ 138 w 299"/>
                  <a:gd name="T81" fmla="*/ 156 h 541"/>
                  <a:gd name="T82" fmla="*/ 153 w 299"/>
                  <a:gd name="T83" fmla="*/ 162 h 541"/>
                  <a:gd name="T84" fmla="*/ 174 w 299"/>
                  <a:gd name="T85" fmla="*/ 174 h 541"/>
                  <a:gd name="T86" fmla="*/ 225 w 299"/>
                  <a:gd name="T87" fmla="*/ 188 h 541"/>
                  <a:gd name="T88" fmla="*/ 246 w 299"/>
                  <a:gd name="T89" fmla="*/ 192 h 541"/>
                  <a:gd name="T90" fmla="*/ 232 w 299"/>
                  <a:gd name="T91" fmla="*/ 170 h 541"/>
                  <a:gd name="T92" fmla="*/ 225 w 299"/>
                  <a:gd name="T93" fmla="*/ 156 h 541"/>
                  <a:gd name="T94" fmla="*/ 240 w 299"/>
                  <a:gd name="T95" fmla="*/ 143 h 541"/>
                  <a:gd name="T96" fmla="*/ 282 w 299"/>
                  <a:gd name="T97" fmla="*/ 147 h 541"/>
                  <a:gd name="T98" fmla="*/ 291 w 299"/>
                  <a:gd name="T99" fmla="*/ 221 h 541"/>
                  <a:gd name="T100" fmla="*/ 286 w 299"/>
                  <a:gd name="T101" fmla="*/ 326 h 541"/>
                  <a:gd name="T102" fmla="*/ 265 w 299"/>
                  <a:gd name="T103" fmla="*/ 335 h 541"/>
                  <a:gd name="T104" fmla="*/ 232 w 299"/>
                  <a:gd name="T105" fmla="*/ 386 h 541"/>
                  <a:gd name="T106" fmla="*/ 234 w 299"/>
                  <a:gd name="T107" fmla="*/ 476 h 541"/>
                  <a:gd name="T108" fmla="*/ 211 w 299"/>
                  <a:gd name="T109" fmla="*/ 507 h 541"/>
                  <a:gd name="T110" fmla="*/ 196 w 299"/>
                  <a:gd name="T111" fmla="*/ 522 h 541"/>
                  <a:gd name="T112" fmla="*/ 175 w 299"/>
                  <a:gd name="T113" fmla="*/ 537 h 541"/>
                  <a:gd name="T114" fmla="*/ 153 w 299"/>
                  <a:gd name="T115" fmla="*/ 531 h 541"/>
                  <a:gd name="T116" fmla="*/ 156 w 299"/>
                  <a:gd name="T117" fmla="*/ 534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9" h="541">
                    <a:moveTo>
                      <a:pt x="156" y="534"/>
                    </a:moveTo>
                    <a:cubicBezTo>
                      <a:pt x="147" y="532"/>
                      <a:pt x="145" y="520"/>
                      <a:pt x="136" y="516"/>
                    </a:cubicBezTo>
                    <a:cubicBezTo>
                      <a:pt x="133" y="510"/>
                      <a:pt x="131" y="505"/>
                      <a:pt x="127" y="500"/>
                    </a:cubicBezTo>
                    <a:cubicBezTo>
                      <a:pt x="126" y="495"/>
                      <a:pt x="124" y="491"/>
                      <a:pt x="123" y="486"/>
                    </a:cubicBezTo>
                    <a:cubicBezTo>
                      <a:pt x="123" y="470"/>
                      <a:pt x="121" y="442"/>
                      <a:pt x="129" y="425"/>
                    </a:cubicBezTo>
                    <a:cubicBezTo>
                      <a:pt x="128" y="383"/>
                      <a:pt x="140" y="326"/>
                      <a:pt x="87" y="317"/>
                    </a:cubicBezTo>
                    <a:cubicBezTo>
                      <a:pt x="78" y="312"/>
                      <a:pt x="71" y="309"/>
                      <a:pt x="61" y="308"/>
                    </a:cubicBezTo>
                    <a:cubicBezTo>
                      <a:pt x="53" y="304"/>
                      <a:pt x="43" y="304"/>
                      <a:pt x="34" y="302"/>
                    </a:cubicBezTo>
                    <a:cubicBezTo>
                      <a:pt x="30" y="297"/>
                      <a:pt x="26" y="292"/>
                      <a:pt x="22" y="287"/>
                    </a:cubicBezTo>
                    <a:cubicBezTo>
                      <a:pt x="21" y="280"/>
                      <a:pt x="10" y="273"/>
                      <a:pt x="4" y="269"/>
                    </a:cubicBezTo>
                    <a:cubicBezTo>
                      <a:pt x="3" y="264"/>
                      <a:pt x="1" y="260"/>
                      <a:pt x="0" y="255"/>
                    </a:cubicBezTo>
                    <a:cubicBezTo>
                      <a:pt x="1" y="243"/>
                      <a:pt x="0" y="226"/>
                      <a:pt x="10" y="216"/>
                    </a:cubicBezTo>
                    <a:cubicBezTo>
                      <a:pt x="15" y="211"/>
                      <a:pt x="23" y="209"/>
                      <a:pt x="28" y="204"/>
                    </a:cubicBezTo>
                    <a:cubicBezTo>
                      <a:pt x="34" y="198"/>
                      <a:pt x="43" y="192"/>
                      <a:pt x="51" y="189"/>
                    </a:cubicBezTo>
                    <a:cubicBezTo>
                      <a:pt x="56" y="182"/>
                      <a:pt x="63" y="175"/>
                      <a:pt x="70" y="170"/>
                    </a:cubicBezTo>
                    <a:cubicBezTo>
                      <a:pt x="72" y="164"/>
                      <a:pt x="76" y="162"/>
                      <a:pt x="78" y="156"/>
                    </a:cubicBezTo>
                    <a:cubicBezTo>
                      <a:pt x="80" y="141"/>
                      <a:pt x="66" y="139"/>
                      <a:pt x="58" y="128"/>
                    </a:cubicBezTo>
                    <a:cubicBezTo>
                      <a:pt x="61" y="107"/>
                      <a:pt x="69" y="111"/>
                      <a:pt x="90" y="110"/>
                    </a:cubicBezTo>
                    <a:cubicBezTo>
                      <a:pt x="98" y="104"/>
                      <a:pt x="99" y="97"/>
                      <a:pt x="93" y="89"/>
                    </a:cubicBezTo>
                    <a:cubicBezTo>
                      <a:pt x="97" y="71"/>
                      <a:pt x="160" y="70"/>
                      <a:pt x="169" y="69"/>
                    </a:cubicBezTo>
                    <a:cubicBezTo>
                      <a:pt x="177" y="67"/>
                      <a:pt x="179" y="63"/>
                      <a:pt x="186" y="59"/>
                    </a:cubicBezTo>
                    <a:cubicBezTo>
                      <a:pt x="183" y="33"/>
                      <a:pt x="182" y="41"/>
                      <a:pt x="162" y="47"/>
                    </a:cubicBezTo>
                    <a:cubicBezTo>
                      <a:pt x="155" y="51"/>
                      <a:pt x="153" y="47"/>
                      <a:pt x="145" y="45"/>
                    </a:cubicBezTo>
                    <a:cubicBezTo>
                      <a:pt x="140" y="39"/>
                      <a:pt x="144" y="38"/>
                      <a:pt x="148" y="32"/>
                    </a:cubicBezTo>
                    <a:cubicBezTo>
                      <a:pt x="156" y="20"/>
                      <a:pt x="171" y="8"/>
                      <a:pt x="187" y="5"/>
                    </a:cubicBezTo>
                    <a:cubicBezTo>
                      <a:pt x="192" y="3"/>
                      <a:pt x="197" y="2"/>
                      <a:pt x="202" y="0"/>
                    </a:cubicBezTo>
                    <a:cubicBezTo>
                      <a:pt x="209" y="2"/>
                      <a:pt x="215" y="6"/>
                      <a:pt x="222" y="9"/>
                    </a:cubicBezTo>
                    <a:cubicBezTo>
                      <a:pt x="226" y="14"/>
                      <a:pt x="231" y="17"/>
                      <a:pt x="234" y="23"/>
                    </a:cubicBezTo>
                    <a:cubicBezTo>
                      <a:pt x="235" y="33"/>
                      <a:pt x="237" y="37"/>
                      <a:pt x="243" y="45"/>
                    </a:cubicBezTo>
                    <a:cubicBezTo>
                      <a:pt x="244" y="53"/>
                      <a:pt x="247" y="61"/>
                      <a:pt x="249" y="69"/>
                    </a:cubicBezTo>
                    <a:cubicBezTo>
                      <a:pt x="250" y="78"/>
                      <a:pt x="252" y="87"/>
                      <a:pt x="255" y="95"/>
                    </a:cubicBezTo>
                    <a:cubicBezTo>
                      <a:pt x="255" y="96"/>
                      <a:pt x="256" y="118"/>
                      <a:pt x="258" y="122"/>
                    </a:cubicBezTo>
                    <a:cubicBezTo>
                      <a:pt x="260" y="125"/>
                      <a:pt x="267" y="129"/>
                      <a:pt x="267" y="129"/>
                    </a:cubicBezTo>
                    <a:cubicBezTo>
                      <a:pt x="256" y="134"/>
                      <a:pt x="243" y="133"/>
                      <a:pt x="231" y="137"/>
                    </a:cubicBezTo>
                    <a:cubicBezTo>
                      <a:pt x="226" y="141"/>
                      <a:pt x="220" y="149"/>
                      <a:pt x="214" y="150"/>
                    </a:cubicBezTo>
                    <a:cubicBezTo>
                      <a:pt x="199" y="157"/>
                      <a:pt x="207" y="155"/>
                      <a:pt x="181" y="152"/>
                    </a:cubicBezTo>
                    <a:cubicBezTo>
                      <a:pt x="174" y="149"/>
                      <a:pt x="172" y="144"/>
                      <a:pt x="166" y="140"/>
                    </a:cubicBezTo>
                    <a:cubicBezTo>
                      <a:pt x="160" y="130"/>
                      <a:pt x="147" y="127"/>
                      <a:pt x="136" y="125"/>
                    </a:cubicBezTo>
                    <a:cubicBezTo>
                      <a:pt x="128" y="126"/>
                      <a:pt x="123" y="130"/>
                      <a:pt x="115" y="132"/>
                    </a:cubicBezTo>
                    <a:cubicBezTo>
                      <a:pt x="110" y="136"/>
                      <a:pt x="109" y="139"/>
                      <a:pt x="106" y="144"/>
                    </a:cubicBezTo>
                    <a:cubicBezTo>
                      <a:pt x="116" y="148"/>
                      <a:pt x="128" y="155"/>
                      <a:pt x="138" y="156"/>
                    </a:cubicBezTo>
                    <a:cubicBezTo>
                      <a:pt x="143" y="160"/>
                      <a:pt x="147" y="161"/>
                      <a:pt x="153" y="162"/>
                    </a:cubicBezTo>
                    <a:cubicBezTo>
                      <a:pt x="159" y="167"/>
                      <a:pt x="167" y="170"/>
                      <a:pt x="174" y="174"/>
                    </a:cubicBezTo>
                    <a:cubicBezTo>
                      <a:pt x="188" y="192"/>
                      <a:pt x="200" y="187"/>
                      <a:pt x="225" y="188"/>
                    </a:cubicBezTo>
                    <a:cubicBezTo>
                      <a:pt x="234" y="192"/>
                      <a:pt x="236" y="194"/>
                      <a:pt x="246" y="192"/>
                    </a:cubicBezTo>
                    <a:cubicBezTo>
                      <a:pt x="244" y="180"/>
                      <a:pt x="242" y="176"/>
                      <a:pt x="232" y="170"/>
                    </a:cubicBezTo>
                    <a:cubicBezTo>
                      <a:pt x="228" y="165"/>
                      <a:pt x="226" y="162"/>
                      <a:pt x="225" y="156"/>
                    </a:cubicBezTo>
                    <a:cubicBezTo>
                      <a:pt x="230" y="149"/>
                      <a:pt x="231" y="145"/>
                      <a:pt x="240" y="143"/>
                    </a:cubicBezTo>
                    <a:cubicBezTo>
                      <a:pt x="273" y="144"/>
                      <a:pt x="264" y="143"/>
                      <a:pt x="282" y="147"/>
                    </a:cubicBezTo>
                    <a:cubicBezTo>
                      <a:pt x="283" y="178"/>
                      <a:pt x="281" y="195"/>
                      <a:pt x="291" y="221"/>
                    </a:cubicBezTo>
                    <a:cubicBezTo>
                      <a:pt x="290" y="256"/>
                      <a:pt x="299" y="293"/>
                      <a:pt x="286" y="326"/>
                    </a:cubicBezTo>
                    <a:cubicBezTo>
                      <a:pt x="284" y="337"/>
                      <a:pt x="276" y="334"/>
                      <a:pt x="265" y="335"/>
                    </a:cubicBezTo>
                    <a:cubicBezTo>
                      <a:pt x="253" y="351"/>
                      <a:pt x="242" y="369"/>
                      <a:pt x="232" y="386"/>
                    </a:cubicBezTo>
                    <a:cubicBezTo>
                      <a:pt x="234" y="417"/>
                      <a:pt x="236" y="445"/>
                      <a:pt x="234" y="476"/>
                    </a:cubicBezTo>
                    <a:cubicBezTo>
                      <a:pt x="233" y="486"/>
                      <a:pt x="217" y="499"/>
                      <a:pt x="211" y="507"/>
                    </a:cubicBezTo>
                    <a:cubicBezTo>
                      <a:pt x="209" y="515"/>
                      <a:pt x="202" y="517"/>
                      <a:pt x="196" y="522"/>
                    </a:cubicBezTo>
                    <a:cubicBezTo>
                      <a:pt x="191" y="531"/>
                      <a:pt x="185" y="535"/>
                      <a:pt x="175" y="537"/>
                    </a:cubicBezTo>
                    <a:cubicBezTo>
                      <a:pt x="174" y="537"/>
                      <a:pt x="153" y="541"/>
                      <a:pt x="153" y="531"/>
                    </a:cubicBezTo>
                    <a:cubicBezTo>
                      <a:pt x="153" y="530"/>
                      <a:pt x="155" y="533"/>
                      <a:pt x="156" y="534"/>
                    </a:cubicBezTo>
                    <a:close/>
                  </a:path>
                </a:pathLst>
              </a:custGeom>
              <a:gradFill rotWithShape="1">
                <a:gsLst>
                  <a:gs pos="0">
                    <a:srgbClr val="99CC00"/>
                  </a:gs>
                  <a:gs pos="100000">
                    <a:schemeClr val="bg1"/>
                  </a:gs>
                </a:gsLst>
                <a:lin ang="5400000" scaled="1"/>
              </a:gradFill>
              <a:ln>
                <a:noFill/>
              </a:ln>
              <a:effectLst/>
              <a:extLst>
                <a:ext uri="{91240B29-F687-4F45-9708-019B960494DF}">
                  <a14:hiddenLine xmlns:a14="http://schemas.microsoft.com/office/drawing/2010/main" w="9525" cap="flat" cmpd="sng">
                    <a:solidFill>
                      <a:srgbClr val="808080"/>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grpSp>
        <p:sp>
          <p:nvSpPr>
            <p:cNvPr id="418915" name="Freeform 99"/>
            <p:cNvSpPr>
              <a:spLocks noEditPoints="1"/>
            </p:cNvSpPr>
            <p:nvPr/>
          </p:nvSpPr>
          <p:spPr bwMode="auto">
            <a:xfrm>
              <a:off x="1596" y="2352"/>
              <a:ext cx="104" cy="280"/>
            </a:xfrm>
            <a:custGeom>
              <a:avLst/>
              <a:gdLst>
                <a:gd name="T0" fmla="*/ 140 w 257"/>
                <a:gd name="T1" fmla="*/ 347 h 364"/>
                <a:gd name="T2" fmla="*/ 161 w 257"/>
                <a:gd name="T3" fmla="*/ 364 h 364"/>
                <a:gd name="T4" fmla="*/ 182 w 257"/>
                <a:gd name="T5" fmla="*/ 364 h 364"/>
                <a:gd name="T6" fmla="*/ 194 w 257"/>
                <a:gd name="T7" fmla="*/ 354 h 364"/>
                <a:gd name="T8" fmla="*/ 204 w 257"/>
                <a:gd name="T9" fmla="*/ 347 h 364"/>
                <a:gd name="T10" fmla="*/ 204 w 257"/>
                <a:gd name="T11" fmla="*/ 107 h 364"/>
                <a:gd name="T12" fmla="*/ 213 w 257"/>
                <a:gd name="T13" fmla="*/ 205 h 364"/>
                <a:gd name="T14" fmla="*/ 225 w 257"/>
                <a:gd name="T15" fmla="*/ 213 h 364"/>
                <a:gd name="T16" fmla="*/ 236 w 257"/>
                <a:gd name="T17" fmla="*/ 220 h 364"/>
                <a:gd name="T18" fmla="*/ 248 w 257"/>
                <a:gd name="T19" fmla="*/ 213 h 364"/>
                <a:gd name="T20" fmla="*/ 257 w 257"/>
                <a:gd name="T21" fmla="*/ 205 h 364"/>
                <a:gd name="T22" fmla="*/ 257 w 257"/>
                <a:gd name="T23" fmla="*/ 84 h 364"/>
                <a:gd name="T24" fmla="*/ 248 w 257"/>
                <a:gd name="T25" fmla="*/ 77 h 364"/>
                <a:gd name="T26" fmla="*/ 21 w 257"/>
                <a:gd name="T27" fmla="*/ 77 h 364"/>
                <a:gd name="T28" fmla="*/ 12 w 257"/>
                <a:gd name="T29" fmla="*/ 84 h 364"/>
                <a:gd name="T30" fmla="*/ 0 w 257"/>
                <a:gd name="T31" fmla="*/ 92 h 364"/>
                <a:gd name="T32" fmla="*/ 0 w 257"/>
                <a:gd name="T33" fmla="*/ 213 h 364"/>
                <a:gd name="T34" fmla="*/ 12 w 257"/>
                <a:gd name="T35" fmla="*/ 220 h 364"/>
                <a:gd name="T36" fmla="*/ 31 w 257"/>
                <a:gd name="T37" fmla="*/ 213 h 364"/>
                <a:gd name="T38" fmla="*/ 42 w 257"/>
                <a:gd name="T39" fmla="*/ 107 h 364"/>
                <a:gd name="T40" fmla="*/ 54 w 257"/>
                <a:gd name="T41" fmla="*/ 341 h 364"/>
                <a:gd name="T42" fmla="*/ 54 w 257"/>
                <a:gd name="T43" fmla="*/ 354 h 364"/>
                <a:gd name="T44" fmla="*/ 65 w 257"/>
                <a:gd name="T45" fmla="*/ 364 h 364"/>
                <a:gd name="T46" fmla="*/ 87 w 257"/>
                <a:gd name="T47" fmla="*/ 364 h 364"/>
                <a:gd name="T48" fmla="*/ 108 w 257"/>
                <a:gd name="T49" fmla="*/ 354 h 364"/>
                <a:gd name="T50" fmla="*/ 117 w 257"/>
                <a:gd name="T51" fmla="*/ 341 h 364"/>
                <a:gd name="T52" fmla="*/ 117 w 257"/>
                <a:gd name="T53" fmla="*/ 213 h 364"/>
                <a:gd name="T54" fmla="*/ 140 w 257"/>
                <a:gd name="T55" fmla="*/ 213 h 364"/>
                <a:gd name="T56" fmla="*/ 140 w 257"/>
                <a:gd name="T57" fmla="*/ 341 h 364"/>
                <a:gd name="T58" fmla="*/ 75 w 257"/>
                <a:gd name="T59" fmla="*/ 31 h 364"/>
                <a:gd name="T60" fmla="*/ 75 w 257"/>
                <a:gd name="T61" fmla="*/ 17 h 364"/>
                <a:gd name="T62" fmla="*/ 87 w 257"/>
                <a:gd name="T63" fmla="*/ 10 h 364"/>
                <a:gd name="T64" fmla="*/ 108 w 257"/>
                <a:gd name="T65" fmla="*/ 0 h 364"/>
                <a:gd name="T66" fmla="*/ 129 w 257"/>
                <a:gd name="T67" fmla="*/ 0 h 364"/>
                <a:gd name="T68" fmla="*/ 150 w 257"/>
                <a:gd name="T69" fmla="*/ 0 h 364"/>
                <a:gd name="T70" fmla="*/ 171 w 257"/>
                <a:gd name="T71" fmla="*/ 10 h 364"/>
                <a:gd name="T72" fmla="*/ 182 w 257"/>
                <a:gd name="T73" fmla="*/ 17 h 364"/>
                <a:gd name="T74" fmla="*/ 182 w 257"/>
                <a:gd name="T75" fmla="*/ 31 h 364"/>
                <a:gd name="T76" fmla="*/ 182 w 257"/>
                <a:gd name="T77" fmla="*/ 46 h 364"/>
                <a:gd name="T78" fmla="*/ 171 w 257"/>
                <a:gd name="T79" fmla="*/ 54 h 364"/>
                <a:gd name="T80" fmla="*/ 161 w 257"/>
                <a:gd name="T81" fmla="*/ 61 h 364"/>
                <a:gd name="T82" fmla="*/ 150 w 257"/>
                <a:gd name="T83" fmla="*/ 69 h 364"/>
                <a:gd name="T84" fmla="*/ 129 w 257"/>
                <a:gd name="T85" fmla="*/ 69 h 364"/>
                <a:gd name="T86" fmla="*/ 108 w 257"/>
                <a:gd name="T87" fmla="*/ 69 h 364"/>
                <a:gd name="T88" fmla="*/ 96 w 257"/>
                <a:gd name="T89" fmla="*/ 61 h 364"/>
                <a:gd name="T90" fmla="*/ 87 w 257"/>
                <a:gd name="T91" fmla="*/ 54 h 364"/>
                <a:gd name="T92" fmla="*/ 75 w 257"/>
                <a:gd name="T93" fmla="*/ 4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 h="364">
                  <a:moveTo>
                    <a:pt x="140" y="341"/>
                  </a:moveTo>
                  <a:lnTo>
                    <a:pt x="140" y="347"/>
                  </a:lnTo>
                  <a:lnTo>
                    <a:pt x="150" y="354"/>
                  </a:lnTo>
                  <a:lnTo>
                    <a:pt x="161" y="364"/>
                  </a:lnTo>
                  <a:lnTo>
                    <a:pt x="171" y="364"/>
                  </a:lnTo>
                  <a:lnTo>
                    <a:pt x="182" y="364"/>
                  </a:lnTo>
                  <a:lnTo>
                    <a:pt x="194" y="364"/>
                  </a:lnTo>
                  <a:lnTo>
                    <a:pt x="194" y="354"/>
                  </a:lnTo>
                  <a:lnTo>
                    <a:pt x="204" y="354"/>
                  </a:lnTo>
                  <a:lnTo>
                    <a:pt x="204" y="347"/>
                  </a:lnTo>
                  <a:lnTo>
                    <a:pt x="204" y="341"/>
                  </a:lnTo>
                  <a:lnTo>
                    <a:pt x="204" y="107"/>
                  </a:lnTo>
                  <a:lnTo>
                    <a:pt x="213" y="107"/>
                  </a:lnTo>
                  <a:lnTo>
                    <a:pt x="213" y="205"/>
                  </a:lnTo>
                  <a:lnTo>
                    <a:pt x="225" y="205"/>
                  </a:lnTo>
                  <a:lnTo>
                    <a:pt x="225" y="213"/>
                  </a:lnTo>
                  <a:lnTo>
                    <a:pt x="236" y="213"/>
                  </a:lnTo>
                  <a:lnTo>
                    <a:pt x="236" y="220"/>
                  </a:lnTo>
                  <a:lnTo>
                    <a:pt x="248" y="220"/>
                  </a:lnTo>
                  <a:lnTo>
                    <a:pt x="248" y="213"/>
                  </a:lnTo>
                  <a:lnTo>
                    <a:pt x="257" y="213"/>
                  </a:lnTo>
                  <a:lnTo>
                    <a:pt x="257" y="205"/>
                  </a:lnTo>
                  <a:lnTo>
                    <a:pt x="257" y="92"/>
                  </a:lnTo>
                  <a:lnTo>
                    <a:pt x="257" y="84"/>
                  </a:lnTo>
                  <a:lnTo>
                    <a:pt x="248" y="84"/>
                  </a:lnTo>
                  <a:lnTo>
                    <a:pt x="248" y="77"/>
                  </a:lnTo>
                  <a:lnTo>
                    <a:pt x="236" y="77"/>
                  </a:lnTo>
                  <a:lnTo>
                    <a:pt x="21" y="77"/>
                  </a:lnTo>
                  <a:lnTo>
                    <a:pt x="12" y="77"/>
                  </a:lnTo>
                  <a:lnTo>
                    <a:pt x="12" y="84"/>
                  </a:lnTo>
                  <a:lnTo>
                    <a:pt x="0" y="84"/>
                  </a:lnTo>
                  <a:lnTo>
                    <a:pt x="0" y="92"/>
                  </a:lnTo>
                  <a:lnTo>
                    <a:pt x="0" y="205"/>
                  </a:lnTo>
                  <a:lnTo>
                    <a:pt x="0" y="213"/>
                  </a:lnTo>
                  <a:lnTo>
                    <a:pt x="12" y="213"/>
                  </a:lnTo>
                  <a:lnTo>
                    <a:pt x="12" y="220"/>
                  </a:lnTo>
                  <a:lnTo>
                    <a:pt x="21" y="220"/>
                  </a:lnTo>
                  <a:lnTo>
                    <a:pt x="31" y="213"/>
                  </a:lnTo>
                  <a:lnTo>
                    <a:pt x="42" y="205"/>
                  </a:lnTo>
                  <a:lnTo>
                    <a:pt x="42" y="107"/>
                  </a:lnTo>
                  <a:lnTo>
                    <a:pt x="54" y="107"/>
                  </a:lnTo>
                  <a:lnTo>
                    <a:pt x="54" y="341"/>
                  </a:lnTo>
                  <a:lnTo>
                    <a:pt x="54" y="347"/>
                  </a:lnTo>
                  <a:lnTo>
                    <a:pt x="54" y="354"/>
                  </a:lnTo>
                  <a:lnTo>
                    <a:pt x="65" y="354"/>
                  </a:lnTo>
                  <a:lnTo>
                    <a:pt x="65" y="364"/>
                  </a:lnTo>
                  <a:lnTo>
                    <a:pt x="75" y="364"/>
                  </a:lnTo>
                  <a:lnTo>
                    <a:pt x="87" y="364"/>
                  </a:lnTo>
                  <a:lnTo>
                    <a:pt x="96" y="364"/>
                  </a:lnTo>
                  <a:lnTo>
                    <a:pt x="108" y="354"/>
                  </a:lnTo>
                  <a:lnTo>
                    <a:pt x="117" y="347"/>
                  </a:lnTo>
                  <a:lnTo>
                    <a:pt x="117" y="341"/>
                  </a:lnTo>
                  <a:lnTo>
                    <a:pt x="117" y="220"/>
                  </a:lnTo>
                  <a:lnTo>
                    <a:pt x="117" y="213"/>
                  </a:lnTo>
                  <a:lnTo>
                    <a:pt x="129" y="213"/>
                  </a:lnTo>
                  <a:lnTo>
                    <a:pt x="140" y="213"/>
                  </a:lnTo>
                  <a:lnTo>
                    <a:pt x="140" y="220"/>
                  </a:lnTo>
                  <a:lnTo>
                    <a:pt x="140" y="341"/>
                  </a:lnTo>
                  <a:close/>
                  <a:moveTo>
                    <a:pt x="75" y="38"/>
                  </a:moveTo>
                  <a:lnTo>
                    <a:pt x="75" y="31"/>
                  </a:lnTo>
                  <a:lnTo>
                    <a:pt x="75" y="23"/>
                  </a:lnTo>
                  <a:lnTo>
                    <a:pt x="75" y="17"/>
                  </a:lnTo>
                  <a:lnTo>
                    <a:pt x="87" y="17"/>
                  </a:lnTo>
                  <a:lnTo>
                    <a:pt x="87" y="10"/>
                  </a:lnTo>
                  <a:lnTo>
                    <a:pt x="96" y="10"/>
                  </a:lnTo>
                  <a:lnTo>
                    <a:pt x="108" y="0"/>
                  </a:lnTo>
                  <a:lnTo>
                    <a:pt x="117" y="0"/>
                  </a:lnTo>
                  <a:lnTo>
                    <a:pt x="129" y="0"/>
                  </a:lnTo>
                  <a:lnTo>
                    <a:pt x="140" y="0"/>
                  </a:lnTo>
                  <a:lnTo>
                    <a:pt x="150" y="0"/>
                  </a:lnTo>
                  <a:lnTo>
                    <a:pt x="161" y="10"/>
                  </a:lnTo>
                  <a:lnTo>
                    <a:pt x="171" y="10"/>
                  </a:lnTo>
                  <a:lnTo>
                    <a:pt x="171" y="17"/>
                  </a:lnTo>
                  <a:lnTo>
                    <a:pt x="182" y="17"/>
                  </a:lnTo>
                  <a:lnTo>
                    <a:pt x="182" y="23"/>
                  </a:lnTo>
                  <a:lnTo>
                    <a:pt x="182" y="31"/>
                  </a:lnTo>
                  <a:lnTo>
                    <a:pt x="182" y="38"/>
                  </a:lnTo>
                  <a:lnTo>
                    <a:pt x="182" y="46"/>
                  </a:lnTo>
                  <a:lnTo>
                    <a:pt x="182" y="54"/>
                  </a:lnTo>
                  <a:lnTo>
                    <a:pt x="171" y="54"/>
                  </a:lnTo>
                  <a:lnTo>
                    <a:pt x="171" y="61"/>
                  </a:lnTo>
                  <a:lnTo>
                    <a:pt x="161" y="61"/>
                  </a:lnTo>
                  <a:lnTo>
                    <a:pt x="161" y="69"/>
                  </a:lnTo>
                  <a:lnTo>
                    <a:pt x="150" y="69"/>
                  </a:lnTo>
                  <a:lnTo>
                    <a:pt x="140" y="69"/>
                  </a:lnTo>
                  <a:lnTo>
                    <a:pt x="129" y="69"/>
                  </a:lnTo>
                  <a:lnTo>
                    <a:pt x="117" y="69"/>
                  </a:lnTo>
                  <a:lnTo>
                    <a:pt x="108" y="69"/>
                  </a:lnTo>
                  <a:lnTo>
                    <a:pt x="96" y="69"/>
                  </a:lnTo>
                  <a:lnTo>
                    <a:pt x="96" y="61"/>
                  </a:lnTo>
                  <a:lnTo>
                    <a:pt x="87" y="61"/>
                  </a:lnTo>
                  <a:lnTo>
                    <a:pt x="87" y="54"/>
                  </a:lnTo>
                  <a:lnTo>
                    <a:pt x="75" y="54"/>
                  </a:lnTo>
                  <a:lnTo>
                    <a:pt x="75" y="46"/>
                  </a:lnTo>
                  <a:lnTo>
                    <a:pt x="75" y="38"/>
                  </a:lnTo>
                  <a:close/>
                </a:path>
              </a:pathLst>
            </a:custGeom>
            <a:gradFill rotWithShape="1">
              <a:gsLst>
                <a:gs pos="0">
                  <a:srgbClr val="99CCFF"/>
                </a:gs>
                <a:gs pos="100000">
                  <a:schemeClr val="accent2"/>
                </a:gs>
              </a:gsLst>
              <a:lin ang="2700000" scaled="1"/>
            </a:gradFill>
            <a:ln>
              <a:noFill/>
            </a:ln>
            <a:effectLst/>
            <a:scene3d>
              <a:camera prst="legacyPerspectiveTopLeft"/>
              <a:lightRig rig="legacyFlat3" dir="t"/>
            </a:scene3d>
            <a:sp3d extrusionH="100000" prstMaterial="legacyMatte">
              <a:bevelT w="13500" h="13500" prst="angle"/>
              <a:bevelB w="13500" h="13500" prst="angle"/>
              <a:extrusionClr>
                <a:schemeClr val="accent2"/>
              </a:extrusionClr>
            </a:sp3d>
            <a:extLst>
              <a:ext uri="{91240B29-F687-4F45-9708-019B960494DF}">
                <a14:hiddenLine xmlns:a14="http://schemas.microsoft.com/office/drawing/2010/main" w="9525" cap="flat" cmpd="sng">
                  <a:no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nvGrpSpPr>
            <p:cNvPr id="418916" name="Group 100"/>
            <p:cNvGrpSpPr>
              <a:grpSpLocks/>
            </p:cNvGrpSpPr>
            <p:nvPr/>
          </p:nvGrpSpPr>
          <p:grpSpPr bwMode="auto">
            <a:xfrm>
              <a:off x="1488" y="2526"/>
              <a:ext cx="240" cy="190"/>
              <a:chOff x="4512" y="1248"/>
              <a:chExt cx="674" cy="531"/>
            </a:xfrm>
          </p:grpSpPr>
          <p:grpSp>
            <p:nvGrpSpPr>
              <p:cNvPr id="418917" name="Group 101"/>
              <p:cNvGrpSpPr>
                <a:grpSpLocks/>
              </p:cNvGrpSpPr>
              <p:nvPr/>
            </p:nvGrpSpPr>
            <p:grpSpPr bwMode="auto">
              <a:xfrm>
                <a:off x="4752" y="1248"/>
                <a:ext cx="434" cy="522"/>
                <a:chOff x="4416" y="489"/>
                <a:chExt cx="434" cy="522"/>
              </a:xfrm>
            </p:grpSpPr>
            <p:sp>
              <p:nvSpPr>
                <p:cNvPr id="418918" name="Freeform 102"/>
                <p:cNvSpPr>
                  <a:spLocks/>
                </p:cNvSpPr>
                <p:nvPr/>
              </p:nvSpPr>
              <p:spPr bwMode="auto">
                <a:xfrm>
                  <a:off x="4708" y="527"/>
                  <a:ext cx="140" cy="484"/>
                </a:xfrm>
                <a:custGeom>
                  <a:avLst/>
                  <a:gdLst>
                    <a:gd name="T0" fmla="*/ 0 w 240"/>
                    <a:gd name="T1" fmla="*/ 624 h 624"/>
                    <a:gd name="T2" fmla="*/ 0 w 240"/>
                    <a:gd name="T3" fmla="*/ 48 h 624"/>
                    <a:gd name="T4" fmla="*/ 240 w 240"/>
                    <a:gd name="T5" fmla="*/ 0 h 624"/>
                    <a:gd name="T6" fmla="*/ 240 w 240"/>
                    <a:gd name="T7" fmla="*/ 528 h 624"/>
                    <a:gd name="T8" fmla="*/ 0 w 240"/>
                    <a:gd name="T9" fmla="*/ 624 h 624"/>
                  </a:gdLst>
                  <a:ahLst/>
                  <a:cxnLst>
                    <a:cxn ang="0">
                      <a:pos x="T0" y="T1"/>
                    </a:cxn>
                    <a:cxn ang="0">
                      <a:pos x="T2" y="T3"/>
                    </a:cxn>
                    <a:cxn ang="0">
                      <a:pos x="T4" y="T5"/>
                    </a:cxn>
                    <a:cxn ang="0">
                      <a:pos x="T6" y="T7"/>
                    </a:cxn>
                    <a:cxn ang="0">
                      <a:pos x="T8" y="T9"/>
                    </a:cxn>
                  </a:cxnLst>
                  <a:rect l="0" t="0" r="r" b="b"/>
                  <a:pathLst>
                    <a:path w="240" h="624">
                      <a:moveTo>
                        <a:pt x="0" y="624"/>
                      </a:moveTo>
                      <a:lnTo>
                        <a:pt x="0" y="48"/>
                      </a:lnTo>
                      <a:lnTo>
                        <a:pt x="240" y="0"/>
                      </a:lnTo>
                      <a:lnTo>
                        <a:pt x="240" y="528"/>
                      </a:lnTo>
                      <a:lnTo>
                        <a:pt x="0" y="624"/>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19" name="Freeform 103"/>
                <p:cNvSpPr>
                  <a:spLocks/>
                </p:cNvSpPr>
                <p:nvPr/>
              </p:nvSpPr>
              <p:spPr bwMode="auto">
                <a:xfrm>
                  <a:off x="4416" y="489"/>
                  <a:ext cx="434" cy="83"/>
                </a:xfrm>
                <a:custGeom>
                  <a:avLst/>
                  <a:gdLst>
                    <a:gd name="T0" fmla="*/ 0 w 434"/>
                    <a:gd name="T1" fmla="*/ 38 h 83"/>
                    <a:gd name="T2" fmla="*/ 134 w 434"/>
                    <a:gd name="T3" fmla="*/ 0 h 83"/>
                    <a:gd name="T4" fmla="*/ 434 w 434"/>
                    <a:gd name="T5" fmla="*/ 38 h 83"/>
                    <a:gd name="T6" fmla="*/ 291 w 434"/>
                    <a:gd name="T7" fmla="*/ 83 h 83"/>
                    <a:gd name="T8" fmla="*/ 0 w 434"/>
                    <a:gd name="T9" fmla="*/ 38 h 83"/>
                  </a:gdLst>
                  <a:ahLst/>
                  <a:cxnLst>
                    <a:cxn ang="0">
                      <a:pos x="T0" y="T1"/>
                    </a:cxn>
                    <a:cxn ang="0">
                      <a:pos x="T2" y="T3"/>
                    </a:cxn>
                    <a:cxn ang="0">
                      <a:pos x="T4" y="T5"/>
                    </a:cxn>
                    <a:cxn ang="0">
                      <a:pos x="T6" y="T7"/>
                    </a:cxn>
                    <a:cxn ang="0">
                      <a:pos x="T8" y="T9"/>
                    </a:cxn>
                  </a:cxnLst>
                  <a:rect l="0" t="0" r="r" b="b"/>
                  <a:pathLst>
                    <a:path w="434" h="83">
                      <a:moveTo>
                        <a:pt x="0" y="38"/>
                      </a:moveTo>
                      <a:lnTo>
                        <a:pt x="134" y="0"/>
                      </a:lnTo>
                      <a:lnTo>
                        <a:pt x="434" y="38"/>
                      </a:lnTo>
                      <a:lnTo>
                        <a:pt x="291" y="83"/>
                      </a:lnTo>
                      <a:lnTo>
                        <a:pt x="0" y="38"/>
                      </a:lnTo>
                      <a:close/>
                    </a:path>
                  </a:pathLst>
                </a:custGeom>
                <a:gradFill rotWithShape="1">
                  <a:gsLst>
                    <a:gs pos="0">
                      <a:srgbClr val="DDDDDD"/>
                    </a:gs>
                    <a:gs pos="100000">
                      <a:schemeClr val="bg2"/>
                    </a:gs>
                  </a:gsLst>
                  <a:lin ang="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20" name="Freeform 104"/>
                <p:cNvSpPr>
                  <a:spLocks/>
                </p:cNvSpPr>
                <p:nvPr/>
              </p:nvSpPr>
              <p:spPr bwMode="auto">
                <a:xfrm>
                  <a:off x="4416" y="527"/>
                  <a:ext cx="292" cy="484"/>
                </a:xfrm>
                <a:custGeom>
                  <a:avLst/>
                  <a:gdLst>
                    <a:gd name="T0" fmla="*/ 384 w 384"/>
                    <a:gd name="T1" fmla="*/ 528 h 528"/>
                    <a:gd name="T2" fmla="*/ 2 w 384"/>
                    <a:gd name="T3" fmla="*/ 425 h 528"/>
                    <a:gd name="T4" fmla="*/ 0 w 384"/>
                    <a:gd name="T5" fmla="*/ 0 h 528"/>
                    <a:gd name="T6" fmla="*/ 384 w 384"/>
                    <a:gd name="T7" fmla="*/ 48 h 528"/>
                    <a:gd name="T8" fmla="*/ 384 w 384"/>
                    <a:gd name="T9" fmla="*/ 528 h 528"/>
                  </a:gdLst>
                  <a:ahLst/>
                  <a:cxnLst>
                    <a:cxn ang="0">
                      <a:pos x="T0" y="T1"/>
                    </a:cxn>
                    <a:cxn ang="0">
                      <a:pos x="T2" y="T3"/>
                    </a:cxn>
                    <a:cxn ang="0">
                      <a:pos x="T4" y="T5"/>
                    </a:cxn>
                    <a:cxn ang="0">
                      <a:pos x="T6" y="T7"/>
                    </a:cxn>
                    <a:cxn ang="0">
                      <a:pos x="T8" y="T9"/>
                    </a:cxn>
                  </a:cxnLst>
                  <a:rect l="0" t="0" r="r" b="b"/>
                  <a:pathLst>
                    <a:path w="384" h="528">
                      <a:moveTo>
                        <a:pt x="384" y="528"/>
                      </a:moveTo>
                      <a:lnTo>
                        <a:pt x="2" y="425"/>
                      </a:lnTo>
                      <a:lnTo>
                        <a:pt x="0" y="0"/>
                      </a:lnTo>
                      <a:lnTo>
                        <a:pt x="384" y="48"/>
                      </a:lnTo>
                      <a:lnTo>
                        <a:pt x="384" y="528"/>
                      </a:lnTo>
                      <a:close/>
                    </a:path>
                  </a:pathLst>
                </a:custGeom>
                <a:gradFill rotWithShape="1">
                  <a:gsLst>
                    <a:gs pos="0">
                      <a:schemeClr val="bg2"/>
                    </a:gs>
                    <a:gs pos="100000">
                      <a:schemeClr val="tx1"/>
                    </a:gs>
                  </a:gsLst>
                  <a:lin ang="270000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21" name="Freeform 105"/>
                <p:cNvSpPr>
                  <a:spLocks/>
                </p:cNvSpPr>
                <p:nvPr/>
              </p:nvSpPr>
              <p:spPr bwMode="auto">
                <a:xfrm>
                  <a:off x="4707" y="576"/>
                  <a:ext cx="139" cy="120"/>
                </a:xfrm>
                <a:custGeom>
                  <a:avLst/>
                  <a:gdLst>
                    <a:gd name="T0" fmla="*/ 0 w 139"/>
                    <a:gd name="T1" fmla="*/ 120 h 120"/>
                    <a:gd name="T2" fmla="*/ 2 w 139"/>
                    <a:gd name="T3" fmla="*/ 47 h 120"/>
                    <a:gd name="T4" fmla="*/ 139 w 139"/>
                    <a:gd name="T5" fmla="*/ 0 h 120"/>
                    <a:gd name="T6" fmla="*/ 139 w 139"/>
                    <a:gd name="T7" fmla="*/ 72 h 120"/>
                    <a:gd name="T8" fmla="*/ 0 w 139"/>
                    <a:gd name="T9" fmla="*/ 120 h 120"/>
                  </a:gdLst>
                  <a:ahLst/>
                  <a:cxnLst>
                    <a:cxn ang="0">
                      <a:pos x="T0" y="T1"/>
                    </a:cxn>
                    <a:cxn ang="0">
                      <a:pos x="T2" y="T3"/>
                    </a:cxn>
                    <a:cxn ang="0">
                      <a:pos x="T4" y="T5"/>
                    </a:cxn>
                    <a:cxn ang="0">
                      <a:pos x="T6" y="T7"/>
                    </a:cxn>
                    <a:cxn ang="0">
                      <a:pos x="T8" y="T9"/>
                    </a:cxn>
                  </a:cxnLst>
                  <a:rect l="0" t="0" r="r" b="b"/>
                  <a:pathLst>
                    <a:path w="139" h="120">
                      <a:moveTo>
                        <a:pt x="0" y="120"/>
                      </a:moveTo>
                      <a:lnTo>
                        <a:pt x="2" y="47"/>
                      </a:lnTo>
                      <a:lnTo>
                        <a:pt x="139" y="0"/>
                      </a:lnTo>
                      <a:lnTo>
                        <a:pt x="139" y="72"/>
                      </a:lnTo>
                      <a:lnTo>
                        <a:pt x="0" y="120"/>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22" name="Freeform 106"/>
                <p:cNvSpPr>
                  <a:spLocks/>
                </p:cNvSpPr>
                <p:nvPr/>
              </p:nvSpPr>
              <p:spPr bwMode="auto">
                <a:xfrm>
                  <a:off x="4706" y="624"/>
                  <a:ext cx="139" cy="120"/>
                </a:xfrm>
                <a:custGeom>
                  <a:avLst/>
                  <a:gdLst>
                    <a:gd name="T0" fmla="*/ 0 w 139"/>
                    <a:gd name="T1" fmla="*/ 120 h 120"/>
                    <a:gd name="T2" fmla="*/ 2 w 139"/>
                    <a:gd name="T3" fmla="*/ 47 h 120"/>
                    <a:gd name="T4" fmla="*/ 139 w 139"/>
                    <a:gd name="T5" fmla="*/ 0 h 120"/>
                    <a:gd name="T6" fmla="*/ 139 w 139"/>
                    <a:gd name="T7" fmla="*/ 72 h 120"/>
                    <a:gd name="T8" fmla="*/ 0 w 139"/>
                    <a:gd name="T9" fmla="*/ 120 h 120"/>
                  </a:gdLst>
                  <a:ahLst/>
                  <a:cxnLst>
                    <a:cxn ang="0">
                      <a:pos x="T0" y="T1"/>
                    </a:cxn>
                    <a:cxn ang="0">
                      <a:pos x="T2" y="T3"/>
                    </a:cxn>
                    <a:cxn ang="0">
                      <a:pos x="T4" y="T5"/>
                    </a:cxn>
                    <a:cxn ang="0">
                      <a:pos x="T6" y="T7"/>
                    </a:cxn>
                    <a:cxn ang="0">
                      <a:pos x="T8" y="T9"/>
                    </a:cxn>
                  </a:cxnLst>
                  <a:rect l="0" t="0" r="r" b="b"/>
                  <a:pathLst>
                    <a:path w="139" h="120">
                      <a:moveTo>
                        <a:pt x="0" y="120"/>
                      </a:moveTo>
                      <a:lnTo>
                        <a:pt x="2" y="47"/>
                      </a:lnTo>
                      <a:lnTo>
                        <a:pt x="139" y="0"/>
                      </a:lnTo>
                      <a:lnTo>
                        <a:pt x="139" y="72"/>
                      </a:lnTo>
                      <a:lnTo>
                        <a:pt x="0" y="120"/>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grpSp>
          <p:grpSp>
            <p:nvGrpSpPr>
              <p:cNvPr id="418923" name="Group 107"/>
              <p:cNvGrpSpPr>
                <a:grpSpLocks/>
              </p:cNvGrpSpPr>
              <p:nvPr/>
            </p:nvGrpSpPr>
            <p:grpSpPr bwMode="auto">
              <a:xfrm>
                <a:off x="4512" y="1248"/>
                <a:ext cx="448" cy="531"/>
                <a:chOff x="4113" y="1047"/>
                <a:chExt cx="448" cy="531"/>
              </a:xfrm>
            </p:grpSpPr>
            <p:sp>
              <p:nvSpPr>
                <p:cNvPr id="418924" name="Oval 108"/>
                <p:cNvSpPr>
                  <a:spLocks noChangeArrowheads="1"/>
                </p:cNvSpPr>
                <p:nvPr/>
              </p:nvSpPr>
              <p:spPr bwMode="auto">
                <a:xfrm>
                  <a:off x="4210" y="1506"/>
                  <a:ext cx="288" cy="72"/>
                </a:xfrm>
                <a:prstGeom prst="ellipse">
                  <a:avLst/>
                </a:prstGeom>
                <a:gradFill rotWithShape="1">
                  <a:gsLst>
                    <a:gs pos="0">
                      <a:schemeClr val="bg2"/>
                    </a:gs>
                    <a:gs pos="100000">
                      <a:schemeClr val="tx1"/>
                    </a:gs>
                  </a:gsLst>
                  <a:lin ang="2700000" scaled="1"/>
                </a:gradFill>
                <a:ln>
                  <a:noFill/>
                </a:ln>
                <a:effectLst/>
                <a:extLst>
                  <a:ext uri="{91240B29-F687-4F45-9708-019B960494DF}">
                    <a14:hiddenLine xmlns:a14="http://schemas.microsoft.com/office/drawing/2010/main" w="9525" algn="ctr">
                      <a:solidFill>
                        <a:srgbClr val="5579A9"/>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25" name="Freeform 109"/>
                <p:cNvSpPr>
                  <a:spLocks/>
                </p:cNvSpPr>
                <p:nvPr/>
              </p:nvSpPr>
              <p:spPr bwMode="auto">
                <a:xfrm>
                  <a:off x="4128" y="1056"/>
                  <a:ext cx="431" cy="509"/>
                </a:xfrm>
                <a:custGeom>
                  <a:avLst/>
                  <a:gdLst>
                    <a:gd name="T0" fmla="*/ 3 w 431"/>
                    <a:gd name="T1" fmla="*/ 509 h 509"/>
                    <a:gd name="T2" fmla="*/ 0 w 431"/>
                    <a:gd name="T3" fmla="*/ 59 h 509"/>
                    <a:gd name="T4" fmla="*/ 431 w 431"/>
                    <a:gd name="T5" fmla="*/ 0 h 509"/>
                    <a:gd name="T6" fmla="*/ 431 w 431"/>
                    <a:gd name="T7" fmla="*/ 430 h 509"/>
                    <a:gd name="T8" fmla="*/ 3 w 431"/>
                    <a:gd name="T9" fmla="*/ 509 h 509"/>
                  </a:gdLst>
                  <a:ahLst/>
                  <a:cxnLst>
                    <a:cxn ang="0">
                      <a:pos x="T0" y="T1"/>
                    </a:cxn>
                    <a:cxn ang="0">
                      <a:pos x="T2" y="T3"/>
                    </a:cxn>
                    <a:cxn ang="0">
                      <a:pos x="T4" y="T5"/>
                    </a:cxn>
                    <a:cxn ang="0">
                      <a:pos x="T6" y="T7"/>
                    </a:cxn>
                    <a:cxn ang="0">
                      <a:pos x="T8" y="T9"/>
                    </a:cxn>
                  </a:cxnLst>
                  <a:rect l="0" t="0" r="r" b="b"/>
                  <a:pathLst>
                    <a:path w="431" h="509">
                      <a:moveTo>
                        <a:pt x="3" y="509"/>
                      </a:moveTo>
                      <a:lnTo>
                        <a:pt x="0" y="59"/>
                      </a:lnTo>
                      <a:lnTo>
                        <a:pt x="431" y="0"/>
                      </a:lnTo>
                      <a:lnTo>
                        <a:pt x="431" y="430"/>
                      </a:lnTo>
                      <a:lnTo>
                        <a:pt x="3" y="509"/>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26" name="Freeform 110"/>
                <p:cNvSpPr>
                  <a:spLocks/>
                </p:cNvSpPr>
                <p:nvPr/>
              </p:nvSpPr>
              <p:spPr bwMode="auto">
                <a:xfrm>
                  <a:off x="4161" y="1091"/>
                  <a:ext cx="363" cy="427"/>
                </a:xfrm>
                <a:custGeom>
                  <a:avLst/>
                  <a:gdLst>
                    <a:gd name="T0" fmla="*/ 8 w 363"/>
                    <a:gd name="T1" fmla="*/ 427 h 427"/>
                    <a:gd name="T2" fmla="*/ 0 w 363"/>
                    <a:gd name="T3" fmla="*/ 55 h 427"/>
                    <a:gd name="T4" fmla="*/ 363 w 363"/>
                    <a:gd name="T5" fmla="*/ 0 h 427"/>
                    <a:gd name="T6" fmla="*/ 362 w 363"/>
                    <a:gd name="T7" fmla="*/ 361 h 427"/>
                    <a:gd name="T8" fmla="*/ 8 w 363"/>
                    <a:gd name="T9" fmla="*/ 427 h 427"/>
                  </a:gdLst>
                  <a:ahLst/>
                  <a:cxnLst>
                    <a:cxn ang="0">
                      <a:pos x="T0" y="T1"/>
                    </a:cxn>
                    <a:cxn ang="0">
                      <a:pos x="T2" y="T3"/>
                    </a:cxn>
                    <a:cxn ang="0">
                      <a:pos x="T4" y="T5"/>
                    </a:cxn>
                    <a:cxn ang="0">
                      <a:pos x="T6" y="T7"/>
                    </a:cxn>
                    <a:cxn ang="0">
                      <a:pos x="T8" y="T9"/>
                    </a:cxn>
                  </a:cxnLst>
                  <a:rect l="0" t="0" r="r" b="b"/>
                  <a:pathLst>
                    <a:path w="363" h="427">
                      <a:moveTo>
                        <a:pt x="8" y="427"/>
                      </a:moveTo>
                      <a:lnTo>
                        <a:pt x="0" y="55"/>
                      </a:lnTo>
                      <a:lnTo>
                        <a:pt x="363" y="0"/>
                      </a:lnTo>
                      <a:lnTo>
                        <a:pt x="362" y="361"/>
                      </a:lnTo>
                      <a:lnTo>
                        <a:pt x="8" y="427"/>
                      </a:lnTo>
                      <a:close/>
                    </a:path>
                  </a:pathLst>
                </a:custGeom>
                <a:gradFill rotWithShape="1">
                  <a:gsLst>
                    <a:gs pos="0">
                      <a:schemeClr val="bg1"/>
                    </a:gs>
                    <a:gs pos="100000">
                      <a:srgbClr val="4BADB5"/>
                    </a:gs>
                  </a:gsLst>
                  <a:lin ang="18900000" scaled="1"/>
                </a:gradFill>
                <a:ln w="317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27" name="Freeform 111"/>
                <p:cNvSpPr>
                  <a:spLocks/>
                </p:cNvSpPr>
                <p:nvPr/>
              </p:nvSpPr>
              <p:spPr bwMode="auto">
                <a:xfrm>
                  <a:off x="4113" y="1107"/>
                  <a:ext cx="18" cy="455"/>
                </a:xfrm>
                <a:custGeom>
                  <a:avLst/>
                  <a:gdLst>
                    <a:gd name="T0" fmla="*/ 18 w 18"/>
                    <a:gd name="T1" fmla="*/ 455 h 455"/>
                    <a:gd name="T2" fmla="*/ 14 w 18"/>
                    <a:gd name="T3" fmla="*/ 8 h 455"/>
                    <a:gd name="T4" fmla="*/ 0 w 18"/>
                    <a:gd name="T5" fmla="*/ 0 h 455"/>
                    <a:gd name="T6" fmla="*/ 2 w 18"/>
                    <a:gd name="T7" fmla="*/ 440 h 455"/>
                    <a:gd name="T8" fmla="*/ 18 w 18"/>
                    <a:gd name="T9" fmla="*/ 455 h 455"/>
                  </a:gdLst>
                  <a:ahLst/>
                  <a:cxnLst>
                    <a:cxn ang="0">
                      <a:pos x="T0" y="T1"/>
                    </a:cxn>
                    <a:cxn ang="0">
                      <a:pos x="T2" y="T3"/>
                    </a:cxn>
                    <a:cxn ang="0">
                      <a:pos x="T4" y="T5"/>
                    </a:cxn>
                    <a:cxn ang="0">
                      <a:pos x="T6" y="T7"/>
                    </a:cxn>
                    <a:cxn ang="0">
                      <a:pos x="T8" y="T9"/>
                    </a:cxn>
                  </a:cxnLst>
                  <a:rect l="0" t="0" r="r" b="b"/>
                  <a:pathLst>
                    <a:path w="18" h="455">
                      <a:moveTo>
                        <a:pt x="18" y="455"/>
                      </a:moveTo>
                      <a:lnTo>
                        <a:pt x="14" y="8"/>
                      </a:lnTo>
                      <a:lnTo>
                        <a:pt x="0" y="0"/>
                      </a:lnTo>
                      <a:lnTo>
                        <a:pt x="2" y="440"/>
                      </a:lnTo>
                      <a:lnTo>
                        <a:pt x="18" y="455"/>
                      </a:lnTo>
                      <a:close/>
                    </a:path>
                  </a:pathLst>
                </a:custGeom>
                <a:gradFill rotWithShape="1">
                  <a:gsLst>
                    <a:gs pos="0">
                      <a:schemeClr val="bg2"/>
                    </a:gs>
                    <a:gs pos="100000">
                      <a:schemeClr val="tx1"/>
                    </a:gs>
                  </a:gsLst>
                  <a:lin ang="27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28" name="Freeform 112"/>
                <p:cNvSpPr>
                  <a:spLocks/>
                </p:cNvSpPr>
                <p:nvPr/>
              </p:nvSpPr>
              <p:spPr bwMode="auto">
                <a:xfrm>
                  <a:off x="4113" y="1047"/>
                  <a:ext cx="448" cy="69"/>
                </a:xfrm>
                <a:custGeom>
                  <a:avLst/>
                  <a:gdLst>
                    <a:gd name="T0" fmla="*/ 14 w 448"/>
                    <a:gd name="T1" fmla="*/ 69 h 69"/>
                    <a:gd name="T2" fmla="*/ 448 w 448"/>
                    <a:gd name="T3" fmla="*/ 7 h 69"/>
                    <a:gd name="T4" fmla="*/ 423 w 448"/>
                    <a:gd name="T5" fmla="*/ 0 h 69"/>
                    <a:gd name="T6" fmla="*/ 0 w 448"/>
                    <a:gd name="T7" fmla="*/ 62 h 69"/>
                    <a:gd name="T8" fmla="*/ 14 w 448"/>
                    <a:gd name="T9" fmla="*/ 69 h 69"/>
                  </a:gdLst>
                  <a:ahLst/>
                  <a:cxnLst>
                    <a:cxn ang="0">
                      <a:pos x="T0" y="T1"/>
                    </a:cxn>
                    <a:cxn ang="0">
                      <a:pos x="T2" y="T3"/>
                    </a:cxn>
                    <a:cxn ang="0">
                      <a:pos x="T4" y="T5"/>
                    </a:cxn>
                    <a:cxn ang="0">
                      <a:pos x="T6" y="T7"/>
                    </a:cxn>
                    <a:cxn ang="0">
                      <a:pos x="T8" y="T9"/>
                    </a:cxn>
                  </a:cxnLst>
                  <a:rect l="0" t="0" r="r" b="b"/>
                  <a:pathLst>
                    <a:path w="448" h="69">
                      <a:moveTo>
                        <a:pt x="14" y="69"/>
                      </a:moveTo>
                      <a:lnTo>
                        <a:pt x="448" y="7"/>
                      </a:lnTo>
                      <a:lnTo>
                        <a:pt x="423" y="0"/>
                      </a:lnTo>
                      <a:lnTo>
                        <a:pt x="0" y="62"/>
                      </a:lnTo>
                      <a:lnTo>
                        <a:pt x="14" y="69"/>
                      </a:lnTo>
                      <a:close/>
                    </a:path>
                  </a:pathLst>
                </a:custGeom>
                <a:gradFill rotWithShape="1">
                  <a:gsLst>
                    <a:gs pos="0">
                      <a:srgbClr val="DDDDDD"/>
                    </a:gs>
                    <a:gs pos="100000">
                      <a:schemeClr val="bg2"/>
                    </a:gs>
                  </a:gsLst>
                  <a:lin ang="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grpSp>
        </p:grpSp>
      </p:grpSp>
      <p:sp>
        <p:nvSpPr>
          <p:cNvPr id="418929" name="Text Box 113"/>
          <p:cNvSpPr txBox="1">
            <a:spLocks noChangeArrowheads="1"/>
          </p:cNvSpPr>
          <p:nvPr/>
        </p:nvSpPr>
        <p:spPr bwMode="auto">
          <a:xfrm>
            <a:off x="2905125" y="2390775"/>
            <a:ext cx="4476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sz="1000">
                <a:latin typeface="Arial Narrow" pitchFamily="34" charset="0"/>
              </a:rPr>
              <a:t>100%</a:t>
            </a:r>
          </a:p>
        </p:txBody>
      </p:sp>
      <p:grpSp>
        <p:nvGrpSpPr>
          <p:cNvPr id="418930" name="Group 114"/>
          <p:cNvGrpSpPr>
            <a:grpSpLocks/>
          </p:cNvGrpSpPr>
          <p:nvPr/>
        </p:nvGrpSpPr>
        <p:grpSpPr bwMode="auto">
          <a:xfrm>
            <a:off x="7705725" y="4800600"/>
            <a:ext cx="371475" cy="533400"/>
            <a:chOff x="3750" y="3024"/>
            <a:chExt cx="368" cy="445"/>
          </a:xfrm>
        </p:grpSpPr>
        <p:grpSp>
          <p:nvGrpSpPr>
            <p:cNvPr id="418931" name="Group 115"/>
            <p:cNvGrpSpPr>
              <a:grpSpLocks/>
            </p:cNvGrpSpPr>
            <p:nvPr/>
          </p:nvGrpSpPr>
          <p:grpSpPr bwMode="auto">
            <a:xfrm>
              <a:off x="3792" y="3024"/>
              <a:ext cx="326" cy="253"/>
              <a:chOff x="3744" y="1056"/>
              <a:chExt cx="392" cy="305"/>
            </a:xfrm>
          </p:grpSpPr>
          <p:sp>
            <p:nvSpPr>
              <p:cNvPr id="418932" name="Rectangle 116"/>
              <p:cNvSpPr>
                <a:spLocks noChangeArrowheads="1"/>
              </p:cNvSpPr>
              <p:nvPr/>
            </p:nvSpPr>
            <p:spPr bwMode="auto">
              <a:xfrm flipH="1">
                <a:off x="3744" y="1056"/>
                <a:ext cx="392" cy="305"/>
              </a:xfrm>
              <a:prstGeom prst="rect">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933" name="Freeform 117"/>
              <p:cNvSpPr>
                <a:spLocks/>
              </p:cNvSpPr>
              <p:nvPr/>
            </p:nvSpPr>
            <p:spPr bwMode="auto">
              <a:xfrm>
                <a:off x="3792" y="1104"/>
                <a:ext cx="288" cy="198"/>
              </a:xfrm>
              <a:custGeom>
                <a:avLst/>
                <a:gdLst>
                  <a:gd name="T0" fmla="*/ 0 w 288"/>
                  <a:gd name="T1" fmla="*/ 198 h 198"/>
                  <a:gd name="T2" fmla="*/ 96 w 288"/>
                  <a:gd name="T3" fmla="*/ 54 h 198"/>
                  <a:gd name="T4" fmla="*/ 144 w 288"/>
                  <a:gd name="T5" fmla="*/ 150 h 198"/>
                  <a:gd name="T6" fmla="*/ 192 w 288"/>
                  <a:gd name="T7" fmla="*/ 54 h 198"/>
                  <a:gd name="T8" fmla="*/ 240 w 288"/>
                  <a:gd name="T9" fmla="*/ 102 h 198"/>
                  <a:gd name="T10" fmla="*/ 288 w 288"/>
                  <a:gd name="T11" fmla="*/ 6 h 198"/>
                  <a:gd name="T12" fmla="*/ 288 w 288"/>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288" h="198">
                    <a:moveTo>
                      <a:pt x="0" y="198"/>
                    </a:moveTo>
                    <a:lnTo>
                      <a:pt x="96" y="54"/>
                    </a:lnTo>
                    <a:lnTo>
                      <a:pt x="144" y="150"/>
                    </a:lnTo>
                    <a:lnTo>
                      <a:pt x="192" y="54"/>
                    </a:lnTo>
                    <a:lnTo>
                      <a:pt x="240" y="102"/>
                    </a:lnTo>
                    <a:lnTo>
                      <a:pt x="288" y="6"/>
                    </a:lnTo>
                    <a:lnTo>
                      <a:pt x="288" y="0"/>
                    </a:lnTo>
                  </a:path>
                </a:pathLst>
              </a:custGeom>
              <a:noFill/>
              <a:ln w="28575" cmpd="sng">
                <a:solidFill>
                  <a:srgbClr val="FF33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8934" name="Freeform 118"/>
            <p:cNvSpPr>
              <a:spLocks noEditPoints="1"/>
            </p:cNvSpPr>
            <p:nvPr/>
          </p:nvSpPr>
          <p:spPr bwMode="auto">
            <a:xfrm flipH="1">
              <a:off x="3936" y="3216"/>
              <a:ext cx="94" cy="253"/>
            </a:xfrm>
            <a:custGeom>
              <a:avLst/>
              <a:gdLst>
                <a:gd name="T0" fmla="*/ 140 w 257"/>
                <a:gd name="T1" fmla="*/ 347 h 364"/>
                <a:gd name="T2" fmla="*/ 161 w 257"/>
                <a:gd name="T3" fmla="*/ 364 h 364"/>
                <a:gd name="T4" fmla="*/ 182 w 257"/>
                <a:gd name="T5" fmla="*/ 364 h 364"/>
                <a:gd name="T6" fmla="*/ 194 w 257"/>
                <a:gd name="T7" fmla="*/ 354 h 364"/>
                <a:gd name="T8" fmla="*/ 204 w 257"/>
                <a:gd name="T9" fmla="*/ 347 h 364"/>
                <a:gd name="T10" fmla="*/ 204 w 257"/>
                <a:gd name="T11" fmla="*/ 107 h 364"/>
                <a:gd name="T12" fmla="*/ 213 w 257"/>
                <a:gd name="T13" fmla="*/ 205 h 364"/>
                <a:gd name="T14" fmla="*/ 225 w 257"/>
                <a:gd name="T15" fmla="*/ 213 h 364"/>
                <a:gd name="T16" fmla="*/ 236 w 257"/>
                <a:gd name="T17" fmla="*/ 220 h 364"/>
                <a:gd name="T18" fmla="*/ 248 w 257"/>
                <a:gd name="T19" fmla="*/ 213 h 364"/>
                <a:gd name="T20" fmla="*/ 257 w 257"/>
                <a:gd name="T21" fmla="*/ 205 h 364"/>
                <a:gd name="T22" fmla="*/ 257 w 257"/>
                <a:gd name="T23" fmla="*/ 84 h 364"/>
                <a:gd name="T24" fmla="*/ 248 w 257"/>
                <a:gd name="T25" fmla="*/ 77 h 364"/>
                <a:gd name="T26" fmla="*/ 21 w 257"/>
                <a:gd name="T27" fmla="*/ 77 h 364"/>
                <a:gd name="T28" fmla="*/ 12 w 257"/>
                <a:gd name="T29" fmla="*/ 84 h 364"/>
                <a:gd name="T30" fmla="*/ 0 w 257"/>
                <a:gd name="T31" fmla="*/ 92 h 364"/>
                <a:gd name="T32" fmla="*/ 0 w 257"/>
                <a:gd name="T33" fmla="*/ 213 h 364"/>
                <a:gd name="T34" fmla="*/ 12 w 257"/>
                <a:gd name="T35" fmla="*/ 220 h 364"/>
                <a:gd name="T36" fmla="*/ 31 w 257"/>
                <a:gd name="T37" fmla="*/ 213 h 364"/>
                <a:gd name="T38" fmla="*/ 42 w 257"/>
                <a:gd name="T39" fmla="*/ 107 h 364"/>
                <a:gd name="T40" fmla="*/ 54 w 257"/>
                <a:gd name="T41" fmla="*/ 341 h 364"/>
                <a:gd name="T42" fmla="*/ 54 w 257"/>
                <a:gd name="T43" fmla="*/ 354 h 364"/>
                <a:gd name="T44" fmla="*/ 65 w 257"/>
                <a:gd name="T45" fmla="*/ 364 h 364"/>
                <a:gd name="T46" fmla="*/ 87 w 257"/>
                <a:gd name="T47" fmla="*/ 364 h 364"/>
                <a:gd name="T48" fmla="*/ 108 w 257"/>
                <a:gd name="T49" fmla="*/ 354 h 364"/>
                <a:gd name="T50" fmla="*/ 117 w 257"/>
                <a:gd name="T51" fmla="*/ 341 h 364"/>
                <a:gd name="T52" fmla="*/ 117 w 257"/>
                <a:gd name="T53" fmla="*/ 213 h 364"/>
                <a:gd name="T54" fmla="*/ 140 w 257"/>
                <a:gd name="T55" fmla="*/ 213 h 364"/>
                <a:gd name="T56" fmla="*/ 140 w 257"/>
                <a:gd name="T57" fmla="*/ 341 h 364"/>
                <a:gd name="T58" fmla="*/ 75 w 257"/>
                <a:gd name="T59" fmla="*/ 31 h 364"/>
                <a:gd name="T60" fmla="*/ 75 w 257"/>
                <a:gd name="T61" fmla="*/ 17 h 364"/>
                <a:gd name="T62" fmla="*/ 87 w 257"/>
                <a:gd name="T63" fmla="*/ 10 h 364"/>
                <a:gd name="T64" fmla="*/ 108 w 257"/>
                <a:gd name="T65" fmla="*/ 0 h 364"/>
                <a:gd name="T66" fmla="*/ 129 w 257"/>
                <a:gd name="T67" fmla="*/ 0 h 364"/>
                <a:gd name="T68" fmla="*/ 150 w 257"/>
                <a:gd name="T69" fmla="*/ 0 h 364"/>
                <a:gd name="T70" fmla="*/ 171 w 257"/>
                <a:gd name="T71" fmla="*/ 10 h 364"/>
                <a:gd name="T72" fmla="*/ 182 w 257"/>
                <a:gd name="T73" fmla="*/ 17 h 364"/>
                <a:gd name="T74" fmla="*/ 182 w 257"/>
                <a:gd name="T75" fmla="*/ 31 h 364"/>
                <a:gd name="T76" fmla="*/ 182 w 257"/>
                <a:gd name="T77" fmla="*/ 46 h 364"/>
                <a:gd name="T78" fmla="*/ 171 w 257"/>
                <a:gd name="T79" fmla="*/ 54 h 364"/>
                <a:gd name="T80" fmla="*/ 161 w 257"/>
                <a:gd name="T81" fmla="*/ 61 h 364"/>
                <a:gd name="T82" fmla="*/ 150 w 257"/>
                <a:gd name="T83" fmla="*/ 69 h 364"/>
                <a:gd name="T84" fmla="*/ 129 w 257"/>
                <a:gd name="T85" fmla="*/ 69 h 364"/>
                <a:gd name="T86" fmla="*/ 108 w 257"/>
                <a:gd name="T87" fmla="*/ 69 h 364"/>
                <a:gd name="T88" fmla="*/ 96 w 257"/>
                <a:gd name="T89" fmla="*/ 61 h 364"/>
                <a:gd name="T90" fmla="*/ 87 w 257"/>
                <a:gd name="T91" fmla="*/ 54 h 364"/>
                <a:gd name="T92" fmla="*/ 75 w 257"/>
                <a:gd name="T93" fmla="*/ 4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 h="364">
                  <a:moveTo>
                    <a:pt x="140" y="341"/>
                  </a:moveTo>
                  <a:lnTo>
                    <a:pt x="140" y="347"/>
                  </a:lnTo>
                  <a:lnTo>
                    <a:pt x="150" y="354"/>
                  </a:lnTo>
                  <a:lnTo>
                    <a:pt x="161" y="364"/>
                  </a:lnTo>
                  <a:lnTo>
                    <a:pt x="171" y="364"/>
                  </a:lnTo>
                  <a:lnTo>
                    <a:pt x="182" y="364"/>
                  </a:lnTo>
                  <a:lnTo>
                    <a:pt x="194" y="364"/>
                  </a:lnTo>
                  <a:lnTo>
                    <a:pt x="194" y="354"/>
                  </a:lnTo>
                  <a:lnTo>
                    <a:pt x="204" y="354"/>
                  </a:lnTo>
                  <a:lnTo>
                    <a:pt x="204" y="347"/>
                  </a:lnTo>
                  <a:lnTo>
                    <a:pt x="204" y="341"/>
                  </a:lnTo>
                  <a:lnTo>
                    <a:pt x="204" y="107"/>
                  </a:lnTo>
                  <a:lnTo>
                    <a:pt x="213" y="107"/>
                  </a:lnTo>
                  <a:lnTo>
                    <a:pt x="213" y="205"/>
                  </a:lnTo>
                  <a:lnTo>
                    <a:pt x="225" y="205"/>
                  </a:lnTo>
                  <a:lnTo>
                    <a:pt x="225" y="213"/>
                  </a:lnTo>
                  <a:lnTo>
                    <a:pt x="236" y="213"/>
                  </a:lnTo>
                  <a:lnTo>
                    <a:pt x="236" y="220"/>
                  </a:lnTo>
                  <a:lnTo>
                    <a:pt x="248" y="220"/>
                  </a:lnTo>
                  <a:lnTo>
                    <a:pt x="248" y="213"/>
                  </a:lnTo>
                  <a:lnTo>
                    <a:pt x="257" y="213"/>
                  </a:lnTo>
                  <a:lnTo>
                    <a:pt x="257" y="205"/>
                  </a:lnTo>
                  <a:lnTo>
                    <a:pt x="257" y="92"/>
                  </a:lnTo>
                  <a:lnTo>
                    <a:pt x="257" y="84"/>
                  </a:lnTo>
                  <a:lnTo>
                    <a:pt x="248" y="84"/>
                  </a:lnTo>
                  <a:lnTo>
                    <a:pt x="248" y="77"/>
                  </a:lnTo>
                  <a:lnTo>
                    <a:pt x="236" y="77"/>
                  </a:lnTo>
                  <a:lnTo>
                    <a:pt x="21" y="77"/>
                  </a:lnTo>
                  <a:lnTo>
                    <a:pt x="12" y="77"/>
                  </a:lnTo>
                  <a:lnTo>
                    <a:pt x="12" y="84"/>
                  </a:lnTo>
                  <a:lnTo>
                    <a:pt x="0" y="84"/>
                  </a:lnTo>
                  <a:lnTo>
                    <a:pt x="0" y="92"/>
                  </a:lnTo>
                  <a:lnTo>
                    <a:pt x="0" y="205"/>
                  </a:lnTo>
                  <a:lnTo>
                    <a:pt x="0" y="213"/>
                  </a:lnTo>
                  <a:lnTo>
                    <a:pt x="12" y="213"/>
                  </a:lnTo>
                  <a:lnTo>
                    <a:pt x="12" y="220"/>
                  </a:lnTo>
                  <a:lnTo>
                    <a:pt x="21" y="220"/>
                  </a:lnTo>
                  <a:lnTo>
                    <a:pt x="31" y="213"/>
                  </a:lnTo>
                  <a:lnTo>
                    <a:pt x="42" y="205"/>
                  </a:lnTo>
                  <a:lnTo>
                    <a:pt x="42" y="107"/>
                  </a:lnTo>
                  <a:lnTo>
                    <a:pt x="54" y="107"/>
                  </a:lnTo>
                  <a:lnTo>
                    <a:pt x="54" y="341"/>
                  </a:lnTo>
                  <a:lnTo>
                    <a:pt x="54" y="347"/>
                  </a:lnTo>
                  <a:lnTo>
                    <a:pt x="54" y="354"/>
                  </a:lnTo>
                  <a:lnTo>
                    <a:pt x="65" y="354"/>
                  </a:lnTo>
                  <a:lnTo>
                    <a:pt x="65" y="364"/>
                  </a:lnTo>
                  <a:lnTo>
                    <a:pt x="75" y="364"/>
                  </a:lnTo>
                  <a:lnTo>
                    <a:pt x="87" y="364"/>
                  </a:lnTo>
                  <a:lnTo>
                    <a:pt x="96" y="364"/>
                  </a:lnTo>
                  <a:lnTo>
                    <a:pt x="108" y="354"/>
                  </a:lnTo>
                  <a:lnTo>
                    <a:pt x="117" y="347"/>
                  </a:lnTo>
                  <a:lnTo>
                    <a:pt x="117" y="341"/>
                  </a:lnTo>
                  <a:lnTo>
                    <a:pt x="117" y="220"/>
                  </a:lnTo>
                  <a:lnTo>
                    <a:pt x="117" y="213"/>
                  </a:lnTo>
                  <a:lnTo>
                    <a:pt x="129" y="213"/>
                  </a:lnTo>
                  <a:lnTo>
                    <a:pt x="140" y="213"/>
                  </a:lnTo>
                  <a:lnTo>
                    <a:pt x="140" y="220"/>
                  </a:lnTo>
                  <a:lnTo>
                    <a:pt x="140" y="341"/>
                  </a:lnTo>
                  <a:close/>
                  <a:moveTo>
                    <a:pt x="75" y="38"/>
                  </a:moveTo>
                  <a:lnTo>
                    <a:pt x="75" y="31"/>
                  </a:lnTo>
                  <a:lnTo>
                    <a:pt x="75" y="23"/>
                  </a:lnTo>
                  <a:lnTo>
                    <a:pt x="75" y="17"/>
                  </a:lnTo>
                  <a:lnTo>
                    <a:pt x="87" y="17"/>
                  </a:lnTo>
                  <a:lnTo>
                    <a:pt x="87" y="10"/>
                  </a:lnTo>
                  <a:lnTo>
                    <a:pt x="96" y="10"/>
                  </a:lnTo>
                  <a:lnTo>
                    <a:pt x="108" y="0"/>
                  </a:lnTo>
                  <a:lnTo>
                    <a:pt x="117" y="0"/>
                  </a:lnTo>
                  <a:lnTo>
                    <a:pt x="129" y="0"/>
                  </a:lnTo>
                  <a:lnTo>
                    <a:pt x="140" y="0"/>
                  </a:lnTo>
                  <a:lnTo>
                    <a:pt x="150" y="0"/>
                  </a:lnTo>
                  <a:lnTo>
                    <a:pt x="161" y="10"/>
                  </a:lnTo>
                  <a:lnTo>
                    <a:pt x="171" y="10"/>
                  </a:lnTo>
                  <a:lnTo>
                    <a:pt x="171" y="17"/>
                  </a:lnTo>
                  <a:lnTo>
                    <a:pt x="182" y="17"/>
                  </a:lnTo>
                  <a:lnTo>
                    <a:pt x="182" y="23"/>
                  </a:lnTo>
                  <a:lnTo>
                    <a:pt x="182" y="31"/>
                  </a:lnTo>
                  <a:lnTo>
                    <a:pt x="182" y="38"/>
                  </a:lnTo>
                  <a:lnTo>
                    <a:pt x="182" y="46"/>
                  </a:lnTo>
                  <a:lnTo>
                    <a:pt x="182" y="54"/>
                  </a:lnTo>
                  <a:lnTo>
                    <a:pt x="171" y="54"/>
                  </a:lnTo>
                  <a:lnTo>
                    <a:pt x="171" y="61"/>
                  </a:lnTo>
                  <a:lnTo>
                    <a:pt x="161" y="61"/>
                  </a:lnTo>
                  <a:lnTo>
                    <a:pt x="161" y="69"/>
                  </a:lnTo>
                  <a:lnTo>
                    <a:pt x="150" y="69"/>
                  </a:lnTo>
                  <a:lnTo>
                    <a:pt x="140" y="69"/>
                  </a:lnTo>
                  <a:lnTo>
                    <a:pt x="129" y="69"/>
                  </a:lnTo>
                  <a:lnTo>
                    <a:pt x="117" y="69"/>
                  </a:lnTo>
                  <a:lnTo>
                    <a:pt x="108" y="69"/>
                  </a:lnTo>
                  <a:lnTo>
                    <a:pt x="96" y="69"/>
                  </a:lnTo>
                  <a:lnTo>
                    <a:pt x="96" y="61"/>
                  </a:lnTo>
                  <a:lnTo>
                    <a:pt x="87" y="61"/>
                  </a:lnTo>
                  <a:lnTo>
                    <a:pt x="87" y="54"/>
                  </a:lnTo>
                  <a:lnTo>
                    <a:pt x="75" y="54"/>
                  </a:lnTo>
                  <a:lnTo>
                    <a:pt x="75" y="46"/>
                  </a:lnTo>
                  <a:lnTo>
                    <a:pt x="75" y="38"/>
                  </a:lnTo>
                  <a:close/>
                </a:path>
              </a:pathLst>
            </a:custGeom>
            <a:gradFill rotWithShape="1">
              <a:gsLst>
                <a:gs pos="0">
                  <a:srgbClr val="669900"/>
                </a:gs>
                <a:gs pos="100000">
                  <a:srgbClr val="DEDC86"/>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35" name="Freeform 119"/>
            <p:cNvSpPr>
              <a:spLocks noEditPoints="1"/>
            </p:cNvSpPr>
            <p:nvPr/>
          </p:nvSpPr>
          <p:spPr bwMode="auto">
            <a:xfrm flipH="1">
              <a:off x="3750" y="3147"/>
              <a:ext cx="110" cy="299"/>
            </a:xfrm>
            <a:custGeom>
              <a:avLst/>
              <a:gdLst>
                <a:gd name="T0" fmla="*/ 140 w 257"/>
                <a:gd name="T1" fmla="*/ 347 h 364"/>
                <a:gd name="T2" fmla="*/ 161 w 257"/>
                <a:gd name="T3" fmla="*/ 364 h 364"/>
                <a:gd name="T4" fmla="*/ 182 w 257"/>
                <a:gd name="T5" fmla="*/ 364 h 364"/>
                <a:gd name="T6" fmla="*/ 194 w 257"/>
                <a:gd name="T7" fmla="*/ 354 h 364"/>
                <a:gd name="T8" fmla="*/ 204 w 257"/>
                <a:gd name="T9" fmla="*/ 347 h 364"/>
                <a:gd name="T10" fmla="*/ 204 w 257"/>
                <a:gd name="T11" fmla="*/ 107 h 364"/>
                <a:gd name="T12" fmla="*/ 213 w 257"/>
                <a:gd name="T13" fmla="*/ 205 h 364"/>
                <a:gd name="T14" fmla="*/ 225 w 257"/>
                <a:gd name="T15" fmla="*/ 213 h 364"/>
                <a:gd name="T16" fmla="*/ 236 w 257"/>
                <a:gd name="T17" fmla="*/ 220 h 364"/>
                <a:gd name="T18" fmla="*/ 248 w 257"/>
                <a:gd name="T19" fmla="*/ 213 h 364"/>
                <a:gd name="T20" fmla="*/ 257 w 257"/>
                <a:gd name="T21" fmla="*/ 205 h 364"/>
                <a:gd name="T22" fmla="*/ 257 w 257"/>
                <a:gd name="T23" fmla="*/ 84 h 364"/>
                <a:gd name="T24" fmla="*/ 248 w 257"/>
                <a:gd name="T25" fmla="*/ 77 h 364"/>
                <a:gd name="T26" fmla="*/ 21 w 257"/>
                <a:gd name="T27" fmla="*/ 77 h 364"/>
                <a:gd name="T28" fmla="*/ 12 w 257"/>
                <a:gd name="T29" fmla="*/ 84 h 364"/>
                <a:gd name="T30" fmla="*/ 0 w 257"/>
                <a:gd name="T31" fmla="*/ 92 h 364"/>
                <a:gd name="T32" fmla="*/ 0 w 257"/>
                <a:gd name="T33" fmla="*/ 213 h 364"/>
                <a:gd name="T34" fmla="*/ 12 w 257"/>
                <a:gd name="T35" fmla="*/ 220 h 364"/>
                <a:gd name="T36" fmla="*/ 31 w 257"/>
                <a:gd name="T37" fmla="*/ 213 h 364"/>
                <a:gd name="T38" fmla="*/ 42 w 257"/>
                <a:gd name="T39" fmla="*/ 107 h 364"/>
                <a:gd name="T40" fmla="*/ 54 w 257"/>
                <a:gd name="T41" fmla="*/ 341 h 364"/>
                <a:gd name="T42" fmla="*/ 54 w 257"/>
                <a:gd name="T43" fmla="*/ 354 h 364"/>
                <a:gd name="T44" fmla="*/ 65 w 257"/>
                <a:gd name="T45" fmla="*/ 364 h 364"/>
                <a:gd name="T46" fmla="*/ 87 w 257"/>
                <a:gd name="T47" fmla="*/ 364 h 364"/>
                <a:gd name="T48" fmla="*/ 108 w 257"/>
                <a:gd name="T49" fmla="*/ 354 h 364"/>
                <a:gd name="T50" fmla="*/ 117 w 257"/>
                <a:gd name="T51" fmla="*/ 341 h 364"/>
                <a:gd name="T52" fmla="*/ 117 w 257"/>
                <a:gd name="T53" fmla="*/ 213 h 364"/>
                <a:gd name="T54" fmla="*/ 140 w 257"/>
                <a:gd name="T55" fmla="*/ 213 h 364"/>
                <a:gd name="T56" fmla="*/ 140 w 257"/>
                <a:gd name="T57" fmla="*/ 341 h 364"/>
                <a:gd name="T58" fmla="*/ 75 w 257"/>
                <a:gd name="T59" fmla="*/ 31 h 364"/>
                <a:gd name="T60" fmla="*/ 75 w 257"/>
                <a:gd name="T61" fmla="*/ 17 h 364"/>
                <a:gd name="T62" fmla="*/ 87 w 257"/>
                <a:gd name="T63" fmla="*/ 10 h 364"/>
                <a:gd name="T64" fmla="*/ 108 w 257"/>
                <a:gd name="T65" fmla="*/ 0 h 364"/>
                <a:gd name="T66" fmla="*/ 129 w 257"/>
                <a:gd name="T67" fmla="*/ 0 h 364"/>
                <a:gd name="T68" fmla="*/ 150 w 257"/>
                <a:gd name="T69" fmla="*/ 0 h 364"/>
                <a:gd name="T70" fmla="*/ 171 w 257"/>
                <a:gd name="T71" fmla="*/ 10 h 364"/>
                <a:gd name="T72" fmla="*/ 182 w 257"/>
                <a:gd name="T73" fmla="*/ 17 h 364"/>
                <a:gd name="T74" fmla="*/ 182 w 257"/>
                <a:gd name="T75" fmla="*/ 31 h 364"/>
                <a:gd name="T76" fmla="*/ 182 w 257"/>
                <a:gd name="T77" fmla="*/ 46 h 364"/>
                <a:gd name="T78" fmla="*/ 171 w 257"/>
                <a:gd name="T79" fmla="*/ 54 h 364"/>
                <a:gd name="T80" fmla="*/ 161 w 257"/>
                <a:gd name="T81" fmla="*/ 61 h 364"/>
                <a:gd name="T82" fmla="*/ 150 w 257"/>
                <a:gd name="T83" fmla="*/ 69 h 364"/>
                <a:gd name="T84" fmla="*/ 129 w 257"/>
                <a:gd name="T85" fmla="*/ 69 h 364"/>
                <a:gd name="T86" fmla="*/ 108 w 257"/>
                <a:gd name="T87" fmla="*/ 69 h 364"/>
                <a:gd name="T88" fmla="*/ 96 w 257"/>
                <a:gd name="T89" fmla="*/ 61 h 364"/>
                <a:gd name="T90" fmla="*/ 87 w 257"/>
                <a:gd name="T91" fmla="*/ 54 h 364"/>
                <a:gd name="T92" fmla="*/ 75 w 257"/>
                <a:gd name="T93" fmla="*/ 4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 h="364">
                  <a:moveTo>
                    <a:pt x="140" y="341"/>
                  </a:moveTo>
                  <a:lnTo>
                    <a:pt x="140" y="347"/>
                  </a:lnTo>
                  <a:lnTo>
                    <a:pt x="150" y="354"/>
                  </a:lnTo>
                  <a:lnTo>
                    <a:pt x="161" y="364"/>
                  </a:lnTo>
                  <a:lnTo>
                    <a:pt x="171" y="364"/>
                  </a:lnTo>
                  <a:lnTo>
                    <a:pt x="182" y="364"/>
                  </a:lnTo>
                  <a:lnTo>
                    <a:pt x="194" y="364"/>
                  </a:lnTo>
                  <a:lnTo>
                    <a:pt x="194" y="354"/>
                  </a:lnTo>
                  <a:lnTo>
                    <a:pt x="204" y="354"/>
                  </a:lnTo>
                  <a:lnTo>
                    <a:pt x="204" y="347"/>
                  </a:lnTo>
                  <a:lnTo>
                    <a:pt x="204" y="341"/>
                  </a:lnTo>
                  <a:lnTo>
                    <a:pt x="204" y="107"/>
                  </a:lnTo>
                  <a:lnTo>
                    <a:pt x="213" y="107"/>
                  </a:lnTo>
                  <a:lnTo>
                    <a:pt x="213" y="205"/>
                  </a:lnTo>
                  <a:lnTo>
                    <a:pt x="225" y="205"/>
                  </a:lnTo>
                  <a:lnTo>
                    <a:pt x="225" y="213"/>
                  </a:lnTo>
                  <a:lnTo>
                    <a:pt x="236" y="213"/>
                  </a:lnTo>
                  <a:lnTo>
                    <a:pt x="236" y="220"/>
                  </a:lnTo>
                  <a:lnTo>
                    <a:pt x="248" y="220"/>
                  </a:lnTo>
                  <a:lnTo>
                    <a:pt x="248" y="213"/>
                  </a:lnTo>
                  <a:lnTo>
                    <a:pt x="257" y="213"/>
                  </a:lnTo>
                  <a:lnTo>
                    <a:pt x="257" y="205"/>
                  </a:lnTo>
                  <a:lnTo>
                    <a:pt x="257" y="92"/>
                  </a:lnTo>
                  <a:lnTo>
                    <a:pt x="257" y="84"/>
                  </a:lnTo>
                  <a:lnTo>
                    <a:pt x="248" y="84"/>
                  </a:lnTo>
                  <a:lnTo>
                    <a:pt x="248" y="77"/>
                  </a:lnTo>
                  <a:lnTo>
                    <a:pt x="236" y="77"/>
                  </a:lnTo>
                  <a:lnTo>
                    <a:pt x="21" y="77"/>
                  </a:lnTo>
                  <a:lnTo>
                    <a:pt x="12" y="77"/>
                  </a:lnTo>
                  <a:lnTo>
                    <a:pt x="12" y="84"/>
                  </a:lnTo>
                  <a:lnTo>
                    <a:pt x="0" y="84"/>
                  </a:lnTo>
                  <a:lnTo>
                    <a:pt x="0" y="92"/>
                  </a:lnTo>
                  <a:lnTo>
                    <a:pt x="0" y="205"/>
                  </a:lnTo>
                  <a:lnTo>
                    <a:pt x="0" y="213"/>
                  </a:lnTo>
                  <a:lnTo>
                    <a:pt x="12" y="213"/>
                  </a:lnTo>
                  <a:lnTo>
                    <a:pt x="12" y="220"/>
                  </a:lnTo>
                  <a:lnTo>
                    <a:pt x="21" y="220"/>
                  </a:lnTo>
                  <a:lnTo>
                    <a:pt x="31" y="213"/>
                  </a:lnTo>
                  <a:lnTo>
                    <a:pt x="42" y="205"/>
                  </a:lnTo>
                  <a:lnTo>
                    <a:pt x="42" y="107"/>
                  </a:lnTo>
                  <a:lnTo>
                    <a:pt x="54" y="107"/>
                  </a:lnTo>
                  <a:lnTo>
                    <a:pt x="54" y="341"/>
                  </a:lnTo>
                  <a:lnTo>
                    <a:pt x="54" y="347"/>
                  </a:lnTo>
                  <a:lnTo>
                    <a:pt x="54" y="354"/>
                  </a:lnTo>
                  <a:lnTo>
                    <a:pt x="65" y="354"/>
                  </a:lnTo>
                  <a:lnTo>
                    <a:pt x="65" y="364"/>
                  </a:lnTo>
                  <a:lnTo>
                    <a:pt x="75" y="364"/>
                  </a:lnTo>
                  <a:lnTo>
                    <a:pt x="87" y="364"/>
                  </a:lnTo>
                  <a:lnTo>
                    <a:pt x="96" y="364"/>
                  </a:lnTo>
                  <a:lnTo>
                    <a:pt x="108" y="354"/>
                  </a:lnTo>
                  <a:lnTo>
                    <a:pt x="117" y="347"/>
                  </a:lnTo>
                  <a:lnTo>
                    <a:pt x="117" y="341"/>
                  </a:lnTo>
                  <a:lnTo>
                    <a:pt x="117" y="220"/>
                  </a:lnTo>
                  <a:lnTo>
                    <a:pt x="117" y="213"/>
                  </a:lnTo>
                  <a:lnTo>
                    <a:pt x="129" y="213"/>
                  </a:lnTo>
                  <a:lnTo>
                    <a:pt x="140" y="213"/>
                  </a:lnTo>
                  <a:lnTo>
                    <a:pt x="140" y="220"/>
                  </a:lnTo>
                  <a:lnTo>
                    <a:pt x="140" y="341"/>
                  </a:lnTo>
                  <a:close/>
                  <a:moveTo>
                    <a:pt x="75" y="38"/>
                  </a:moveTo>
                  <a:lnTo>
                    <a:pt x="75" y="31"/>
                  </a:lnTo>
                  <a:lnTo>
                    <a:pt x="75" y="23"/>
                  </a:lnTo>
                  <a:lnTo>
                    <a:pt x="75" y="17"/>
                  </a:lnTo>
                  <a:lnTo>
                    <a:pt x="87" y="17"/>
                  </a:lnTo>
                  <a:lnTo>
                    <a:pt x="87" y="10"/>
                  </a:lnTo>
                  <a:lnTo>
                    <a:pt x="96" y="10"/>
                  </a:lnTo>
                  <a:lnTo>
                    <a:pt x="108" y="0"/>
                  </a:lnTo>
                  <a:lnTo>
                    <a:pt x="117" y="0"/>
                  </a:lnTo>
                  <a:lnTo>
                    <a:pt x="129" y="0"/>
                  </a:lnTo>
                  <a:lnTo>
                    <a:pt x="140" y="0"/>
                  </a:lnTo>
                  <a:lnTo>
                    <a:pt x="150" y="0"/>
                  </a:lnTo>
                  <a:lnTo>
                    <a:pt x="161" y="10"/>
                  </a:lnTo>
                  <a:lnTo>
                    <a:pt x="171" y="10"/>
                  </a:lnTo>
                  <a:lnTo>
                    <a:pt x="171" y="17"/>
                  </a:lnTo>
                  <a:lnTo>
                    <a:pt x="182" y="17"/>
                  </a:lnTo>
                  <a:lnTo>
                    <a:pt x="182" y="23"/>
                  </a:lnTo>
                  <a:lnTo>
                    <a:pt x="182" y="31"/>
                  </a:lnTo>
                  <a:lnTo>
                    <a:pt x="182" y="38"/>
                  </a:lnTo>
                  <a:lnTo>
                    <a:pt x="182" y="46"/>
                  </a:lnTo>
                  <a:lnTo>
                    <a:pt x="182" y="54"/>
                  </a:lnTo>
                  <a:lnTo>
                    <a:pt x="171" y="54"/>
                  </a:lnTo>
                  <a:lnTo>
                    <a:pt x="171" y="61"/>
                  </a:lnTo>
                  <a:lnTo>
                    <a:pt x="161" y="61"/>
                  </a:lnTo>
                  <a:lnTo>
                    <a:pt x="161" y="69"/>
                  </a:lnTo>
                  <a:lnTo>
                    <a:pt x="150" y="69"/>
                  </a:lnTo>
                  <a:lnTo>
                    <a:pt x="140" y="69"/>
                  </a:lnTo>
                  <a:lnTo>
                    <a:pt x="129" y="69"/>
                  </a:lnTo>
                  <a:lnTo>
                    <a:pt x="117" y="69"/>
                  </a:lnTo>
                  <a:lnTo>
                    <a:pt x="108" y="69"/>
                  </a:lnTo>
                  <a:lnTo>
                    <a:pt x="96" y="69"/>
                  </a:lnTo>
                  <a:lnTo>
                    <a:pt x="96" y="61"/>
                  </a:lnTo>
                  <a:lnTo>
                    <a:pt x="87" y="61"/>
                  </a:lnTo>
                  <a:lnTo>
                    <a:pt x="87" y="54"/>
                  </a:lnTo>
                  <a:lnTo>
                    <a:pt x="75" y="54"/>
                  </a:lnTo>
                  <a:lnTo>
                    <a:pt x="75" y="46"/>
                  </a:lnTo>
                  <a:lnTo>
                    <a:pt x="75" y="38"/>
                  </a:lnTo>
                  <a:close/>
                </a:path>
              </a:pathLst>
            </a:custGeom>
            <a:solidFill>
              <a:srgbClr val="3366CC"/>
            </a:soli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36" name="Rectangle 120"/>
            <p:cNvSpPr>
              <a:spLocks noChangeArrowheads="1"/>
            </p:cNvSpPr>
            <p:nvPr/>
          </p:nvSpPr>
          <p:spPr bwMode="auto">
            <a:xfrm flipH="1">
              <a:off x="3828" y="3120"/>
              <a:ext cx="60" cy="240"/>
            </a:xfrm>
            <a:prstGeom prst="rect">
              <a:avLst/>
            </a:prstGeom>
            <a:solidFill>
              <a:schemeClr val="bg1"/>
            </a:solidFill>
            <a:ln>
              <a:noFill/>
            </a:ln>
            <a:effectLst/>
            <a:extLst>
              <a:ext uri="{91240B29-F687-4F45-9708-019B960494DF}">
                <a14:hiddenLine xmlns:a14="http://schemas.microsoft.com/office/drawing/2010/main" w="9525">
                  <a:solidFill>
                    <a:srgbClr val="CFCFC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937" name="Rectangle 121"/>
            <p:cNvSpPr>
              <a:spLocks noChangeArrowheads="1"/>
            </p:cNvSpPr>
            <p:nvPr/>
          </p:nvSpPr>
          <p:spPr bwMode="auto">
            <a:xfrm rot="18900000" flipH="1">
              <a:off x="3805" y="3183"/>
              <a:ext cx="108" cy="27"/>
            </a:xfrm>
            <a:prstGeom prst="rect">
              <a:avLst/>
            </a:prstGeom>
            <a:solidFill>
              <a:srgbClr val="3366CC"/>
            </a:solidFill>
            <a:ln>
              <a:noFill/>
            </a:ln>
            <a:effectLst/>
            <a:extLst>
              <a:ext uri="{91240B29-F687-4F45-9708-019B960494DF}">
                <a14:hiddenLine xmlns:a14="http://schemas.microsoft.com/office/drawing/2010/main" w="9525" algn="ctr">
                  <a:solidFill>
                    <a:srgbClr val="5579A9"/>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18938" name="Freeform 122"/>
            <p:cNvSpPr>
              <a:spLocks noEditPoints="1"/>
            </p:cNvSpPr>
            <p:nvPr/>
          </p:nvSpPr>
          <p:spPr bwMode="auto">
            <a:xfrm flipH="1">
              <a:off x="3840" y="3216"/>
              <a:ext cx="94" cy="253"/>
            </a:xfrm>
            <a:custGeom>
              <a:avLst/>
              <a:gdLst>
                <a:gd name="T0" fmla="*/ 140 w 257"/>
                <a:gd name="T1" fmla="*/ 347 h 364"/>
                <a:gd name="T2" fmla="*/ 161 w 257"/>
                <a:gd name="T3" fmla="*/ 364 h 364"/>
                <a:gd name="T4" fmla="*/ 182 w 257"/>
                <a:gd name="T5" fmla="*/ 364 h 364"/>
                <a:gd name="T6" fmla="*/ 194 w 257"/>
                <a:gd name="T7" fmla="*/ 354 h 364"/>
                <a:gd name="T8" fmla="*/ 204 w 257"/>
                <a:gd name="T9" fmla="*/ 347 h 364"/>
                <a:gd name="T10" fmla="*/ 204 w 257"/>
                <a:gd name="T11" fmla="*/ 107 h 364"/>
                <a:gd name="T12" fmla="*/ 213 w 257"/>
                <a:gd name="T13" fmla="*/ 205 h 364"/>
                <a:gd name="T14" fmla="*/ 225 w 257"/>
                <a:gd name="T15" fmla="*/ 213 h 364"/>
                <a:gd name="T16" fmla="*/ 236 w 257"/>
                <a:gd name="T17" fmla="*/ 220 h 364"/>
                <a:gd name="T18" fmla="*/ 248 w 257"/>
                <a:gd name="T19" fmla="*/ 213 h 364"/>
                <a:gd name="T20" fmla="*/ 257 w 257"/>
                <a:gd name="T21" fmla="*/ 205 h 364"/>
                <a:gd name="T22" fmla="*/ 257 w 257"/>
                <a:gd name="T23" fmla="*/ 84 h 364"/>
                <a:gd name="T24" fmla="*/ 248 w 257"/>
                <a:gd name="T25" fmla="*/ 77 h 364"/>
                <a:gd name="T26" fmla="*/ 21 w 257"/>
                <a:gd name="T27" fmla="*/ 77 h 364"/>
                <a:gd name="T28" fmla="*/ 12 w 257"/>
                <a:gd name="T29" fmla="*/ 84 h 364"/>
                <a:gd name="T30" fmla="*/ 0 w 257"/>
                <a:gd name="T31" fmla="*/ 92 h 364"/>
                <a:gd name="T32" fmla="*/ 0 w 257"/>
                <a:gd name="T33" fmla="*/ 213 h 364"/>
                <a:gd name="T34" fmla="*/ 12 w 257"/>
                <a:gd name="T35" fmla="*/ 220 h 364"/>
                <a:gd name="T36" fmla="*/ 31 w 257"/>
                <a:gd name="T37" fmla="*/ 213 h 364"/>
                <a:gd name="T38" fmla="*/ 42 w 257"/>
                <a:gd name="T39" fmla="*/ 107 h 364"/>
                <a:gd name="T40" fmla="*/ 54 w 257"/>
                <a:gd name="T41" fmla="*/ 341 h 364"/>
                <a:gd name="T42" fmla="*/ 54 w 257"/>
                <a:gd name="T43" fmla="*/ 354 h 364"/>
                <a:gd name="T44" fmla="*/ 65 w 257"/>
                <a:gd name="T45" fmla="*/ 364 h 364"/>
                <a:gd name="T46" fmla="*/ 87 w 257"/>
                <a:gd name="T47" fmla="*/ 364 h 364"/>
                <a:gd name="T48" fmla="*/ 108 w 257"/>
                <a:gd name="T49" fmla="*/ 354 h 364"/>
                <a:gd name="T50" fmla="*/ 117 w 257"/>
                <a:gd name="T51" fmla="*/ 341 h 364"/>
                <a:gd name="T52" fmla="*/ 117 w 257"/>
                <a:gd name="T53" fmla="*/ 213 h 364"/>
                <a:gd name="T54" fmla="*/ 140 w 257"/>
                <a:gd name="T55" fmla="*/ 213 h 364"/>
                <a:gd name="T56" fmla="*/ 140 w 257"/>
                <a:gd name="T57" fmla="*/ 341 h 364"/>
                <a:gd name="T58" fmla="*/ 75 w 257"/>
                <a:gd name="T59" fmla="*/ 31 h 364"/>
                <a:gd name="T60" fmla="*/ 75 w 257"/>
                <a:gd name="T61" fmla="*/ 17 h 364"/>
                <a:gd name="T62" fmla="*/ 87 w 257"/>
                <a:gd name="T63" fmla="*/ 10 h 364"/>
                <a:gd name="T64" fmla="*/ 108 w 257"/>
                <a:gd name="T65" fmla="*/ 0 h 364"/>
                <a:gd name="T66" fmla="*/ 129 w 257"/>
                <a:gd name="T67" fmla="*/ 0 h 364"/>
                <a:gd name="T68" fmla="*/ 150 w 257"/>
                <a:gd name="T69" fmla="*/ 0 h 364"/>
                <a:gd name="T70" fmla="*/ 171 w 257"/>
                <a:gd name="T71" fmla="*/ 10 h 364"/>
                <a:gd name="T72" fmla="*/ 182 w 257"/>
                <a:gd name="T73" fmla="*/ 17 h 364"/>
                <a:gd name="T74" fmla="*/ 182 w 257"/>
                <a:gd name="T75" fmla="*/ 31 h 364"/>
                <a:gd name="T76" fmla="*/ 182 w 257"/>
                <a:gd name="T77" fmla="*/ 46 h 364"/>
                <a:gd name="T78" fmla="*/ 171 w 257"/>
                <a:gd name="T79" fmla="*/ 54 h 364"/>
                <a:gd name="T80" fmla="*/ 161 w 257"/>
                <a:gd name="T81" fmla="*/ 61 h 364"/>
                <a:gd name="T82" fmla="*/ 150 w 257"/>
                <a:gd name="T83" fmla="*/ 69 h 364"/>
                <a:gd name="T84" fmla="*/ 129 w 257"/>
                <a:gd name="T85" fmla="*/ 69 h 364"/>
                <a:gd name="T86" fmla="*/ 108 w 257"/>
                <a:gd name="T87" fmla="*/ 69 h 364"/>
                <a:gd name="T88" fmla="*/ 96 w 257"/>
                <a:gd name="T89" fmla="*/ 61 h 364"/>
                <a:gd name="T90" fmla="*/ 87 w 257"/>
                <a:gd name="T91" fmla="*/ 54 h 364"/>
                <a:gd name="T92" fmla="*/ 75 w 257"/>
                <a:gd name="T93" fmla="*/ 4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 h="364">
                  <a:moveTo>
                    <a:pt x="140" y="341"/>
                  </a:moveTo>
                  <a:lnTo>
                    <a:pt x="140" y="347"/>
                  </a:lnTo>
                  <a:lnTo>
                    <a:pt x="150" y="354"/>
                  </a:lnTo>
                  <a:lnTo>
                    <a:pt x="161" y="364"/>
                  </a:lnTo>
                  <a:lnTo>
                    <a:pt x="171" y="364"/>
                  </a:lnTo>
                  <a:lnTo>
                    <a:pt x="182" y="364"/>
                  </a:lnTo>
                  <a:lnTo>
                    <a:pt x="194" y="364"/>
                  </a:lnTo>
                  <a:lnTo>
                    <a:pt x="194" y="354"/>
                  </a:lnTo>
                  <a:lnTo>
                    <a:pt x="204" y="354"/>
                  </a:lnTo>
                  <a:lnTo>
                    <a:pt x="204" y="347"/>
                  </a:lnTo>
                  <a:lnTo>
                    <a:pt x="204" y="341"/>
                  </a:lnTo>
                  <a:lnTo>
                    <a:pt x="204" y="107"/>
                  </a:lnTo>
                  <a:lnTo>
                    <a:pt x="213" y="107"/>
                  </a:lnTo>
                  <a:lnTo>
                    <a:pt x="213" y="205"/>
                  </a:lnTo>
                  <a:lnTo>
                    <a:pt x="225" y="205"/>
                  </a:lnTo>
                  <a:lnTo>
                    <a:pt x="225" y="213"/>
                  </a:lnTo>
                  <a:lnTo>
                    <a:pt x="236" y="213"/>
                  </a:lnTo>
                  <a:lnTo>
                    <a:pt x="236" y="220"/>
                  </a:lnTo>
                  <a:lnTo>
                    <a:pt x="248" y="220"/>
                  </a:lnTo>
                  <a:lnTo>
                    <a:pt x="248" y="213"/>
                  </a:lnTo>
                  <a:lnTo>
                    <a:pt x="257" y="213"/>
                  </a:lnTo>
                  <a:lnTo>
                    <a:pt x="257" y="205"/>
                  </a:lnTo>
                  <a:lnTo>
                    <a:pt x="257" y="92"/>
                  </a:lnTo>
                  <a:lnTo>
                    <a:pt x="257" y="84"/>
                  </a:lnTo>
                  <a:lnTo>
                    <a:pt x="248" y="84"/>
                  </a:lnTo>
                  <a:lnTo>
                    <a:pt x="248" y="77"/>
                  </a:lnTo>
                  <a:lnTo>
                    <a:pt x="236" y="77"/>
                  </a:lnTo>
                  <a:lnTo>
                    <a:pt x="21" y="77"/>
                  </a:lnTo>
                  <a:lnTo>
                    <a:pt x="12" y="77"/>
                  </a:lnTo>
                  <a:lnTo>
                    <a:pt x="12" y="84"/>
                  </a:lnTo>
                  <a:lnTo>
                    <a:pt x="0" y="84"/>
                  </a:lnTo>
                  <a:lnTo>
                    <a:pt x="0" y="92"/>
                  </a:lnTo>
                  <a:lnTo>
                    <a:pt x="0" y="205"/>
                  </a:lnTo>
                  <a:lnTo>
                    <a:pt x="0" y="213"/>
                  </a:lnTo>
                  <a:lnTo>
                    <a:pt x="12" y="213"/>
                  </a:lnTo>
                  <a:lnTo>
                    <a:pt x="12" y="220"/>
                  </a:lnTo>
                  <a:lnTo>
                    <a:pt x="21" y="220"/>
                  </a:lnTo>
                  <a:lnTo>
                    <a:pt x="31" y="213"/>
                  </a:lnTo>
                  <a:lnTo>
                    <a:pt x="42" y="205"/>
                  </a:lnTo>
                  <a:lnTo>
                    <a:pt x="42" y="107"/>
                  </a:lnTo>
                  <a:lnTo>
                    <a:pt x="54" y="107"/>
                  </a:lnTo>
                  <a:lnTo>
                    <a:pt x="54" y="341"/>
                  </a:lnTo>
                  <a:lnTo>
                    <a:pt x="54" y="347"/>
                  </a:lnTo>
                  <a:lnTo>
                    <a:pt x="54" y="354"/>
                  </a:lnTo>
                  <a:lnTo>
                    <a:pt x="65" y="354"/>
                  </a:lnTo>
                  <a:lnTo>
                    <a:pt x="65" y="364"/>
                  </a:lnTo>
                  <a:lnTo>
                    <a:pt x="75" y="364"/>
                  </a:lnTo>
                  <a:lnTo>
                    <a:pt x="87" y="364"/>
                  </a:lnTo>
                  <a:lnTo>
                    <a:pt x="96" y="364"/>
                  </a:lnTo>
                  <a:lnTo>
                    <a:pt x="108" y="354"/>
                  </a:lnTo>
                  <a:lnTo>
                    <a:pt x="117" y="347"/>
                  </a:lnTo>
                  <a:lnTo>
                    <a:pt x="117" y="341"/>
                  </a:lnTo>
                  <a:lnTo>
                    <a:pt x="117" y="220"/>
                  </a:lnTo>
                  <a:lnTo>
                    <a:pt x="117" y="213"/>
                  </a:lnTo>
                  <a:lnTo>
                    <a:pt x="129" y="213"/>
                  </a:lnTo>
                  <a:lnTo>
                    <a:pt x="140" y="213"/>
                  </a:lnTo>
                  <a:lnTo>
                    <a:pt x="140" y="220"/>
                  </a:lnTo>
                  <a:lnTo>
                    <a:pt x="140" y="341"/>
                  </a:lnTo>
                  <a:close/>
                  <a:moveTo>
                    <a:pt x="75" y="38"/>
                  </a:moveTo>
                  <a:lnTo>
                    <a:pt x="75" y="31"/>
                  </a:lnTo>
                  <a:lnTo>
                    <a:pt x="75" y="23"/>
                  </a:lnTo>
                  <a:lnTo>
                    <a:pt x="75" y="17"/>
                  </a:lnTo>
                  <a:lnTo>
                    <a:pt x="87" y="17"/>
                  </a:lnTo>
                  <a:lnTo>
                    <a:pt x="87" y="10"/>
                  </a:lnTo>
                  <a:lnTo>
                    <a:pt x="96" y="10"/>
                  </a:lnTo>
                  <a:lnTo>
                    <a:pt x="108" y="0"/>
                  </a:lnTo>
                  <a:lnTo>
                    <a:pt x="117" y="0"/>
                  </a:lnTo>
                  <a:lnTo>
                    <a:pt x="129" y="0"/>
                  </a:lnTo>
                  <a:lnTo>
                    <a:pt x="140" y="0"/>
                  </a:lnTo>
                  <a:lnTo>
                    <a:pt x="150" y="0"/>
                  </a:lnTo>
                  <a:lnTo>
                    <a:pt x="161" y="10"/>
                  </a:lnTo>
                  <a:lnTo>
                    <a:pt x="171" y="10"/>
                  </a:lnTo>
                  <a:lnTo>
                    <a:pt x="171" y="17"/>
                  </a:lnTo>
                  <a:lnTo>
                    <a:pt x="182" y="17"/>
                  </a:lnTo>
                  <a:lnTo>
                    <a:pt x="182" y="23"/>
                  </a:lnTo>
                  <a:lnTo>
                    <a:pt x="182" y="31"/>
                  </a:lnTo>
                  <a:lnTo>
                    <a:pt x="182" y="38"/>
                  </a:lnTo>
                  <a:lnTo>
                    <a:pt x="182" y="46"/>
                  </a:lnTo>
                  <a:lnTo>
                    <a:pt x="182" y="54"/>
                  </a:lnTo>
                  <a:lnTo>
                    <a:pt x="171" y="54"/>
                  </a:lnTo>
                  <a:lnTo>
                    <a:pt x="171" y="61"/>
                  </a:lnTo>
                  <a:lnTo>
                    <a:pt x="161" y="61"/>
                  </a:lnTo>
                  <a:lnTo>
                    <a:pt x="161" y="69"/>
                  </a:lnTo>
                  <a:lnTo>
                    <a:pt x="150" y="69"/>
                  </a:lnTo>
                  <a:lnTo>
                    <a:pt x="140" y="69"/>
                  </a:lnTo>
                  <a:lnTo>
                    <a:pt x="129" y="69"/>
                  </a:lnTo>
                  <a:lnTo>
                    <a:pt x="117" y="69"/>
                  </a:lnTo>
                  <a:lnTo>
                    <a:pt x="108" y="69"/>
                  </a:lnTo>
                  <a:lnTo>
                    <a:pt x="96" y="69"/>
                  </a:lnTo>
                  <a:lnTo>
                    <a:pt x="96" y="61"/>
                  </a:lnTo>
                  <a:lnTo>
                    <a:pt x="87" y="61"/>
                  </a:lnTo>
                  <a:lnTo>
                    <a:pt x="87" y="54"/>
                  </a:lnTo>
                  <a:lnTo>
                    <a:pt x="75" y="54"/>
                  </a:lnTo>
                  <a:lnTo>
                    <a:pt x="75" y="46"/>
                  </a:lnTo>
                  <a:lnTo>
                    <a:pt x="75" y="38"/>
                  </a:lnTo>
                  <a:close/>
                </a:path>
              </a:pathLst>
            </a:custGeom>
            <a:gradFill rotWithShape="1">
              <a:gsLst>
                <a:gs pos="0">
                  <a:srgbClr val="669900"/>
                </a:gs>
                <a:gs pos="100000">
                  <a:srgbClr val="DEDC86"/>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grpSp>
      <p:sp>
        <p:nvSpPr>
          <p:cNvPr id="418939" name="Text Box 123"/>
          <p:cNvSpPr txBox="1">
            <a:spLocks noChangeArrowheads="1"/>
          </p:cNvSpPr>
          <p:nvPr/>
        </p:nvSpPr>
        <p:spPr bwMode="auto">
          <a:xfrm>
            <a:off x="3810000" y="1189038"/>
            <a:ext cx="16764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sz="1200">
                <a:solidFill>
                  <a:schemeClr val="accent2"/>
                </a:solidFill>
                <a:latin typeface="Arial" charset="0"/>
              </a:rPr>
              <a:t>Well defined</a:t>
            </a:r>
          </a:p>
          <a:p>
            <a:pPr>
              <a:lnSpc>
                <a:spcPct val="100000"/>
              </a:lnSpc>
              <a:spcBef>
                <a:spcPct val="0"/>
              </a:spcBef>
              <a:buClrTx/>
              <a:buFontTx/>
              <a:buNone/>
            </a:pPr>
            <a:r>
              <a:rPr lang="en-US" sz="1200">
                <a:solidFill>
                  <a:schemeClr val="accent2"/>
                </a:solidFill>
                <a:latin typeface="Arial" charset="0"/>
              </a:rPr>
              <a:t>architectural </a:t>
            </a:r>
            <a:br>
              <a:rPr lang="en-US" sz="1200">
                <a:solidFill>
                  <a:schemeClr val="accent2"/>
                </a:solidFill>
                <a:latin typeface="Arial" charset="0"/>
              </a:rPr>
            </a:br>
            <a:r>
              <a:rPr lang="en-US" sz="1200">
                <a:solidFill>
                  <a:schemeClr val="accent2"/>
                </a:solidFill>
                <a:latin typeface="Arial" charset="0"/>
              </a:rPr>
              <a:t>design</a:t>
            </a:r>
          </a:p>
        </p:txBody>
      </p:sp>
      <p:sp>
        <p:nvSpPr>
          <p:cNvPr id="418940" name="Text Box 124"/>
          <p:cNvSpPr txBox="1">
            <a:spLocks noChangeArrowheads="1"/>
          </p:cNvSpPr>
          <p:nvPr/>
        </p:nvSpPr>
        <p:spPr bwMode="auto">
          <a:xfrm>
            <a:off x="6096000" y="1981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sz="1200">
                <a:solidFill>
                  <a:schemeClr val="accent2"/>
                </a:solidFill>
                <a:latin typeface="Arial" charset="0"/>
              </a:rPr>
              <a:t>Less time to</a:t>
            </a:r>
          </a:p>
          <a:p>
            <a:pPr>
              <a:lnSpc>
                <a:spcPct val="100000"/>
              </a:lnSpc>
              <a:spcBef>
                <a:spcPct val="0"/>
              </a:spcBef>
              <a:buClrTx/>
              <a:buFontTx/>
              <a:buNone/>
            </a:pPr>
            <a:r>
              <a:rPr lang="en-US" sz="1200">
                <a:solidFill>
                  <a:schemeClr val="accent2"/>
                </a:solidFill>
                <a:latin typeface="Arial" charset="0"/>
              </a:rPr>
              <a:t>test large data</a:t>
            </a:r>
          </a:p>
        </p:txBody>
      </p:sp>
      <p:grpSp>
        <p:nvGrpSpPr>
          <p:cNvPr id="418941" name="Group 125"/>
          <p:cNvGrpSpPr>
            <a:grpSpLocks/>
          </p:cNvGrpSpPr>
          <p:nvPr/>
        </p:nvGrpSpPr>
        <p:grpSpPr bwMode="auto">
          <a:xfrm>
            <a:off x="7315200" y="1905000"/>
            <a:ext cx="533400" cy="533400"/>
            <a:chOff x="3648" y="1200"/>
            <a:chExt cx="586" cy="572"/>
          </a:xfrm>
        </p:grpSpPr>
        <p:grpSp>
          <p:nvGrpSpPr>
            <p:cNvPr id="418942" name="Group 126"/>
            <p:cNvGrpSpPr>
              <a:grpSpLocks/>
            </p:cNvGrpSpPr>
            <p:nvPr/>
          </p:nvGrpSpPr>
          <p:grpSpPr bwMode="auto">
            <a:xfrm>
              <a:off x="3648" y="1200"/>
              <a:ext cx="456" cy="456"/>
              <a:chOff x="1560" y="2280"/>
              <a:chExt cx="1704" cy="1704"/>
            </a:xfrm>
          </p:grpSpPr>
          <p:sp>
            <p:nvSpPr>
              <p:cNvPr id="418943" name="Oval 127"/>
              <p:cNvSpPr>
                <a:spLocks noChangeArrowheads="1"/>
              </p:cNvSpPr>
              <p:nvPr/>
            </p:nvSpPr>
            <p:spPr bwMode="auto">
              <a:xfrm>
                <a:off x="1560" y="2280"/>
                <a:ext cx="1704" cy="1704"/>
              </a:xfrm>
              <a:prstGeom prst="ellipse">
                <a:avLst/>
              </a:prstGeom>
              <a:gradFill rotWithShape="1">
                <a:gsLst>
                  <a:gs pos="0">
                    <a:srgbClr val="336699"/>
                  </a:gs>
                  <a:gs pos="100000">
                    <a:srgbClr val="1D3A57"/>
                  </a:gs>
                </a:gsLst>
                <a:lin ang="5400000" scaled="1"/>
              </a:gradFill>
              <a:ln w="28575">
                <a:round/>
                <a:headEnd/>
                <a:tailEnd/>
              </a:ln>
              <a:effectLst/>
              <a:scene3d>
                <a:camera prst="legacyPerspectiveLeft"/>
                <a:lightRig rig="legacyFlat3" dir="t"/>
              </a:scene3d>
              <a:sp3d extrusionH="290500" prstMaterial="legacyMatte">
                <a:bevelT w="13500" h="13500" prst="angle"/>
                <a:bevelB w="13500" h="13500" prst="angle"/>
                <a:extrusionClr>
                  <a:srgbClr val="3366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18944" name="Oval 128"/>
              <p:cNvSpPr>
                <a:spLocks noChangeArrowheads="1"/>
              </p:cNvSpPr>
              <p:nvPr/>
            </p:nvSpPr>
            <p:spPr bwMode="auto">
              <a:xfrm>
                <a:off x="1632" y="2352"/>
                <a:ext cx="1536" cy="1537"/>
              </a:xfrm>
              <a:prstGeom prst="ellipse">
                <a:avLst/>
              </a:prstGeom>
              <a:gradFill rotWithShape="1">
                <a:gsLst>
                  <a:gs pos="0">
                    <a:srgbClr val="E6E1C0"/>
                  </a:gs>
                  <a:gs pos="100000">
                    <a:schemeClr val="bg1"/>
                  </a:gs>
                </a:gsLst>
                <a:lin ang="5400000" scaled="1"/>
              </a:gradFill>
              <a:ln w="28575">
                <a:solidFill>
                  <a:srgbClr val="2A60A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945" name="Line 129"/>
              <p:cNvSpPr>
                <a:spLocks noChangeShapeType="1"/>
              </p:cNvSpPr>
              <p:nvPr/>
            </p:nvSpPr>
            <p:spPr bwMode="auto">
              <a:xfrm>
                <a:off x="1649" y="3117"/>
                <a:ext cx="1536" cy="0"/>
              </a:xfrm>
              <a:prstGeom prst="line">
                <a:avLst/>
              </a:prstGeom>
              <a:noFill/>
              <a:ln w="19050">
                <a:solidFill>
                  <a:srgbClr val="2A60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46" name="Line 130"/>
              <p:cNvSpPr>
                <a:spLocks noChangeShapeType="1"/>
              </p:cNvSpPr>
              <p:nvPr/>
            </p:nvSpPr>
            <p:spPr bwMode="auto">
              <a:xfrm rot="16200000">
                <a:off x="1651" y="3115"/>
                <a:ext cx="1537" cy="5"/>
              </a:xfrm>
              <a:prstGeom prst="line">
                <a:avLst/>
              </a:prstGeom>
              <a:noFill/>
              <a:ln w="19050">
                <a:solidFill>
                  <a:srgbClr val="2A60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8947" name="Group 131"/>
              <p:cNvGrpSpPr>
                <a:grpSpLocks/>
              </p:cNvGrpSpPr>
              <p:nvPr/>
            </p:nvGrpSpPr>
            <p:grpSpPr bwMode="auto">
              <a:xfrm rot="-1901029">
                <a:off x="1649" y="2349"/>
                <a:ext cx="1536" cy="1537"/>
                <a:chOff x="1956" y="1962"/>
                <a:chExt cx="432" cy="432"/>
              </a:xfrm>
            </p:grpSpPr>
            <p:sp>
              <p:nvSpPr>
                <p:cNvPr id="418948" name="Line 132"/>
                <p:cNvSpPr>
                  <a:spLocks noChangeShapeType="1"/>
                </p:cNvSpPr>
                <p:nvPr/>
              </p:nvSpPr>
              <p:spPr bwMode="auto">
                <a:xfrm>
                  <a:off x="1956" y="2178"/>
                  <a:ext cx="432" cy="0"/>
                </a:xfrm>
                <a:prstGeom prst="line">
                  <a:avLst/>
                </a:prstGeom>
                <a:noFill/>
                <a:ln w="12700">
                  <a:solidFill>
                    <a:srgbClr val="2A60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49" name="Line 133"/>
                <p:cNvSpPr>
                  <a:spLocks noChangeShapeType="1"/>
                </p:cNvSpPr>
                <p:nvPr/>
              </p:nvSpPr>
              <p:spPr bwMode="auto">
                <a:xfrm rot="16200000">
                  <a:off x="1957" y="2177"/>
                  <a:ext cx="432" cy="1"/>
                </a:xfrm>
                <a:prstGeom prst="line">
                  <a:avLst/>
                </a:prstGeom>
                <a:noFill/>
                <a:ln w="12700">
                  <a:solidFill>
                    <a:srgbClr val="2A60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8950" name="Group 134"/>
              <p:cNvGrpSpPr>
                <a:grpSpLocks/>
              </p:cNvGrpSpPr>
              <p:nvPr/>
            </p:nvGrpSpPr>
            <p:grpSpPr bwMode="auto">
              <a:xfrm rot="-3627834">
                <a:off x="1648" y="2350"/>
                <a:ext cx="1537" cy="1536"/>
                <a:chOff x="1956" y="1962"/>
                <a:chExt cx="432" cy="432"/>
              </a:xfrm>
            </p:grpSpPr>
            <p:sp>
              <p:nvSpPr>
                <p:cNvPr id="418951" name="Line 135"/>
                <p:cNvSpPr>
                  <a:spLocks noChangeShapeType="1"/>
                </p:cNvSpPr>
                <p:nvPr/>
              </p:nvSpPr>
              <p:spPr bwMode="auto">
                <a:xfrm>
                  <a:off x="1956" y="2178"/>
                  <a:ext cx="432" cy="0"/>
                </a:xfrm>
                <a:prstGeom prst="line">
                  <a:avLst/>
                </a:prstGeom>
                <a:noFill/>
                <a:ln w="12700">
                  <a:solidFill>
                    <a:srgbClr val="2A60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52" name="Line 136"/>
                <p:cNvSpPr>
                  <a:spLocks noChangeShapeType="1"/>
                </p:cNvSpPr>
                <p:nvPr/>
              </p:nvSpPr>
              <p:spPr bwMode="auto">
                <a:xfrm rot="16200000">
                  <a:off x="1957" y="2177"/>
                  <a:ext cx="432" cy="1"/>
                </a:xfrm>
                <a:prstGeom prst="line">
                  <a:avLst/>
                </a:prstGeom>
                <a:noFill/>
                <a:ln w="12700">
                  <a:solidFill>
                    <a:srgbClr val="2A60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8953" name="Oval 137"/>
              <p:cNvSpPr>
                <a:spLocks noChangeArrowheads="1"/>
              </p:cNvSpPr>
              <p:nvPr/>
            </p:nvSpPr>
            <p:spPr bwMode="auto">
              <a:xfrm>
                <a:off x="1864" y="2541"/>
                <a:ext cx="1074" cy="1176"/>
              </a:xfrm>
              <a:prstGeom prst="ellipse">
                <a:avLst/>
              </a:prstGeom>
              <a:gradFill rotWithShape="1">
                <a:gsLst>
                  <a:gs pos="0">
                    <a:schemeClr val="bg1"/>
                  </a:gs>
                  <a:gs pos="100000">
                    <a:srgbClr val="E6E1C0"/>
                  </a:gs>
                </a:gsLst>
                <a:lin ang="5400000" scaled="1"/>
              </a:gradFill>
              <a:ln>
                <a:noFill/>
              </a:ln>
              <a:effectLst/>
              <a:extLst>
                <a:ext uri="{91240B29-F687-4F45-9708-019B960494DF}">
                  <a14:hiddenLine xmlns:a14="http://schemas.microsoft.com/office/drawing/2010/main" w="9525">
                    <a:solidFill>
                      <a:srgbClr val="2A60A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954" name="Line 138"/>
              <p:cNvSpPr>
                <a:spLocks noChangeShapeType="1"/>
              </p:cNvSpPr>
              <p:nvPr/>
            </p:nvSpPr>
            <p:spPr bwMode="auto">
              <a:xfrm>
                <a:off x="2426" y="2605"/>
                <a:ext cx="0" cy="512"/>
              </a:xfrm>
              <a:prstGeom prst="line">
                <a:avLst/>
              </a:prstGeom>
              <a:noFill/>
              <a:ln w="28575">
                <a:solidFill>
                  <a:srgbClr val="2A60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55" name="Line 139"/>
              <p:cNvSpPr>
                <a:spLocks noChangeShapeType="1"/>
              </p:cNvSpPr>
              <p:nvPr/>
            </p:nvSpPr>
            <p:spPr bwMode="auto">
              <a:xfrm rot="649961" flipH="1">
                <a:off x="2454" y="2788"/>
                <a:ext cx="100" cy="334"/>
              </a:xfrm>
              <a:prstGeom prst="line">
                <a:avLst/>
              </a:prstGeom>
              <a:noFill/>
              <a:ln w="28575">
                <a:solidFill>
                  <a:srgbClr val="2A60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8956" name="Group 140"/>
            <p:cNvGrpSpPr>
              <a:grpSpLocks/>
            </p:cNvGrpSpPr>
            <p:nvPr/>
          </p:nvGrpSpPr>
          <p:grpSpPr bwMode="auto">
            <a:xfrm>
              <a:off x="3936" y="1392"/>
              <a:ext cx="248" cy="336"/>
              <a:chOff x="2640" y="3648"/>
              <a:chExt cx="220" cy="307"/>
            </a:xfrm>
          </p:grpSpPr>
          <p:sp>
            <p:nvSpPr>
              <p:cNvPr id="418957" name="AutoShape 141"/>
              <p:cNvSpPr>
                <a:spLocks noChangeArrowheads="1"/>
              </p:cNvSpPr>
              <p:nvPr/>
            </p:nvSpPr>
            <p:spPr bwMode="auto">
              <a:xfrm rot="10800000" flipH="1">
                <a:off x="2640" y="3648"/>
                <a:ext cx="220" cy="307"/>
              </a:xfrm>
              <a:prstGeom prst="foldedCorner">
                <a:avLst>
                  <a:gd name="adj" fmla="val 22273"/>
                </a:avLst>
              </a:prstGeom>
              <a:solidFill>
                <a:srgbClr val="F6F5DE"/>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958" name="Line 142"/>
              <p:cNvSpPr>
                <a:spLocks noChangeShapeType="1"/>
              </p:cNvSpPr>
              <p:nvPr/>
            </p:nvSpPr>
            <p:spPr bwMode="auto">
              <a:xfrm>
                <a:off x="2684" y="3780"/>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59" name="Line 143"/>
              <p:cNvSpPr>
                <a:spLocks noChangeShapeType="1"/>
              </p:cNvSpPr>
              <p:nvPr/>
            </p:nvSpPr>
            <p:spPr bwMode="auto">
              <a:xfrm>
                <a:off x="2684" y="3818"/>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60" name="Line 144"/>
              <p:cNvSpPr>
                <a:spLocks noChangeShapeType="1"/>
              </p:cNvSpPr>
              <p:nvPr/>
            </p:nvSpPr>
            <p:spPr bwMode="auto">
              <a:xfrm>
                <a:off x="2681" y="3856"/>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61" name="Line 145"/>
              <p:cNvSpPr>
                <a:spLocks noChangeShapeType="1"/>
              </p:cNvSpPr>
              <p:nvPr/>
            </p:nvSpPr>
            <p:spPr bwMode="auto">
              <a:xfrm>
                <a:off x="2681" y="3900"/>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62" name="Line 146"/>
              <p:cNvSpPr>
                <a:spLocks noChangeShapeType="1"/>
              </p:cNvSpPr>
              <p:nvPr/>
            </p:nvSpPr>
            <p:spPr bwMode="auto">
              <a:xfrm>
                <a:off x="2684" y="3743"/>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63" name="Line 147"/>
              <p:cNvSpPr>
                <a:spLocks noChangeShapeType="1"/>
              </p:cNvSpPr>
              <p:nvPr/>
            </p:nvSpPr>
            <p:spPr bwMode="auto">
              <a:xfrm>
                <a:off x="2680" y="3702"/>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8964" name="Group 148"/>
            <p:cNvGrpSpPr>
              <a:grpSpLocks/>
            </p:cNvGrpSpPr>
            <p:nvPr/>
          </p:nvGrpSpPr>
          <p:grpSpPr bwMode="auto">
            <a:xfrm>
              <a:off x="3986" y="1436"/>
              <a:ext cx="248" cy="336"/>
              <a:chOff x="2640" y="3648"/>
              <a:chExt cx="220" cy="307"/>
            </a:xfrm>
          </p:grpSpPr>
          <p:sp>
            <p:nvSpPr>
              <p:cNvPr id="418965" name="AutoShape 149"/>
              <p:cNvSpPr>
                <a:spLocks noChangeArrowheads="1"/>
              </p:cNvSpPr>
              <p:nvPr/>
            </p:nvSpPr>
            <p:spPr bwMode="auto">
              <a:xfrm rot="10800000" flipH="1">
                <a:off x="2640" y="3648"/>
                <a:ext cx="220" cy="307"/>
              </a:xfrm>
              <a:prstGeom prst="foldedCorner">
                <a:avLst>
                  <a:gd name="adj" fmla="val 22273"/>
                </a:avLst>
              </a:prstGeom>
              <a:solidFill>
                <a:srgbClr val="F6F5DE"/>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966" name="Line 150"/>
              <p:cNvSpPr>
                <a:spLocks noChangeShapeType="1"/>
              </p:cNvSpPr>
              <p:nvPr/>
            </p:nvSpPr>
            <p:spPr bwMode="auto">
              <a:xfrm>
                <a:off x="2684" y="3780"/>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67" name="Line 151"/>
              <p:cNvSpPr>
                <a:spLocks noChangeShapeType="1"/>
              </p:cNvSpPr>
              <p:nvPr/>
            </p:nvSpPr>
            <p:spPr bwMode="auto">
              <a:xfrm>
                <a:off x="2684" y="3818"/>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68" name="Line 152"/>
              <p:cNvSpPr>
                <a:spLocks noChangeShapeType="1"/>
              </p:cNvSpPr>
              <p:nvPr/>
            </p:nvSpPr>
            <p:spPr bwMode="auto">
              <a:xfrm>
                <a:off x="2681" y="3856"/>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69" name="Line 153"/>
              <p:cNvSpPr>
                <a:spLocks noChangeShapeType="1"/>
              </p:cNvSpPr>
              <p:nvPr/>
            </p:nvSpPr>
            <p:spPr bwMode="auto">
              <a:xfrm>
                <a:off x="2681" y="3900"/>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70" name="Line 154"/>
              <p:cNvSpPr>
                <a:spLocks noChangeShapeType="1"/>
              </p:cNvSpPr>
              <p:nvPr/>
            </p:nvSpPr>
            <p:spPr bwMode="auto">
              <a:xfrm>
                <a:off x="2684" y="3743"/>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971" name="Line 155"/>
              <p:cNvSpPr>
                <a:spLocks noChangeShapeType="1"/>
              </p:cNvSpPr>
              <p:nvPr/>
            </p:nvSpPr>
            <p:spPr bwMode="auto">
              <a:xfrm>
                <a:off x="2680" y="3702"/>
                <a:ext cx="13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8972" name="Text Box 156"/>
          <p:cNvSpPr txBox="1">
            <a:spLocks noChangeArrowheads="1"/>
          </p:cNvSpPr>
          <p:nvPr/>
        </p:nvSpPr>
        <p:spPr bwMode="auto">
          <a:xfrm>
            <a:off x="6629400" y="3398838"/>
            <a:ext cx="15684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sz="1200">
                <a:solidFill>
                  <a:schemeClr val="accent2"/>
                </a:solidFill>
                <a:latin typeface="Arial" charset="0"/>
              </a:rPr>
              <a:t>Script execution in multiple environments</a:t>
            </a:r>
          </a:p>
        </p:txBody>
      </p:sp>
      <p:sp>
        <p:nvSpPr>
          <p:cNvPr id="418973" name="Text Box 157"/>
          <p:cNvSpPr txBox="1">
            <a:spLocks noChangeArrowheads="1"/>
          </p:cNvSpPr>
          <p:nvPr/>
        </p:nvSpPr>
        <p:spPr bwMode="auto">
          <a:xfrm>
            <a:off x="6356350" y="4724400"/>
            <a:ext cx="15684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sz="1200">
                <a:solidFill>
                  <a:schemeClr val="accent2"/>
                </a:solidFill>
                <a:latin typeface="Arial" charset="0"/>
              </a:rPr>
              <a:t>Easier, faster and efficient analysis of result  logs</a:t>
            </a:r>
          </a:p>
        </p:txBody>
      </p:sp>
      <p:sp>
        <p:nvSpPr>
          <p:cNvPr id="418974" name="Text Box 158"/>
          <p:cNvSpPr txBox="1">
            <a:spLocks noChangeArrowheads="1"/>
          </p:cNvSpPr>
          <p:nvPr/>
        </p:nvSpPr>
        <p:spPr bwMode="auto">
          <a:xfrm>
            <a:off x="4038600" y="5791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sz="1200">
                <a:solidFill>
                  <a:schemeClr val="accent2"/>
                </a:solidFill>
                <a:latin typeface="Arial" charset="0"/>
              </a:rPr>
              <a:t>Communication of  results</a:t>
            </a:r>
          </a:p>
        </p:txBody>
      </p:sp>
      <p:sp>
        <p:nvSpPr>
          <p:cNvPr id="418975" name="Text Box 159"/>
          <p:cNvSpPr txBox="1">
            <a:spLocks noChangeArrowheads="1"/>
          </p:cNvSpPr>
          <p:nvPr/>
        </p:nvSpPr>
        <p:spPr bwMode="auto">
          <a:xfrm>
            <a:off x="1371600" y="5029200"/>
            <a:ext cx="1422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sz="1200">
                <a:solidFill>
                  <a:schemeClr val="accent2"/>
                </a:solidFill>
                <a:latin typeface="Arial" charset="0"/>
              </a:rPr>
              <a:t>Easy debugging and script maintenance</a:t>
            </a:r>
          </a:p>
        </p:txBody>
      </p:sp>
      <p:sp>
        <p:nvSpPr>
          <p:cNvPr id="418976" name="Text Box 160"/>
          <p:cNvSpPr txBox="1">
            <a:spLocks noChangeArrowheads="1"/>
          </p:cNvSpPr>
          <p:nvPr/>
        </p:nvSpPr>
        <p:spPr bwMode="auto">
          <a:xfrm>
            <a:off x="863600" y="3627438"/>
            <a:ext cx="19558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sz="1200">
                <a:solidFill>
                  <a:schemeClr val="accent2"/>
                </a:solidFill>
                <a:latin typeface="Arial" charset="0"/>
              </a:rPr>
              <a:t>Robust and Stable</a:t>
            </a:r>
          </a:p>
          <a:p>
            <a:pPr>
              <a:lnSpc>
                <a:spcPct val="100000"/>
              </a:lnSpc>
              <a:spcBef>
                <a:spcPct val="0"/>
              </a:spcBef>
              <a:buClrTx/>
              <a:buFontTx/>
              <a:buNone/>
            </a:pPr>
            <a:r>
              <a:rPr lang="en-US" sz="1200">
                <a:solidFill>
                  <a:schemeClr val="accent2"/>
                </a:solidFill>
                <a:latin typeface="Arial" charset="0"/>
              </a:rPr>
              <a:t>due to error and exception handling</a:t>
            </a:r>
          </a:p>
        </p:txBody>
      </p:sp>
      <p:sp>
        <p:nvSpPr>
          <p:cNvPr id="418977" name="Text Box 161"/>
          <p:cNvSpPr txBox="1">
            <a:spLocks noChangeArrowheads="1"/>
          </p:cNvSpPr>
          <p:nvPr/>
        </p:nvSpPr>
        <p:spPr bwMode="auto">
          <a:xfrm>
            <a:off x="1295400" y="1752600"/>
            <a:ext cx="1752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sz="1200">
                <a:solidFill>
                  <a:schemeClr val="accent2"/>
                </a:solidFill>
                <a:latin typeface="Arial" charset="0"/>
              </a:rPr>
              <a:t>100% Reliability of</a:t>
            </a:r>
          </a:p>
          <a:p>
            <a:pPr>
              <a:lnSpc>
                <a:spcPct val="100000"/>
              </a:lnSpc>
              <a:spcBef>
                <a:spcPct val="0"/>
              </a:spcBef>
              <a:buClrTx/>
              <a:buFontTx/>
              <a:buNone/>
            </a:pPr>
            <a:r>
              <a:rPr lang="en-US" sz="1200">
                <a:solidFill>
                  <a:schemeClr val="accent2"/>
                </a:solidFill>
                <a:latin typeface="Arial" charset="0"/>
              </a:rPr>
              <a:t>Utility scripts, online execution, report packs</a:t>
            </a:r>
          </a:p>
          <a:p>
            <a:pPr>
              <a:lnSpc>
                <a:spcPct val="100000"/>
              </a:lnSpc>
              <a:spcBef>
                <a:spcPct val="0"/>
              </a:spcBef>
              <a:buClrTx/>
              <a:buFontTx/>
              <a:buNone/>
            </a:pPr>
            <a:endParaRPr lang="en-US" sz="1200">
              <a:solidFill>
                <a:schemeClr val="accent2"/>
              </a:solidFill>
              <a:latin typeface="Arial" charset="0"/>
            </a:endParaRPr>
          </a:p>
        </p:txBody>
      </p:sp>
      <p:grpSp>
        <p:nvGrpSpPr>
          <p:cNvPr id="418978" name="Group 162"/>
          <p:cNvGrpSpPr>
            <a:grpSpLocks/>
          </p:cNvGrpSpPr>
          <p:nvPr/>
        </p:nvGrpSpPr>
        <p:grpSpPr bwMode="auto">
          <a:xfrm>
            <a:off x="3124200" y="2209800"/>
            <a:ext cx="3124200" cy="3082925"/>
            <a:chOff x="2088" y="1416"/>
            <a:chExt cx="1835" cy="1811"/>
          </a:xfrm>
        </p:grpSpPr>
        <p:sp>
          <p:nvSpPr>
            <p:cNvPr id="418979" name="AutoShape 163"/>
            <p:cNvSpPr>
              <a:spLocks noChangeArrowheads="1"/>
            </p:cNvSpPr>
            <p:nvPr/>
          </p:nvSpPr>
          <p:spPr bwMode="auto">
            <a:xfrm>
              <a:off x="2304" y="1632"/>
              <a:ext cx="1392" cy="1392"/>
            </a:xfrm>
            <a:custGeom>
              <a:avLst/>
              <a:gdLst>
                <a:gd name="G0" fmla="+- 3259 0 0"/>
                <a:gd name="G1" fmla="+- 21600 0 3259"/>
                <a:gd name="G2" fmla="+- 21600 0 325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59" y="10800"/>
                  </a:moveTo>
                  <a:cubicBezTo>
                    <a:pt x="3259" y="14965"/>
                    <a:pt x="6635" y="18341"/>
                    <a:pt x="10800" y="18341"/>
                  </a:cubicBezTo>
                  <a:cubicBezTo>
                    <a:pt x="14965" y="18341"/>
                    <a:pt x="18341" y="14965"/>
                    <a:pt x="18341" y="10800"/>
                  </a:cubicBezTo>
                  <a:cubicBezTo>
                    <a:pt x="18341" y="6635"/>
                    <a:pt x="14965" y="3259"/>
                    <a:pt x="10800" y="3259"/>
                  </a:cubicBezTo>
                  <a:cubicBezTo>
                    <a:pt x="6635" y="3259"/>
                    <a:pt x="3259" y="6635"/>
                    <a:pt x="3259" y="10800"/>
                  </a:cubicBezTo>
                  <a:close/>
                </a:path>
              </a:pathLst>
            </a:custGeom>
            <a:gradFill rotWithShape="1">
              <a:gsLst>
                <a:gs pos="0">
                  <a:srgbClr val="EAEAEA"/>
                </a:gs>
                <a:gs pos="100000">
                  <a:srgbClr val="B4B4B4"/>
                </a:gs>
              </a:gsLst>
              <a:lin ang="5400000" scaled="1"/>
            </a:gradFill>
            <a:ln w="9525">
              <a:round/>
              <a:headEnd/>
              <a:tailEnd/>
            </a:ln>
            <a:effectLst/>
            <a:scene3d>
              <a:camera prst="legacyPerspectiveBottomLeft"/>
              <a:lightRig rig="legacyFlat3" dir="t"/>
            </a:scene3d>
            <a:sp3d extrusionH="3540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18980" name="Rectangle 164"/>
            <p:cNvSpPr>
              <a:spLocks noChangeArrowheads="1"/>
            </p:cNvSpPr>
            <p:nvPr/>
          </p:nvSpPr>
          <p:spPr bwMode="auto">
            <a:xfrm>
              <a:off x="2088" y="2208"/>
              <a:ext cx="336" cy="336"/>
            </a:xfrm>
            <a:prstGeom prst="rect">
              <a:avLst/>
            </a:prstGeom>
            <a:gradFill rotWithShape="1">
              <a:gsLst>
                <a:gs pos="0">
                  <a:srgbClr val="EAEAEA"/>
                </a:gs>
                <a:gs pos="100000">
                  <a:srgbClr val="B4B4B4"/>
                </a:gs>
              </a:gsLst>
              <a:lin ang="5400000" scaled="1"/>
            </a:gradFill>
            <a:ln w="9525" algn="ctr">
              <a:miter lim="800000"/>
              <a:headEnd/>
              <a:tailEnd/>
            </a:ln>
            <a:effectLst/>
            <a:scene3d>
              <a:camera prst="legacyPerspectiveBottomLeft"/>
              <a:lightRig rig="legacyFlat3" dir="t"/>
            </a:scene3d>
            <a:sp3d extrusionH="3540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18981" name="Rectangle 165"/>
            <p:cNvSpPr>
              <a:spLocks noChangeArrowheads="1"/>
            </p:cNvSpPr>
            <p:nvPr/>
          </p:nvSpPr>
          <p:spPr bwMode="auto">
            <a:xfrm>
              <a:off x="3587" y="2134"/>
              <a:ext cx="336" cy="336"/>
            </a:xfrm>
            <a:prstGeom prst="rect">
              <a:avLst/>
            </a:prstGeom>
            <a:gradFill rotWithShape="1">
              <a:gsLst>
                <a:gs pos="0">
                  <a:srgbClr val="EAEAEA"/>
                </a:gs>
                <a:gs pos="100000">
                  <a:srgbClr val="B4B4B4"/>
                </a:gs>
              </a:gsLst>
              <a:lin ang="5400000" scaled="1"/>
            </a:gradFill>
            <a:ln w="9525">
              <a:miter lim="800000"/>
              <a:headEnd/>
              <a:tailEnd/>
            </a:ln>
            <a:effectLst/>
            <a:scene3d>
              <a:camera prst="legacyPerspectiveBottomLeft"/>
              <a:lightRig rig="legacyFlat3" dir="t"/>
            </a:scene3d>
            <a:sp3d extrusionH="3540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nvGrpSpPr>
            <p:cNvPr id="418982" name="Group 166"/>
            <p:cNvGrpSpPr>
              <a:grpSpLocks/>
            </p:cNvGrpSpPr>
            <p:nvPr/>
          </p:nvGrpSpPr>
          <p:grpSpPr bwMode="auto">
            <a:xfrm rot="-5400000">
              <a:off x="2095" y="2141"/>
              <a:ext cx="1811" cy="362"/>
              <a:chOff x="586" y="1482"/>
              <a:chExt cx="1811" cy="362"/>
            </a:xfrm>
          </p:grpSpPr>
          <p:sp>
            <p:nvSpPr>
              <p:cNvPr id="418983" name="Rectangle 167"/>
              <p:cNvSpPr>
                <a:spLocks noChangeArrowheads="1"/>
              </p:cNvSpPr>
              <p:nvPr/>
            </p:nvSpPr>
            <p:spPr bwMode="auto">
              <a:xfrm>
                <a:off x="586" y="1508"/>
                <a:ext cx="336" cy="336"/>
              </a:xfrm>
              <a:prstGeom prst="rect">
                <a:avLst/>
              </a:prstGeom>
              <a:gradFill rotWithShape="1">
                <a:gsLst>
                  <a:gs pos="0">
                    <a:srgbClr val="EAEAEA"/>
                  </a:gs>
                  <a:gs pos="100000">
                    <a:srgbClr val="B4B4B4"/>
                  </a:gs>
                </a:gsLst>
                <a:lin ang="5400000" scaled="1"/>
              </a:gradFill>
              <a:ln w="9525" algn="ctr">
                <a:miter lim="800000"/>
                <a:headEnd/>
                <a:tailEnd/>
              </a:ln>
              <a:effectLst/>
              <a:scene3d>
                <a:camera prst="legacyPerspectiveBottomLeft"/>
                <a:lightRig rig="legacyFlat3" dir="t"/>
              </a:scene3d>
              <a:sp3d extrusionH="8874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18984" name="Rectangle 168"/>
              <p:cNvSpPr>
                <a:spLocks noChangeArrowheads="1"/>
              </p:cNvSpPr>
              <p:nvPr/>
            </p:nvSpPr>
            <p:spPr bwMode="auto">
              <a:xfrm>
                <a:off x="2061" y="1482"/>
                <a:ext cx="336" cy="336"/>
              </a:xfrm>
              <a:prstGeom prst="rect">
                <a:avLst/>
              </a:prstGeom>
              <a:gradFill rotWithShape="1">
                <a:gsLst>
                  <a:gs pos="0">
                    <a:srgbClr val="EAEAEA"/>
                  </a:gs>
                  <a:gs pos="100000">
                    <a:srgbClr val="B4B4B4"/>
                  </a:gs>
                </a:gsLst>
                <a:lin ang="5400000" scaled="1"/>
              </a:gradFill>
              <a:ln w="9525" algn="ctr">
                <a:miter lim="800000"/>
                <a:headEnd/>
                <a:tailEnd/>
              </a:ln>
              <a:effectLst/>
              <a:scene3d>
                <a:camera prst="legacyPerspectiveBottomLeft"/>
                <a:lightRig rig="legacyFlat3" dir="t"/>
              </a:scene3d>
              <a:sp3d extrusionH="8874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sp>
          <p:nvSpPr>
            <p:cNvPr id="418985" name="Rectangle 169"/>
            <p:cNvSpPr>
              <a:spLocks noChangeArrowheads="1"/>
            </p:cNvSpPr>
            <p:nvPr/>
          </p:nvSpPr>
          <p:spPr bwMode="auto">
            <a:xfrm rot="-2700000">
              <a:off x="2332" y="2717"/>
              <a:ext cx="336" cy="336"/>
            </a:xfrm>
            <a:prstGeom prst="rect">
              <a:avLst/>
            </a:prstGeom>
            <a:gradFill rotWithShape="1">
              <a:gsLst>
                <a:gs pos="0">
                  <a:srgbClr val="EAEAEA"/>
                </a:gs>
                <a:gs pos="100000">
                  <a:srgbClr val="B4B4B4"/>
                </a:gs>
              </a:gsLst>
              <a:lin ang="5400000" scaled="1"/>
            </a:gradFill>
            <a:ln w="9525" algn="ctr">
              <a:miter lim="800000"/>
              <a:headEnd/>
              <a:tailEnd/>
            </a:ln>
            <a:effectLst/>
            <a:scene3d>
              <a:camera prst="legacyPerspectiveBottomLeft"/>
              <a:lightRig rig="legacyFlat3" dir="t"/>
            </a:scene3d>
            <a:sp3d extrusionH="3540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18986" name="Rectangle 170"/>
            <p:cNvSpPr>
              <a:spLocks noChangeArrowheads="1"/>
            </p:cNvSpPr>
            <p:nvPr/>
          </p:nvSpPr>
          <p:spPr bwMode="auto">
            <a:xfrm rot="-2700000">
              <a:off x="3356" y="1655"/>
              <a:ext cx="336" cy="336"/>
            </a:xfrm>
            <a:prstGeom prst="rect">
              <a:avLst/>
            </a:prstGeom>
            <a:gradFill rotWithShape="1">
              <a:gsLst>
                <a:gs pos="0">
                  <a:srgbClr val="EAEAEA"/>
                </a:gs>
                <a:gs pos="100000">
                  <a:srgbClr val="B4B4B4"/>
                </a:gs>
              </a:gsLst>
              <a:lin ang="5400000" scaled="1"/>
            </a:gradFill>
            <a:ln w="9525" algn="ctr">
              <a:miter lim="800000"/>
              <a:headEnd/>
              <a:tailEnd/>
            </a:ln>
            <a:effectLst/>
            <a:scene3d>
              <a:camera prst="legacyPerspectiveBottomLeft"/>
              <a:lightRig rig="legacyFlat3" dir="t"/>
            </a:scene3d>
            <a:sp3d extrusionH="3540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18987" name="Rectangle 171"/>
            <p:cNvSpPr>
              <a:spLocks noChangeArrowheads="1"/>
            </p:cNvSpPr>
            <p:nvPr/>
          </p:nvSpPr>
          <p:spPr bwMode="auto">
            <a:xfrm rot="-8100000">
              <a:off x="3368" y="2715"/>
              <a:ext cx="336" cy="336"/>
            </a:xfrm>
            <a:prstGeom prst="rect">
              <a:avLst/>
            </a:prstGeom>
            <a:gradFill rotWithShape="1">
              <a:gsLst>
                <a:gs pos="0">
                  <a:srgbClr val="EAEAEA"/>
                </a:gs>
                <a:gs pos="100000">
                  <a:srgbClr val="B4B4B4"/>
                </a:gs>
              </a:gsLst>
              <a:lin ang="5400000" scaled="1"/>
            </a:gradFill>
            <a:ln w="9525" algn="ctr">
              <a:miter lim="800000"/>
              <a:headEnd/>
              <a:tailEnd/>
            </a:ln>
            <a:effectLst/>
            <a:scene3d>
              <a:camera prst="legacyPerspectiveBottomLeft"/>
              <a:lightRig rig="legacyFlat3" dir="t"/>
            </a:scene3d>
            <a:sp3d extrusionH="3540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18988" name="Rectangle 172"/>
            <p:cNvSpPr>
              <a:spLocks noChangeArrowheads="1"/>
            </p:cNvSpPr>
            <p:nvPr/>
          </p:nvSpPr>
          <p:spPr bwMode="auto">
            <a:xfrm rot="-8100000">
              <a:off x="2306" y="1691"/>
              <a:ext cx="336" cy="336"/>
            </a:xfrm>
            <a:prstGeom prst="rect">
              <a:avLst/>
            </a:prstGeom>
            <a:gradFill rotWithShape="1">
              <a:gsLst>
                <a:gs pos="0">
                  <a:srgbClr val="EAEAEA"/>
                </a:gs>
                <a:gs pos="100000">
                  <a:srgbClr val="B4B4B4"/>
                </a:gs>
              </a:gsLst>
              <a:lin ang="5400000" scaled="1"/>
            </a:gradFill>
            <a:ln w="9525" algn="ctr">
              <a:miter lim="800000"/>
              <a:headEnd/>
              <a:tailEnd/>
            </a:ln>
            <a:effectLst/>
            <a:scene3d>
              <a:camera prst="legacyPerspectiveBottomLeft"/>
              <a:lightRig rig="legacyFlat3" dir="t"/>
            </a:scene3d>
            <a:sp3d extrusionH="3540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18989" name="AutoShape 173"/>
            <p:cNvSpPr>
              <a:spLocks noChangeArrowheads="1"/>
            </p:cNvSpPr>
            <p:nvPr/>
          </p:nvSpPr>
          <p:spPr bwMode="auto">
            <a:xfrm>
              <a:off x="2322" y="1620"/>
              <a:ext cx="1392" cy="1392"/>
            </a:xfrm>
            <a:custGeom>
              <a:avLst/>
              <a:gdLst>
                <a:gd name="G0" fmla="+- 3259 0 0"/>
                <a:gd name="G1" fmla="+- 21600 0 3259"/>
                <a:gd name="G2" fmla="+- 21600 0 325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59" y="10800"/>
                  </a:moveTo>
                  <a:cubicBezTo>
                    <a:pt x="3259" y="14965"/>
                    <a:pt x="6635" y="18341"/>
                    <a:pt x="10800" y="18341"/>
                  </a:cubicBezTo>
                  <a:cubicBezTo>
                    <a:pt x="14965" y="18341"/>
                    <a:pt x="18341" y="14965"/>
                    <a:pt x="18341" y="10800"/>
                  </a:cubicBezTo>
                  <a:cubicBezTo>
                    <a:pt x="18341" y="6635"/>
                    <a:pt x="14965" y="3259"/>
                    <a:pt x="10800" y="3259"/>
                  </a:cubicBezTo>
                  <a:cubicBezTo>
                    <a:pt x="6635" y="3259"/>
                    <a:pt x="3259" y="6635"/>
                    <a:pt x="3259" y="10800"/>
                  </a:cubicBezTo>
                  <a:close/>
                </a:path>
              </a:pathLst>
            </a:custGeom>
            <a:gradFill rotWithShape="1">
              <a:gsLst>
                <a:gs pos="0">
                  <a:srgbClr val="EAEAEA"/>
                </a:gs>
                <a:gs pos="100000">
                  <a:srgbClr val="B4B4B4"/>
                </a:gs>
              </a:gsLst>
              <a:lin ang="5400000" scaled="1"/>
            </a:gradFill>
            <a:ln w="9525">
              <a:round/>
              <a:headEnd/>
              <a:tailEnd/>
            </a:ln>
            <a:effectLst/>
            <a:scene3d>
              <a:camera prst="legacyPerspectiveBottomLeft"/>
              <a:lightRig rig="legacyFlat3" dir="t"/>
            </a:scene3d>
            <a:sp3d extrusionH="100000" prstMaterial="legacyMatte">
              <a:bevelT w="13500" h="13500" prst="angle"/>
              <a:bevelB w="13500" h="13500" prst="angle"/>
              <a:extrusionClr>
                <a:srgbClr val="EAEAE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sp>
        <p:nvSpPr>
          <p:cNvPr id="418990" name="Text Box 174"/>
          <p:cNvSpPr txBox="1">
            <a:spLocks noChangeArrowheads="1"/>
          </p:cNvSpPr>
          <p:nvPr/>
        </p:nvSpPr>
        <p:spPr bwMode="auto">
          <a:xfrm>
            <a:off x="4000500" y="3467100"/>
            <a:ext cx="133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sz="1800" b="0">
                <a:solidFill>
                  <a:srgbClr val="0066CC"/>
                </a:solidFill>
                <a:latin typeface="Arial" charset="0"/>
              </a:rPr>
              <a:t>Automation</a:t>
            </a:r>
          </a:p>
          <a:p>
            <a:pPr>
              <a:lnSpc>
                <a:spcPct val="100000"/>
              </a:lnSpc>
              <a:spcBef>
                <a:spcPct val="0"/>
              </a:spcBef>
              <a:buClrTx/>
              <a:buFontTx/>
              <a:buNone/>
            </a:pPr>
            <a:r>
              <a:rPr lang="en-US" sz="1800" b="0">
                <a:solidFill>
                  <a:srgbClr val="0066CC"/>
                </a:solidFill>
                <a:latin typeface="Arial" charset="0"/>
              </a:rPr>
              <a:t>Framework</a:t>
            </a:r>
          </a:p>
        </p:txBody>
      </p:sp>
      <p:sp>
        <p:nvSpPr>
          <p:cNvPr id="418991" name="Rectangle 175"/>
          <p:cNvSpPr>
            <a:spLocks noChangeArrowheads="1"/>
          </p:cNvSpPr>
          <p:nvPr/>
        </p:nvSpPr>
        <p:spPr bwMode="auto">
          <a:xfrm>
            <a:off x="5334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buClrTx/>
              <a:buFontTx/>
              <a:buNone/>
            </a:pPr>
            <a:r>
              <a:rPr lang="en-US" sz="2000" b="0">
                <a:solidFill>
                  <a:schemeClr val="accent2"/>
                </a:solidFill>
              </a:rPr>
              <a:t>Automation Framework Features</a:t>
            </a:r>
          </a:p>
        </p:txBody>
      </p:sp>
    </p:spTree>
    <p:extLst>
      <p:ext uri="{BB962C8B-B14F-4D97-AF65-F5344CB8AC3E}">
        <p14:creationId xmlns:p14="http://schemas.microsoft.com/office/powerpoint/2010/main" val="424436147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sz="2000" dirty="0">
                <a:solidFill>
                  <a:schemeClr val="accent2"/>
                </a:solidFill>
              </a:rPr>
              <a:t>Architecture</a:t>
            </a:r>
          </a:p>
        </p:txBody>
      </p:sp>
      <p:sp>
        <p:nvSpPr>
          <p:cNvPr id="59" name="Slide Number Placeholder 3"/>
          <p:cNvSpPr>
            <a:spLocks noGrp="1"/>
          </p:cNvSpPr>
          <p:nvPr>
            <p:ph type="sldNum" sz="quarter" idx="12"/>
          </p:nvPr>
        </p:nvSpPr>
        <p:spPr/>
        <p:txBody>
          <a:bodyPr/>
          <a:lstStyle/>
          <a:p>
            <a:fld id="{A085A4E7-6B04-471E-927B-1DA703572026}" type="slidenum">
              <a:rPr lang="en-US"/>
              <a:pPr/>
              <a:t>17</a:t>
            </a:fld>
            <a:endParaRPr lang="en-US"/>
          </a:p>
        </p:txBody>
      </p:sp>
      <p:graphicFrame>
        <p:nvGraphicFramePr>
          <p:cNvPr id="420925" name="Object 61"/>
          <p:cNvGraphicFramePr>
            <a:graphicFrameLocks noGrp="1" noChangeAspect="1"/>
          </p:cNvGraphicFramePr>
          <p:nvPr>
            <p:ph sz="quarter" idx="1"/>
          </p:nvPr>
        </p:nvGraphicFramePr>
        <p:xfrm>
          <a:off x="4419600" y="3252788"/>
          <a:ext cx="762000" cy="962025"/>
        </p:xfrm>
        <a:graphic>
          <a:graphicData uri="http://schemas.openxmlformats.org/presentationml/2006/ole">
            <mc:AlternateContent xmlns:mc="http://schemas.openxmlformats.org/markup-compatibility/2006">
              <mc:Choice xmlns:v="urn:schemas-microsoft-com:vml" Requires="v">
                <p:oleObj spid="_x0000_s12318" name="Bitmap Image" r:id="rId4" imgW="762106" imgH="961905" progId="Paint.Picture">
                  <p:embed/>
                </p:oleObj>
              </mc:Choice>
              <mc:Fallback>
                <p:oleObj name="Bitmap Image" r:id="rId4" imgW="762106" imgH="96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252788"/>
                        <a:ext cx="762000" cy="962025"/>
                      </a:xfrm>
                      <a:prstGeom prst="rect">
                        <a:avLst/>
                      </a:prstGeom>
                      <a:noFill/>
                      <a:ln>
                        <a:noFill/>
                      </a:ln>
                      <a:effectLst/>
                      <a:extLst>
                        <a:ext uri="{909E8E84-426E-40DD-AFC4-6F175D3DCCD1}">
                          <a14:hiddenFill xmlns:a14="http://schemas.microsoft.com/office/drawing/2010/main">
                            <a:solidFill>
                              <a:srgbClr val="D8750D"/>
                            </a:solidFill>
                          </a14:hiddenFill>
                        </a:ext>
                        <a:ext uri="{91240B29-F687-4F45-9708-019B960494DF}">
                          <a14:hiddenLine xmlns:a14="http://schemas.microsoft.com/office/drawing/2010/main" w="9525" cap="flat" cmpd="sng" algn="ctr">
                            <a:solidFill>
                              <a:srgbClr val="D8750D"/>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867" name="AutoShape 3"/>
          <p:cNvSpPr>
            <a:spLocks noChangeArrowheads="1"/>
          </p:cNvSpPr>
          <p:nvPr/>
        </p:nvSpPr>
        <p:spPr bwMode="auto">
          <a:xfrm>
            <a:off x="6015038" y="1657350"/>
            <a:ext cx="1284287" cy="996950"/>
          </a:xfrm>
          <a:prstGeom prst="roundRect">
            <a:avLst>
              <a:gd name="adj" fmla="val 16667"/>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8" name="AutoShape 4"/>
          <p:cNvSpPr>
            <a:spLocks noChangeArrowheads="1"/>
          </p:cNvSpPr>
          <p:nvPr/>
        </p:nvSpPr>
        <p:spPr bwMode="auto">
          <a:xfrm>
            <a:off x="2286000" y="1450975"/>
            <a:ext cx="5181600" cy="3806825"/>
          </a:xfrm>
          <a:prstGeom prst="roundRect">
            <a:avLst>
              <a:gd name="adj" fmla="val 16667"/>
            </a:avLst>
          </a:prstGeom>
          <a:solidFill>
            <a:srgbClr val="6666FF">
              <a:alpha val="19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9" name="AutoShape 5"/>
          <p:cNvSpPr>
            <a:spLocks noChangeArrowheads="1"/>
          </p:cNvSpPr>
          <p:nvPr/>
        </p:nvSpPr>
        <p:spPr bwMode="auto">
          <a:xfrm>
            <a:off x="6042025" y="1905000"/>
            <a:ext cx="358775" cy="573088"/>
          </a:xfrm>
          <a:prstGeom prst="can">
            <a:avLst>
              <a:gd name="adj" fmla="val 39934"/>
            </a:avLst>
          </a:prstGeom>
          <a:gradFill rotWithShape="1">
            <a:gsLst>
              <a:gs pos="0">
                <a:srgbClr val="808000">
                  <a:alpha val="60001"/>
                </a:srgbClr>
              </a:gs>
              <a:gs pos="100000">
                <a:srgbClr val="808000">
                  <a:gamma/>
                  <a:tint val="42353"/>
                  <a:invGamma/>
                  <a:alpha val="80000"/>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endParaRPr lang="en-US" sz="1100" b="0">
              <a:latin typeface="Arial" charset="0"/>
            </a:endParaRPr>
          </a:p>
          <a:p>
            <a:pPr algn="ctr">
              <a:lnSpc>
                <a:spcPct val="100000"/>
              </a:lnSpc>
              <a:spcBef>
                <a:spcPct val="0"/>
              </a:spcBef>
              <a:buClrTx/>
              <a:buFontTx/>
              <a:buNone/>
            </a:pPr>
            <a:endParaRPr lang="en-US" sz="1100" b="0">
              <a:latin typeface="Arial" charset="0"/>
            </a:endParaRPr>
          </a:p>
          <a:p>
            <a:pPr algn="ctr">
              <a:lnSpc>
                <a:spcPct val="100000"/>
              </a:lnSpc>
              <a:spcBef>
                <a:spcPct val="0"/>
              </a:spcBef>
              <a:buClrTx/>
              <a:buFontTx/>
              <a:buNone/>
            </a:pPr>
            <a:endParaRPr lang="en-US" sz="1100" b="0">
              <a:latin typeface="Arial" charset="0"/>
            </a:endParaRPr>
          </a:p>
        </p:txBody>
      </p:sp>
      <p:sp>
        <p:nvSpPr>
          <p:cNvPr id="420870" name="Line 6"/>
          <p:cNvSpPr>
            <a:spLocks noChangeShapeType="1"/>
          </p:cNvSpPr>
          <p:nvPr/>
        </p:nvSpPr>
        <p:spPr bwMode="auto">
          <a:xfrm flipH="1">
            <a:off x="6807200" y="3408363"/>
            <a:ext cx="1104900" cy="15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1" name="AutoShape 7"/>
          <p:cNvSpPr>
            <a:spLocks noChangeArrowheads="1"/>
          </p:cNvSpPr>
          <p:nvPr/>
        </p:nvSpPr>
        <p:spPr bwMode="auto">
          <a:xfrm>
            <a:off x="4259263" y="3173413"/>
            <a:ext cx="2582862" cy="569912"/>
          </a:xfrm>
          <a:prstGeom prst="roundRect">
            <a:avLst>
              <a:gd name="adj" fmla="val 16667"/>
            </a:avLst>
          </a:prstGeom>
          <a:solidFill>
            <a:srgbClr val="0033CC">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sz="1800" b="0">
                <a:latin typeface="Arial" charset="0"/>
              </a:rPr>
              <a:t>Driver Script</a:t>
            </a:r>
          </a:p>
        </p:txBody>
      </p:sp>
      <p:sp>
        <p:nvSpPr>
          <p:cNvPr id="420872" name="Line 8"/>
          <p:cNvSpPr>
            <a:spLocks noChangeShapeType="1"/>
          </p:cNvSpPr>
          <p:nvPr/>
        </p:nvSpPr>
        <p:spPr bwMode="auto">
          <a:xfrm flipH="1">
            <a:off x="3370263" y="3438525"/>
            <a:ext cx="85566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3" name="AutoShape 9"/>
          <p:cNvSpPr>
            <a:spLocks noChangeArrowheads="1"/>
          </p:cNvSpPr>
          <p:nvPr/>
        </p:nvSpPr>
        <p:spPr bwMode="auto">
          <a:xfrm>
            <a:off x="4267200" y="1871663"/>
            <a:ext cx="857250" cy="782637"/>
          </a:xfrm>
          <a:prstGeom prst="flowChartMultidocument">
            <a:avLst/>
          </a:prstGeom>
          <a:solidFill>
            <a:srgbClr val="99CC00">
              <a:alpha val="60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sz="1100" b="0">
                <a:latin typeface="Arial" charset="0"/>
              </a:rPr>
              <a:t>Test Case</a:t>
            </a:r>
          </a:p>
          <a:p>
            <a:pPr algn="ctr">
              <a:lnSpc>
                <a:spcPct val="100000"/>
              </a:lnSpc>
              <a:spcBef>
                <a:spcPct val="0"/>
              </a:spcBef>
              <a:buClrTx/>
              <a:buFontTx/>
              <a:buNone/>
            </a:pPr>
            <a:r>
              <a:rPr lang="en-US" sz="1100" b="0">
                <a:latin typeface="Arial" charset="0"/>
              </a:rPr>
              <a:t>Engine</a:t>
            </a:r>
          </a:p>
        </p:txBody>
      </p:sp>
      <p:sp>
        <p:nvSpPr>
          <p:cNvPr id="420874" name="Line 10"/>
          <p:cNvSpPr>
            <a:spLocks noChangeShapeType="1"/>
          </p:cNvSpPr>
          <p:nvPr/>
        </p:nvSpPr>
        <p:spPr bwMode="auto">
          <a:xfrm>
            <a:off x="4591050" y="2654300"/>
            <a:ext cx="0" cy="5016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5" name="Text Box 11"/>
          <p:cNvSpPr txBox="1">
            <a:spLocks noChangeArrowheads="1"/>
          </p:cNvSpPr>
          <p:nvPr/>
        </p:nvSpPr>
        <p:spPr bwMode="auto">
          <a:xfrm>
            <a:off x="6235700" y="1657350"/>
            <a:ext cx="857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r>
              <a:rPr lang="en-US" sz="1100" b="0">
                <a:latin typeface="Arial" charset="0"/>
              </a:rPr>
              <a:t>Test Data</a:t>
            </a:r>
          </a:p>
        </p:txBody>
      </p:sp>
      <p:sp>
        <p:nvSpPr>
          <p:cNvPr id="420876" name="Line 12"/>
          <p:cNvSpPr>
            <a:spLocks noChangeShapeType="1"/>
          </p:cNvSpPr>
          <p:nvPr/>
        </p:nvSpPr>
        <p:spPr bwMode="auto">
          <a:xfrm flipH="1" flipV="1">
            <a:off x="5105400" y="2133600"/>
            <a:ext cx="917575" cy="222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7" name="AutoShape 13"/>
          <p:cNvSpPr>
            <a:spLocks noChangeArrowheads="1"/>
          </p:cNvSpPr>
          <p:nvPr/>
        </p:nvSpPr>
        <p:spPr bwMode="auto">
          <a:xfrm>
            <a:off x="4560888" y="4435475"/>
            <a:ext cx="927100" cy="498475"/>
          </a:xfrm>
          <a:prstGeom prst="roundRect">
            <a:avLst>
              <a:gd name="adj" fmla="val 16667"/>
            </a:avLst>
          </a:prstGeom>
          <a:solidFill>
            <a:srgbClr val="0033CC">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sz="1100" b="0">
                <a:latin typeface="Arial" charset="0"/>
              </a:rPr>
              <a:t>Utility Scripts </a:t>
            </a:r>
          </a:p>
          <a:p>
            <a:pPr algn="ctr">
              <a:lnSpc>
                <a:spcPct val="100000"/>
              </a:lnSpc>
              <a:spcBef>
                <a:spcPct val="0"/>
              </a:spcBef>
              <a:buClrTx/>
              <a:buFontTx/>
              <a:buNone/>
            </a:pPr>
            <a:r>
              <a:rPr lang="en-US" sz="1100" b="0">
                <a:latin typeface="Arial" charset="0"/>
              </a:rPr>
              <a:t>(Application)</a:t>
            </a:r>
          </a:p>
        </p:txBody>
      </p:sp>
      <p:sp>
        <p:nvSpPr>
          <p:cNvPr id="420878" name="AutoShape 14"/>
          <p:cNvSpPr>
            <a:spLocks noChangeArrowheads="1"/>
          </p:cNvSpPr>
          <p:nvPr/>
        </p:nvSpPr>
        <p:spPr bwMode="auto">
          <a:xfrm>
            <a:off x="5700713" y="4435475"/>
            <a:ext cx="928687" cy="498475"/>
          </a:xfrm>
          <a:prstGeom prst="roundRect">
            <a:avLst>
              <a:gd name="adj" fmla="val 16667"/>
            </a:avLst>
          </a:prstGeom>
          <a:solidFill>
            <a:srgbClr val="0033CC">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sz="1100" b="0">
                <a:latin typeface="Arial" charset="0"/>
              </a:rPr>
              <a:t>Utility Scripts </a:t>
            </a:r>
          </a:p>
          <a:p>
            <a:pPr algn="ctr">
              <a:lnSpc>
                <a:spcPct val="100000"/>
              </a:lnSpc>
              <a:spcBef>
                <a:spcPct val="0"/>
              </a:spcBef>
              <a:buClrTx/>
              <a:buFontTx/>
              <a:buNone/>
            </a:pPr>
            <a:r>
              <a:rPr lang="en-US" sz="1100" b="0">
                <a:latin typeface="Arial" charset="0"/>
              </a:rPr>
              <a:t>(Common)</a:t>
            </a:r>
          </a:p>
        </p:txBody>
      </p:sp>
      <p:sp>
        <p:nvSpPr>
          <p:cNvPr id="420879" name="Line 15"/>
          <p:cNvSpPr>
            <a:spLocks noChangeShapeType="1"/>
          </p:cNvSpPr>
          <p:nvPr/>
        </p:nvSpPr>
        <p:spPr bwMode="auto">
          <a:xfrm>
            <a:off x="5111750" y="3754438"/>
            <a:ext cx="0" cy="6461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0" name="Line 16"/>
          <p:cNvSpPr>
            <a:spLocks noChangeShapeType="1"/>
          </p:cNvSpPr>
          <p:nvPr/>
        </p:nvSpPr>
        <p:spPr bwMode="auto">
          <a:xfrm>
            <a:off x="6588125" y="2654300"/>
            <a:ext cx="0" cy="498475"/>
          </a:xfrm>
          <a:prstGeom prst="line">
            <a:avLst/>
          </a:prstGeom>
          <a:noFill/>
          <a:ln w="12700">
            <a:solidFill>
              <a:schemeClr val="tx1"/>
            </a:solidFill>
            <a:prstDash val="dash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0881" name="Group 17"/>
          <p:cNvGrpSpPr>
            <a:grpSpLocks/>
          </p:cNvGrpSpPr>
          <p:nvPr/>
        </p:nvGrpSpPr>
        <p:grpSpPr bwMode="auto">
          <a:xfrm>
            <a:off x="723900" y="3943350"/>
            <a:ext cx="581025" cy="444500"/>
            <a:chOff x="2514" y="2136"/>
            <a:chExt cx="366" cy="280"/>
          </a:xfrm>
        </p:grpSpPr>
        <p:grpSp>
          <p:nvGrpSpPr>
            <p:cNvPr id="420882" name="Group 18"/>
            <p:cNvGrpSpPr>
              <a:grpSpLocks/>
            </p:cNvGrpSpPr>
            <p:nvPr/>
          </p:nvGrpSpPr>
          <p:grpSpPr bwMode="auto">
            <a:xfrm>
              <a:off x="2592" y="2256"/>
              <a:ext cx="240" cy="160"/>
              <a:chOff x="2592" y="2256"/>
              <a:chExt cx="432" cy="288"/>
            </a:xfrm>
          </p:grpSpPr>
          <p:sp>
            <p:nvSpPr>
              <p:cNvPr id="420883" name="Rectangle 19"/>
              <p:cNvSpPr>
                <a:spLocks noChangeArrowheads="1"/>
              </p:cNvSpPr>
              <p:nvPr/>
            </p:nvSpPr>
            <p:spPr bwMode="auto">
              <a:xfrm>
                <a:off x="2592" y="2256"/>
                <a:ext cx="432" cy="288"/>
              </a:xfrm>
              <a:prstGeom prst="rect">
                <a:avLst/>
              </a:prstGeom>
              <a:gradFill rotWithShape="1">
                <a:gsLst>
                  <a:gs pos="0">
                    <a:srgbClr val="FFFFCC">
                      <a:alpha val="39999"/>
                    </a:srgbClr>
                  </a:gs>
                  <a:gs pos="100000">
                    <a:srgbClr val="FFCC66">
                      <a:alpha val="50999"/>
                    </a:srgbClr>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20884" name="AutoShape 20"/>
              <p:cNvSpPr>
                <a:spLocks noChangeArrowheads="1"/>
              </p:cNvSpPr>
              <p:nvPr/>
            </p:nvSpPr>
            <p:spPr bwMode="auto">
              <a:xfrm>
                <a:off x="2592" y="2400"/>
                <a:ext cx="432" cy="144"/>
              </a:xfrm>
              <a:prstGeom prst="triangle">
                <a:avLst>
                  <a:gd name="adj" fmla="val 50000"/>
                </a:avLst>
              </a:prstGeom>
              <a:gradFill rotWithShape="1">
                <a:gsLst>
                  <a:gs pos="0">
                    <a:srgbClr val="FFCC66">
                      <a:alpha val="50999"/>
                    </a:srgbClr>
                  </a:gs>
                  <a:gs pos="50000">
                    <a:srgbClr val="FFFFCC">
                      <a:alpha val="39999"/>
                    </a:srgbClr>
                  </a:gs>
                  <a:gs pos="100000">
                    <a:srgbClr val="FFCC66">
                      <a:alpha val="50999"/>
                    </a:srgbClr>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20885" name="AutoShape 21"/>
              <p:cNvSpPr>
                <a:spLocks noChangeArrowheads="1"/>
              </p:cNvSpPr>
              <p:nvPr/>
            </p:nvSpPr>
            <p:spPr bwMode="auto">
              <a:xfrm rot="10800000">
                <a:off x="2592" y="2256"/>
                <a:ext cx="432" cy="192"/>
              </a:xfrm>
              <a:prstGeom prst="triangle">
                <a:avLst>
                  <a:gd name="adj" fmla="val 50000"/>
                </a:avLst>
              </a:prstGeom>
              <a:gradFill rotWithShape="1">
                <a:gsLst>
                  <a:gs pos="0">
                    <a:srgbClr val="FFCC66">
                      <a:alpha val="50999"/>
                    </a:srgbClr>
                  </a:gs>
                  <a:gs pos="50000">
                    <a:srgbClr val="FFFFCC">
                      <a:alpha val="39999"/>
                    </a:srgbClr>
                  </a:gs>
                  <a:gs pos="100000">
                    <a:srgbClr val="FFCC66">
                      <a:alpha val="50999"/>
                    </a:srgbClr>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grpSp>
          <p:nvGrpSpPr>
            <p:cNvPr id="420886" name="Group 22"/>
            <p:cNvGrpSpPr>
              <a:grpSpLocks/>
            </p:cNvGrpSpPr>
            <p:nvPr/>
          </p:nvGrpSpPr>
          <p:grpSpPr bwMode="auto">
            <a:xfrm rot="-2159895">
              <a:off x="2640" y="2208"/>
              <a:ext cx="240" cy="160"/>
              <a:chOff x="2592" y="2256"/>
              <a:chExt cx="432" cy="288"/>
            </a:xfrm>
          </p:grpSpPr>
          <p:sp>
            <p:nvSpPr>
              <p:cNvPr id="420887" name="Rectangle 23"/>
              <p:cNvSpPr>
                <a:spLocks noChangeArrowheads="1"/>
              </p:cNvSpPr>
              <p:nvPr/>
            </p:nvSpPr>
            <p:spPr bwMode="auto">
              <a:xfrm>
                <a:off x="2592" y="2256"/>
                <a:ext cx="432" cy="288"/>
              </a:xfrm>
              <a:prstGeom prst="rect">
                <a:avLst/>
              </a:prstGeom>
              <a:gradFill rotWithShape="1">
                <a:gsLst>
                  <a:gs pos="0">
                    <a:srgbClr val="FFFFCC"/>
                  </a:gs>
                  <a:gs pos="100000">
                    <a:srgbClr val="FFCC66"/>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20888" name="AutoShape 24"/>
              <p:cNvSpPr>
                <a:spLocks noChangeArrowheads="1"/>
              </p:cNvSpPr>
              <p:nvPr/>
            </p:nvSpPr>
            <p:spPr bwMode="auto">
              <a:xfrm>
                <a:off x="2592" y="2400"/>
                <a:ext cx="432" cy="144"/>
              </a:xfrm>
              <a:prstGeom prst="triangle">
                <a:avLst>
                  <a:gd name="adj" fmla="val 50000"/>
                </a:avLst>
              </a:prstGeom>
              <a:gradFill rotWithShape="1">
                <a:gsLst>
                  <a:gs pos="0">
                    <a:srgbClr val="FFCC66"/>
                  </a:gs>
                  <a:gs pos="50000">
                    <a:srgbClr val="FFFFCC"/>
                  </a:gs>
                  <a:gs pos="100000">
                    <a:srgbClr val="FFCC66"/>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sp>
            <p:nvSpPr>
              <p:cNvPr id="420889" name="AutoShape 25"/>
              <p:cNvSpPr>
                <a:spLocks noChangeArrowheads="1"/>
              </p:cNvSpPr>
              <p:nvPr/>
            </p:nvSpPr>
            <p:spPr bwMode="auto">
              <a:xfrm rot="10800000">
                <a:off x="2592" y="2256"/>
                <a:ext cx="432" cy="192"/>
              </a:xfrm>
              <a:prstGeom prst="triangle">
                <a:avLst>
                  <a:gd name="adj" fmla="val 50000"/>
                </a:avLst>
              </a:prstGeom>
              <a:gradFill rotWithShape="1">
                <a:gsLst>
                  <a:gs pos="0">
                    <a:srgbClr val="FFCC66"/>
                  </a:gs>
                  <a:gs pos="50000">
                    <a:srgbClr val="FFFFCC"/>
                  </a:gs>
                  <a:gs pos="100000">
                    <a:srgbClr val="FFCC66"/>
                  </a:gs>
                </a:gsLst>
                <a:lin ang="2700000" scaled="1"/>
              </a:gradFill>
              <a:ln>
                <a:noFill/>
              </a:ln>
              <a:effectLst/>
              <a:scene3d>
                <a:camera prst="legacyPerspectiveBottomLeft"/>
                <a:lightRig rig="legacyFlat3" dir="t"/>
              </a:scene3d>
              <a:sp3d prstMaterial="legacyMatte">
                <a:bevelT w="13500" h="13500" prst="angle"/>
                <a:bevelB w="13500" h="13500" prst="angle"/>
                <a:extrusionClr>
                  <a:srgbClr val="FFCC6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sp>
          <p:nvSpPr>
            <p:cNvPr id="420890" name="Text Box 26"/>
            <p:cNvSpPr txBox="1">
              <a:spLocks noChangeArrowheads="1"/>
            </p:cNvSpPr>
            <p:nvPr/>
          </p:nvSpPr>
          <p:spPr bwMode="auto">
            <a:xfrm>
              <a:off x="2514" y="2136"/>
              <a:ext cx="262" cy="231"/>
            </a:xfrm>
            <a:prstGeom prst="rect">
              <a:avLst/>
            </a:prstGeom>
            <a:noFill/>
            <a:ln>
              <a:noFill/>
            </a:ln>
            <a:effectLst/>
            <a:extLst>
              <a:ext uri="{909E8E84-426E-40DD-AFC4-6F175D3DCCD1}">
                <a14:hiddenFill xmlns:a14="http://schemas.microsoft.com/office/drawing/2010/main">
                  <a:solidFill>
                    <a:srgbClr val="D1DE9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FontTx/>
                <a:buNone/>
              </a:pPr>
              <a:r>
                <a:rPr lang="en-US" sz="1800" b="0">
                  <a:solidFill>
                    <a:schemeClr val="folHlink"/>
                  </a:solidFill>
                  <a:latin typeface="Arial" charset="0"/>
                </a:rPr>
                <a:t>@</a:t>
              </a:r>
            </a:p>
          </p:txBody>
        </p:sp>
      </p:grpSp>
      <p:sp>
        <p:nvSpPr>
          <p:cNvPr id="420891" name="Line 27"/>
          <p:cNvSpPr>
            <a:spLocks noChangeShapeType="1"/>
          </p:cNvSpPr>
          <p:nvPr/>
        </p:nvSpPr>
        <p:spPr bwMode="auto">
          <a:xfrm flipH="1">
            <a:off x="1562100" y="3714750"/>
            <a:ext cx="685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92" name="Text Box 28"/>
          <p:cNvSpPr txBox="1">
            <a:spLocks noChangeArrowheads="1"/>
          </p:cNvSpPr>
          <p:nvPr/>
        </p:nvSpPr>
        <p:spPr bwMode="auto">
          <a:xfrm>
            <a:off x="4095750" y="1409700"/>
            <a:ext cx="198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Tx/>
              <a:buFontTx/>
              <a:buNone/>
            </a:pPr>
            <a:r>
              <a:rPr lang="en-US" sz="1400">
                <a:solidFill>
                  <a:srgbClr val="3A1FAD"/>
                </a:solidFill>
                <a:latin typeface="Arial" charset="0"/>
              </a:rPr>
              <a:t>Automation Suite</a:t>
            </a:r>
          </a:p>
        </p:txBody>
      </p:sp>
      <p:graphicFrame>
        <p:nvGraphicFramePr>
          <p:cNvPr id="420895" name="Object 31"/>
          <p:cNvGraphicFramePr>
            <a:graphicFrameLocks noChangeAspect="1"/>
          </p:cNvGraphicFramePr>
          <p:nvPr/>
        </p:nvGraphicFramePr>
        <p:xfrm>
          <a:off x="647700" y="3800475"/>
          <a:ext cx="914400" cy="676275"/>
        </p:xfrm>
        <a:graphic>
          <a:graphicData uri="http://schemas.openxmlformats.org/presentationml/2006/ole">
            <mc:AlternateContent xmlns:mc="http://schemas.openxmlformats.org/markup-compatibility/2006">
              <mc:Choice xmlns:v="urn:schemas-microsoft-com:vml" Requires="v">
                <p:oleObj spid="_x0000_s12319" name="Photo Editor Photo" r:id="rId6" imgW="1362265" imgH="600159" progId="MSPhotoEd.3">
                  <p:embed/>
                </p:oleObj>
              </mc:Choice>
              <mc:Fallback>
                <p:oleObj name="Photo Editor Photo" r:id="rId6" imgW="1362265" imgH="600159"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 y="3800475"/>
                        <a:ext cx="914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896" name="Rectangle 32"/>
          <p:cNvSpPr>
            <a:spLocks noChangeArrowheads="1"/>
          </p:cNvSpPr>
          <p:nvPr/>
        </p:nvSpPr>
        <p:spPr bwMode="auto">
          <a:xfrm>
            <a:off x="695325" y="4476750"/>
            <a:ext cx="646113" cy="228600"/>
          </a:xfrm>
          <a:prstGeom prst="rect">
            <a:avLst/>
          </a:prstGeom>
          <a:solidFill>
            <a:srgbClr val="99CC00">
              <a:alpha val="60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sz="1200" b="0">
                <a:latin typeface="Arial" charset="0"/>
              </a:rPr>
              <a:t>Reports</a:t>
            </a:r>
          </a:p>
        </p:txBody>
      </p:sp>
      <p:grpSp>
        <p:nvGrpSpPr>
          <p:cNvPr id="420897" name="Group 33"/>
          <p:cNvGrpSpPr>
            <a:grpSpLocks/>
          </p:cNvGrpSpPr>
          <p:nvPr/>
        </p:nvGrpSpPr>
        <p:grpSpPr bwMode="auto">
          <a:xfrm>
            <a:off x="517525" y="2438400"/>
            <a:ext cx="1800225" cy="1225550"/>
            <a:chOff x="326" y="1536"/>
            <a:chExt cx="1134" cy="772"/>
          </a:xfrm>
        </p:grpSpPr>
        <p:sp>
          <p:nvSpPr>
            <p:cNvPr id="420898" name="AutoShape 34"/>
            <p:cNvSpPr>
              <a:spLocks noChangeArrowheads="1"/>
            </p:cNvSpPr>
            <p:nvPr/>
          </p:nvSpPr>
          <p:spPr bwMode="auto">
            <a:xfrm>
              <a:off x="330" y="1536"/>
              <a:ext cx="1008" cy="772"/>
            </a:xfrm>
            <a:prstGeom prst="roundRect">
              <a:avLst>
                <a:gd name="adj" fmla="val 16667"/>
              </a:avLst>
            </a:prstGeom>
            <a:solidFill>
              <a:schemeClr val="accent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endParaRPr lang="en-US" sz="800" b="0">
                <a:latin typeface="Arial" charset="0"/>
              </a:endParaRPr>
            </a:p>
          </p:txBody>
        </p:sp>
        <p:grpSp>
          <p:nvGrpSpPr>
            <p:cNvPr id="420899" name="Group 35"/>
            <p:cNvGrpSpPr>
              <a:grpSpLocks/>
            </p:cNvGrpSpPr>
            <p:nvPr/>
          </p:nvGrpSpPr>
          <p:grpSpPr bwMode="auto">
            <a:xfrm>
              <a:off x="326" y="1614"/>
              <a:ext cx="472" cy="516"/>
              <a:chOff x="1344" y="2352"/>
              <a:chExt cx="384" cy="420"/>
            </a:xfrm>
          </p:grpSpPr>
          <p:sp>
            <p:nvSpPr>
              <p:cNvPr id="420900" name="Oval 36"/>
              <p:cNvSpPr>
                <a:spLocks noChangeArrowheads="1"/>
              </p:cNvSpPr>
              <p:nvPr/>
            </p:nvSpPr>
            <p:spPr bwMode="auto">
              <a:xfrm>
                <a:off x="1344" y="2382"/>
                <a:ext cx="288" cy="288"/>
              </a:xfrm>
              <a:prstGeom prst="ellipse">
                <a:avLst/>
              </a:prstGeom>
              <a:gradFill rotWithShape="1">
                <a:gsLst>
                  <a:gs pos="0">
                    <a:srgbClr val="2D6FDB"/>
                  </a:gs>
                  <a:gs pos="100000">
                    <a:srgbClr val="D2DBF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endParaRPr lang="en-US" sz="400" b="0">
                  <a:latin typeface="Arial" charset="0"/>
                </a:endParaRPr>
              </a:p>
            </p:txBody>
          </p:sp>
          <p:grpSp>
            <p:nvGrpSpPr>
              <p:cNvPr id="420901" name="Group 37"/>
              <p:cNvGrpSpPr>
                <a:grpSpLocks/>
              </p:cNvGrpSpPr>
              <p:nvPr/>
            </p:nvGrpSpPr>
            <p:grpSpPr bwMode="auto">
              <a:xfrm rot="-298524">
                <a:off x="1404" y="2388"/>
                <a:ext cx="307" cy="384"/>
                <a:chOff x="1344" y="2256"/>
                <a:chExt cx="731" cy="733"/>
              </a:xfrm>
            </p:grpSpPr>
            <p:sp>
              <p:nvSpPr>
                <p:cNvPr id="420902" name="Freeform 38"/>
                <p:cNvSpPr>
                  <a:spLocks/>
                </p:cNvSpPr>
                <p:nvPr/>
              </p:nvSpPr>
              <p:spPr bwMode="auto">
                <a:xfrm>
                  <a:off x="1344" y="2256"/>
                  <a:ext cx="312" cy="325"/>
                </a:xfrm>
                <a:custGeom>
                  <a:avLst/>
                  <a:gdLst>
                    <a:gd name="T0" fmla="*/ 138 w 312"/>
                    <a:gd name="T1" fmla="*/ 325 h 325"/>
                    <a:gd name="T2" fmla="*/ 132 w 312"/>
                    <a:gd name="T3" fmla="*/ 259 h 325"/>
                    <a:gd name="T4" fmla="*/ 90 w 312"/>
                    <a:gd name="T5" fmla="*/ 253 h 325"/>
                    <a:gd name="T6" fmla="*/ 132 w 312"/>
                    <a:gd name="T7" fmla="*/ 193 h 325"/>
                    <a:gd name="T8" fmla="*/ 168 w 312"/>
                    <a:gd name="T9" fmla="*/ 199 h 325"/>
                    <a:gd name="T10" fmla="*/ 174 w 312"/>
                    <a:gd name="T11" fmla="*/ 223 h 325"/>
                    <a:gd name="T12" fmla="*/ 186 w 312"/>
                    <a:gd name="T13" fmla="*/ 205 h 325"/>
                    <a:gd name="T14" fmla="*/ 222 w 312"/>
                    <a:gd name="T15" fmla="*/ 187 h 325"/>
                    <a:gd name="T16" fmla="*/ 282 w 312"/>
                    <a:gd name="T17" fmla="*/ 151 h 325"/>
                    <a:gd name="T18" fmla="*/ 288 w 312"/>
                    <a:gd name="T19" fmla="*/ 115 h 325"/>
                    <a:gd name="T20" fmla="*/ 306 w 312"/>
                    <a:gd name="T21" fmla="*/ 121 h 325"/>
                    <a:gd name="T22" fmla="*/ 312 w 312"/>
                    <a:gd name="T23" fmla="*/ 103 h 325"/>
                    <a:gd name="T24" fmla="*/ 270 w 312"/>
                    <a:gd name="T25" fmla="*/ 67 h 325"/>
                    <a:gd name="T26" fmla="*/ 222 w 312"/>
                    <a:gd name="T27" fmla="*/ 85 h 325"/>
                    <a:gd name="T28" fmla="*/ 276 w 312"/>
                    <a:gd name="T29" fmla="*/ 43 h 325"/>
                    <a:gd name="T30" fmla="*/ 228 w 312"/>
                    <a:gd name="T31" fmla="*/ 25 h 325"/>
                    <a:gd name="T32" fmla="*/ 210 w 312"/>
                    <a:gd name="T33" fmla="*/ 13 h 325"/>
                    <a:gd name="T34" fmla="*/ 192 w 312"/>
                    <a:gd name="T35" fmla="*/ 7 h 325"/>
                    <a:gd name="T36" fmla="*/ 108 w 312"/>
                    <a:gd name="T37" fmla="*/ 1 h 325"/>
                    <a:gd name="T38" fmla="*/ 30 w 312"/>
                    <a:gd name="T39" fmla="*/ 31 h 325"/>
                    <a:gd name="T40" fmla="*/ 24 w 312"/>
                    <a:gd name="T41" fmla="*/ 109 h 325"/>
                    <a:gd name="T42" fmla="*/ 30 w 312"/>
                    <a:gd name="T43" fmla="*/ 151 h 325"/>
                    <a:gd name="T44" fmla="*/ 66 w 312"/>
                    <a:gd name="T45" fmla="*/ 265 h 325"/>
                    <a:gd name="T46" fmla="*/ 72 w 312"/>
                    <a:gd name="T47" fmla="*/ 283 h 325"/>
                    <a:gd name="T48" fmla="*/ 108 w 312"/>
                    <a:gd name="T49" fmla="*/ 289 h 325"/>
                    <a:gd name="T50" fmla="*/ 138 w 312"/>
                    <a:gd name="T51"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2" h="325">
                      <a:moveTo>
                        <a:pt x="138" y="325"/>
                      </a:moveTo>
                      <a:cubicBezTo>
                        <a:pt x="133" y="309"/>
                        <a:pt x="142" y="265"/>
                        <a:pt x="132" y="259"/>
                      </a:cubicBezTo>
                      <a:cubicBezTo>
                        <a:pt x="120" y="252"/>
                        <a:pt x="104" y="255"/>
                        <a:pt x="90" y="253"/>
                      </a:cubicBezTo>
                      <a:cubicBezTo>
                        <a:pt x="96" y="215"/>
                        <a:pt x="94" y="202"/>
                        <a:pt x="132" y="193"/>
                      </a:cubicBezTo>
                      <a:cubicBezTo>
                        <a:pt x="144" y="195"/>
                        <a:pt x="158" y="192"/>
                        <a:pt x="168" y="199"/>
                      </a:cubicBezTo>
                      <a:cubicBezTo>
                        <a:pt x="175" y="204"/>
                        <a:pt x="166" y="220"/>
                        <a:pt x="174" y="223"/>
                      </a:cubicBezTo>
                      <a:cubicBezTo>
                        <a:pt x="181" y="225"/>
                        <a:pt x="181" y="210"/>
                        <a:pt x="186" y="205"/>
                      </a:cubicBezTo>
                      <a:cubicBezTo>
                        <a:pt x="198" y="193"/>
                        <a:pt x="207" y="192"/>
                        <a:pt x="222" y="187"/>
                      </a:cubicBezTo>
                      <a:cubicBezTo>
                        <a:pt x="240" y="160"/>
                        <a:pt x="250" y="157"/>
                        <a:pt x="282" y="151"/>
                      </a:cubicBezTo>
                      <a:cubicBezTo>
                        <a:pt x="284" y="139"/>
                        <a:pt x="280" y="124"/>
                        <a:pt x="288" y="115"/>
                      </a:cubicBezTo>
                      <a:cubicBezTo>
                        <a:pt x="292" y="110"/>
                        <a:pt x="300" y="124"/>
                        <a:pt x="306" y="121"/>
                      </a:cubicBezTo>
                      <a:cubicBezTo>
                        <a:pt x="312" y="118"/>
                        <a:pt x="310" y="109"/>
                        <a:pt x="312" y="103"/>
                      </a:cubicBezTo>
                      <a:cubicBezTo>
                        <a:pt x="304" y="79"/>
                        <a:pt x="294" y="75"/>
                        <a:pt x="270" y="67"/>
                      </a:cubicBezTo>
                      <a:cubicBezTo>
                        <a:pt x="252" y="94"/>
                        <a:pt x="252" y="105"/>
                        <a:pt x="222" y="85"/>
                      </a:cubicBezTo>
                      <a:cubicBezTo>
                        <a:pt x="231" y="40"/>
                        <a:pt x="233" y="52"/>
                        <a:pt x="276" y="43"/>
                      </a:cubicBezTo>
                      <a:cubicBezTo>
                        <a:pt x="234" y="15"/>
                        <a:pt x="287" y="47"/>
                        <a:pt x="228" y="25"/>
                      </a:cubicBezTo>
                      <a:cubicBezTo>
                        <a:pt x="221" y="22"/>
                        <a:pt x="216" y="16"/>
                        <a:pt x="210" y="13"/>
                      </a:cubicBezTo>
                      <a:cubicBezTo>
                        <a:pt x="204" y="10"/>
                        <a:pt x="198" y="9"/>
                        <a:pt x="192" y="7"/>
                      </a:cubicBezTo>
                      <a:cubicBezTo>
                        <a:pt x="162" y="15"/>
                        <a:pt x="137" y="11"/>
                        <a:pt x="108" y="1"/>
                      </a:cubicBezTo>
                      <a:cubicBezTo>
                        <a:pt x="69" y="6"/>
                        <a:pt x="51" y="0"/>
                        <a:pt x="30" y="31"/>
                      </a:cubicBezTo>
                      <a:cubicBezTo>
                        <a:pt x="71" y="45"/>
                        <a:pt x="53" y="90"/>
                        <a:pt x="24" y="109"/>
                      </a:cubicBezTo>
                      <a:cubicBezTo>
                        <a:pt x="10" y="151"/>
                        <a:pt x="0" y="141"/>
                        <a:pt x="30" y="151"/>
                      </a:cubicBezTo>
                      <a:cubicBezTo>
                        <a:pt x="43" y="191"/>
                        <a:pt x="47" y="228"/>
                        <a:pt x="66" y="265"/>
                      </a:cubicBezTo>
                      <a:cubicBezTo>
                        <a:pt x="69" y="271"/>
                        <a:pt x="67" y="280"/>
                        <a:pt x="72" y="283"/>
                      </a:cubicBezTo>
                      <a:cubicBezTo>
                        <a:pt x="83" y="289"/>
                        <a:pt x="96" y="287"/>
                        <a:pt x="108" y="289"/>
                      </a:cubicBezTo>
                      <a:cubicBezTo>
                        <a:pt x="115" y="310"/>
                        <a:pt x="123" y="310"/>
                        <a:pt x="138" y="325"/>
                      </a:cubicBezTo>
                      <a:close/>
                    </a:path>
                  </a:pathLst>
                </a:custGeom>
                <a:gradFill rotWithShape="1">
                  <a:gsLst>
                    <a:gs pos="0">
                      <a:srgbClr val="99CC00"/>
                    </a:gs>
                    <a:gs pos="100000">
                      <a:schemeClr val="bg1"/>
                    </a:gs>
                  </a:gsLst>
                  <a:lin ang="5400000" scaled="1"/>
                </a:gradFill>
                <a:ln>
                  <a:noFill/>
                </a:ln>
                <a:effectLst/>
                <a:extLst>
                  <a:ext uri="{91240B29-F687-4F45-9708-019B960494DF}">
                    <a14:hiddenLine xmlns:a14="http://schemas.microsoft.com/office/drawing/2010/main" w="9525" cap="flat" cmpd="sng">
                      <a:solidFill>
                        <a:srgbClr val="808080"/>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20903" name="Freeform 39"/>
                <p:cNvSpPr>
                  <a:spLocks/>
                </p:cNvSpPr>
                <p:nvPr/>
              </p:nvSpPr>
              <p:spPr bwMode="auto">
                <a:xfrm>
                  <a:off x="1488" y="2592"/>
                  <a:ext cx="216" cy="348"/>
                </a:xfrm>
                <a:custGeom>
                  <a:avLst/>
                  <a:gdLst>
                    <a:gd name="T0" fmla="*/ 83 w 216"/>
                    <a:gd name="T1" fmla="*/ 341 h 348"/>
                    <a:gd name="T2" fmla="*/ 63 w 216"/>
                    <a:gd name="T3" fmla="*/ 334 h 348"/>
                    <a:gd name="T4" fmla="*/ 48 w 216"/>
                    <a:gd name="T5" fmla="*/ 319 h 348"/>
                    <a:gd name="T6" fmla="*/ 50 w 216"/>
                    <a:gd name="T7" fmla="*/ 218 h 348"/>
                    <a:gd name="T8" fmla="*/ 42 w 216"/>
                    <a:gd name="T9" fmla="*/ 161 h 348"/>
                    <a:gd name="T10" fmla="*/ 6 w 216"/>
                    <a:gd name="T11" fmla="*/ 109 h 348"/>
                    <a:gd name="T12" fmla="*/ 2 w 216"/>
                    <a:gd name="T13" fmla="*/ 95 h 348"/>
                    <a:gd name="T14" fmla="*/ 8 w 216"/>
                    <a:gd name="T15" fmla="*/ 50 h 348"/>
                    <a:gd name="T16" fmla="*/ 17 w 216"/>
                    <a:gd name="T17" fmla="*/ 38 h 348"/>
                    <a:gd name="T18" fmla="*/ 27 w 216"/>
                    <a:gd name="T19" fmla="*/ 26 h 348"/>
                    <a:gd name="T20" fmla="*/ 17 w 216"/>
                    <a:gd name="T21" fmla="*/ 11 h 348"/>
                    <a:gd name="T22" fmla="*/ 30 w 216"/>
                    <a:gd name="T23" fmla="*/ 1 h 348"/>
                    <a:gd name="T24" fmla="*/ 110 w 216"/>
                    <a:gd name="T25" fmla="*/ 5 h 348"/>
                    <a:gd name="T26" fmla="*/ 122 w 216"/>
                    <a:gd name="T27" fmla="*/ 23 h 348"/>
                    <a:gd name="T28" fmla="*/ 132 w 216"/>
                    <a:gd name="T29" fmla="*/ 34 h 348"/>
                    <a:gd name="T30" fmla="*/ 152 w 216"/>
                    <a:gd name="T31" fmla="*/ 50 h 348"/>
                    <a:gd name="T32" fmla="*/ 173 w 216"/>
                    <a:gd name="T33" fmla="*/ 67 h 348"/>
                    <a:gd name="T34" fmla="*/ 185 w 216"/>
                    <a:gd name="T35" fmla="*/ 76 h 348"/>
                    <a:gd name="T36" fmla="*/ 191 w 216"/>
                    <a:gd name="T37" fmla="*/ 89 h 348"/>
                    <a:gd name="T38" fmla="*/ 216 w 216"/>
                    <a:gd name="T39" fmla="*/ 109 h 348"/>
                    <a:gd name="T40" fmla="*/ 207 w 216"/>
                    <a:gd name="T41" fmla="*/ 125 h 348"/>
                    <a:gd name="T42" fmla="*/ 201 w 216"/>
                    <a:gd name="T43" fmla="*/ 143 h 348"/>
                    <a:gd name="T44" fmla="*/ 180 w 216"/>
                    <a:gd name="T45" fmla="*/ 161 h 348"/>
                    <a:gd name="T46" fmla="*/ 162 w 216"/>
                    <a:gd name="T47" fmla="*/ 188 h 348"/>
                    <a:gd name="T48" fmla="*/ 153 w 216"/>
                    <a:gd name="T49" fmla="*/ 199 h 348"/>
                    <a:gd name="T50" fmla="*/ 117 w 216"/>
                    <a:gd name="T51" fmla="*/ 242 h 348"/>
                    <a:gd name="T52" fmla="*/ 99 w 216"/>
                    <a:gd name="T53" fmla="*/ 260 h 348"/>
                    <a:gd name="T54" fmla="*/ 90 w 216"/>
                    <a:gd name="T55" fmla="*/ 274 h 348"/>
                    <a:gd name="T56" fmla="*/ 90 w 216"/>
                    <a:gd name="T57" fmla="*/ 335 h 348"/>
                    <a:gd name="T58" fmla="*/ 83 w 216"/>
                    <a:gd name="T59" fmla="*/ 34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6" h="348">
                      <a:moveTo>
                        <a:pt x="83" y="341"/>
                      </a:moveTo>
                      <a:cubicBezTo>
                        <a:pt x="75" y="340"/>
                        <a:pt x="70" y="335"/>
                        <a:pt x="63" y="334"/>
                      </a:cubicBezTo>
                      <a:cubicBezTo>
                        <a:pt x="56" y="329"/>
                        <a:pt x="53" y="326"/>
                        <a:pt x="48" y="319"/>
                      </a:cubicBezTo>
                      <a:cubicBezTo>
                        <a:pt x="49" y="285"/>
                        <a:pt x="50" y="252"/>
                        <a:pt x="50" y="218"/>
                      </a:cubicBezTo>
                      <a:cubicBezTo>
                        <a:pt x="50" y="213"/>
                        <a:pt x="57" y="170"/>
                        <a:pt x="42" y="161"/>
                      </a:cubicBezTo>
                      <a:cubicBezTo>
                        <a:pt x="30" y="144"/>
                        <a:pt x="19" y="126"/>
                        <a:pt x="6" y="109"/>
                      </a:cubicBezTo>
                      <a:cubicBezTo>
                        <a:pt x="5" y="104"/>
                        <a:pt x="3" y="100"/>
                        <a:pt x="2" y="95"/>
                      </a:cubicBezTo>
                      <a:cubicBezTo>
                        <a:pt x="3" y="71"/>
                        <a:pt x="0" y="66"/>
                        <a:pt x="8" y="50"/>
                      </a:cubicBezTo>
                      <a:cubicBezTo>
                        <a:pt x="9" y="43"/>
                        <a:pt x="10" y="41"/>
                        <a:pt x="17" y="38"/>
                      </a:cubicBezTo>
                      <a:cubicBezTo>
                        <a:pt x="20" y="33"/>
                        <a:pt x="24" y="31"/>
                        <a:pt x="27" y="26"/>
                      </a:cubicBezTo>
                      <a:cubicBezTo>
                        <a:pt x="26" y="13"/>
                        <a:pt x="26" y="17"/>
                        <a:pt x="17" y="11"/>
                      </a:cubicBezTo>
                      <a:cubicBezTo>
                        <a:pt x="18" y="2"/>
                        <a:pt x="21" y="2"/>
                        <a:pt x="30" y="1"/>
                      </a:cubicBezTo>
                      <a:cubicBezTo>
                        <a:pt x="105" y="2"/>
                        <a:pt x="77" y="0"/>
                        <a:pt x="110" y="5"/>
                      </a:cubicBezTo>
                      <a:cubicBezTo>
                        <a:pt x="112" y="13"/>
                        <a:pt x="117" y="17"/>
                        <a:pt x="122" y="23"/>
                      </a:cubicBezTo>
                      <a:cubicBezTo>
                        <a:pt x="123" y="30"/>
                        <a:pt x="127" y="30"/>
                        <a:pt x="132" y="34"/>
                      </a:cubicBezTo>
                      <a:cubicBezTo>
                        <a:pt x="136" y="41"/>
                        <a:pt x="145" y="46"/>
                        <a:pt x="152" y="50"/>
                      </a:cubicBezTo>
                      <a:cubicBezTo>
                        <a:pt x="157" y="58"/>
                        <a:pt x="165" y="62"/>
                        <a:pt x="173" y="67"/>
                      </a:cubicBezTo>
                      <a:cubicBezTo>
                        <a:pt x="177" y="72"/>
                        <a:pt x="180" y="73"/>
                        <a:pt x="185" y="76"/>
                      </a:cubicBezTo>
                      <a:cubicBezTo>
                        <a:pt x="188" y="80"/>
                        <a:pt x="189" y="84"/>
                        <a:pt x="191" y="89"/>
                      </a:cubicBezTo>
                      <a:cubicBezTo>
                        <a:pt x="194" y="104"/>
                        <a:pt x="203" y="105"/>
                        <a:pt x="216" y="109"/>
                      </a:cubicBezTo>
                      <a:cubicBezTo>
                        <a:pt x="209" y="122"/>
                        <a:pt x="213" y="117"/>
                        <a:pt x="207" y="125"/>
                      </a:cubicBezTo>
                      <a:cubicBezTo>
                        <a:pt x="206" y="131"/>
                        <a:pt x="204" y="137"/>
                        <a:pt x="201" y="143"/>
                      </a:cubicBezTo>
                      <a:cubicBezTo>
                        <a:pt x="199" y="152"/>
                        <a:pt x="189" y="159"/>
                        <a:pt x="180" y="161"/>
                      </a:cubicBezTo>
                      <a:cubicBezTo>
                        <a:pt x="178" y="171"/>
                        <a:pt x="168" y="180"/>
                        <a:pt x="162" y="188"/>
                      </a:cubicBezTo>
                      <a:cubicBezTo>
                        <a:pt x="161" y="195"/>
                        <a:pt x="157" y="193"/>
                        <a:pt x="153" y="199"/>
                      </a:cubicBezTo>
                      <a:cubicBezTo>
                        <a:pt x="146" y="209"/>
                        <a:pt x="127" y="236"/>
                        <a:pt x="117" y="242"/>
                      </a:cubicBezTo>
                      <a:cubicBezTo>
                        <a:pt x="115" y="252"/>
                        <a:pt x="107" y="255"/>
                        <a:pt x="99" y="260"/>
                      </a:cubicBezTo>
                      <a:cubicBezTo>
                        <a:pt x="96" y="265"/>
                        <a:pt x="93" y="269"/>
                        <a:pt x="90" y="274"/>
                      </a:cubicBezTo>
                      <a:cubicBezTo>
                        <a:pt x="87" y="294"/>
                        <a:pt x="88" y="314"/>
                        <a:pt x="90" y="335"/>
                      </a:cubicBezTo>
                      <a:cubicBezTo>
                        <a:pt x="90" y="337"/>
                        <a:pt x="87" y="348"/>
                        <a:pt x="83" y="341"/>
                      </a:cubicBezTo>
                      <a:close/>
                    </a:path>
                  </a:pathLst>
                </a:custGeom>
                <a:gradFill rotWithShape="1">
                  <a:gsLst>
                    <a:gs pos="0">
                      <a:srgbClr val="99CC00"/>
                    </a:gs>
                    <a:gs pos="100000">
                      <a:schemeClr val="bg1"/>
                    </a:gs>
                  </a:gsLst>
                  <a:lin ang="5400000" scaled="1"/>
                </a:gradFill>
                <a:ln>
                  <a:noFill/>
                </a:ln>
                <a:effectLst/>
                <a:extLst>
                  <a:ext uri="{91240B29-F687-4F45-9708-019B960494DF}">
                    <a14:hiddenLine xmlns:a14="http://schemas.microsoft.com/office/drawing/2010/main" w="9525" cap="flat" cmpd="sng">
                      <a:solidFill>
                        <a:srgbClr val="808080"/>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20904" name="Freeform 40"/>
                <p:cNvSpPr>
                  <a:spLocks/>
                </p:cNvSpPr>
                <p:nvPr/>
              </p:nvSpPr>
              <p:spPr bwMode="auto">
                <a:xfrm>
                  <a:off x="1776" y="2448"/>
                  <a:ext cx="299" cy="541"/>
                </a:xfrm>
                <a:custGeom>
                  <a:avLst/>
                  <a:gdLst>
                    <a:gd name="T0" fmla="*/ 156 w 299"/>
                    <a:gd name="T1" fmla="*/ 534 h 541"/>
                    <a:gd name="T2" fmla="*/ 136 w 299"/>
                    <a:gd name="T3" fmla="*/ 516 h 541"/>
                    <a:gd name="T4" fmla="*/ 127 w 299"/>
                    <a:gd name="T5" fmla="*/ 500 h 541"/>
                    <a:gd name="T6" fmla="*/ 123 w 299"/>
                    <a:gd name="T7" fmla="*/ 486 h 541"/>
                    <a:gd name="T8" fmla="*/ 129 w 299"/>
                    <a:gd name="T9" fmla="*/ 425 h 541"/>
                    <a:gd name="T10" fmla="*/ 87 w 299"/>
                    <a:gd name="T11" fmla="*/ 317 h 541"/>
                    <a:gd name="T12" fmla="*/ 61 w 299"/>
                    <a:gd name="T13" fmla="*/ 308 h 541"/>
                    <a:gd name="T14" fmla="*/ 34 w 299"/>
                    <a:gd name="T15" fmla="*/ 302 h 541"/>
                    <a:gd name="T16" fmla="*/ 22 w 299"/>
                    <a:gd name="T17" fmla="*/ 287 h 541"/>
                    <a:gd name="T18" fmla="*/ 4 w 299"/>
                    <a:gd name="T19" fmla="*/ 269 h 541"/>
                    <a:gd name="T20" fmla="*/ 0 w 299"/>
                    <a:gd name="T21" fmla="*/ 255 h 541"/>
                    <a:gd name="T22" fmla="*/ 10 w 299"/>
                    <a:gd name="T23" fmla="*/ 216 h 541"/>
                    <a:gd name="T24" fmla="*/ 28 w 299"/>
                    <a:gd name="T25" fmla="*/ 204 h 541"/>
                    <a:gd name="T26" fmla="*/ 51 w 299"/>
                    <a:gd name="T27" fmla="*/ 189 h 541"/>
                    <a:gd name="T28" fmla="*/ 70 w 299"/>
                    <a:gd name="T29" fmla="*/ 170 h 541"/>
                    <a:gd name="T30" fmla="*/ 78 w 299"/>
                    <a:gd name="T31" fmla="*/ 156 h 541"/>
                    <a:gd name="T32" fmla="*/ 58 w 299"/>
                    <a:gd name="T33" fmla="*/ 128 h 541"/>
                    <a:gd name="T34" fmla="*/ 90 w 299"/>
                    <a:gd name="T35" fmla="*/ 110 h 541"/>
                    <a:gd name="T36" fmla="*/ 93 w 299"/>
                    <a:gd name="T37" fmla="*/ 89 h 541"/>
                    <a:gd name="T38" fmla="*/ 169 w 299"/>
                    <a:gd name="T39" fmla="*/ 69 h 541"/>
                    <a:gd name="T40" fmla="*/ 186 w 299"/>
                    <a:gd name="T41" fmla="*/ 59 h 541"/>
                    <a:gd name="T42" fmla="*/ 162 w 299"/>
                    <a:gd name="T43" fmla="*/ 47 h 541"/>
                    <a:gd name="T44" fmla="*/ 145 w 299"/>
                    <a:gd name="T45" fmla="*/ 45 h 541"/>
                    <a:gd name="T46" fmla="*/ 148 w 299"/>
                    <a:gd name="T47" fmla="*/ 32 h 541"/>
                    <a:gd name="T48" fmla="*/ 187 w 299"/>
                    <a:gd name="T49" fmla="*/ 5 h 541"/>
                    <a:gd name="T50" fmla="*/ 202 w 299"/>
                    <a:gd name="T51" fmla="*/ 0 h 541"/>
                    <a:gd name="T52" fmla="*/ 222 w 299"/>
                    <a:gd name="T53" fmla="*/ 9 h 541"/>
                    <a:gd name="T54" fmla="*/ 234 w 299"/>
                    <a:gd name="T55" fmla="*/ 23 h 541"/>
                    <a:gd name="T56" fmla="*/ 243 w 299"/>
                    <a:gd name="T57" fmla="*/ 45 h 541"/>
                    <a:gd name="T58" fmla="*/ 249 w 299"/>
                    <a:gd name="T59" fmla="*/ 69 h 541"/>
                    <a:gd name="T60" fmla="*/ 255 w 299"/>
                    <a:gd name="T61" fmla="*/ 95 h 541"/>
                    <a:gd name="T62" fmla="*/ 258 w 299"/>
                    <a:gd name="T63" fmla="*/ 122 h 541"/>
                    <a:gd name="T64" fmla="*/ 267 w 299"/>
                    <a:gd name="T65" fmla="*/ 129 h 541"/>
                    <a:gd name="T66" fmla="*/ 231 w 299"/>
                    <a:gd name="T67" fmla="*/ 137 h 541"/>
                    <a:gd name="T68" fmla="*/ 214 w 299"/>
                    <a:gd name="T69" fmla="*/ 150 h 541"/>
                    <a:gd name="T70" fmla="*/ 181 w 299"/>
                    <a:gd name="T71" fmla="*/ 152 h 541"/>
                    <a:gd name="T72" fmla="*/ 166 w 299"/>
                    <a:gd name="T73" fmla="*/ 140 h 541"/>
                    <a:gd name="T74" fmla="*/ 136 w 299"/>
                    <a:gd name="T75" fmla="*/ 125 h 541"/>
                    <a:gd name="T76" fmla="*/ 115 w 299"/>
                    <a:gd name="T77" fmla="*/ 132 h 541"/>
                    <a:gd name="T78" fmla="*/ 106 w 299"/>
                    <a:gd name="T79" fmla="*/ 144 h 541"/>
                    <a:gd name="T80" fmla="*/ 138 w 299"/>
                    <a:gd name="T81" fmla="*/ 156 h 541"/>
                    <a:gd name="T82" fmla="*/ 153 w 299"/>
                    <a:gd name="T83" fmla="*/ 162 h 541"/>
                    <a:gd name="T84" fmla="*/ 174 w 299"/>
                    <a:gd name="T85" fmla="*/ 174 h 541"/>
                    <a:gd name="T86" fmla="*/ 225 w 299"/>
                    <a:gd name="T87" fmla="*/ 188 h 541"/>
                    <a:gd name="T88" fmla="*/ 246 w 299"/>
                    <a:gd name="T89" fmla="*/ 192 h 541"/>
                    <a:gd name="T90" fmla="*/ 232 w 299"/>
                    <a:gd name="T91" fmla="*/ 170 h 541"/>
                    <a:gd name="T92" fmla="*/ 225 w 299"/>
                    <a:gd name="T93" fmla="*/ 156 h 541"/>
                    <a:gd name="T94" fmla="*/ 240 w 299"/>
                    <a:gd name="T95" fmla="*/ 143 h 541"/>
                    <a:gd name="T96" fmla="*/ 282 w 299"/>
                    <a:gd name="T97" fmla="*/ 147 h 541"/>
                    <a:gd name="T98" fmla="*/ 291 w 299"/>
                    <a:gd name="T99" fmla="*/ 221 h 541"/>
                    <a:gd name="T100" fmla="*/ 286 w 299"/>
                    <a:gd name="T101" fmla="*/ 326 h 541"/>
                    <a:gd name="T102" fmla="*/ 265 w 299"/>
                    <a:gd name="T103" fmla="*/ 335 h 541"/>
                    <a:gd name="T104" fmla="*/ 232 w 299"/>
                    <a:gd name="T105" fmla="*/ 386 h 541"/>
                    <a:gd name="T106" fmla="*/ 234 w 299"/>
                    <a:gd name="T107" fmla="*/ 476 h 541"/>
                    <a:gd name="T108" fmla="*/ 211 w 299"/>
                    <a:gd name="T109" fmla="*/ 507 h 541"/>
                    <a:gd name="T110" fmla="*/ 196 w 299"/>
                    <a:gd name="T111" fmla="*/ 522 h 541"/>
                    <a:gd name="T112" fmla="*/ 175 w 299"/>
                    <a:gd name="T113" fmla="*/ 537 h 541"/>
                    <a:gd name="T114" fmla="*/ 153 w 299"/>
                    <a:gd name="T115" fmla="*/ 531 h 541"/>
                    <a:gd name="T116" fmla="*/ 156 w 299"/>
                    <a:gd name="T117" fmla="*/ 534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9" h="541">
                      <a:moveTo>
                        <a:pt x="156" y="534"/>
                      </a:moveTo>
                      <a:cubicBezTo>
                        <a:pt x="147" y="532"/>
                        <a:pt x="145" y="520"/>
                        <a:pt x="136" y="516"/>
                      </a:cubicBezTo>
                      <a:cubicBezTo>
                        <a:pt x="133" y="510"/>
                        <a:pt x="131" y="505"/>
                        <a:pt x="127" y="500"/>
                      </a:cubicBezTo>
                      <a:cubicBezTo>
                        <a:pt x="126" y="495"/>
                        <a:pt x="124" y="491"/>
                        <a:pt x="123" y="486"/>
                      </a:cubicBezTo>
                      <a:cubicBezTo>
                        <a:pt x="123" y="470"/>
                        <a:pt x="121" y="442"/>
                        <a:pt x="129" y="425"/>
                      </a:cubicBezTo>
                      <a:cubicBezTo>
                        <a:pt x="128" y="383"/>
                        <a:pt x="140" y="326"/>
                        <a:pt x="87" y="317"/>
                      </a:cubicBezTo>
                      <a:cubicBezTo>
                        <a:pt x="78" y="312"/>
                        <a:pt x="71" y="309"/>
                        <a:pt x="61" y="308"/>
                      </a:cubicBezTo>
                      <a:cubicBezTo>
                        <a:pt x="53" y="304"/>
                        <a:pt x="43" y="304"/>
                        <a:pt x="34" y="302"/>
                      </a:cubicBezTo>
                      <a:cubicBezTo>
                        <a:pt x="30" y="297"/>
                        <a:pt x="26" y="292"/>
                        <a:pt x="22" y="287"/>
                      </a:cubicBezTo>
                      <a:cubicBezTo>
                        <a:pt x="21" y="280"/>
                        <a:pt x="10" y="273"/>
                        <a:pt x="4" y="269"/>
                      </a:cubicBezTo>
                      <a:cubicBezTo>
                        <a:pt x="3" y="264"/>
                        <a:pt x="1" y="260"/>
                        <a:pt x="0" y="255"/>
                      </a:cubicBezTo>
                      <a:cubicBezTo>
                        <a:pt x="1" y="243"/>
                        <a:pt x="0" y="226"/>
                        <a:pt x="10" y="216"/>
                      </a:cubicBezTo>
                      <a:cubicBezTo>
                        <a:pt x="15" y="211"/>
                        <a:pt x="23" y="209"/>
                        <a:pt x="28" y="204"/>
                      </a:cubicBezTo>
                      <a:cubicBezTo>
                        <a:pt x="34" y="198"/>
                        <a:pt x="43" y="192"/>
                        <a:pt x="51" y="189"/>
                      </a:cubicBezTo>
                      <a:cubicBezTo>
                        <a:pt x="56" y="182"/>
                        <a:pt x="63" y="175"/>
                        <a:pt x="70" y="170"/>
                      </a:cubicBezTo>
                      <a:cubicBezTo>
                        <a:pt x="72" y="164"/>
                        <a:pt x="76" y="162"/>
                        <a:pt x="78" y="156"/>
                      </a:cubicBezTo>
                      <a:cubicBezTo>
                        <a:pt x="80" y="141"/>
                        <a:pt x="66" y="139"/>
                        <a:pt x="58" y="128"/>
                      </a:cubicBezTo>
                      <a:cubicBezTo>
                        <a:pt x="61" y="107"/>
                        <a:pt x="69" y="111"/>
                        <a:pt x="90" y="110"/>
                      </a:cubicBezTo>
                      <a:cubicBezTo>
                        <a:pt x="98" y="104"/>
                        <a:pt x="99" y="97"/>
                        <a:pt x="93" y="89"/>
                      </a:cubicBezTo>
                      <a:cubicBezTo>
                        <a:pt x="97" y="71"/>
                        <a:pt x="160" y="70"/>
                        <a:pt x="169" y="69"/>
                      </a:cubicBezTo>
                      <a:cubicBezTo>
                        <a:pt x="177" y="67"/>
                        <a:pt x="179" y="63"/>
                        <a:pt x="186" y="59"/>
                      </a:cubicBezTo>
                      <a:cubicBezTo>
                        <a:pt x="183" y="33"/>
                        <a:pt x="182" y="41"/>
                        <a:pt x="162" y="47"/>
                      </a:cubicBezTo>
                      <a:cubicBezTo>
                        <a:pt x="155" y="51"/>
                        <a:pt x="153" y="47"/>
                        <a:pt x="145" y="45"/>
                      </a:cubicBezTo>
                      <a:cubicBezTo>
                        <a:pt x="140" y="39"/>
                        <a:pt x="144" y="38"/>
                        <a:pt x="148" y="32"/>
                      </a:cubicBezTo>
                      <a:cubicBezTo>
                        <a:pt x="156" y="20"/>
                        <a:pt x="171" y="8"/>
                        <a:pt x="187" y="5"/>
                      </a:cubicBezTo>
                      <a:cubicBezTo>
                        <a:pt x="192" y="3"/>
                        <a:pt x="197" y="2"/>
                        <a:pt x="202" y="0"/>
                      </a:cubicBezTo>
                      <a:cubicBezTo>
                        <a:pt x="209" y="2"/>
                        <a:pt x="215" y="6"/>
                        <a:pt x="222" y="9"/>
                      </a:cubicBezTo>
                      <a:cubicBezTo>
                        <a:pt x="226" y="14"/>
                        <a:pt x="231" y="17"/>
                        <a:pt x="234" y="23"/>
                      </a:cubicBezTo>
                      <a:cubicBezTo>
                        <a:pt x="235" y="33"/>
                        <a:pt x="237" y="37"/>
                        <a:pt x="243" y="45"/>
                      </a:cubicBezTo>
                      <a:cubicBezTo>
                        <a:pt x="244" y="53"/>
                        <a:pt x="247" y="61"/>
                        <a:pt x="249" y="69"/>
                      </a:cubicBezTo>
                      <a:cubicBezTo>
                        <a:pt x="250" y="78"/>
                        <a:pt x="252" y="87"/>
                        <a:pt x="255" y="95"/>
                      </a:cubicBezTo>
                      <a:cubicBezTo>
                        <a:pt x="255" y="96"/>
                        <a:pt x="256" y="118"/>
                        <a:pt x="258" y="122"/>
                      </a:cubicBezTo>
                      <a:cubicBezTo>
                        <a:pt x="260" y="125"/>
                        <a:pt x="267" y="129"/>
                        <a:pt x="267" y="129"/>
                      </a:cubicBezTo>
                      <a:cubicBezTo>
                        <a:pt x="256" y="134"/>
                        <a:pt x="243" y="133"/>
                        <a:pt x="231" y="137"/>
                      </a:cubicBezTo>
                      <a:cubicBezTo>
                        <a:pt x="226" y="141"/>
                        <a:pt x="220" y="149"/>
                        <a:pt x="214" y="150"/>
                      </a:cubicBezTo>
                      <a:cubicBezTo>
                        <a:pt x="199" y="157"/>
                        <a:pt x="207" y="155"/>
                        <a:pt x="181" y="152"/>
                      </a:cubicBezTo>
                      <a:cubicBezTo>
                        <a:pt x="174" y="149"/>
                        <a:pt x="172" y="144"/>
                        <a:pt x="166" y="140"/>
                      </a:cubicBezTo>
                      <a:cubicBezTo>
                        <a:pt x="160" y="130"/>
                        <a:pt x="147" y="127"/>
                        <a:pt x="136" y="125"/>
                      </a:cubicBezTo>
                      <a:cubicBezTo>
                        <a:pt x="128" y="126"/>
                        <a:pt x="123" y="130"/>
                        <a:pt x="115" y="132"/>
                      </a:cubicBezTo>
                      <a:cubicBezTo>
                        <a:pt x="110" y="136"/>
                        <a:pt x="109" y="139"/>
                        <a:pt x="106" y="144"/>
                      </a:cubicBezTo>
                      <a:cubicBezTo>
                        <a:pt x="116" y="148"/>
                        <a:pt x="128" y="155"/>
                        <a:pt x="138" y="156"/>
                      </a:cubicBezTo>
                      <a:cubicBezTo>
                        <a:pt x="143" y="160"/>
                        <a:pt x="147" y="161"/>
                        <a:pt x="153" y="162"/>
                      </a:cubicBezTo>
                      <a:cubicBezTo>
                        <a:pt x="159" y="167"/>
                        <a:pt x="167" y="170"/>
                        <a:pt x="174" y="174"/>
                      </a:cubicBezTo>
                      <a:cubicBezTo>
                        <a:pt x="188" y="192"/>
                        <a:pt x="200" y="187"/>
                        <a:pt x="225" y="188"/>
                      </a:cubicBezTo>
                      <a:cubicBezTo>
                        <a:pt x="234" y="192"/>
                        <a:pt x="236" y="194"/>
                        <a:pt x="246" y="192"/>
                      </a:cubicBezTo>
                      <a:cubicBezTo>
                        <a:pt x="244" y="180"/>
                        <a:pt x="242" y="176"/>
                        <a:pt x="232" y="170"/>
                      </a:cubicBezTo>
                      <a:cubicBezTo>
                        <a:pt x="228" y="165"/>
                        <a:pt x="226" y="162"/>
                        <a:pt x="225" y="156"/>
                      </a:cubicBezTo>
                      <a:cubicBezTo>
                        <a:pt x="230" y="149"/>
                        <a:pt x="231" y="145"/>
                        <a:pt x="240" y="143"/>
                      </a:cubicBezTo>
                      <a:cubicBezTo>
                        <a:pt x="273" y="144"/>
                        <a:pt x="264" y="143"/>
                        <a:pt x="282" y="147"/>
                      </a:cubicBezTo>
                      <a:cubicBezTo>
                        <a:pt x="283" y="178"/>
                        <a:pt x="281" y="195"/>
                        <a:pt x="291" y="221"/>
                      </a:cubicBezTo>
                      <a:cubicBezTo>
                        <a:pt x="290" y="256"/>
                        <a:pt x="299" y="293"/>
                        <a:pt x="286" y="326"/>
                      </a:cubicBezTo>
                      <a:cubicBezTo>
                        <a:pt x="284" y="337"/>
                        <a:pt x="276" y="334"/>
                        <a:pt x="265" y="335"/>
                      </a:cubicBezTo>
                      <a:cubicBezTo>
                        <a:pt x="253" y="351"/>
                        <a:pt x="242" y="369"/>
                        <a:pt x="232" y="386"/>
                      </a:cubicBezTo>
                      <a:cubicBezTo>
                        <a:pt x="234" y="417"/>
                        <a:pt x="236" y="445"/>
                        <a:pt x="234" y="476"/>
                      </a:cubicBezTo>
                      <a:cubicBezTo>
                        <a:pt x="233" y="486"/>
                        <a:pt x="217" y="499"/>
                        <a:pt x="211" y="507"/>
                      </a:cubicBezTo>
                      <a:cubicBezTo>
                        <a:pt x="209" y="515"/>
                        <a:pt x="202" y="517"/>
                        <a:pt x="196" y="522"/>
                      </a:cubicBezTo>
                      <a:cubicBezTo>
                        <a:pt x="191" y="531"/>
                        <a:pt x="185" y="535"/>
                        <a:pt x="175" y="537"/>
                      </a:cubicBezTo>
                      <a:cubicBezTo>
                        <a:pt x="174" y="537"/>
                        <a:pt x="153" y="541"/>
                        <a:pt x="153" y="531"/>
                      </a:cubicBezTo>
                      <a:cubicBezTo>
                        <a:pt x="153" y="530"/>
                        <a:pt x="155" y="533"/>
                        <a:pt x="156" y="534"/>
                      </a:cubicBezTo>
                      <a:close/>
                    </a:path>
                  </a:pathLst>
                </a:custGeom>
                <a:gradFill rotWithShape="1">
                  <a:gsLst>
                    <a:gs pos="0">
                      <a:srgbClr val="99CC00"/>
                    </a:gs>
                    <a:gs pos="100000">
                      <a:schemeClr val="bg1"/>
                    </a:gs>
                  </a:gsLst>
                  <a:lin ang="5400000" scaled="1"/>
                </a:gradFill>
                <a:ln>
                  <a:noFill/>
                </a:ln>
                <a:effectLst/>
                <a:extLst>
                  <a:ext uri="{91240B29-F687-4F45-9708-019B960494DF}">
                    <a14:hiddenLine xmlns:a14="http://schemas.microsoft.com/office/drawing/2010/main" w="9525" cap="flat" cmpd="sng">
                      <a:solidFill>
                        <a:srgbClr val="808080"/>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grpSp>
          <p:sp>
            <p:nvSpPr>
              <p:cNvPr id="420905" name="Freeform 41"/>
              <p:cNvSpPr>
                <a:spLocks noEditPoints="1"/>
              </p:cNvSpPr>
              <p:nvPr/>
            </p:nvSpPr>
            <p:spPr bwMode="auto">
              <a:xfrm>
                <a:off x="1596" y="2352"/>
                <a:ext cx="104" cy="280"/>
              </a:xfrm>
              <a:custGeom>
                <a:avLst/>
                <a:gdLst>
                  <a:gd name="T0" fmla="*/ 140 w 257"/>
                  <a:gd name="T1" fmla="*/ 347 h 364"/>
                  <a:gd name="T2" fmla="*/ 161 w 257"/>
                  <a:gd name="T3" fmla="*/ 364 h 364"/>
                  <a:gd name="T4" fmla="*/ 182 w 257"/>
                  <a:gd name="T5" fmla="*/ 364 h 364"/>
                  <a:gd name="T6" fmla="*/ 194 w 257"/>
                  <a:gd name="T7" fmla="*/ 354 h 364"/>
                  <a:gd name="T8" fmla="*/ 204 w 257"/>
                  <a:gd name="T9" fmla="*/ 347 h 364"/>
                  <a:gd name="T10" fmla="*/ 204 w 257"/>
                  <a:gd name="T11" fmla="*/ 107 h 364"/>
                  <a:gd name="T12" fmla="*/ 213 w 257"/>
                  <a:gd name="T13" fmla="*/ 205 h 364"/>
                  <a:gd name="T14" fmla="*/ 225 w 257"/>
                  <a:gd name="T15" fmla="*/ 213 h 364"/>
                  <a:gd name="T16" fmla="*/ 236 w 257"/>
                  <a:gd name="T17" fmla="*/ 220 h 364"/>
                  <a:gd name="T18" fmla="*/ 248 w 257"/>
                  <a:gd name="T19" fmla="*/ 213 h 364"/>
                  <a:gd name="T20" fmla="*/ 257 w 257"/>
                  <a:gd name="T21" fmla="*/ 205 h 364"/>
                  <a:gd name="T22" fmla="*/ 257 w 257"/>
                  <a:gd name="T23" fmla="*/ 84 h 364"/>
                  <a:gd name="T24" fmla="*/ 248 w 257"/>
                  <a:gd name="T25" fmla="*/ 77 h 364"/>
                  <a:gd name="T26" fmla="*/ 21 w 257"/>
                  <a:gd name="T27" fmla="*/ 77 h 364"/>
                  <a:gd name="T28" fmla="*/ 12 w 257"/>
                  <a:gd name="T29" fmla="*/ 84 h 364"/>
                  <a:gd name="T30" fmla="*/ 0 w 257"/>
                  <a:gd name="T31" fmla="*/ 92 h 364"/>
                  <a:gd name="T32" fmla="*/ 0 w 257"/>
                  <a:gd name="T33" fmla="*/ 213 h 364"/>
                  <a:gd name="T34" fmla="*/ 12 w 257"/>
                  <a:gd name="T35" fmla="*/ 220 h 364"/>
                  <a:gd name="T36" fmla="*/ 31 w 257"/>
                  <a:gd name="T37" fmla="*/ 213 h 364"/>
                  <a:gd name="T38" fmla="*/ 42 w 257"/>
                  <a:gd name="T39" fmla="*/ 107 h 364"/>
                  <a:gd name="T40" fmla="*/ 54 w 257"/>
                  <a:gd name="T41" fmla="*/ 341 h 364"/>
                  <a:gd name="T42" fmla="*/ 54 w 257"/>
                  <a:gd name="T43" fmla="*/ 354 h 364"/>
                  <a:gd name="T44" fmla="*/ 65 w 257"/>
                  <a:gd name="T45" fmla="*/ 364 h 364"/>
                  <a:gd name="T46" fmla="*/ 87 w 257"/>
                  <a:gd name="T47" fmla="*/ 364 h 364"/>
                  <a:gd name="T48" fmla="*/ 108 w 257"/>
                  <a:gd name="T49" fmla="*/ 354 h 364"/>
                  <a:gd name="T50" fmla="*/ 117 w 257"/>
                  <a:gd name="T51" fmla="*/ 341 h 364"/>
                  <a:gd name="T52" fmla="*/ 117 w 257"/>
                  <a:gd name="T53" fmla="*/ 213 h 364"/>
                  <a:gd name="T54" fmla="*/ 140 w 257"/>
                  <a:gd name="T55" fmla="*/ 213 h 364"/>
                  <a:gd name="T56" fmla="*/ 140 w 257"/>
                  <a:gd name="T57" fmla="*/ 341 h 364"/>
                  <a:gd name="T58" fmla="*/ 75 w 257"/>
                  <a:gd name="T59" fmla="*/ 31 h 364"/>
                  <a:gd name="T60" fmla="*/ 75 w 257"/>
                  <a:gd name="T61" fmla="*/ 17 h 364"/>
                  <a:gd name="T62" fmla="*/ 87 w 257"/>
                  <a:gd name="T63" fmla="*/ 10 h 364"/>
                  <a:gd name="T64" fmla="*/ 108 w 257"/>
                  <a:gd name="T65" fmla="*/ 0 h 364"/>
                  <a:gd name="T66" fmla="*/ 129 w 257"/>
                  <a:gd name="T67" fmla="*/ 0 h 364"/>
                  <a:gd name="T68" fmla="*/ 150 w 257"/>
                  <a:gd name="T69" fmla="*/ 0 h 364"/>
                  <a:gd name="T70" fmla="*/ 171 w 257"/>
                  <a:gd name="T71" fmla="*/ 10 h 364"/>
                  <a:gd name="T72" fmla="*/ 182 w 257"/>
                  <a:gd name="T73" fmla="*/ 17 h 364"/>
                  <a:gd name="T74" fmla="*/ 182 w 257"/>
                  <a:gd name="T75" fmla="*/ 31 h 364"/>
                  <a:gd name="T76" fmla="*/ 182 w 257"/>
                  <a:gd name="T77" fmla="*/ 46 h 364"/>
                  <a:gd name="T78" fmla="*/ 171 w 257"/>
                  <a:gd name="T79" fmla="*/ 54 h 364"/>
                  <a:gd name="T80" fmla="*/ 161 w 257"/>
                  <a:gd name="T81" fmla="*/ 61 h 364"/>
                  <a:gd name="T82" fmla="*/ 150 w 257"/>
                  <a:gd name="T83" fmla="*/ 69 h 364"/>
                  <a:gd name="T84" fmla="*/ 129 w 257"/>
                  <a:gd name="T85" fmla="*/ 69 h 364"/>
                  <a:gd name="T86" fmla="*/ 108 w 257"/>
                  <a:gd name="T87" fmla="*/ 69 h 364"/>
                  <a:gd name="T88" fmla="*/ 96 w 257"/>
                  <a:gd name="T89" fmla="*/ 61 h 364"/>
                  <a:gd name="T90" fmla="*/ 87 w 257"/>
                  <a:gd name="T91" fmla="*/ 54 h 364"/>
                  <a:gd name="T92" fmla="*/ 75 w 257"/>
                  <a:gd name="T93" fmla="*/ 4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 h="364">
                    <a:moveTo>
                      <a:pt x="140" y="341"/>
                    </a:moveTo>
                    <a:lnTo>
                      <a:pt x="140" y="347"/>
                    </a:lnTo>
                    <a:lnTo>
                      <a:pt x="150" y="354"/>
                    </a:lnTo>
                    <a:lnTo>
                      <a:pt x="161" y="364"/>
                    </a:lnTo>
                    <a:lnTo>
                      <a:pt x="171" y="364"/>
                    </a:lnTo>
                    <a:lnTo>
                      <a:pt x="182" y="364"/>
                    </a:lnTo>
                    <a:lnTo>
                      <a:pt x="194" y="364"/>
                    </a:lnTo>
                    <a:lnTo>
                      <a:pt x="194" y="354"/>
                    </a:lnTo>
                    <a:lnTo>
                      <a:pt x="204" y="354"/>
                    </a:lnTo>
                    <a:lnTo>
                      <a:pt x="204" y="347"/>
                    </a:lnTo>
                    <a:lnTo>
                      <a:pt x="204" y="341"/>
                    </a:lnTo>
                    <a:lnTo>
                      <a:pt x="204" y="107"/>
                    </a:lnTo>
                    <a:lnTo>
                      <a:pt x="213" y="107"/>
                    </a:lnTo>
                    <a:lnTo>
                      <a:pt x="213" y="205"/>
                    </a:lnTo>
                    <a:lnTo>
                      <a:pt x="225" y="205"/>
                    </a:lnTo>
                    <a:lnTo>
                      <a:pt x="225" y="213"/>
                    </a:lnTo>
                    <a:lnTo>
                      <a:pt x="236" y="213"/>
                    </a:lnTo>
                    <a:lnTo>
                      <a:pt x="236" y="220"/>
                    </a:lnTo>
                    <a:lnTo>
                      <a:pt x="248" y="220"/>
                    </a:lnTo>
                    <a:lnTo>
                      <a:pt x="248" y="213"/>
                    </a:lnTo>
                    <a:lnTo>
                      <a:pt x="257" y="213"/>
                    </a:lnTo>
                    <a:lnTo>
                      <a:pt x="257" y="205"/>
                    </a:lnTo>
                    <a:lnTo>
                      <a:pt x="257" y="92"/>
                    </a:lnTo>
                    <a:lnTo>
                      <a:pt x="257" y="84"/>
                    </a:lnTo>
                    <a:lnTo>
                      <a:pt x="248" y="84"/>
                    </a:lnTo>
                    <a:lnTo>
                      <a:pt x="248" y="77"/>
                    </a:lnTo>
                    <a:lnTo>
                      <a:pt x="236" y="77"/>
                    </a:lnTo>
                    <a:lnTo>
                      <a:pt x="21" y="77"/>
                    </a:lnTo>
                    <a:lnTo>
                      <a:pt x="12" y="77"/>
                    </a:lnTo>
                    <a:lnTo>
                      <a:pt x="12" y="84"/>
                    </a:lnTo>
                    <a:lnTo>
                      <a:pt x="0" y="84"/>
                    </a:lnTo>
                    <a:lnTo>
                      <a:pt x="0" y="92"/>
                    </a:lnTo>
                    <a:lnTo>
                      <a:pt x="0" y="205"/>
                    </a:lnTo>
                    <a:lnTo>
                      <a:pt x="0" y="213"/>
                    </a:lnTo>
                    <a:lnTo>
                      <a:pt x="12" y="213"/>
                    </a:lnTo>
                    <a:lnTo>
                      <a:pt x="12" y="220"/>
                    </a:lnTo>
                    <a:lnTo>
                      <a:pt x="21" y="220"/>
                    </a:lnTo>
                    <a:lnTo>
                      <a:pt x="31" y="213"/>
                    </a:lnTo>
                    <a:lnTo>
                      <a:pt x="42" y="205"/>
                    </a:lnTo>
                    <a:lnTo>
                      <a:pt x="42" y="107"/>
                    </a:lnTo>
                    <a:lnTo>
                      <a:pt x="54" y="107"/>
                    </a:lnTo>
                    <a:lnTo>
                      <a:pt x="54" y="341"/>
                    </a:lnTo>
                    <a:lnTo>
                      <a:pt x="54" y="347"/>
                    </a:lnTo>
                    <a:lnTo>
                      <a:pt x="54" y="354"/>
                    </a:lnTo>
                    <a:lnTo>
                      <a:pt x="65" y="354"/>
                    </a:lnTo>
                    <a:lnTo>
                      <a:pt x="65" y="364"/>
                    </a:lnTo>
                    <a:lnTo>
                      <a:pt x="75" y="364"/>
                    </a:lnTo>
                    <a:lnTo>
                      <a:pt x="87" y="364"/>
                    </a:lnTo>
                    <a:lnTo>
                      <a:pt x="96" y="364"/>
                    </a:lnTo>
                    <a:lnTo>
                      <a:pt x="108" y="354"/>
                    </a:lnTo>
                    <a:lnTo>
                      <a:pt x="117" y="347"/>
                    </a:lnTo>
                    <a:lnTo>
                      <a:pt x="117" y="341"/>
                    </a:lnTo>
                    <a:lnTo>
                      <a:pt x="117" y="220"/>
                    </a:lnTo>
                    <a:lnTo>
                      <a:pt x="117" y="213"/>
                    </a:lnTo>
                    <a:lnTo>
                      <a:pt x="129" y="213"/>
                    </a:lnTo>
                    <a:lnTo>
                      <a:pt x="140" y="213"/>
                    </a:lnTo>
                    <a:lnTo>
                      <a:pt x="140" y="220"/>
                    </a:lnTo>
                    <a:lnTo>
                      <a:pt x="140" y="341"/>
                    </a:lnTo>
                    <a:close/>
                    <a:moveTo>
                      <a:pt x="75" y="38"/>
                    </a:moveTo>
                    <a:lnTo>
                      <a:pt x="75" y="31"/>
                    </a:lnTo>
                    <a:lnTo>
                      <a:pt x="75" y="23"/>
                    </a:lnTo>
                    <a:lnTo>
                      <a:pt x="75" y="17"/>
                    </a:lnTo>
                    <a:lnTo>
                      <a:pt x="87" y="17"/>
                    </a:lnTo>
                    <a:lnTo>
                      <a:pt x="87" y="10"/>
                    </a:lnTo>
                    <a:lnTo>
                      <a:pt x="96" y="10"/>
                    </a:lnTo>
                    <a:lnTo>
                      <a:pt x="108" y="0"/>
                    </a:lnTo>
                    <a:lnTo>
                      <a:pt x="117" y="0"/>
                    </a:lnTo>
                    <a:lnTo>
                      <a:pt x="129" y="0"/>
                    </a:lnTo>
                    <a:lnTo>
                      <a:pt x="140" y="0"/>
                    </a:lnTo>
                    <a:lnTo>
                      <a:pt x="150" y="0"/>
                    </a:lnTo>
                    <a:lnTo>
                      <a:pt x="161" y="10"/>
                    </a:lnTo>
                    <a:lnTo>
                      <a:pt x="171" y="10"/>
                    </a:lnTo>
                    <a:lnTo>
                      <a:pt x="171" y="17"/>
                    </a:lnTo>
                    <a:lnTo>
                      <a:pt x="182" y="17"/>
                    </a:lnTo>
                    <a:lnTo>
                      <a:pt x="182" y="23"/>
                    </a:lnTo>
                    <a:lnTo>
                      <a:pt x="182" y="31"/>
                    </a:lnTo>
                    <a:lnTo>
                      <a:pt x="182" y="38"/>
                    </a:lnTo>
                    <a:lnTo>
                      <a:pt x="182" y="46"/>
                    </a:lnTo>
                    <a:lnTo>
                      <a:pt x="182" y="54"/>
                    </a:lnTo>
                    <a:lnTo>
                      <a:pt x="171" y="54"/>
                    </a:lnTo>
                    <a:lnTo>
                      <a:pt x="171" y="61"/>
                    </a:lnTo>
                    <a:lnTo>
                      <a:pt x="161" y="61"/>
                    </a:lnTo>
                    <a:lnTo>
                      <a:pt x="161" y="69"/>
                    </a:lnTo>
                    <a:lnTo>
                      <a:pt x="150" y="69"/>
                    </a:lnTo>
                    <a:lnTo>
                      <a:pt x="140" y="69"/>
                    </a:lnTo>
                    <a:lnTo>
                      <a:pt x="129" y="69"/>
                    </a:lnTo>
                    <a:lnTo>
                      <a:pt x="117" y="69"/>
                    </a:lnTo>
                    <a:lnTo>
                      <a:pt x="108" y="69"/>
                    </a:lnTo>
                    <a:lnTo>
                      <a:pt x="96" y="69"/>
                    </a:lnTo>
                    <a:lnTo>
                      <a:pt x="96" y="61"/>
                    </a:lnTo>
                    <a:lnTo>
                      <a:pt x="87" y="61"/>
                    </a:lnTo>
                    <a:lnTo>
                      <a:pt x="87" y="54"/>
                    </a:lnTo>
                    <a:lnTo>
                      <a:pt x="75" y="54"/>
                    </a:lnTo>
                    <a:lnTo>
                      <a:pt x="75" y="46"/>
                    </a:lnTo>
                    <a:lnTo>
                      <a:pt x="75" y="38"/>
                    </a:lnTo>
                    <a:close/>
                  </a:path>
                </a:pathLst>
              </a:custGeom>
              <a:gradFill rotWithShape="1">
                <a:gsLst>
                  <a:gs pos="0">
                    <a:srgbClr val="99CCFF"/>
                  </a:gs>
                  <a:gs pos="100000">
                    <a:schemeClr val="accent2"/>
                  </a:gs>
                </a:gsLst>
                <a:lin ang="2700000" scaled="1"/>
              </a:gradFill>
              <a:ln>
                <a:noFill/>
              </a:ln>
              <a:effectLst/>
              <a:scene3d>
                <a:camera prst="legacyPerspectiveTopLeft"/>
                <a:lightRig rig="legacyFlat3" dir="t"/>
              </a:scene3d>
              <a:sp3d extrusionH="100000" prstMaterial="legacyMatte">
                <a:bevelT w="13500" h="13500" prst="angle"/>
                <a:bevelB w="13500" h="13500" prst="angle"/>
                <a:extrusionClr>
                  <a:schemeClr val="accent2"/>
                </a:extrusionClr>
              </a:sp3d>
              <a:extLst>
                <a:ext uri="{91240B29-F687-4F45-9708-019B960494DF}">
                  <a14:hiddenLine xmlns:a14="http://schemas.microsoft.com/office/drawing/2010/main" w="9525" cap="flat" cmpd="sng">
                    <a:no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flatTx/>
              </a:bodyPr>
              <a:lstStyle/>
              <a:p>
                <a:endParaRPr lang="en-US"/>
              </a:p>
            </p:txBody>
          </p:sp>
          <p:grpSp>
            <p:nvGrpSpPr>
              <p:cNvPr id="420906" name="Group 42"/>
              <p:cNvGrpSpPr>
                <a:grpSpLocks/>
              </p:cNvGrpSpPr>
              <p:nvPr/>
            </p:nvGrpSpPr>
            <p:grpSpPr bwMode="auto">
              <a:xfrm>
                <a:off x="1488" y="2526"/>
                <a:ext cx="240" cy="190"/>
                <a:chOff x="4512" y="1248"/>
                <a:chExt cx="674" cy="531"/>
              </a:xfrm>
            </p:grpSpPr>
            <p:grpSp>
              <p:nvGrpSpPr>
                <p:cNvPr id="420907" name="Group 43"/>
                <p:cNvGrpSpPr>
                  <a:grpSpLocks/>
                </p:cNvGrpSpPr>
                <p:nvPr/>
              </p:nvGrpSpPr>
              <p:grpSpPr bwMode="auto">
                <a:xfrm>
                  <a:off x="4752" y="1248"/>
                  <a:ext cx="434" cy="522"/>
                  <a:chOff x="4416" y="489"/>
                  <a:chExt cx="434" cy="522"/>
                </a:xfrm>
              </p:grpSpPr>
              <p:sp>
                <p:nvSpPr>
                  <p:cNvPr id="420908" name="Freeform 44"/>
                  <p:cNvSpPr>
                    <a:spLocks/>
                  </p:cNvSpPr>
                  <p:nvPr/>
                </p:nvSpPr>
                <p:spPr bwMode="auto">
                  <a:xfrm>
                    <a:off x="4708" y="527"/>
                    <a:ext cx="140" cy="484"/>
                  </a:xfrm>
                  <a:custGeom>
                    <a:avLst/>
                    <a:gdLst>
                      <a:gd name="T0" fmla="*/ 0 w 240"/>
                      <a:gd name="T1" fmla="*/ 624 h 624"/>
                      <a:gd name="T2" fmla="*/ 0 w 240"/>
                      <a:gd name="T3" fmla="*/ 48 h 624"/>
                      <a:gd name="T4" fmla="*/ 240 w 240"/>
                      <a:gd name="T5" fmla="*/ 0 h 624"/>
                      <a:gd name="T6" fmla="*/ 240 w 240"/>
                      <a:gd name="T7" fmla="*/ 528 h 624"/>
                      <a:gd name="T8" fmla="*/ 0 w 240"/>
                      <a:gd name="T9" fmla="*/ 624 h 624"/>
                    </a:gdLst>
                    <a:ahLst/>
                    <a:cxnLst>
                      <a:cxn ang="0">
                        <a:pos x="T0" y="T1"/>
                      </a:cxn>
                      <a:cxn ang="0">
                        <a:pos x="T2" y="T3"/>
                      </a:cxn>
                      <a:cxn ang="0">
                        <a:pos x="T4" y="T5"/>
                      </a:cxn>
                      <a:cxn ang="0">
                        <a:pos x="T6" y="T7"/>
                      </a:cxn>
                      <a:cxn ang="0">
                        <a:pos x="T8" y="T9"/>
                      </a:cxn>
                    </a:cxnLst>
                    <a:rect l="0" t="0" r="r" b="b"/>
                    <a:pathLst>
                      <a:path w="240" h="624">
                        <a:moveTo>
                          <a:pt x="0" y="624"/>
                        </a:moveTo>
                        <a:lnTo>
                          <a:pt x="0" y="48"/>
                        </a:lnTo>
                        <a:lnTo>
                          <a:pt x="240" y="0"/>
                        </a:lnTo>
                        <a:lnTo>
                          <a:pt x="240" y="528"/>
                        </a:lnTo>
                        <a:lnTo>
                          <a:pt x="0" y="624"/>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20909" name="Freeform 45"/>
                  <p:cNvSpPr>
                    <a:spLocks/>
                  </p:cNvSpPr>
                  <p:nvPr/>
                </p:nvSpPr>
                <p:spPr bwMode="auto">
                  <a:xfrm>
                    <a:off x="4416" y="489"/>
                    <a:ext cx="434" cy="83"/>
                  </a:xfrm>
                  <a:custGeom>
                    <a:avLst/>
                    <a:gdLst>
                      <a:gd name="T0" fmla="*/ 0 w 434"/>
                      <a:gd name="T1" fmla="*/ 38 h 83"/>
                      <a:gd name="T2" fmla="*/ 134 w 434"/>
                      <a:gd name="T3" fmla="*/ 0 h 83"/>
                      <a:gd name="T4" fmla="*/ 434 w 434"/>
                      <a:gd name="T5" fmla="*/ 38 h 83"/>
                      <a:gd name="T6" fmla="*/ 291 w 434"/>
                      <a:gd name="T7" fmla="*/ 83 h 83"/>
                      <a:gd name="T8" fmla="*/ 0 w 434"/>
                      <a:gd name="T9" fmla="*/ 38 h 83"/>
                    </a:gdLst>
                    <a:ahLst/>
                    <a:cxnLst>
                      <a:cxn ang="0">
                        <a:pos x="T0" y="T1"/>
                      </a:cxn>
                      <a:cxn ang="0">
                        <a:pos x="T2" y="T3"/>
                      </a:cxn>
                      <a:cxn ang="0">
                        <a:pos x="T4" y="T5"/>
                      </a:cxn>
                      <a:cxn ang="0">
                        <a:pos x="T6" y="T7"/>
                      </a:cxn>
                      <a:cxn ang="0">
                        <a:pos x="T8" y="T9"/>
                      </a:cxn>
                    </a:cxnLst>
                    <a:rect l="0" t="0" r="r" b="b"/>
                    <a:pathLst>
                      <a:path w="434" h="83">
                        <a:moveTo>
                          <a:pt x="0" y="38"/>
                        </a:moveTo>
                        <a:lnTo>
                          <a:pt x="134" y="0"/>
                        </a:lnTo>
                        <a:lnTo>
                          <a:pt x="434" y="38"/>
                        </a:lnTo>
                        <a:lnTo>
                          <a:pt x="291" y="83"/>
                        </a:lnTo>
                        <a:lnTo>
                          <a:pt x="0" y="38"/>
                        </a:lnTo>
                        <a:close/>
                      </a:path>
                    </a:pathLst>
                  </a:custGeom>
                  <a:gradFill rotWithShape="1">
                    <a:gsLst>
                      <a:gs pos="0">
                        <a:srgbClr val="DDDDDD"/>
                      </a:gs>
                      <a:gs pos="100000">
                        <a:schemeClr val="bg2"/>
                      </a:gs>
                    </a:gsLst>
                    <a:lin ang="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20910" name="Freeform 46"/>
                  <p:cNvSpPr>
                    <a:spLocks/>
                  </p:cNvSpPr>
                  <p:nvPr/>
                </p:nvSpPr>
                <p:spPr bwMode="auto">
                  <a:xfrm>
                    <a:off x="4416" y="527"/>
                    <a:ext cx="292" cy="484"/>
                  </a:xfrm>
                  <a:custGeom>
                    <a:avLst/>
                    <a:gdLst>
                      <a:gd name="T0" fmla="*/ 384 w 384"/>
                      <a:gd name="T1" fmla="*/ 528 h 528"/>
                      <a:gd name="T2" fmla="*/ 2 w 384"/>
                      <a:gd name="T3" fmla="*/ 425 h 528"/>
                      <a:gd name="T4" fmla="*/ 0 w 384"/>
                      <a:gd name="T5" fmla="*/ 0 h 528"/>
                      <a:gd name="T6" fmla="*/ 384 w 384"/>
                      <a:gd name="T7" fmla="*/ 48 h 528"/>
                      <a:gd name="T8" fmla="*/ 384 w 384"/>
                      <a:gd name="T9" fmla="*/ 528 h 528"/>
                    </a:gdLst>
                    <a:ahLst/>
                    <a:cxnLst>
                      <a:cxn ang="0">
                        <a:pos x="T0" y="T1"/>
                      </a:cxn>
                      <a:cxn ang="0">
                        <a:pos x="T2" y="T3"/>
                      </a:cxn>
                      <a:cxn ang="0">
                        <a:pos x="T4" y="T5"/>
                      </a:cxn>
                      <a:cxn ang="0">
                        <a:pos x="T6" y="T7"/>
                      </a:cxn>
                      <a:cxn ang="0">
                        <a:pos x="T8" y="T9"/>
                      </a:cxn>
                    </a:cxnLst>
                    <a:rect l="0" t="0" r="r" b="b"/>
                    <a:pathLst>
                      <a:path w="384" h="528">
                        <a:moveTo>
                          <a:pt x="384" y="528"/>
                        </a:moveTo>
                        <a:lnTo>
                          <a:pt x="2" y="425"/>
                        </a:lnTo>
                        <a:lnTo>
                          <a:pt x="0" y="0"/>
                        </a:lnTo>
                        <a:lnTo>
                          <a:pt x="384" y="48"/>
                        </a:lnTo>
                        <a:lnTo>
                          <a:pt x="384" y="528"/>
                        </a:lnTo>
                        <a:close/>
                      </a:path>
                    </a:pathLst>
                  </a:custGeom>
                  <a:gradFill rotWithShape="1">
                    <a:gsLst>
                      <a:gs pos="0">
                        <a:schemeClr val="bg2"/>
                      </a:gs>
                      <a:gs pos="100000">
                        <a:schemeClr val="tx1"/>
                      </a:gs>
                    </a:gsLst>
                    <a:lin ang="2700000" scaled="1"/>
                  </a:gradFill>
                  <a:ln>
                    <a:noFill/>
                  </a:ln>
                  <a:effectLst/>
                  <a:extLst>
                    <a:ext uri="{91240B29-F687-4F45-9708-019B960494DF}">
                      <a14:hiddenLine xmlns:a14="http://schemas.microsoft.com/office/drawing/2010/main" w="9525" cap="flat" cmpd="sng">
                        <a:solidFill>
                          <a:srgbClr val="5579A9"/>
                        </a:solidFill>
                        <a:prstDash val="solid"/>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20911" name="Freeform 47"/>
                  <p:cNvSpPr>
                    <a:spLocks/>
                  </p:cNvSpPr>
                  <p:nvPr/>
                </p:nvSpPr>
                <p:spPr bwMode="auto">
                  <a:xfrm>
                    <a:off x="4707" y="576"/>
                    <a:ext cx="139" cy="120"/>
                  </a:xfrm>
                  <a:custGeom>
                    <a:avLst/>
                    <a:gdLst>
                      <a:gd name="T0" fmla="*/ 0 w 139"/>
                      <a:gd name="T1" fmla="*/ 120 h 120"/>
                      <a:gd name="T2" fmla="*/ 2 w 139"/>
                      <a:gd name="T3" fmla="*/ 47 h 120"/>
                      <a:gd name="T4" fmla="*/ 139 w 139"/>
                      <a:gd name="T5" fmla="*/ 0 h 120"/>
                      <a:gd name="T6" fmla="*/ 139 w 139"/>
                      <a:gd name="T7" fmla="*/ 72 h 120"/>
                      <a:gd name="T8" fmla="*/ 0 w 139"/>
                      <a:gd name="T9" fmla="*/ 120 h 120"/>
                    </a:gdLst>
                    <a:ahLst/>
                    <a:cxnLst>
                      <a:cxn ang="0">
                        <a:pos x="T0" y="T1"/>
                      </a:cxn>
                      <a:cxn ang="0">
                        <a:pos x="T2" y="T3"/>
                      </a:cxn>
                      <a:cxn ang="0">
                        <a:pos x="T4" y="T5"/>
                      </a:cxn>
                      <a:cxn ang="0">
                        <a:pos x="T6" y="T7"/>
                      </a:cxn>
                      <a:cxn ang="0">
                        <a:pos x="T8" y="T9"/>
                      </a:cxn>
                    </a:cxnLst>
                    <a:rect l="0" t="0" r="r" b="b"/>
                    <a:pathLst>
                      <a:path w="139" h="120">
                        <a:moveTo>
                          <a:pt x="0" y="120"/>
                        </a:moveTo>
                        <a:lnTo>
                          <a:pt x="2" y="47"/>
                        </a:lnTo>
                        <a:lnTo>
                          <a:pt x="139" y="0"/>
                        </a:lnTo>
                        <a:lnTo>
                          <a:pt x="139" y="72"/>
                        </a:lnTo>
                        <a:lnTo>
                          <a:pt x="0" y="120"/>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20912" name="Freeform 48"/>
                  <p:cNvSpPr>
                    <a:spLocks/>
                  </p:cNvSpPr>
                  <p:nvPr/>
                </p:nvSpPr>
                <p:spPr bwMode="auto">
                  <a:xfrm>
                    <a:off x="4706" y="624"/>
                    <a:ext cx="139" cy="120"/>
                  </a:xfrm>
                  <a:custGeom>
                    <a:avLst/>
                    <a:gdLst>
                      <a:gd name="T0" fmla="*/ 0 w 139"/>
                      <a:gd name="T1" fmla="*/ 120 h 120"/>
                      <a:gd name="T2" fmla="*/ 2 w 139"/>
                      <a:gd name="T3" fmla="*/ 47 h 120"/>
                      <a:gd name="T4" fmla="*/ 139 w 139"/>
                      <a:gd name="T5" fmla="*/ 0 h 120"/>
                      <a:gd name="T6" fmla="*/ 139 w 139"/>
                      <a:gd name="T7" fmla="*/ 72 h 120"/>
                      <a:gd name="T8" fmla="*/ 0 w 139"/>
                      <a:gd name="T9" fmla="*/ 120 h 120"/>
                    </a:gdLst>
                    <a:ahLst/>
                    <a:cxnLst>
                      <a:cxn ang="0">
                        <a:pos x="T0" y="T1"/>
                      </a:cxn>
                      <a:cxn ang="0">
                        <a:pos x="T2" y="T3"/>
                      </a:cxn>
                      <a:cxn ang="0">
                        <a:pos x="T4" y="T5"/>
                      </a:cxn>
                      <a:cxn ang="0">
                        <a:pos x="T6" y="T7"/>
                      </a:cxn>
                      <a:cxn ang="0">
                        <a:pos x="T8" y="T9"/>
                      </a:cxn>
                    </a:cxnLst>
                    <a:rect l="0" t="0" r="r" b="b"/>
                    <a:pathLst>
                      <a:path w="139" h="120">
                        <a:moveTo>
                          <a:pt x="0" y="120"/>
                        </a:moveTo>
                        <a:lnTo>
                          <a:pt x="2" y="47"/>
                        </a:lnTo>
                        <a:lnTo>
                          <a:pt x="139" y="0"/>
                        </a:lnTo>
                        <a:lnTo>
                          <a:pt x="139" y="72"/>
                        </a:lnTo>
                        <a:lnTo>
                          <a:pt x="0" y="120"/>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grpSp>
            <p:grpSp>
              <p:nvGrpSpPr>
                <p:cNvPr id="420913" name="Group 49"/>
                <p:cNvGrpSpPr>
                  <a:grpSpLocks/>
                </p:cNvGrpSpPr>
                <p:nvPr/>
              </p:nvGrpSpPr>
              <p:grpSpPr bwMode="auto">
                <a:xfrm>
                  <a:off x="4512" y="1248"/>
                  <a:ext cx="448" cy="531"/>
                  <a:chOff x="4113" y="1047"/>
                  <a:chExt cx="448" cy="531"/>
                </a:xfrm>
              </p:grpSpPr>
              <p:sp>
                <p:nvSpPr>
                  <p:cNvPr id="420914" name="Oval 50"/>
                  <p:cNvSpPr>
                    <a:spLocks noChangeArrowheads="1"/>
                  </p:cNvSpPr>
                  <p:nvPr/>
                </p:nvSpPr>
                <p:spPr bwMode="auto">
                  <a:xfrm>
                    <a:off x="4210" y="1506"/>
                    <a:ext cx="288" cy="72"/>
                  </a:xfrm>
                  <a:prstGeom prst="ellipse">
                    <a:avLst/>
                  </a:prstGeom>
                  <a:gradFill rotWithShape="1">
                    <a:gsLst>
                      <a:gs pos="0">
                        <a:schemeClr val="bg2"/>
                      </a:gs>
                      <a:gs pos="100000">
                        <a:schemeClr val="tx1"/>
                      </a:gs>
                    </a:gsLst>
                    <a:lin ang="2700000" scaled="1"/>
                  </a:gradFill>
                  <a:ln>
                    <a:noFill/>
                  </a:ln>
                  <a:effectLst/>
                  <a:extLst>
                    <a:ext uri="{91240B29-F687-4F45-9708-019B960494DF}">
                      <a14:hiddenLine xmlns:a14="http://schemas.microsoft.com/office/drawing/2010/main" w="9525" algn="ctr">
                        <a:solidFill>
                          <a:srgbClr val="5579A9"/>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20915" name="Freeform 51"/>
                  <p:cNvSpPr>
                    <a:spLocks/>
                  </p:cNvSpPr>
                  <p:nvPr/>
                </p:nvSpPr>
                <p:spPr bwMode="auto">
                  <a:xfrm>
                    <a:off x="4128" y="1056"/>
                    <a:ext cx="431" cy="509"/>
                  </a:xfrm>
                  <a:custGeom>
                    <a:avLst/>
                    <a:gdLst>
                      <a:gd name="T0" fmla="*/ 3 w 431"/>
                      <a:gd name="T1" fmla="*/ 509 h 509"/>
                      <a:gd name="T2" fmla="*/ 0 w 431"/>
                      <a:gd name="T3" fmla="*/ 59 h 509"/>
                      <a:gd name="T4" fmla="*/ 431 w 431"/>
                      <a:gd name="T5" fmla="*/ 0 h 509"/>
                      <a:gd name="T6" fmla="*/ 431 w 431"/>
                      <a:gd name="T7" fmla="*/ 430 h 509"/>
                      <a:gd name="T8" fmla="*/ 3 w 431"/>
                      <a:gd name="T9" fmla="*/ 509 h 509"/>
                    </a:gdLst>
                    <a:ahLst/>
                    <a:cxnLst>
                      <a:cxn ang="0">
                        <a:pos x="T0" y="T1"/>
                      </a:cxn>
                      <a:cxn ang="0">
                        <a:pos x="T2" y="T3"/>
                      </a:cxn>
                      <a:cxn ang="0">
                        <a:pos x="T4" y="T5"/>
                      </a:cxn>
                      <a:cxn ang="0">
                        <a:pos x="T6" y="T7"/>
                      </a:cxn>
                      <a:cxn ang="0">
                        <a:pos x="T8" y="T9"/>
                      </a:cxn>
                    </a:cxnLst>
                    <a:rect l="0" t="0" r="r" b="b"/>
                    <a:pathLst>
                      <a:path w="431" h="509">
                        <a:moveTo>
                          <a:pt x="3" y="509"/>
                        </a:moveTo>
                        <a:lnTo>
                          <a:pt x="0" y="59"/>
                        </a:lnTo>
                        <a:lnTo>
                          <a:pt x="431" y="0"/>
                        </a:lnTo>
                        <a:lnTo>
                          <a:pt x="431" y="430"/>
                        </a:lnTo>
                        <a:lnTo>
                          <a:pt x="3" y="509"/>
                        </a:lnTo>
                        <a:close/>
                      </a:path>
                    </a:pathLst>
                  </a:custGeom>
                  <a:gradFill rotWithShape="1">
                    <a:gsLst>
                      <a:gs pos="0">
                        <a:srgbClr val="DDDDDD"/>
                      </a:gs>
                      <a:gs pos="100000">
                        <a:schemeClr val="bg2"/>
                      </a:gs>
                    </a:gsLst>
                    <a:lin ang="54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20916" name="Freeform 52"/>
                  <p:cNvSpPr>
                    <a:spLocks/>
                  </p:cNvSpPr>
                  <p:nvPr/>
                </p:nvSpPr>
                <p:spPr bwMode="auto">
                  <a:xfrm>
                    <a:off x="4161" y="1091"/>
                    <a:ext cx="363" cy="427"/>
                  </a:xfrm>
                  <a:custGeom>
                    <a:avLst/>
                    <a:gdLst>
                      <a:gd name="T0" fmla="*/ 8 w 363"/>
                      <a:gd name="T1" fmla="*/ 427 h 427"/>
                      <a:gd name="T2" fmla="*/ 0 w 363"/>
                      <a:gd name="T3" fmla="*/ 55 h 427"/>
                      <a:gd name="T4" fmla="*/ 363 w 363"/>
                      <a:gd name="T5" fmla="*/ 0 h 427"/>
                      <a:gd name="T6" fmla="*/ 362 w 363"/>
                      <a:gd name="T7" fmla="*/ 361 h 427"/>
                      <a:gd name="T8" fmla="*/ 8 w 363"/>
                      <a:gd name="T9" fmla="*/ 427 h 427"/>
                    </a:gdLst>
                    <a:ahLst/>
                    <a:cxnLst>
                      <a:cxn ang="0">
                        <a:pos x="T0" y="T1"/>
                      </a:cxn>
                      <a:cxn ang="0">
                        <a:pos x="T2" y="T3"/>
                      </a:cxn>
                      <a:cxn ang="0">
                        <a:pos x="T4" y="T5"/>
                      </a:cxn>
                      <a:cxn ang="0">
                        <a:pos x="T6" y="T7"/>
                      </a:cxn>
                      <a:cxn ang="0">
                        <a:pos x="T8" y="T9"/>
                      </a:cxn>
                    </a:cxnLst>
                    <a:rect l="0" t="0" r="r" b="b"/>
                    <a:pathLst>
                      <a:path w="363" h="427">
                        <a:moveTo>
                          <a:pt x="8" y="427"/>
                        </a:moveTo>
                        <a:lnTo>
                          <a:pt x="0" y="55"/>
                        </a:lnTo>
                        <a:lnTo>
                          <a:pt x="363" y="0"/>
                        </a:lnTo>
                        <a:lnTo>
                          <a:pt x="362" y="361"/>
                        </a:lnTo>
                        <a:lnTo>
                          <a:pt x="8" y="427"/>
                        </a:lnTo>
                        <a:close/>
                      </a:path>
                    </a:pathLst>
                  </a:custGeom>
                  <a:gradFill rotWithShape="1">
                    <a:gsLst>
                      <a:gs pos="0">
                        <a:schemeClr val="bg1"/>
                      </a:gs>
                      <a:gs pos="100000">
                        <a:srgbClr val="4BADB5"/>
                      </a:gs>
                    </a:gsLst>
                    <a:lin ang="18900000" scaled="1"/>
                  </a:gradFill>
                  <a:ln w="3175"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17" name="Freeform 53"/>
                  <p:cNvSpPr>
                    <a:spLocks/>
                  </p:cNvSpPr>
                  <p:nvPr/>
                </p:nvSpPr>
                <p:spPr bwMode="auto">
                  <a:xfrm>
                    <a:off x="4113" y="1107"/>
                    <a:ext cx="18" cy="455"/>
                  </a:xfrm>
                  <a:custGeom>
                    <a:avLst/>
                    <a:gdLst>
                      <a:gd name="T0" fmla="*/ 18 w 18"/>
                      <a:gd name="T1" fmla="*/ 455 h 455"/>
                      <a:gd name="T2" fmla="*/ 14 w 18"/>
                      <a:gd name="T3" fmla="*/ 8 h 455"/>
                      <a:gd name="T4" fmla="*/ 0 w 18"/>
                      <a:gd name="T5" fmla="*/ 0 h 455"/>
                      <a:gd name="T6" fmla="*/ 2 w 18"/>
                      <a:gd name="T7" fmla="*/ 440 h 455"/>
                      <a:gd name="T8" fmla="*/ 18 w 18"/>
                      <a:gd name="T9" fmla="*/ 455 h 455"/>
                    </a:gdLst>
                    <a:ahLst/>
                    <a:cxnLst>
                      <a:cxn ang="0">
                        <a:pos x="T0" y="T1"/>
                      </a:cxn>
                      <a:cxn ang="0">
                        <a:pos x="T2" y="T3"/>
                      </a:cxn>
                      <a:cxn ang="0">
                        <a:pos x="T4" y="T5"/>
                      </a:cxn>
                      <a:cxn ang="0">
                        <a:pos x="T6" y="T7"/>
                      </a:cxn>
                      <a:cxn ang="0">
                        <a:pos x="T8" y="T9"/>
                      </a:cxn>
                    </a:cxnLst>
                    <a:rect l="0" t="0" r="r" b="b"/>
                    <a:pathLst>
                      <a:path w="18" h="455">
                        <a:moveTo>
                          <a:pt x="18" y="455"/>
                        </a:moveTo>
                        <a:lnTo>
                          <a:pt x="14" y="8"/>
                        </a:lnTo>
                        <a:lnTo>
                          <a:pt x="0" y="0"/>
                        </a:lnTo>
                        <a:lnTo>
                          <a:pt x="2" y="440"/>
                        </a:lnTo>
                        <a:lnTo>
                          <a:pt x="18" y="455"/>
                        </a:lnTo>
                        <a:close/>
                      </a:path>
                    </a:pathLst>
                  </a:custGeom>
                  <a:gradFill rotWithShape="1">
                    <a:gsLst>
                      <a:gs pos="0">
                        <a:schemeClr val="bg2"/>
                      </a:gs>
                      <a:gs pos="100000">
                        <a:schemeClr val="tx1"/>
                      </a:gs>
                    </a:gsLst>
                    <a:lin ang="270000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sp>
                <p:nvSpPr>
                  <p:cNvPr id="420918" name="Freeform 54"/>
                  <p:cNvSpPr>
                    <a:spLocks/>
                  </p:cNvSpPr>
                  <p:nvPr/>
                </p:nvSpPr>
                <p:spPr bwMode="auto">
                  <a:xfrm>
                    <a:off x="4113" y="1047"/>
                    <a:ext cx="448" cy="69"/>
                  </a:xfrm>
                  <a:custGeom>
                    <a:avLst/>
                    <a:gdLst>
                      <a:gd name="T0" fmla="*/ 14 w 448"/>
                      <a:gd name="T1" fmla="*/ 69 h 69"/>
                      <a:gd name="T2" fmla="*/ 448 w 448"/>
                      <a:gd name="T3" fmla="*/ 7 h 69"/>
                      <a:gd name="T4" fmla="*/ 423 w 448"/>
                      <a:gd name="T5" fmla="*/ 0 h 69"/>
                      <a:gd name="T6" fmla="*/ 0 w 448"/>
                      <a:gd name="T7" fmla="*/ 62 h 69"/>
                      <a:gd name="T8" fmla="*/ 14 w 448"/>
                      <a:gd name="T9" fmla="*/ 69 h 69"/>
                    </a:gdLst>
                    <a:ahLst/>
                    <a:cxnLst>
                      <a:cxn ang="0">
                        <a:pos x="T0" y="T1"/>
                      </a:cxn>
                      <a:cxn ang="0">
                        <a:pos x="T2" y="T3"/>
                      </a:cxn>
                      <a:cxn ang="0">
                        <a:pos x="T4" y="T5"/>
                      </a:cxn>
                      <a:cxn ang="0">
                        <a:pos x="T6" y="T7"/>
                      </a:cxn>
                      <a:cxn ang="0">
                        <a:pos x="T8" y="T9"/>
                      </a:cxn>
                    </a:cxnLst>
                    <a:rect l="0" t="0" r="r" b="b"/>
                    <a:pathLst>
                      <a:path w="448" h="69">
                        <a:moveTo>
                          <a:pt x="14" y="69"/>
                        </a:moveTo>
                        <a:lnTo>
                          <a:pt x="448" y="7"/>
                        </a:lnTo>
                        <a:lnTo>
                          <a:pt x="423" y="0"/>
                        </a:lnTo>
                        <a:lnTo>
                          <a:pt x="0" y="62"/>
                        </a:lnTo>
                        <a:lnTo>
                          <a:pt x="14" y="69"/>
                        </a:lnTo>
                        <a:close/>
                      </a:path>
                    </a:pathLst>
                  </a:custGeom>
                  <a:gradFill rotWithShape="1">
                    <a:gsLst>
                      <a:gs pos="0">
                        <a:srgbClr val="DDDDDD"/>
                      </a:gs>
                      <a:gs pos="100000">
                        <a:schemeClr val="bg2"/>
                      </a:gs>
                    </a:gsLst>
                    <a:lin ang="0" scaled="1"/>
                  </a:gradFill>
                  <a:ln>
                    <a:noFill/>
                  </a:ln>
                  <a:effectLst/>
                  <a:extLst>
                    <a:ext uri="{91240B29-F687-4F45-9708-019B960494DF}">
                      <a14:hiddenLine xmlns:a14="http://schemas.microsoft.com/office/drawing/2010/main" w="9525" cap="flat" cmpd="sng">
                        <a:solidFill>
                          <a:srgbClr val="5579A9"/>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1"/>
                  <a:lstStyle/>
                  <a:p>
                    <a:endParaRPr lang="en-US"/>
                  </a:p>
                </p:txBody>
              </p:sp>
            </p:grpSp>
          </p:grpSp>
        </p:grpSp>
        <p:sp>
          <p:nvSpPr>
            <p:cNvPr id="420919" name="Line 55"/>
            <p:cNvSpPr>
              <a:spLocks noChangeShapeType="1"/>
            </p:cNvSpPr>
            <p:nvPr/>
          </p:nvSpPr>
          <p:spPr bwMode="auto">
            <a:xfrm>
              <a:off x="1180" y="1778"/>
              <a:ext cx="280" cy="2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20920" name="AutoShape 56"/>
          <p:cNvSpPr>
            <a:spLocks noChangeArrowheads="1"/>
          </p:cNvSpPr>
          <p:nvPr/>
        </p:nvSpPr>
        <p:spPr bwMode="auto">
          <a:xfrm rot="837234">
            <a:off x="714375" y="2743200"/>
            <a:ext cx="838200" cy="457200"/>
          </a:xfrm>
          <a:prstGeom prst="curvedUpArrow">
            <a:avLst>
              <a:gd name="adj1" fmla="val 23604"/>
              <a:gd name="adj2" fmla="val 47913"/>
              <a:gd name="adj3" fmla="val 61458"/>
            </a:avLst>
          </a:prstGeom>
          <a:solidFill>
            <a:srgbClr val="9999FF">
              <a:alpha val="1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926" name="Line 62"/>
          <p:cNvSpPr>
            <a:spLocks noChangeShapeType="1"/>
          </p:cNvSpPr>
          <p:nvPr/>
        </p:nvSpPr>
        <p:spPr bwMode="auto">
          <a:xfrm>
            <a:off x="6127750" y="3754438"/>
            <a:ext cx="0" cy="6461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31" name="AutoShape 67"/>
          <p:cNvSpPr>
            <a:spLocks noChangeArrowheads="1"/>
          </p:cNvSpPr>
          <p:nvPr/>
        </p:nvSpPr>
        <p:spPr bwMode="auto">
          <a:xfrm>
            <a:off x="6477000" y="1905000"/>
            <a:ext cx="762000" cy="533400"/>
          </a:xfrm>
          <a:prstGeom prst="flowChartMultidocument">
            <a:avLst/>
          </a:prstGeom>
          <a:solidFill>
            <a:srgbClr val="99CC00">
              <a:alpha val="60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sz="1100" b="0">
                <a:latin typeface="Arial" charset="0"/>
              </a:rPr>
              <a:t>Test Data</a:t>
            </a:r>
          </a:p>
        </p:txBody>
      </p:sp>
      <p:sp>
        <p:nvSpPr>
          <p:cNvPr id="420936" name="AutoShape 72"/>
          <p:cNvSpPr>
            <a:spLocks noChangeArrowheads="1"/>
          </p:cNvSpPr>
          <p:nvPr/>
        </p:nvSpPr>
        <p:spPr bwMode="auto">
          <a:xfrm>
            <a:off x="2438400" y="3124200"/>
            <a:ext cx="838200" cy="569913"/>
          </a:xfrm>
          <a:prstGeom prst="roundRect">
            <a:avLst>
              <a:gd name="adj" fmla="val 16667"/>
            </a:avLst>
          </a:prstGeom>
          <a:solidFill>
            <a:srgbClr val="0033CC">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sz="1100" b="0"/>
              <a:t>Init Script</a:t>
            </a:r>
          </a:p>
        </p:txBody>
      </p:sp>
    </p:spTree>
    <p:extLst>
      <p:ext uri="{BB962C8B-B14F-4D97-AF65-F5344CB8AC3E}">
        <p14:creationId xmlns:p14="http://schemas.microsoft.com/office/powerpoint/2010/main" val="116774339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normAutofit/>
          </a:bodyPr>
          <a:lstStyle/>
          <a:p>
            <a:r>
              <a:rPr lang="en-US" sz="2400">
                <a:solidFill>
                  <a:schemeClr val="accent2"/>
                </a:solidFill>
              </a:rPr>
              <a:t>Test Automation Group’s Scope</a:t>
            </a:r>
          </a:p>
        </p:txBody>
      </p:sp>
      <p:sp>
        <p:nvSpPr>
          <p:cNvPr id="4" name="Slide Number Placeholder 3"/>
          <p:cNvSpPr>
            <a:spLocks noGrp="1"/>
          </p:cNvSpPr>
          <p:nvPr>
            <p:ph type="sldNum" sz="quarter" idx="12"/>
          </p:nvPr>
        </p:nvSpPr>
        <p:spPr/>
        <p:txBody>
          <a:bodyPr/>
          <a:lstStyle/>
          <a:p>
            <a:fld id="{60B46D79-B758-4CD0-B8BF-7C7D16CBA3A7}" type="slidenum">
              <a:rPr lang="en-US"/>
              <a:pPr/>
              <a:t>18</a:t>
            </a:fld>
            <a:endParaRPr lang="en-US"/>
          </a:p>
        </p:txBody>
      </p:sp>
      <p:sp>
        <p:nvSpPr>
          <p:cNvPr id="434179" name="Rectangle 3"/>
          <p:cNvSpPr>
            <a:spLocks noGrp="1" noChangeArrowheads="1"/>
          </p:cNvSpPr>
          <p:nvPr>
            <p:ph sz="quarter" idx="1"/>
          </p:nvPr>
        </p:nvSpPr>
        <p:spPr>
          <a:xfrm>
            <a:off x="533400" y="1143000"/>
            <a:ext cx="8305800" cy="4495800"/>
          </a:xfrm>
        </p:spPr>
        <p:txBody>
          <a:bodyPr/>
          <a:lstStyle/>
          <a:p>
            <a:pPr>
              <a:lnSpc>
                <a:spcPct val="150000"/>
              </a:lnSpc>
            </a:pPr>
            <a:r>
              <a:rPr lang="en-US" sz="2400">
                <a:solidFill>
                  <a:schemeClr val="accent2"/>
                </a:solidFill>
              </a:rPr>
              <a:t>Assumptions</a:t>
            </a:r>
          </a:p>
          <a:p>
            <a:pPr lvl="1">
              <a:lnSpc>
                <a:spcPct val="150000"/>
              </a:lnSpc>
            </a:pPr>
            <a:r>
              <a:rPr lang="en-US" sz="2000">
                <a:solidFill>
                  <a:schemeClr val="accent2"/>
                </a:solidFill>
              </a:rPr>
              <a:t>An integrated tool suite must be the primary test management, planning, development, and implementation vehicle.</a:t>
            </a:r>
          </a:p>
          <a:p>
            <a:pPr lvl="1">
              <a:lnSpc>
                <a:spcPct val="150000"/>
              </a:lnSpc>
            </a:pPr>
            <a:r>
              <a:rPr lang="en-US" sz="2000">
                <a:solidFill>
                  <a:schemeClr val="accent2"/>
                </a:solidFill>
              </a:rPr>
              <a:t>The tool suite must be used to direct and control test execution, to store and retrieve test artifacts, and to capture/analyze/report test results.</a:t>
            </a:r>
          </a:p>
          <a:p>
            <a:pPr lvl="1">
              <a:lnSpc>
                <a:spcPct val="150000"/>
              </a:lnSpc>
            </a:pPr>
            <a:r>
              <a:rPr lang="en-US" sz="2000">
                <a:solidFill>
                  <a:schemeClr val="accent2"/>
                </a:solidFill>
              </a:rPr>
              <a:t>Testing standards must be documented and followed.</a:t>
            </a:r>
          </a:p>
        </p:txBody>
      </p:sp>
    </p:spTree>
    <p:extLst>
      <p:ext uri="{BB962C8B-B14F-4D97-AF65-F5344CB8AC3E}">
        <p14:creationId xmlns:p14="http://schemas.microsoft.com/office/powerpoint/2010/main" val="23742163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sz="2400" dirty="0">
                <a:solidFill>
                  <a:schemeClr val="accent2"/>
                </a:solidFill>
              </a:rPr>
              <a:t>Assumptions…</a:t>
            </a:r>
          </a:p>
        </p:txBody>
      </p:sp>
      <p:sp>
        <p:nvSpPr>
          <p:cNvPr id="4" name="Slide Number Placeholder 3"/>
          <p:cNvSpPr>
            <a:spLocks noGrp="1"/>
          </p:cNvSpPr>
          <p:nvPr>
            <p:ph type="sldNum" sz="quarter" idx="12"/>
          </p:nvPr>
        </p:nvSpPr>
        <p:spPr/>
        <p:txBody>
          <a:bodyPr/>
          <a:lstStyle/>
          <a:p>
            <a:fld id="{830B6A67-B107-4B68-9F92-62F5D3630CB7}" type="slidenum">
              <a:rPr lang="en-US"/>
              <a:pPr/>
              <a:t>19</a:t>
            </a:fld>
            <a:endParaRPr lang="en-US"/>
          </a:p>
        </p:txBody>
      </p:sp>
      <p:sp>
        <p:nvSpPr>
          <p:cNvPr id="436227" name="Rectangle 3"/>
          <p:cNvSpPr>
            <a:spLocks noGrp="1" noChangeArrowheads="1"/>
          </p:cNvSpPr>
          <p:nvPr>
            <p:ph sz="quarter" idx="1"/>
          </p:nvPr>
        </p:nvSpPr>
        <p:spPr>
          <a:xfrm>
            <a:off x="533400" y="1143000"/>
            <a:ext cx="8305800" cy="4495800"/>
          </a:xfrm>
        </p:spPr>
        <p:txBody>
          <a:bodyPr/>
          <a:lstStyle/>
          <a:p>
            <a:pPr lvl="1">
              <a:lnSpc>
                <a:spcPct val="150000"/>
              </a:lnSpc>
            </a:pPr>
            <a:r>
              <a:rPr lang="en-US" sz="1800" dirty="0">
                <a:solidFill>
                  <a:schemeClr val="accent2"/>
                </a:solidFill>
              </a:rPr>
              <a:t>The tool suite must include </a:t>
            </a:r>
          </a:p>
          <a:p>
            <a:pPr lvl="2">
              <a:lnSpc>
                <a:spcPct val="150000"/>
              </a:lnSpc>
            </a:pPr>
            <a:r>
              <a:rPr lang="en-US" sz="1600" dirty="0">
                <a:solidFill>
                  <a:schemeClr val="accent2"/>
                </a:solidFill>
              </a:rPr>
              <a:t>a tool of choice for defect tracking and resolution.</a:t>
            </a:r>
          </a:p>
          <a:p>
            <a:pPr lvl="2">
              <a:lnSpc>
                <a:spcPct val="150000"/>
              </a:lnSpc>
            </a:pPr>
            <a:r>
              <a:rPr lang="en-US" sz="1600" dirty="0">
                <a:solidFill>
                  <a:schemeClr val="accent2"/>
                </a:solidFill>
              </a:rPr>
              <a:t>a component for test requirements management.</a:t>
            </a:r>
          </a:p>
          <a:p>
            <a:pPr lvl="2">
              <a:lnSpc>
                <a:spcPct val="150000"/>
              </a:lnSpc>
            </a:pPr>
            <a:r>
              <a:rPr lang="en-US" sz="1600" dirty="0">
                <a:solidFill>
                  <a:schemeClr val="accent2"/>
                </a:solidFill>
              </a:rPr>
              <a:t>a configuration management tool of choice</a:t>
            </a:r>
          </a:p>
          <a:p>
            <a:pPr lvl="1">
              <a:lnSpc>
                <a:spcPct val="150000"/>
              </a:lnSpc>
            </a:pPr>
            <a:r>
              <a:rPr lang="en-US" sz="1800" dirty="0">
                <a:solidFill>
                  <a:schemeClr val="accent2"/>
                </a:solidFill>
              </a:rPr>
              <a:t>All of the tools described above must be integrated with desktop tools such as MS Office.</a:t>
            </a:r>
          </a:p>
          <a:p>
            <a:pPr lvl="1">
              <a:lnSpc>
                <a:spcPct val="150000"/>
              </a:lnSpc>
            </a:pPr>
            <a:r>
              <a:rPr lang="en-US" sz="1800" dirty="0">
                <a:solidFill>
                  <a:schemeClr val="accent2"/>
                </a:solidFill>
              </a:rPr>
              <a:t>The proper automated testing workspaces must be created on test servers that are separate from development servers.</a:t>
            </a:r>
          </a:p>
          <a:p>
            <a:pPr>
              <a:lnSpc>
                <a:spcPct val="115000"/>
              </a:lnSpc>
            </a:pPr>
            <a:endParaRPr lang="en-US" sz="1800" dirty="0">
              <a:solidFill>
                <a:schemeClr val="accent2"/>
              </a:solidFill>
            </a:endParaRPr>
          </a:p>
        </p:txBody>
      </p:sp>
    </p:spTree>
    <p:extLst>
      <p:ext uri="{BB962C8B-B14F-4D97-AF65-F5344CB8AC3E}">
        <p14:creationId xmlns:p14="http://schemas.microsoft.com/office/powerpoint/2010/main" val="11623905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28600"/>
            <a:ext cx="8716273" cy="615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4566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2400" dirty="0">
                <a:solidFill>
                  <a:schemeClr val="accent2"/>
                </a:solidFill>
              </a:rPr>
              <a:t>Constraints</a:t>
            </a:r>
          </a:p>
        </p:txBody>
      </p:sp>
      <p:sp>
        <p:nvSpPr>
          <p:cNvPr id="4" name="Slide Number Placeholder 3"/>
          <p:cNvSpPr>
            <a:spLocks noGrp="1"/>
          </p:cNvSpPr>
          <p:nvPr>
            <p:ph type="sldNum" sz="quarter" idx="12"/>
          </p:nvPr>
        </p:nvSpPr>
        <p:spPr/>
        <p:txBody>
          <a:bodyPr/>
          <a:lstStyle/>
          <a:p>
            <a:fld id="{CA78F135-DA4F-4B84-9ACC-843C23070796}" type="slidenum">
              <a:rPr lang="en-US"/>
              <a:pPr/>
              <a:t>20</a:t>
            </a:fld>
            <a:endParaRPr lang="en-US"/>
          </a:p>
        </p:txBody>
      </p:sp>
      <p:sp>
        <p:nvSpPr>
          <p:cNvPr id="438275" name="Rectangle 3"/>
          <p:cNvSpPr>
            <a:spLocks noGrp="1" noChangeArrowheads="1"/>
          </p:cNvSpPr>
          <p:nvPr>
            <p:ph sz="quarter" idx="1"/>
          </p:nvPr>
        </p:nvSpPr>
        <p:spPr>
          <a:xfrm>
            <a:off x="533400" y="1143000"/>
            <a:ext cx="8305800" cy="4495800"/>
          </a:xfrm>
        </p:spPr>
        <p:txBody>
          <a:bodyPr/>
          <a:lstStyle/>
          <a:p>
            <a:pPr>
              <a:lnSpc>
                <a:spcPct val="150000"/>
              </a:lnSpc>
            </a:pPr>
            <a:r>
              <a:rPr lang="en-US" sz="2000">
                <a:solidFill>
                  <a:schemeClr val="accent2"/>
                </a:solidFill>
              </a:rPr>
              <a:t>These constraints limit the success of the automation effort if they are not heeded.</a:t>
            </a:r>
          </a:p>
          <a:p>
            <a:pPr lvl="1">
              <a:lnSpc>
                <a:spcPct val="150000"/>
              </a:lnSpc>
            </a:pPr>
            <a:r>
              <a:rPr lang="en-US" sz="1800">
                <a:solidFill>
                  <a:schemeClr val="accent2"/>
                </a:solidFill>
              </a:rPr>
              <a:t>The automated tools group resources must remain independent of any manual testing group.</a:t>
            </a:r>
          </a:p>
          <a:p>
            <a:pPr lvl="1">
              <a:lnSpc>
                <a:spcPct val="150000"/>
              </a:lnSpc>
            </a:pPr>
            <a:r>
              <a:rPr lang="en-US" sz="1800">
                <a:solidFill>
                  <a:schemeClr val="accent2"/>
                </a:solidFill>
              </a:rPr>
              <a:t>There may not be a large enough number of available staff on the automation team.</a:t>
            </a:r>
          </a:p>
          <a:p>
            <a:pPr lvl="1">
              <a:lnSpc>
                <a:spcPct val="150000"/>
              </a:lnSpc>
            </a:pPr>
            <a:r>
              <a:rPr lang="en-US" sz="1800">
                <a:solidFill>
                  <a:schemeClr val="accent2"/>
                </a:solidFill>
              </a:rPr>
              <a:t>The level of cooperation of the software development group and their management with respect to automated tool use may be too low.</a:t>
            </a:r>
          </a:p>
        </p:txBody>
      </p:sp>
    </p:spTree>
    <p:extLst>
      <p:ext uri="{BB962C8B-B14F-4D97-AF65-F5344CB8AC3E}">
        <p14:creationId xmlns:p14="http://schemas.microsoft.com/office/powerpoint/2010/main" val="20476998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sz="2400">
                <a:solidFill>
                  <a:schemeClr val="accent2"/>
                </a:solidFill>
              </a:rPr>
              <a:t>Constraints…</a:t>
            </a:r>
          </a:p>
        </p:txBody>
      </p:sp>
      <p:sp>
        <p:nvSpPr>
          <p:cNvPr id="4" name="Slide Number Placeholder 3"/>
          <p:cNvSpPr>
            <a:spLocks noGrp="1"/>
          </p:cNvSpPr>
          <p:nvPr>
            <p:ph type="sldNum" sz="quarter" idx="12"/>
          </p:nvPr>
        </p:nvSpPr>
        <p:spPr/>
        <p:txBody>
          <a:bodyPr/>
          <a:lstStyle/>
          <a:p>
            <a:fld id="{25BC0A46-9B49-42D6-8989-3D73DBFB6E5A}" type="slidenum">
              <a:rPr lang="en-US"/>
              <a:pPr/>
              <a:t>21</a:t>
            </a:fld>
            <a:endParaRPr lang="en-US"/>
          </a:p>
        </p:txBody>
      </p:sp>
      <p:sp>
        <p:nvSpPr>
          <p:cNvPr id="460803" name="Rectangle 3"/>
          <p:cNvSpPr>
            <a:spLocks noGrp="1" noChangeArrowheads="1"/>
          </p:cNvSpPr>
          <p:nvPr>
            <p:ph sz="quarter" idx="1"/>
          </p:nvPr>
        </p:nvSpPr>
        <p:spPr>
          <a:xfrm>
            <a:off x="533400" y="1143000"/>
            <a:ext cx="8305800" cy="4495800"/>
          </a:xfrm>
        </p:spPr>
        <p:txBody>
          <a:bodyPr/>
          <a:lstStyle/>
          <a:p>
            <a:pPr lvl="1">
              <a:lnSpc>
                <a:spcPct val="150000"/>
              </a:lnSpc>
            </a:pPr>
            <a:endParaRPr lang="en-US" sz="1800">
              <a:solidFill>
                <a:schemeClr val="accent2"/>
              </a:solidFill>
            </a:endParaRPr>
          </a:p>
          <a:p>
            <a:pPr lvl="1">
              <a:lnSpc>
                <a:spcPct val="150000"/>
              </a:lnSpc>
            </a:pPr>
            <a:r>
              <a:rPr lang="en-US" sz="1800">
                <a:solidFill>
                  <a:schemeClr val="accent2"/>
                </a:solidFill>
              </a:rPr>
              <a:t>There may be a lack of cooperation and information exchange with developers in creating testable applications.</a:t>
            </a:r>
          </a:p>
          <a:p>
            <a:pPr lvl="1">
              <a:lnSpc>
                <a:spcPct val="150000"/>
              </a:lnSpc>
            </a:pPr>
            <a:r>
              <a:rPr lang="en-US" sz="1800">
                <a:solidFill>
                  <a:schemeClr val="accent2"/>
                </a:solidFill>
              </a:rPr>
              <a:t>The release schedules for major versions of the AUT and for customer-specific releases of the AUT can be too tight.</a:t>
            </a:r>
          </a:p>
          <a:p>
            <a:pPr lvl="1">
              <a:lnSpc>
                <a:spcPct val="150000"/>
              </a:lnSpc>
            </a:pPr>
            <a:r>
              <a:rPr lang="en-US" sz="1800">
                <a:solidFill>
                  <a:schemeClr val="accent2"/>
                </a:solidFill>
              </a:rPr>
              <a:t>There is uncertainty associated with the GUI updates in AUT.</a:t>
            </a:r>
          </a:p>
          <a:p>
            <a:pPr lvl="1">
              <a:lnSpc>
                <a:spcPct val="150000"/>
              </a:lnSpc>
            </a:pPr>
            <a:r>
              <a:rPr lang="en-US" sz="1800">
                <a:solidFill>
                  <a:schemeClr val="accent2"/>
                </a:solidFill>
              </a:rPr>
              <a:t>There may be corporate mandates on what tools must be used.</a:t>
            </a:r>
          </a:p>
        </p:txBody>
      </p:sp>
    </p:spTree>
    <p:extLst>
      <p:ext uri="{BB962C8B-B14F-4D97-AF65-F5344CB8AC3E}">
        <p14:creationId xmlns:p14="http://schemas.microsoft.com/office/powerpoint/2010/main" val="304528224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sz="2400">
                <a:solidFill>
                  <a:schemeClr val="accent2"/>
                </a:solidFill>
              </a:rPr>
              <a:t>Critical Success Factors</a:t>
            </a:r>
          </a:p>
        </p:txBody>
      </p:sp>
      <p:sp>
        <p:nvSpPr>
          <p:cNvPr id="4" name="Slide Number Placeholder 3"/>
          <p:cNvSpPr>
            <a:spLocks noGrp="1"/>
          </p:cNvSpPr>
          <p:nvPr>
            <p:ph type="sldNum" sz="quarter" idx="12"/>
          </p:nvPr>
        </p:nvSpPr>
        <p:spPr/>
        <p:txBody>
          <a:bodyPr/>
          <a:lstStyle/>
          <a:p>
            <a:fld id="{E80C62F1-C327-4C7E-8771-2BAD312D448B}" type="slidenum">
              <a:rPr lang="en-US"/>
              <a:pPr/>
              <a:t>22</a:t>
            </a:fld>
            <a:endParaRPr lang="en-US"/>
          </a:p>
        </p:txBody>
      </p:sp>
      <p:sp>
        <p:nvSpPr>
          <p:cNvPr id="442371" name="Rectangle 3"/>
          <p:cNvSpPr>
            <a:spLocks noGrp="1" noChangeArrowheads="1"/>
          </p:cNvSpPr>
          <p:nvPr>
            <p:ph sz="quarter" idx="1"/>
          </p:nvPr>
        </p:nvSpPr>
        <p:spPr>
          <a:xfrm>
            <a:off x="533400" y="1143000"/>
            <a:ext cx="8305800" cy="4495800"/>
          </a:xfrm>
        </p:spPr>
        <p:txBody>
          <a:bodyPr/>
          <a:lstStyle/>
          <a:p>
            <a:pPr>
              <a:lnSpc>
                <a:spcPct val="150000"/>
              </a:lnSpc>
            </a:pPr>
            <a:r>
              <a:rPr lang="en-US" sz="2000">
                <a:solidFill>
                  <a:schemeClr val="accent2"/>
                </a:solidFill>
              </a:rPr>
              <a:t>Following critical success factors can be treated as a set of test automation guidelines</a:t>
            </a:r>
          </a:p>
          <a:p>
            <a:pPr lvl="1">
              <a:lnSpc>
                <a:spcPct val="150000"/>
              </a:lnSpc>
            </a:pPr>
            <a:r>
              <a:rPr lang="en-US" sz="1800">
                <a:solidFill>
                  <a:schemeClr val="accent2"/>
                </a:solidFill>
              </a:rPr>
              <a:t>Test automation must be implemented as a full-time effort, not a sideline.</a:t>
            </a:r>
          </a:p>
          <a:p>
            <a:pPr lvl="1">
              <a:lnSpc>
                <a:spcPct val="150000"/>
              </a:lnSpc>
            </a:pPr>
            <a:r>
              <a:rPr lang="en-US" sz="1800">
                <a:solidFill>
                  <a:schemeClr val="accent2"/>
                </a:solidFill>
              </a:rPr>
              <a:t>The test design process and the test automation framework must be developed as separate entities.</a:t>
            </a:r>
          </a:p>
          <a:p>
            <a:pPr lvl="1">
              <a:lnSpc>
                <a:spcPct val="150000"/>
              </a:lnSpc>
            </a:pPr>
            <a:r>
              <a:rPr lang="en-US" sz="1800">
                <a:solidFill>
                  <a:schemeClr val="accent2"/>
                </a:solidFill>
              </a:rPr>
              <a:t>The test framework must be application independent.</a:t>
            </a:r>
          </a:p>
        </p:txBody>
      </p:sp>
    </p:spTree>
    <p:extLst>
      <p:ext uri="{BB962C8B-B14F-4D97-AF65-F5344CB8AC3E}">
        <p14:creationId xmlns:p14="http://schemas.microsoft.com/office/powerpoint/2010/main" val="138729958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sz="2400">
                <a:solidFill>
                  <a:schemeClr val="accent2"/>
                </a:solidFill>
              </a:rPr>
              <a:t>Critical Success Factors…</a:t>
            </a:r>
          </a:p>
        </p:txBody>
      </p:sp>
      <p:sp>
        <p:nvSpPr>
          <p:cNvPr id="4" name="Slide Number Placeholder 3"/>
          <p:cNvSpPr>
            <a:spLocks noGrp="1"/>
          </p:cNvSpPr>
          <p:nvPr>
            <p:ph type="sldNum" sz="quarter" idx="12"/>
          </p:nvPr>
        </p:nvSpPr>
        <p:spPr/>
        <p:txBody>
          <a:bodyPr/>
          <a:lstStyle/>
          <a:p>
            <a:fld id="{44F5A4F0-F9F4-465B-AAB2-6FC9D8627F30}" type="slidenum">
              <a:rPr lang="en-US"/>
              <a:pPr/>
              <a:t>23</a:t>
            </a:fld>
            <a:endParaRPr lang="en-US"/>
          </a:p>
        </p:txBody>
      </p:sp>
      <p:sp>
        <p:nvSpPr>
          <p:cNvPr id="462851" name="Rectangle 3"/>
          <p:cNvSpPr>
            <a:spLocks noGrp="1" noChangeArrowheads="1"/>
          </p:cNvSpPr>
          <p:nvPr>
            <p:ph sz="quarter" idx="1"/>
          </p:nvPr>
        </p:nvSpPr>
        <p:spPr>
          <a:xfrm>
            <a:off x="533400" y="1143000"/>
            <a:ext cx="8305800" cy="4495800"/>
          </a:xfrm>
        </p:spPr>
        <p:txBody>
          <a:bodyPr/>
          <a:lstStyle/>
          <a:p>
            <a:pPr lvl="1">
              <a:lnSpc>
                <a:spcPct val="150000"/>
              </a:lnSpc>
            </a:pPr>
            <a:endParaRPr lang="en-US" sz="1800" dirty="0">
              <a:solidFill>
                <a:schemeClr val="accent2"/>
              </a:solidFill>
            </a:endParaRPr>
          </a:p>
          <a:p>
            <a:pPr lvl="1">
              <a:lnSpc>
                <a:spcPct val="150000"/>
              </a:lnSpc>
            </a:pPr>
            <a:r>
              <a:rPr lang="en-US" sz="1800" dirty="0">
                <a:solidFill>
                  <a:schemeClr val="accent2"/>
                </a:solidFill>
              </a:rPr>
              <a:t>The test framework must be easy to expand, maintain, and enhance.</a:t>
            </a:r>
          </a:p>
          <a:p>
            <a:pPr lvl="1">
              <a:lnSpc>
                <a:spcPct val="150000"/>
              </a:lnSpc>
            </a:pPr>
            <a:r>
              <a:rPr lang="en-US" sz="1800" dirty="0">
                <a:solidFill>
                  <a:schemeClr val="accent2"/>
                </a:solidFill>
              </a:rPr>
              <a:t>The test strategy/design vocabulary must be framework independent.</a:t>
            </a:r>
          </a:p>
          <a:p>
            <a:pPr lvl="1">
              <a:lnSpc>
                <a:spcPct val="150000"/>
              </a:lnSpc>
            </a:pPr>
            <a:r>
              <a:rPr lang="en-US" sz="1800" dirty="0">
                <a:solidFill>
                  <a:schemeClr val="accent2"/>
                </a:solidFill>
              </a:rPr>
              <a:t>The test strategy/design must hide the complexities of the test framework from testers.</a:t>
            </a:r>
          </a:p>
        </p:txBody>
      </p:sp>
    </p:spTree>
    <p:extLst>
      <p:ext uri="{BB962C8B-B14F-4D97-AF65-F5344CB8AC3E}">
        <p14:creationId xmlns:p14="http://schemas.microsoft.com/office/powerpoint/2010/main" val="22790872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sz="2400">
                <a:solidFill>
                  <a:schemeClr val="accent2"/>
                </a:solidFill>
              </a:rPr>
              <a:t>Strategic Objectives</a:t>
            </a:r>
          </a:p>
        </p:txBody>
      </p:sp>
      <p:sp>
        <p:nvSpPr>
          <p:cNvPr id="4" name="Slide Number Placeholder 3"/>
          <p:cNvSpPr>
            <a:spLocks noGrp="1"/>
          </p:cNvSpPr>
          <p:nvPr>
            <p:ph type="sldNum" sz="quarter" idx="12"/>
          </p:nvPr>
        </p:nvSpPr>
        <p:spPr/>
        <p:txBody>
          <a:bodyPr/>
          <a:lstStyle/>
          <a:p>
            <a:fld id="{D5FD04D9-C4AF-4A65-A765-ED5260E31CD8}" type="slidenum">
              <a:rPr lang="en-US"/>
              <a:pPr/>
              <a:t>24</a:t>
            </a:fld>
            <a:endParaRPr lang="en-US"/>
          </a:p>
        </p:txBody>
      </p:sp>
      <p:sp>
        <p:nvSpPr>
          <p:cNvPr id="444419" name="Rectangle 3"/>
          <p:cNvSpPr>
            <a:spLocks noGrp="1" noChangeArrowheads="1"/>
          </p:cNvSpPr>
          <p:nvPr>
            <p:ph sz="quarter" idx="1"/>
          </p:nvPr>
        </p:nvSpPr>
        <p:spPr>
          <a:xfrm>
            <a:off x="533400" y="1143000"/>
            <a:ext cx="8305800" cy="4495800"/>
          </a:xfrm>
        </p:spPr>
        <p:txBody>
          <a:bodyPr/>
          <a:lstStyle/>
          <a:p>
            <a:pPr>
              <a:lnSpc>
                <a:spcPct val="150000"/>
              </a:lnSpc>
            </a:pPr>
            <a:r>
              <a:rPr lang="en-US" sz="2000">
                <a:solidFill>
                  <a:schemeClr val="accent2"/>
                </a:solidFill>
              </a:rPr>
              <a:t>These objectives are based on the critical success factors listed above.</a:t>
            </a:r>
          </a:p>
          <a:p>
            <a:pPr lvl="1">
              <a:lnSpc>
                <a:spcPct val="150000"/>
              </a:lnSpc>
            </a:pPr>
            <a:r>
              <a:rPr lang="en-US" sz="1800">
                <a:solidFill>
                  <a:schemeClr val="accent2"/>
                </a:solidFill>
              </a:rPr>
              <a:t>Implement a strategy that will allow tests to be developed and executed both manually (initial test cycle) and via an automation framework (regression test cycles).</a:t>
            </a:r>
          </a:p>
          <a:p>
            <a:pPr lvl="1">
              <a:lnSpc>
                <a:spcPct val="150000"/>
              </a:lnSpc>
            </a:pPr>
            <a:r>
              <a:rPr lang="en-US" sz="1800">
                <a:solidFill>
                  <a:schemeClr val="accent2"/>
                </a:solidFill>
              </a:rPr>
              <a:t>Separate test design and test implementation to allow test designers to concentrate on developing test requirements, test planning, and test case design while test implementers build and execute test scripts.</a:t>
            </a:r>
          </a:p>
        </p:txBody>
      </p:sp>
    </p:spTree>
    <p:extLst>
      <p:ext uri="{BB962C8B-B14F-4D97-AF65-F5344CB8AC3E}">
        <p14:creationId xmlns:p14="http://schemas.microsoft.com/office/powerpoint/2010/main" val="174384259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sz="2400">
                <a:solidFill>
                  <a:schemeClr val="accent2"/>
                </a:solidFill>
              </a:rPr>
              <a:t>Strategic Objectives…</a:t>
            </a:r>
          </a:p>
        </p:txBody>
      </p:sp>
      <p:sp>
        <p:nvSpPr>
          <p:cNvPr id="4" name="Slide Number Placeholder 3"/>
          <p:cNvSpPr>
            <a:spLocks noGrp="1"/>
          </p:cNvSpPr>
          <p:nvPr>
            <p:ph type="sldNum" sz="quarter" idx="12"/>
          </p:nvPr>
        </p:nvSpPr>
        <p:spPr/>
        <p:txBody>
          <a:bodyPr/>
          <a:lstStyle/>
          <a:p>
            <a:fld id="{9EEEBCAC-87E3-4F22-8D13-E6F376FBC5A6}" type="slidenum">
              <a:rPr lang="en-US"/>
              <a:pPr/>
              <a:t>25</a:t>
            </a:fld>
            <a:endParaRPr lang="en-US"/>
          </a:p>
        </p:txBody>
      </p:sp>
      <p:sp>
        <p:nvSpPr>
          <p:cNvPr id="450563" name="Rectangle 3"/>
          <p:cNvSpPr>
            <a:spLocks noGrp="1" noChangeArrowheads="1"/>
          </p:cNvSpPr>
          <p:nvPr>
            <p:ph sz="quarter" idx="1"/>
          </p:nvPr>
        </p:nvSpPr>
        <p:spPr>
          <a:xfrm>
            <a:off x="533400" y="1143000"/>
            <a:ext cx="8305800" cy="4495800"/>
          </a:xfrm>
        </p:spPr>
        <p:txBody>
          <a:bodyPr/>
          <a:lstStyle/>
          <a:p>
            <a:pPr lvl="1">
              <a:lnSpc>
                <a:spcPct val="150000"/>
              </a:lnSpc>
            </a:pPr>
            <a:endParaRPr lang="en-US" sz="1800" dirty="0">
              <a:solidFill>
                <a:schemeClr val="accent2"/>
              </a:solidFill>
            </a:endParaRPr>
          </a:p>
          <a:p>
            <a:pPr lvl="1">
              <a:lnSpc>
                <a:spcPct val="150000"/>
              </a:lnSpc>
            </a:pPr>
            <a:r>
              <a:rPr lang="en-US" sz="1800" dirty="0">
                <a:solidFill>
                  <a:schemeClr val="accent2"/>
                </a:solidFill>
              </a:rPr>
              <a:t>Implement a testing framework that both technical and non-technical testers can use.</a:t>
            </a:r>
          </a:p>
          <a:p>
            <a:pPr lvl="1">
              <a:lnSpc>
                <a:spcPct val="150000"/>
              </a:lnSpc>
            </a:pPr>
            <a:r>
              <a:rPr lang="en-US" sz="1800" dirty="0">
                <a:solidFill>
                  <a:schemeClr val="accent2"/>
                </a:solidFill>
              </a:rPr>
              <a:t>Employ a test strategy that assures that test cases include the navigation and execution steps to perform, the input data to use, and the expected results all in one row or record of the input data source.</a:t>
            </a:r>
          </a:p>
          <a:p>
            <a:pPr lvl="1">
              <a:lnSpc>
                <a:spcPct val="150000"/>
              </a:lnSpc>
            </a:pPr>
            <a:r>
              <a:rPr lang="en-US" sz="1800" dirty="0">
                <a:solidFill>
                  <a:schemeClr val="accent2"/>
                </a:solidFill>
              </a:rPr>
              <a:t>Realize an integrated approach that applies the best features of keyword-driven testing, data-driven testing, and functional decomposition testing.</a:t>
            </a:r>
          </a:p>
          <a:p>
            <a:endParaRPr lang="en-US" sz="1800" dirty="0">
              <a:solidFill>
                <a:schemeClr val="accent2"/>
              </a:solidFill>
            </a:endParaRPr>
          </a:p>
        </p:txBody>
      </p:sp>
    </p:spTree>
    <p:extLst>
      <p:ext uri="{BB962C8B-B14F-4D97-AF65-F5344CB8AC3E}">
        <p14:creationId xmlns:p14="http://schemas.microsoft.com/office/powerpoint/2010/main" val="21987877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sz="2400">
                <a:solidFill>
                  <a:schemeClr val="accent2"/>
                </a:solidFill>
              </a:rPr>
              <a:t>Strategic Objectives…</a:t>
            </a:r>
          </a:p>
        </p:txBody>
      </p:sp>
      <p:sp>
        <p:nvSpPr>
          <p:cNvPr id="4" name="Slide Number Placeholder 3"/>
          <p:cNvSpPr>
            <a:spLocks noGrp="1"/>
          </p:cNvSpPr>
          <p:nvPr>
            <p:ph type="sldNum" sz="quarter" idx="12"/>
          </p:nvPr>
        </p:nvSpPr>
        <p:spPr/>
        <p:txBody>
          <a:bodyPr/>
          <a:lstStyle/>
          <a:p>
            <a:fld id="{C82F6A78-DBF5-406C-8C33-3EE2418225D2}" type="slidenum">
              <a:rPr lang="en-US"/>
              <a:pPr/>
              <a:t>26</a:t>
            </a:fld>
            <a:endParaRPr lang="en-US"/>
          </a:p>
        </p:txBody>
      </p:sp>
      <p:sp>
        <p:nvSpPr>
          <p:cNvPr id="464899" name="Rectangle 3"/>
          <p:cNvSpPr>
            <a:spLocks noGrp="1" noChangeArrowheads="1"/>
          </p:cNvSpPr>
          <p:nvPr>
            <p:ph sz="quarter" idx="1"/>
          </p:nvPr>
        </p:nvSpPr>
        <p:spPr>
          <a:xfrm>
            <a:off x="533400" y="1143000"/>
            <a:ext cx="8305800" cy="4495800"/>
          </a:xfrm>
        </p:spPr>
        <p:txBody>
          <a:bodyPr/>
          <a:lstStyle/>
          <a:p>
            <a:pPr lvl="1">
              <a:lnSpc>
                <a:spcPct val="150000"/>
              </a:lnSpc>
            </a:pPr>
            <a:endParaRPr lang="en-US" sz="1800" dirty="0">
              <a:solidFill>
                <a:schemeClr val="accent2"/>
              </a:solidFill>
            </a:endParaRPr>
          </a:p>
          <a:p>
            <a:pPr lvl="1">
              <a:lnSpc>
                <a:spcPct val="150000"/>
              </a:lnSpc>
            </a:pPr>
            <a:r>
              <a:rPr lang="en-US" sz="1800" dirty="0">
                <a:solidFill>
                  <a:schemeClr val="accent2"/>
                </a:solidFill>
              </a:rPr>
              <a:t>Implement an application-independent test automation framework.</a:t>
            </a:r>
          </a:p>
          <a:p>
            <a:pPr lvl="1">
              <a:lnSpc>
                <a:spcPct val="150000"/>
              </a:lnSpc>
            </a:pPr>
            <a:r>
              <a:rPr lang="en-US" sz="1800" dirty="0">
                <a:solidFill>
                  <a:schemeClr val="accent2"/>
                </a:solidFill>
              </a:rPr>
              <a:t>Document and publish the framework.</a:t>
            </a:r>
          </a:p>
          <a:p>
            <a:pPr lvl="1">
              <a:lnSpc>
                <a:spcPct val="150000"/>
              </a:lnSpc>
            </a:pPr>
            <a:r>
              <a:rPr lang="en-US" sz="1800" dirty="0">
                <a:solidFill>
                  <a:schemeClr val="accent2"/>
                </a:solidFill>
              </a:rPr>
              <a:t>Develop automated build validation (smoke) tests for each release of the application.</a:t>
            </a:r>
          </a:p>
          <a:p>
            <a:pPr lvl="1">
              <a:lnSpc>
                <a:spcPct val="150000"/>
              </a:lnSpc>
            </a:pPr>
            <a:r>
              <a:rPr lang="en-US" sz="1800" dirty="0">
                <a:solidFill>
                  <a:schemeClr val="accent2"/>
                </a:solidFill>
              </a:rPr>
              <a:t>Develop automated environmental setup utility scripts for each release of the application.</a:t>
            </a:r>
          </a:p>
          <a:p>
            <a:endParaRPr lang="en-US" sz="1800" dirty="0">
              <a:solidFill>
                <a:schemeClr val="accent2"/>
              </a:solidFill>
            </a:endParaRPr>
          </a:p>
        </p:txBody>
      </p:sp>
    </p:spTree>
    <p:extLst>
      <p:ext uri="{BB962C8B-B14F-4D97-AF65-F5344CB8AC3E}">
        <p14:creationId xmlns:p14="http://schemas.microsoft.com/office/powerpoint/2010/main" val="7273262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sz="2400">
                <a:solidFill>
                  <a:schemeClr val="accent2"/>
                </a:solidFill>
              </a:rPr>
              <a:t>Strategic Objectives…</a:t>
            </a:r>
          </a:p>
        </p:txBody>
      </p:sp>
      <p:sp>
        <p:nvSpPr>
          <p:cNvPr id="4" name="Slide Number Placeholder 3"/>
          <p:cNvSpPr>
            <a:spLocks noGrp="1"/>
          </p:cNvSpPr>
          <p:nvPr>
            <p:ph type="sldNum" sz="quarter" idx="12"/>
          </p:nvPr>
        </p:nvSpPr>
        <p:spPr/>
        <p:txBody>
          <a:bodyPr/>
          <a:lstStyle/>
          <a:p>
            <a:fld id="{6458CE50-9F6F-4F7A-A60E-82817B5E2B5E}" type="slidenum">
              <a:rPr lang="en-US"/>
              <a:pPr/>
              <a:t>27</a:t>
            </a:fld>
            <a:endParaRPr lang="en-US"/>
          </a:p>
        </p:txBody>
      </p:sp>
      <p:sp>
        <p:nvSpPr>
          <p:cNvPr id="452611" name="Rectangle 3"/>
          <p:cNvSpPr>
            <a:spLocks noGrp="1" noChangeArrowheads="1"/>
          </p:cNvSpPr>
          <p:nvPr>
            <p:ph sz="quarter" idx="1"/>
          </p:nvPr>
        </p:nvSpPr>
        <p:spPr>
          <a:xfrm>
            <a:off x="533400" y="1143000"/>
            <a:ext cx="8305800" cy="4495800"/>
          </a:xfrm>
        </p:spPr>
        <p:txBody>
          <a:bodyPr/>
          <a:lstStyle/>
          <a:p>
            <a:pPr lvl="1">
              <a:lnSpc>
                <a:spcPct val="80000"/>
              </a:lnSpc>
            </a:pPr>
            <a:endParaRPr lang="en-US" sz="1400">
              <a:solidFill>
                <a:schemeClr val="accent2"/>
              </a:solidFill>
            </a:endParaRPr>
          </a:p>
          <a:p>
            <a:pPr lvl="1">
              <a:lnSpc>
                <a:spcPct val="150000"/>
              </a:lnSpc>
            </a:pPr>
            <a:r>
              <a:rPr lang="en-US" sz="1800">
                <a:solidFill>
                  <a:schemeClr val="accent2"/>
                </a:solidFill>
              </a:rPr>
              <a:t>Develop automated regression tests for</a:t>
            </a:r>
          </a:p>
          <a:p>
            <a:pPr lvl="2">
              <a:lnSpc>
                <a:spcPct val="150000"/>
              </a:lnSpc>
            </a:pPr>
            <a:r>
              <a:rPr lang="en-US" sz="1800">
                <a:solidFill>
                  <a:schemeClr val="accent2"/>
                </a:solidFill>
              </a:rPr>
              <a:t>GUI objects and events</a:t>
            </a:r>
          </a:p>
          <a:p>
            <a:pPr lvl="2">
              <a:lnSpc>
                <a:spcPct val="150000"/>
              </a:lnSpc>
            </a:pPr>
            <a:r>
              <a:rPr lang="en-US" sz="1800">
                <a:solidFill>
                  <a:schemeClr val="accent2"/>
                </a:solidFill>
              </a:rPr>
              <a:t>Application functions</a:t>
            </a:r>
          </a:p>
          <a:p>
            <a:pPr lvl="2">
              <a:lnSpc>
                <a:spcPct val="150000"/>
              </a:lnSpc>
            </a:pPr>
            <a:r>
              <a:rPr lang="en-US" sz="1800">
                <a:solidFill>
                  <a:schemeClr val="accent2"/>
                </a:solidFill>
              </a:rPr>
              <a:t>Application special features</a:t>
            </a:r>
          </a:p>
          <a:p>
            <a:pPr lvl="2">
              <a:lnSpc>
                <a:spcPct val="150000"/>
              </a:lnSpc>
            </a:pPr>
            <a:r>
              <a:rPr lang="en-US" sz="1800">
                <a:solidFill>
                  <a:schemeClr val="accent2"/>
                </a:solidFill>
              </a:rPr>
              <a:t>Application performance and scalability</a:t>
            </a:r>
          </a:p>
          <a:p>
            <a:pPr lvl="2">
              <a:lnSpc>
                <a:spcPct val="150000"/>
              </a:lnSpc>
            </a:pPr>
            <a:r>
              <a:rPr lang="en-US" sz="1800">
                <a:solidFill>
                  <a:schemeClr val="accent2"/>
                </a:solidFill>
              </a:rPr>
              <a:t>Application reliability</a:t>
            </a:r>
          </a:p>
          <a:p>
            <a:pPr lvl="2">
              <a:lnSpc>
                <a:spcPct val="150000"/>
              </a:lnSpc>
            </a:pPr>
            <a:r>
              <a:rPr lang="en-US" sz="1800">
                <a:solidFill>
                  <a:schemeClr val="accent2"/>
                </a:solidFill>
              </a:rPr>
              <a:t>Application compatibility</a:t>
            </a:r>
          </a:p>
          <a:p>
            <a:pPr lvl="2">
              <a:lnSpc>
                <a:spcPct val="150000"/>
              </a:lnSpc>
            </a:pPr>
            <a:r>
              <a:rPr lang="en-US" sz="1800">
                <a:solidFill>
                  <a:schemeClr val="accent2"/>
                </a:solidFill>
              </a:rPr>
              <a:t>Application performance</a:t>
            </a:r>
          </a:p>
          <a:p>
            <a:pPr lvl="2">
              <a:lnSpc>
                <a:spcPct val="150000"/>
              </a:lnSpc>
            </a:pPr>
            <a:r>
              <a:rPr lang="en-US" sz="1800">
                <a:solidFill>
                  <a:schemeClr val="accent2"/>
                </a:solidFill>
              </a:rPr>
              <a:t>Database verification</a:t>
            </a:r>
          </a:p>
          <a:p>
            <a:pPr lvl="1">
              <a:lnSpc>
                <a:spcPct val="80000"/>
              </a:lnSpc>
            </a:pPr>
            <a:endParaRPr lang="en-US" sz="1800">
              <a:solidFill>
                <a:schemeClr val="accent2"/>
              </a:solidFill>
            </a:endParaRPr>
          </a:p>
          <a:p>
            <a:pPr>
              <a:lnSpc>
                <a:spcPct val="80000"/>
              </a:lnSpc>
            </a:pPr>
            <a:endParaRPr lang="en-US" sz="1800">
              <a:solidFill>
                <a:schemeClr val="accent2"/>
              </a:solidFill>
            </a:endParaRPr>
          </a:p>
        </p:txBody>
      </p:sp>
    </p:spTree>
    <p:extLst>
      <p:ext uri="{BB962C8B-B14F-4D97-AF65-F5344CB8AC3E}">
        <p14:creationId xmlns:p14="http://schemas.microsoft.com/office/powerpoint/2010/main" val="8116448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76238"/>
            <a:ext cx="8286750" cy="610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077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733425"/>
            <a:ext cx="8677275"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968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595313"/>
            <a:ext cx="7934325"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878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452438"/>
            <a:ext cx="8458200" cy="595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618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323850"/>
            <a:ext cx="8582025"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787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690563"/>
            <a:ext cx="8353425"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230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519113"/>
            <a:ext cx="8696325"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609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852488"/>
            <a:ext cx="82486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86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595313"/>
            <a:ext cx="7934325"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319088"/>
            <a:ext cx="8505825" cy="62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62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95263"/>
            <a:ext cx="8477250" cy="646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92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sz="2400">
                <a:solidFill>
                  <a:schemeClr val="accent2"/>
                </a:solidFill>
              </a:rPr>
              <a:t>What to Automate ?</a:t>
            </a:r>
          </a:p>
        </p:txBody>
      </p:sp>
      <p:graphicFrame>
        <p:nvGraphicFramePr>
          <p:cNvPr id="422973" name="Group 61"/>
          <p:cNvGraphicFramePr>
            <a:graphicFrameLocks noGrp="1"/>
          </p:cNvGraphicFramePr>
          <p:nvPr>
            <p:ph type="tbl" idx="1"/>
          </p:nvPr>
        </p:nvGraphicFramePr>
        <p:xfrm>
          <a:off x="2514600" y="2286000"/>
          <a:ext cx="5867400" cy="2404872"/>
        </p:xfrm>
        <a:graphic>
          <a:graphicData uri="http://schemas.openxmlformats.org/drawingml/2006/table">
            <a:tbl>
              <a:tblPr/>
              <a:tblGrid>
                <a:gridCol w="2933700"/>
                <a:gridCol w="2933700"/>
              </a:tblGrid>
              <a:tr h="1143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accent2"/>
                          </a:solidFill>
                          <a:effectLst/>
                          <a:latin typeface="Verdana" pitchFamily="34" charset="0"/>
                        </a:rPr>
                        <a:t>Do it Manually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accent2"/>
                          </a:solidFill>
                          <a:effectLst/>
                          <a:latin typeface="Verdana" pitchFamily="34" charset="0"/>
                        </a:rPr>
                        <a:t>Automate It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2400" b="0" i="0" u="none" strike="noStrike" cap="none" normalizeH="0" baseline="0" smtClean="0">
                        <a:ln>
                          <a:noFill/>
                        </a:ln>
                        <a:solidFill>
                          <a:schemeClr val="accent2"/>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accent2"/>
                          </a:solidFill>
                          <a:effectLst/>
                          <a:latin typeface="Verdana" pitchFamily="34" charset="0"/>
                        </a:rPr>
                        <a:t>Automate 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2400" b="0" i="0" u="none" strike="noStrike" cap="none" normalizeH="0" baseline="0" smtClean="0">
                        <a:ln>
                          <a:noFill/>
                        </a:ln>
                        <a:solidFill>
                          <a:schemeClr val="accent2"/>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accent2"/>
                          </a:solidFill>
                          <a:effectLst/>
                          <a:latin typeface="Verdana" pitchFamily="34" charset="0"/>
                        </a:rPr>
                        <a:t>Buy or Write Software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 name="Slide Number Placeholder 3"/>
          <p:cNvSpPr>
            <a:spLocks noGrp="1"/>
          </p:cNvSpPr>
          <p:nvPr>
            <p:ph type="sldNum" sz="quarter" idx="10"/>
          </p:nvPr>
        </p:nvSpPr>
        <p:spPr/>
        <p:txBody>
          <a:bodyPr/>
          <a:lstStyle/>
          <a:p>
            <a:fld id="{7CD4D11B-B0E1-4CB7-8BE8-8E848916B772}" type="slidenum">
              <a:rPr lang="en-US"/>
              <a:pPr/>
              <a:t>6</a:t>
            </a:fld>
            <a:endParaRPr lang="en-US"/>
          </a:p>
        </p:txBody>
      </p:sp>
      <p:sp>
        <p:nvSpPr>
          <p:cNvPr id="20" name="Footer Placeholder 4"/>
          <p:cNvSpPr>
            <a:spLocks noGrp="1"/>
          </p:cNvSpPr>
          <p:nvPr>
            <p:ph type="ftr" sz="quarter" idx="11"/>
          </p:nvPr>
        </p:nvSpPr>
        <p:spPr/>
        <p:txBody>
          <a:bodyPr/>
          <a:lstStyle/>
          <a:p>
            <a:r>
              <a:rPr lang="en-US"/>
              <a:t>© 2006, Cognizant Technology Solutions.                                             Confidential</a:t>
            </a:r>
            <a:r>
              <a:rPr lang="en-US" sz="900"/>
              <a:t> </a:t>
            </a:r>
          </a:p>
        </p:txBody>
      </p:sp>
      <p:sp>
        <p:nvSpPr>
          <p:cNvPr id="422921" name="Rectangle 9"/>
          <p:cNvSpPr>
            <a:spLocks noChangeArrowheads="1"/>
          </p:cNvSpPr>
          <p:nvPr/>
        </p:nvSpPr>
        <p:spPr bwMode="auto">
          <a:xfrm>
            <a:off x="3467100" y="407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2945" name="Text Box 33"/>
          <p:cNvSpPr txBox="1">
            <a:spLocks noChangeArrowheads="1"/>
          </p:cNvSpPr>
          <p:nvPr/>
        </p:nvSpPr>
        <p:spPr bwMode="auto">
          <a:xfrm>
            <a:off x="2895600" y="1828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000">
                <a:solidFill>
                  <a:schemeClr val="accent2"/>
                </a:solidFill>
                <a:latin typeface="Verdana" pitchFamily="34" charset="0"/>
              </a:rPr>
              <a:t>Simple Things</a:t>
            </a:r>
          </a:p>
        </p:txBody>
      </p:sp>
      <p:sp>
        <p:nvSpPr>
          <p:cNvPr id="422946" name="Text Box 34"/>
          <p:cNvSpPr txBox="1">
            <a:spLocks noChangeArrowheads="1"/>
          </p:cNvSpPr>
          <p:nvPr/>
        </p:nvSpPr>
        <p:spPr bwMode="auto">
          <a:xfrm>
            <a:off x="5562600" y="18288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000">
                <a:solidFill>
                  <a:schemeClr val="accent2"/>
                </a:solidFill>
                <a:latin typeface="Verdana" pitchFamily="34" charset="0"/>
              </a:rPr>
              <a:t>Hard Things</a:t>
            </a:r>
          </a:p>
        </p:txBody>
      </p:sp>
      <p:sp>
        <p:nvSpPr>
          <p:cNvPr id="422947" name="Text Box 35"/>
          <p:cNvSpPr txBox="1">
            <a:spLocks noChangeArrowheads="1"/>
          </p:cNvSpPr>
          <p:nvPr/>
        </p:nvSpPr>
        <p:spPr bwMode="auto">
          <a:xfrm>
            <a:off x="609600" y="2722563"/>
            <a:ext cx="175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000">
                <a:solidFill>
                  <a:schemeClr val="accent2"/>
                </a:solidFill>
                <a:latin typeface="Verdana" pitchFamily="34" charset="0"/>
              </a:rPr>
              <a:t>Done Once</a:t>
            </a:r>
          </a:p>
        </p:txBody>
      </p:sp>
      <p:sp>
        <p:nvSpPr>
          <p:cNvPr id="422948" name="Text Box 36"/>
          <p:cNvSpPr txBox="1">
            <a:spLocks noChangeArrowheads="1"/>
          </p:cNvSpPr>
          <p:nvPr/>
        </p:nvSpPr>
        <p:spPr bwMode="auto">
          <a:xfrm>
            <a:off x="609600" y="3979863"/>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000">
                <a:solidFill>
                  <a:schemeClr val="accent2"/>
                </a:solidFill>
                <a:latin typeface="Verdana" pitchFamily="34" charset="0"/>
              </a:rPr>
              <a:t>Done often</a:t>
            </a:r>
          </a:p>
        </p:txBody>
      </p:sp>
    </p:spTree>
    <p:extLst>
      <p:ext uri="{BB962C8B-B14F-4D97-AF65-F5344CB8AC3E}">
        <p14:creationId xmlns:p14="http://schemas.microsoft.com/office/powerpoint/2010/main" val="64774566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sz="2400">
                <a:solidFill>
                  <a:schemeClr val="accent2"/>
                </a:solidFill>
              </a:rPr>
              <a:t>What to Automate ?</a:t>
            </a:r>
          </a:p>
        </p:txBody>
      </p:sp>
      <p:sp>
        <p:nvSpPr>
          <p:cNvPr id="5" name="Slide Number Placeholder 3"/>
          <p:cNvSpPr>
            <a:spLocks noGrp="1"/>
          </p:cNvSpPr>
          <p:nvPr>
            <p:ph type="sldNum" sz="quarter" idx="10"/>
          </p:nvPr>
        </p:nvSpPr>
        <p:spPr/>
        <p:txBody>
          <a:bodyPr/>
          <a:lstStyle/>
          <a:p>
            <a:fld id="{4013EFE3-1283-4B28-A59B-992AB5183D1F}" type="slidenum">
              <a:rPr lang="en-US"/>
              <a:pPr/>
              <a:t>7</a:t>
            </a:fld>
            <a:endParaRPr lang="en-US"/>
          </a:p>
        </p:txBody>
      </p:sp>
      <p:sp>
        <p:nvSpPr>
          <p:cNvPr id="456707" name="Rectangle 3"/>
          <p:cNvSpPr>
            <a:spLocks noChangeArrowheads="1"/>
          </p:cNvSpPr>
          <p:nvPr/>
        </p:nvSpPr>
        <p:spPr bwMode="auto">
          <a:xfrm>
            <a:off x="3467100" y="407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56724" name="Rectangle 20"/>
          <p:cNvSpPr>
            <a:spLocks noChangeArrowheads="1"/>
          </p:cNvSpPr>
          <p:nvPr/>
        </p:nvSpPr>
        <p:spPr bwMode="auto">
          <a:xfrm>
            <a:off x="685800" y="12192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 typeface="Wingdings" pitchFamily="2" charset="2"/>
              <a:buChar char="§"/>
            </a:pPr>
            <a:r>
              <a:rPr lang="en-US" sz="2000" b="0">
                <a:solidFill>
                  <a:schemeClr val="accent2"/>
                </a:solidFill>
              </a:rPr>
              <a:t>What to Automate ?</a:t>
            </a:r>
          </a:p>
          <a:p>
            <a:pPr marL="914400" lvl="1" indent="-457200">
              <a:lnSpc>
                <a:spcPct val="150000"/>
              </a:lnSpc>
              <a:spcBef>
                <a:spcPct val="20000"/>
              </a:spcBef>
              <a:spcAft>
                <a:spcPct val="20000"/>
              </a:spcAft>
              <a:buClr>
                <a:srgbClr val="DF7A1C"/>
              </a:buClr>
              <a:buFontTx/>
              <a:buChar char="»"/>
            </a:pPr>
            <a:r>
              <a:rPr lang="en-US" sz="1800" b="0">
                <a:solidFill>
                  <a:schemeClr val="accent2"/>
                </a:solidFill>
              </a:rPr>
              <a:t>Automate the primary functions that will be used by the End-users</a:t>
            </a:r>
          </a:p>
          <a:p>
            <a:pPr marL="914400" lvl="1" indent="-457200">
              <a:lnSpc>
                <a:spcPct val="150000"/>
              </a:lnSpc>
              <a:spcBef>
                <a:spcPct val="20000"/>
              </a:spcBef>
              <a:spcAft>
                <a:spcPct val="20000"/>
              </a:spcAft>
              <a:buClr>
                <a:srgbClr val="DF7A1C"/>
              </a:buClr>
              <a:buFontTx/>
              <a:buChar char="»"/>
            </a:pPr>
            <a:r>
              <a:rPr lang="en-US" sz="1800" b="0">
                <a:solidFill>
                  <a:schemeClr val="accent2"/>
                </a:solidFill>
              </a:rPr>
              <a:t>Automate the BVTs</a:t>
            </a:r>
          </a:p>
          <a:p>
            <a:pPr marL="914400" lvl="1" indent="-457200">
              <a:lnSpc>
                <a:spcPct val="150000"/>
              </a:lnSpc>
              <a:spcBef>
                <a:spcPct val="20000"/>
              </a:spcBef>
              <a:spcAft>
                <a:spcPct val="20000"/>
              </a:spcAft>
              <a:buClr>
                <a:srgbClr val="DF7A1C"/>
              </a:buClr>
              <a:buFontTx/>
              <a:buChar char="»"/>
            </a:pPr>
            <a:r>
              <a:rPr lang="en-US" sz="1800" b="0">
                <a:solidFill>
                  <a:schemeClr val="accent2"/>
                </a:solidFill>
              </a:rPr>
              <a:t>Automate End-to-End Scenarios</a:t>
            </a:r>
          </a:p>
          <a:p>
            <a:pPr marL="914400" lvl="1" indent="-457200">
              <a:lnSpc>
                <a:spcPct val="150000"/>
              </a:lnSpc>
              <a:spcBef>
                <a:spcPct val="20000"/>
              </a:spcBef>
              <a:spcAft>
                <a:spcPct val="20000"/>
              </a:spcAft>
              <a:buClr>
                <a:srgbClr val="DF7A1C"/>
              </a:buClr>
              <a:buFontTx/>
              <a:buChar char="»"/>
            </a:pPr>
            <a:endParaRPr lang="en-US" sz="1800" b="0">
              <a:solidFill>
                <a:schemeClr val="accent2"/>
              </a:solidFill>
            </a:endParaRPr>
          </a:p>
          <a:p>
            <a:pPr marL="533400" indent="-533400">
              <a:spcBef>
                <a:spcPct val="20000"/>
              </a:spcBef>
              <a:buFont typeface="Wingdings" pitchFamily="2" charset="2"/>
              <a:buChar char="§"/>
            </a:pPr>
            <a:r>
              <a:rPr lang="en-US" sz="2000" b="0">
                <a:solidFill>
                  <a:schemeClr val="accent2"/>
                </a:solidFill>
              </a:rPr>
              <a:t>What not to Automate ?</a:t>
            </a:r>
          </a:p>
          <a:p>
            <a:pPr marL="914400" lvl="1" indent="-457200">
              <a:lnSpc>
                <a:spcPct val="150000"/>
              </a:lnSpc>
              <a:spcBef>
                <a:spcPct val="20000"/>
              </a:spcBef>
              <a:spcAft>
                <a:spcPct val="20000"/>
              </a:spcAft>
              <a:buClr>
                <a:srgbClr val="DF7A1C"/>
              </a:buClr>
              <a:buFontTx/>
              <a:buChar char="»"/>
            </a:pPr>
            <a:r>
              <a:rPr lang="en-US" sz="1800" b="0">
                <a:solidFill>
                  <a:schemeClr val="accent2"/>
                </a:solidFill>
              </a:rPr>
              <a:t>Do not try to automate not-so critical portions in the beginning</a:t>
            </a:r>
          </a:p>
          <a:p>
            <a:pPr marL="914400" lvl="1" indent="-457200">
              <a:lnSpc>
                <a:spcPct val="150000"/>
              </a:lnSpc>
              <a:spcBef>
                <a:spcPct val="20000"/>
              </a:spcBef>
              <a:spcAft>
                <a:spcPct val="20000"/>
              </a:spcAft>
              <a:buClr>
                <a:srgbClr val="DF7A1C"/>
              </a:buClr>
              <a:buFontTx/>
              <a:buChar char="»"/>
            </a:pPr>
            <a:r>
              <a:rPr lang="en-US" sz="1800" b="0">
                <a:solidFill>
                  <a:schemeClr val="accent2"/>
                </a:solidFill>
              </a:rPr>
              <a:t>Do not automate status bars, help screens</a:t>
            </a:r>
            <a:r>
              <a:rPr lang="en-US" sz="1400" b="0">
                <a:solidFill>
                  <a:schemeClr val="accent2"/>
                </a:solidFill>
              </a:rPr>
              <a:t> </a:t>
            </a:r>
          </a:p>
          <a:p>
            <a:pPr marL="533400" indent="-533400">
              <a:spcBef>
                <a:spcPct val="20000"/>
              </a:spcBef>
              <a:buFont typeface="Wingdings" pitchFamily="2" charset="2"/>
              <a:buChar char="§"/>
            </a:pPr>
            <a:endParaRPr lang="en-US" sz="2000" b="0">
              <a:solidFill>
                <a:schemeClr val="accent2"/>
              </a:solidFill>
            </a:endParaRPr>
          </a:p>
          <a:p>
            <a:pPr marL="914400" lvl="1" indent="-457200">
              <a:spcBef>
                <a:spcPct val="20000"/>
              </a:spcBef>
              <a:buFont typeface="Wingdings" pitchFamily="2" charset="2"/>
              <a:buChar char="§"/>
            </a:pPr>
            <a:endParaRPr lang="en-US" sz="1800" b="0">
              <a:solidFill>
                <a:schemeClr val="accent2"/>
              </a:solidFill>
            </a:endParaRPr>
          </a:p>
        </p:txBody>
      </p:sp>
    </p:spTree>
    <p:extLst>
      <p:ext uri="{BB962C8B-B14F-4D97-AF65-F5344CB8AC3E}">
        <p14:creationId xmlns:p14="http://schemas.microsoft.com/office/powerpoint/2010/main" val="22766914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304800" y="152400"/>
            <a:ext cx="7543800" cy="914400"/>
          </a:xfrm>
        </p:spPr>
        <p:txBody>
          <a:bodyPr/>
          <a:lstStyle/>
          <a:p>
            <a:r>
              <a:rPr lang="en-US" sz="2400" dirty="0">
                <a:solidFill>
                  <a:schemeClr val="accent2"/>
                </a:solidFill>
              </a:rPr>
              <a:t>When to Automate ?</a:t>
            </a:r>
          </a:p>
        </p:txBody>
      </p:sp>
      <p:sp>
        <p:nvSpPr>
          <p:cNvPr id="4" name="Slide Number Placeholder 3"/>
          <p:cNvSpPr>
            <a:spLocks noGrp="1"/>
          </p:cNvSpPr>
          <p:nvPr>
            <p:ph type="sldNum" sz="quarter" idx="12"/>
          </p:nvPr>
        </p:nvSpPr>
        <p:spPr/>
        <p:txBody>
          <a:bodyPr/>
          <a:lstStyle/>
          <a:p>
            <a:fld id="{240F56B6-57BC-4FAA-8397-6A9C63974AD3}" type="slidenum">
              <a:rPr lang="en-US"/>
              <a:pPr/>
              <a:t>8</a:t>
            </a:fld>
            <a:endParaRPr lang="en-US"/>
          </a:p>
        </p:txBody>
      </p:sp>
      <p:sp>
        <p:nvSpPr>
          <p:cNvPr id="427012" name="Rectangle 4"/>
          <p:cNvSpPr>
            <a:spLocks noGrp="1" noChangeArrowheads="1"/>
          </p:cNvSpPr>
          <p:nvPr>
            <p:ph sz="quarter" idx="1"/>
          </p:nvPr>
        </p:nvSpPr>
        <p:spPr>
          <a:xfrm>
            <a:off x="1371600" y="1676400"/>
            <a:ext cx="6096000" cy="3657599"/>
          </a:xfrm>
        </p:spPr>
        <p:txBody>
          <a:bodyPr>
            <a:normAutofit fontScale="85000" lnSpcReduction="20000"/>
          </a:bodyPr>
          <a:lstStyle/>
          <a:p>
            <a:pPr marL="899160" lvl="1" indent="-533400">
              <a:lnSpc>
                <a:spcPct val="90000"/>
              </a:lnSpc>
            </a:pPr>
            <a:endParaRPr lang="en-US" sz="1600" dirty="0" smtClean="0">
              <a:solidFill>
                <a:schemeClr val="accent2"/>
              </a:solidFill>
            </a:endParaRPr>
          </a:p>
          <a:p>
            <a:pPr marL="914400" lvl="1" indent="-457200">
              <a:lnSpc>
                <a:spcPct val="150000"/>
              </a:lnSpc>
              <a:spcAft>
                <a:spcPct val="20000"/>
              </a:spcAft>
            </a:pPr>
            <a:r>
              <a:rPr lang="en-US" sz="1800" dirty="0" smtClean="0">
                <a:solidFill>
                  <a:schemeClr val="accent2"/>
                </a:solidFill>
              </a:rPr>
              <a:t>Is </a:t>
            </a:r>
            <a:r>
              <a:rPr lang="en-US" sz="1800" dirty="0">
                <a:solidFill>
                  <a:schemeClr val="accent2"/>
                </a:solidFill>
              </a:rPr>
              <a:t>the Build Stable ?</a:t>
            </a:r>
          </a:p>
          <a:p>
            <a:pPr marL="914400" lvl="1" indent="-457200">
              <a:lnSpc>
                <a:spcPct val="150000"/>
              </a:lnSpc>
              <a:spcAft>
                <a:spcPct val="20000"/>
              </a:spcAft>
            </a:pPr>
            <a:r>
              <a:rPr lang="en-US" sz="1800" dirty="0">
                <a:solidFill>
                  <a:schemeClr val="accent2"/>
                </a:solidFill>
              </a:rPr>
              <a:t>Are the Test Cases and Test Scenarios ready and Final ?</a:t>
            </a:r>
          </a:p>
          <a:p>
            <a:pPr marL="914400" lvl="1" indent="-457200">
              <a:lnSpc>
                <a:spcPct val="150000"/>
              </a:lnSpc>
              <a:spcAft>
                <a:spcPct val="20000"/>
              </a:spcAft>
            </a:pPr>
            <a:r>
              <a:rPr lang="en-US" sz="1800" dirty="0">
                <a:solidFill>
                  <a:schemeClr val="accent2"/>
                </a:solidFill>
              </a:rPr>
              <a:t>Are the Test Data ready ?</a:t>
            </a:r>
          </a:p>
          <a:p>
            <a:pPr marL="914400" lvl="1" indent="-457200">
              <a:lnSpc>
                <a:spcPct val="150000"/>
              </a:lnSpc>
              <a:spcAft>
                <a:spcPct val="20000"/>
              </a:spcAft>
            </a:pPr>
            <a:r>
              <a:rPr lang="en-US" sz="1800" dirty="0">
                <a:solidFill>
                  <a:schemeClr val="accent2"/>
                </a:solidFill>
              </a:rPr>
              <a:t>Is the Test Bed ready ?</a:t>
            </a:r>
          </a:p>
          <a:p>
            <a:pPr marL="914400" lvl="1" indent="-457200">
              <a:lnSpc>
                <a:spcPct val="150000"/>
              </a:lnSpc>
              <a:spcAft>
                <a:spcPct val="20000"/>
              </a:spcAft>
            </a:pPr>
            <a:r>
              <a:rPr lang="en-US" sz="1800" dirty="0">
                <a:solidFill>
                  <a:schemeClr val="accent2"/>
                </a:solidFill>
              </a:rPr>
              <a:t>Is the Test Automation tool installed ?</a:t>
            </a:r>
          </a:p>
          <a:p>
            <a:pPr marL="533400" indent="-533400">
              <a:lnSpc>
                <a:spcPct val="90000"/>
              </a:lnSpc>
            </a:pPr>
            <a:r>
              <a:rPr lang="en-US" sz="1800" dirty="0">
                <a:solidFill>
                  <a:schemeClr val="accent2"/>
                </a:solidFill>
              </a:rPr>
              <a:t>When not to Automate ?</a:t>
            </a:r>
          </a:p>
          <a:p>
            <a:pPr marL="914400" lvl="1" indent="-457200">
              <a:lnSpc>
                <a:spcPct val="150000"/>
              </a:lnSpc>
              <a:spcAft>
                <a:spcPct val="20000"/>
              </a:spcAft>
            </a:pPr>
            <a:r>
              <a:rPr lang="en-US" sz="1800" dirty="0">
                <a:solidFill>
                  <a:schemeClr val="accent2"/>
                </a:solidFill>
              </a:rPr>
              <a:t>If the AUT is not Large\Complex</a:t>
            </a:r>
          </a:p>
          <a:p>
            <a:pPr marL="914400" lvl="1" indent="-457200">
              <a:lnSpc>
                <a:spcPct val="150000"/>
              </a:lnSpc>
              <a:spcAft>
                <a:spcPct val="20000"/>
              </a:spcAft>
            </a:pPr>
            <a:r>
              <a:rPr lang="en-US" sz="1800" dirty="0">
                <a:solidFill>
                  <a:schemeClr val="accent2"/>
                </a:solidFill>
              </a:rPr>
              <a:t>If you receive only few builds to test</a:t>
            </a:r>
          </a:p>
          <a:p>
            <a:pPr marL="914400" lvl="1" indent="-457200">
              <a:lnSpc>
                <a:spcPct val="150000"/>
              </a:lnSpc>
              <a:spcAft>
                <a:spcPct val="20000"/>
              </a:spcAft>
            </a:pPr>
            <a:r>
              <a:rPr lang="en-US" sz="1800" dirty="0">
                <a:solidFill>
                  <a:schemeClr val="accent2"/>
                </a:solidFill>
              </a:rPr>
              <a:t>If the feature doesn’t work accurately</a:t>
            </a:r>
          </a:p>
          <a:p>
            <a:pPr marL="914400" lvl="1" indent="-457200">
              <a:lnSpc>
                <a:spcPct val="150000"/>
              </a:lnSpc>
              <a:spcAft>
                <a:spcPct val="20000"/>
              </a:spcAft>
              <a:buFontTx/>
              <a:buNone/>
            </a:pPr>
            <a:endParaRPr lang="en-US" sz="1800" dirty="0">
              <a:solidFill>
                <a:schemeClr val="accent2"/>
              </a:solidFill>
            </a:endParaRPr>
          </a:p>
          <a:p>
            <a:pPr marL="914400" lvl="1" indent="-457200">
              <a:lnSpc>
                <a:spcPct val="150000"/>
              </a:lnSpc>
              <a:spcAft>
                <a:spcPct val="20000"/>
              </a:spcAft>
              <a:buFontTx/>
              <a:buNone/>
            </a:pPr>
            <a:endParaRPr lang="en-US" sz="2000" dirty="0">
              <a:solidFill>
                <a:schemeClr val="accent2"/>
              </a:solidFill>
            </a:endParaRPr>
          </a:p>
        </p:txBody>
      </p:sp>
    </p:spTree>
    <p:extLst>
      <p:ext uri="{BB962C8B-B14F-4D97-AF65-F5344CB8AC3E}">
        <p14:creationId xmlns:p14="http://schemas.microsoft.com/office/powerpoint/2010/main" val="49491736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685800" y="304800"/>
            <a:ext cx="7543800" cy="914400"/>
          </a:xfrm>
        </p:spPr>
        <p:txBody>
          <a:bodyPr/>
          <a:lstStyle/>
          <a:p>
            <a:r>
              <a:rPr lang="en-US" sz="2400" dirty="0">
                <a:solidFill>
                  <a:schemeClr val="accent2"/>
                </a:solidFill>
              </a:rPr>
              <a:t>How much to Automate ?</a:t>
            </a:r>
          </a:p>
        </p:txBody>
      </p:sp>
      <p:sp>
        <p:nvSpPr>
          <p:cNvPr id="4" name="Slide Number Placeholder 3"/>
          <p:cNvSpPr>
            <a:spLocks noGrp="1"/>
          </p:cNvSpPr>
          <p:nvPr>
            <p:ph type="sldNum" sz="quarter" idx="12"/>
          </p:nvPr>
        </p:nvSpPr>
        <p:spPr/>
        <p:txBody>
          <a:bodyPr/>
          <a:lstStyle/>
          <a:p>
            <a:fld id="{C962CCD9-4935-4918-AEFE-5119926E0E25}" type="slidenum">
              <a:rPr lang="en-US"/>
              <a:pPr/>
              <a:t>9</a:t>
            </a:fld>
            <a:endParaRPr lang="en-US"/>
          </a:p>
        </p:txBody>
      </p:sp>
      <p:sp>
        <p:nvSpPr>
          <p:cNvPr id="432131" name="Rectangle 3"/>
          <p:cNvSpPr>
            <a:spLocks noGrp="1" noChangeArrowheads="1"/>
          </p:cNvSpPr>
          <p:nvPr>
            <p:ph sz="quarter" idx="1"/>
          </p:nvPr>
        </p:nvSpPr>
        <p:spPr>
          <a:xfrm>
            <a:off x="533400" y="1143000"/>
            <a:ext cx="8305800" cy="3990975"/>
          </a:xfrm>
        </p:spPr>
        <p:txBody>
          <a:bodyPr/>
          <a:lstStyle/>
          <a:p>
            <a:pPr>
              <a:lnSpc>
                <a:spcPct val="115000"/>
              </a:lnSpc>
            </a:pPr>
            <a:r>
              <a:rPr lang="en-US" sz="1800">
                <a:solidFill>
                  <a:schemeClr val="accent2"/>
                </a:solidFill>
              </a:rPr>
              <a:t>Ideally 60% Automation is expected for a Regression Suite</a:t>
            </a:r>
          </a:p>
          <a:p>
            <a:pPr>
              <a:lnSpc>
                <a:spcPct val="115000"/>
              </a:lnSpc>
              <a:buFont typeface="Wingdings" pitchFamily="2" charset="2"/>
              <a:buNone/>
            </a:pPr>
            <a:endParaRPr lang="en-US" sz="1800">
              <a:solidFill>
                <a:schemeClr val="accent2"/>
              </a:solidFill>
            </a:endParaRPr>
          </a:p>
          <a:p>
            <a:pPr>
              <a:lnSpc>
                <a:spcPct val="115000"/>
              </a:lnSpc>
            </a:pPr>
            <a:r>
              <a:rPr lang="en-US" sz="1800">
                <a:solidFill>
                  <a:schemeClr val="accent2"/>
                </a:solidFill>
              </a:rPr>
              <a:t>First, automate the primary functions that will be performed by the targeted end-users </a:t>
            </a:r>
          </a:p>
          <a:p>
            <a:pPr>
              <a:lnSpc>
                <a:spcPct val="115000"/>
              </a:lnSpc>
              <a:buFont typeface="Wingdings" pitchFamily="2" charset="2"/>
              <a:buNone/>
            </a:pPr>
            <a:endParaRPr lang="en-US" sz="1800">
              <a:solidFill>
                <a:schemeClr val="accent2"/>
              </a:solidFill>
            </a:endParaRPr>
          </a:p>
          <a:p>
            <a:pPr>
              <a:lnSpc>
                <a:spcPct val="115000"/>
              </a:lnSpc>
            </a:pPr>
            <a:r>
              <a:rPr lang="en-US" sz="1800">
                <a:solidFill>
                  <a:schemeClr val="accent2"/>
                </a:solidFill>
              </a:rPr>
              <a:t>Next, add the not-so-critical portions of the application as time permits.</a:t>
            </a:r>
            <a:r>
              <a:rPr lang="en-US" sz="1800"/>
              <a:t> </a:t>
            </a:r>
          </a:p>
          <a:p>
            <a:pPr>
              <a:lnSpc>
                <a:spcPct val="115000"/>
              </a:lnSpc>
              <a:buFont typeface="Wingdings" pitchFamily="2" charset="2"/>
              <a:buNone/>
            </a:pPr>
            <a:endParaRPr lang="en-US" sz="1800"/>
          </a:p>
          <a:p>
            <a:pPr>
              <a:lnSpc>
                <a:spcPct val="115000"/>
              </a:lnSpc>
            </a:pPr>
            <a:r>
              <a:rPr lang="en-US" sz="1800">
                <a:solidFill>
                  <a:schemeClr val="accent2"/>
                </a:solidFill>
              </a:rPr>
              <a:t>Develop a test coverage matrix</a:t>
            </a:r>
            <a:r>
              <a:rPr lang="en-US" sz="1600">
                <a:solidFill>
                  <a:schemeClr val="accent2"/>
                </a:solidFill>
              </a:rPr>
              <a:t> </a:t>
            </a:r>
          </a:p>
        </p:txBody>
      </p:sp>
    </p:spTree>
    <p:extLst>
      <p:ext uri="{BB962C8B-B14F-4D97-AF65-F5344CB8AC3E}">
        <p14:creationId xmlns:p14="http://schemas.microsoft.com/office/powerpoint/2010/main" val="414680864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4|19.7|12.6|57.5|18.6|7.8"/>
</p:tagLst>
</file>

<file path=ppt/tags/tag2.xml><?xml version="1.0" encoding="utf-8"?>
<p:tagLst xmlns:a="http://schemas.openxmlformats.org/drawingml/2006/main" xmlns:r="http://schemas.openxmlformats.org/officeDocument/2006/relationships" xmlns:p="http://schemas.openxmlformats.org/presentationml/2006/main">
  <p:tag name="TIMING" val="|29.8|34.9"/>
</p:tagLst>
</file>

<file path=ppt/tags/tag3.xml><?xml version="1.0" encoding="utf-8"?>
<p:tagLst xmlns:a="http://schemas.openxmlformats.org/drawingml/2006/main" xmlns:r="http://schemas.openxmlformats.org/officeDocument/2006/relationships" xmlns:p="http://schemas.openxmlformats.org/presentationml/2006/main">
  <p:tag name="TIMING" val="|23.1|16.6|15.5|4.4|18.6|7.7|8.4|6.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265</TotalTime>
  <Words>1247</Words>
  <Application>Microsoft Office PowerPoint</Application>
  <PresentationFormat>On-screen Show (4:3)</PresentationFormat>
  <Paragraphs>256</Paragraphs>
  <Slides>34</Slides>
  <Notes>21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Equity</vt:lpstr>
      <vt:lpstr>Photo Editor Photo</vt:lpstr>
      <vt:lpstr>Bitmap Image</vt:lpstr>
      <vt:lpstr>AUTOMATION TESTING</vt:lpstr>
      <vt:lpstr>PowerPoint Presentation</vt:lpstr>
      <vt:lpstr>PowerPoint Presentation</vt:lpstr>
      <vt:lpstr>PowerPoint Presentation</vt:lpstr>
      <vt:lpstr>PowerPoint Presentation</vt:lpstr>
      <vt:lpstr>What to Automate ?</vt:lpstr>
      <vt:lpstr>What to Automate ?</vt:lpstr>
      <vt:lpstr>When to Automate ?</vt:lpstr>
      <vt:lpstr>How much to Automate ?</vt:lpstr>
      <vt:lpstr>THE AUTOMATED TEST LIFECYCLE METHODOLOGY </vt:lpstr>
      <vt:lpstr>Why automate?</vt:lpstr>
      <vt:lpstr>Advantages &amp; Disadvantages of Automated Testing</vt:lpstr>
      <vt:lpstr>PowerPoint Presentation</vt:lpstr>
      <vt:lpstr>PowerPoint Presentation</vt:lpstr>
      <vt:lpstr>Automation Framework</vt:lpstr>
      <vt:lpstr>PowerPoint Presentation</vt:lpstr>
      <vt:lpstr>Architecture</vt:lpstr>
      <vt:lpstr>Test Automation Group’s Scope</vt:lpstr>
      <vt:lpstr>Assumptions…</vt:lpstr>
      <vt:lpstr>Constraints</vt:lpstr>
      <vt:lpstr>Constraints…</vt:lpstr>
      <vt:lpstr>Critical Success Factors</vt:lpstr>
      <vt:lpstr>Critical Success Factors…</vt:lpstr>
      <vt:lpstr>Strategic Objectives</vt:lpstr>
      <vt:lpstr>Strategic Objectives…</vt:lpstr>
      <vt:lpstr>Strategic Objectives…</vt:lpstr>
      <vt:lpstr>Strategic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dc:title>
  <dc:creator>user</dc:creator>
  <cp:lastModifiedBy>user</cp:lastModifiedBy>
  <cp:revision>11</cp:revision>
  <dcterms:created xsi:type="dcterms:W3CDTF">2006-08-16T00:00:00Z</dcterms:created>
  <dcterms:modified xsi:type="dcterms:W3CDTF">2019-06-06T07:35:39Z</dcterms:modified>
</cp:coreProperties>
</file>