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EAB09"/>
    <a:srgbClr val="535353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3/12/15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3/12/15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0546" y="1239093"/>
            <a:ext cx="5033818" cy="108527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Open Sans"/>
                <a:cs typeface="Open Sans"/>
              </a:rPr>
              <a:t>The Velocity Conference</a:t>
            </a:r>
            <a:br>
              <a:rPr lang="en-US" sz="3600" dirty="0" smtClean="0">
                <a:latin typeface="Open Sans"/>
                <a:cs typeface="Open Sans"/>
              </a:rPr>
            </a:br>
            <a:r>
              <a:rPr lang="en-US" sz="2700" dirty="0" smtClean="0">
                <a:latin typeface="Open Sans"/>
                <a:cs typeface="Open Sans"/>
              </a:rPr>
              <a:t>Santa Clara, May 27-29</a:t>
            </a:r>
            <a:endParaRPr lang="en-US" sz="2700" dirty="0">
              <a:latin typeface="Open Sans"/>
              <a:cs typeface="Open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0546" y="2613001"/>
            <a:ext cx="5033818" cy="3050749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535353"/>
                </a:solidFill>
                <a:latin typeface="Open Sans"/>
                <a:cs typeface="Open Sans"/>
              </a:rPr>
              <a:t>Use discount code </a:t>
            </a:r>
            <a:r>
              <a:rPr lang="en-US" sz="1800" b="1" dirty="0" smtClean="0">
                <a:solidFill>
                  <a:srgbClr val="FEAB09"/>
                </a:solidFill>
                <a:latin typeface="Open Sans"/>
                <a:cs typeface="Open Sans"/>
              </a:rPr>
              <a:t>DODROCKIES20 </a:t>
            </a:r>
            <a:r>
              <a:rPr lang="en-US" sz="1800" dirty="0" smtClean="0">
                <a:solidFill>
                  <a:srgbClr val="535353"/>
                </a:solidFill>
                <a:latin typeface="Open Sans"/>
                <a:cs typeface="Open Sans"/>
              </a:rPr>
              <a:t>during registration for 20% off.</a:t>
            </a:r>
          </a:p>
          <a:p>
            <a:endParaRPr lang="en-US" sz="1800" dirty="0" smtClean="0">
              <a:solidFill>
                <a:srgbClr val="535353"/>
              </a:solidFill>
              <a:latin typeface="Open Sans"/>
              <a:cs typeface="Open Sans"/>
            </a:endParaRPr>
          </a:p>
          <a:p>
            <a:r>
              <a:rPr lang="en-US" sz="1800" dirty="0" smtClean="0">
                <a:solidFill>
                  <a:srgbClr val="535353"/>
                </a:solidFill>
                <a:latin typeface="Open Sans"/>
                <a:cs typeface="Open Sans"/>
              </a:rPr>
              <a:t>Bringing a team? Contact velocityreg@oreilly.com for up to 30% off.</a:t>
            </a:r>
          </a:p>
          <a:p>
            <a:endParaRPr lang="en-US" sz="2400" dirty="0">
              <a:solidFill>
                <a:srgbClr val="535353"/>
              </a:solidFill>
              <a:latin typeface="Open Sans"/>
              <a:cs typeface="Open Sans"/>
            </a:endParaRPr>
          </a:p>
          <a:p>
            <a:r>
              <a:rPr lang="en-US" sz="2000" b="1" dirty="0" smtClean="0">
                <a:solidFill>
                  <a:srgbClr val="FEAB09"/>
                </a:solidFill>
                <a:latin typeface="Open Sans"/>
                <a:cs typeface="Open Sans"/>
              </a:rPr>
              <a:t>http://</a:t>
            </a:r>
            <a:r>
              <a:rPr lang="en-US" sz="2000" b="1" dirty="0">
                <a:solidFill>
                  <a:srgbClr val="FEAB09"/>
                </a:solidFill>
                <a:latin typeface="Open Sans"/>
                <a:cs typeface="Open Sans"/>
              </a:rPr>
              <a:t>v</a:t>
            </a:r>
            <a:r>
              <a:rPr lang="en-US" sz="2000" b="1" dirty="0" smtClean="0">
                <a:solidFill>
                  <a:srgbClr val="FEAB09"/>
                </a:solidFill>
                <a:latin typeface="Open Sans"/>
                <a:cs typeface="Open Sans"/>
              </a:rPr>
              <a:t>elocityconf.com/velocity2015</a:t>
            </a:r>
          </a:p>
          <a:p>
            <a:endParaRPr lang="en-US" sz="2000" b="1" dirty="0">
              <a:solidFill>
                <a:srgbClr val="FEAB09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9719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0546" y="461819"/>
            <a:ext cx="5033818" cy="108527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Open Sans"/>
                <a:cs typeface="Open Sans"/>
              </a:rPr>
              <a:t>Free Resources</a:t>
            </a:r>
            <a:endParaRPr lang="en-US" sz="2700" dirty="0">
              <a:latin typeface="Open Sans"/>
              <a:cs typeface="Open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0546" y="1547091"/>
            <a:ext cx="5033818" cy="4583545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rgbClr val="535353"/>
                </a:solidFill>
                <a:latin typeface="Open Sans"/>
                <a:cs typeface="Open Sans"/>
              </a:rPr>
              <a:t>Download free reports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rgbClr val="535353"/>
                </a:solidFill>
                <a:latin typeface="Open Sans"/>
                <a:cs typeface="Open Sans"/>
              </a:rPr>
              <a:t>Sign up for webcasts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rgbClr val="535353"/>
                </a:solidFill>
                <a:latin typeface="Open Sans"/>
                <a:cs typeface="Open Sans"/>
              </a:rPr>
              <a:t>Get the latest industry news</a:t>
            </a:r>
          </a:p>
          <a:p>
            <a:pPr marL="342900" indent="-342900" algn="l">
              <a:buFont typeface="Arial"/>
              <a:buChar char="•"/>
            </a:pPr>
            <a:endParaRPr lang="en-US" sz="2400" dirty="0">
              <a:solidFill>
                <a:srgbClr val="535353"/>
              </a:solidFill>
              <a:latin typeface="Open Sans"/>
              <a:cs typeface="Open Sans"/>
            </a:endParaRPr>
          </a:p>
          <a:p>
            <a:r>
              <a:rPr lang="en-US" sz="2000" b="1" dirty="0" smtClean="0">
                <a:solidFill>
                  <a:srgbClr val="FEAB09"/>
                </a:solidFill>
                <a:latin typeface="Open Sans"/>
                <a:cs typeface="Open Sans"/>
              </a:rPr>
              <a:t>http://</a:t>
            </a:r>
            <a:r>
              <a:rPr lang="en-US" sz="2000" b="1" dirty="0" err="1" smtClean="0">
                <a:solidFill>
                  <a:srgbClr val="FEAB09"/>
                </a:solidFill>
                <a:latin typeface="Open Sans"/>
                <a:cs typeface="Open Sans"/>
              </a:rPr>
              <a:t>oreil.ly</a:t>
            </a:r>
            <a:r>
              <a:rPr lang="en-US" sz="2000" b="1" dirty="0" smtClean="0">
                <a:solidFill>
                  <a:srgbClr val="FEAB09"/>
                </a:solidFill>
                <a:latin typeface="Open Sans"/>
                <a:cs typeface="Open Sans"/>
              </a:rPr>
              <a:t>/</a:t>
            </a:r>
            <a:r>
              <a:rPr lang="en-US" sz="2000" b="1" dirty="0" err="1" smtClean="0">
                <a:solidFill>
                  <a:srgbClr val="FEAB09"/>
                </a:solidFill>
                <a:latin typeface="Open Sans"/>
                <a:cs typeface="Open Sans"/>
              </a:rPr>
              <a:t>velo</a:t>
            </a:r>
            <a:r>
              <a:rPr lang="en-US" sz="2000" b="1" dirty="0" smtClean="0">
                <a:solidFill>
                  <a:srgbClr val="FEAB09"/>
                </a:solidFill>
                <a:latin typeface="Open Sans"/>
                <a:cs typeface="Open Sans"/>
              </a:rPr>
              <a:t>-free</a:t>
            </a:r>
          </a:p>
        </p:txBody>
      </p:sp>
      <p:pic>
        <p:nvPicPr>
          <p:cNvPr id="4" name="Picture 3" descr="repor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836" y="3633549"/>
            <a:ext cx="3730084" cy="28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4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0546" y="461819"/>
            <a:ext cx="5033818" cy="108527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Open Sans"/>
                <a:cs typeface="Open Sans"/>
              </a:rPr>
              <a:t>Buy books</a:t>
            </a:r>
            <a:r>
              <a:rPr lang="en-US" sz="3600" smtClean="0">
                <a:latin typeface="Open Sans"/>
                <a:cs typeface="Open Sans"/>
              </a:rPr>
              <a:t>, Save </a:t>
            </a:r>
            <a:r>
              <a:rPr lang="en-US" sz="3600" dirty="0" smtClean="0">
                <a:latin typeface="Open Sans"/>
                <a:cs typeface="Open Sans"/>
              </a:rPr>
              <a:t>money</a:t>
            </a:r>
            <a:endParaRPr lang="en-US" sz="2700" dirty="0">
              <a:latin typeface="Open Sans"/>
              <a:cs typeface="Open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0546" y="1547091"/>
            <a:ext cx="5033818" cy="45835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535353"/>
                </a:solidFill>
                <a:latin typeface="Open Sans"/>
                <a:cs typeface="Open Sans"/>
              </a:rPr>
              <a:t>Use the discount code </a:t>
            </a:r>
            <a:r>
              <a:rPr lang="en-US" sz="2400" b="1" dirty="0" smtClean="0">
                <a:solidFill>
                  <a:srgbClr val="FEAB09"/>
                </a:solidFill>
                <a:latin typeface="Open Sans"/>
                <a:cs typeface="Open Sans"/>
              </a:rPr>
              <a:t>PCBW</a:t>
            </a:r>
            <a:r>
              <a:rPr lang="en-US" sz="2400" dirty="0" smtClean="0">
                <a:solidFill>
                  <a:srgbClr val="535353"/>
                </a:solidFill>
                <a:latin typeface="Open Sans"/>
                <a:cs typeface="Open Sans"/>
              </a:rPr>
              <a:t> at </a:t>
            </a:r>
            <a:r>
              <a:rPr lang="en-US" sz="2400" b="1" dirty="0">
                <a:solidFill>
                  <a:srgbClr val="FEAB09"/>
                </a:solidFill>
                <a:latin typeface="Open Sans"/>
                <a:cs typeface="Open Sans"/>
              </a:rPr>
              <a:t>http://</a:t>
            </a:r>
            <a:r>
              <a:rPr lang="en-US" sz="2400" b="1" dirty="0" err="1" smtClean="0">
                <a:solidFill>
                  <a:srgbClr val="FEAB09"/>
                </a:solidFill>
                <a:latin typeface="Open Sans"/>
                <a:cs typeface="Open Sans"/>
              </a:rPr>
              <a:t>oreilly.com</a:t>
            </a:r>
            <a:endParaRPr lang="en-US" sz="2400" b="1" dirty="0">
              <a:solidFill>
                <a:srgbClr val="FEAB09"/>
              </a:solidFill>
              <a:latin typeface="Open Sans"/>
              <a:cs typeface="Open Sans"/>
            </a:endParaRPr>
          </a:p>
          <a:p>
            <a:r>
              <a:rPr lang="en-US" sz="2400" dirty="0" smtClean="0">
                <a:solidFill>
                  <a:srgbClr val="535353"/>
                </a:solidFill>
                <a:latin typeface="Open Sans"/>
                <a:cs typeface="Open Sans"/>
              </a:rPr>
              <a:t>50% off </a:t>
            </a:r>
            <a:r>
              <a:rPr lang="en-US" sz="2400" dirty="0" err="1" smtClean="0">
                <a:solidFill>
                  <a:srgbClr val="535353"/>
                </a:solidFill>
                <a:latin typeface="Open Sans"/>
                <a:cs typeface="Open Sans"/>
              </a:rPr>
              <a:t>ebooks</a:t>
            </a:r>
            <a:r>
              <a:rPr lang="en-US" sz="2400" dirty="0" smtClean="0">
                <a:solidFill>
                  <a:srgbClr val="535353"/>
                </a:solidFill>
                <a:latin typeface="Open Sans"/>
                <a:cs typeface="Open Sans"/>
              </a:rPr>
              <a:t> and 40% off print books</a:t>
            </a:r>
            <a:endParaRPr lang="en-US" sz="2400" dirty="0">
              <a:solidFill>
                <a:srgbClr val="535353"/>
              </a:solidFill>
              <a:latin typeface="Open Sans"/>
              <a:cs typeface="Open Sans"/>
            </a:endParaRPr>
          </a:p>
        </p:txBody>
      </p:sp>
      <p:pic>
        <p:nvPicPr>
          <p:cNvPr id="5" name="Picture 4" descr="book_spre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29" y="3525669"/>
            <a:ext cx="5855078" cy="234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5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261</TotalTime>
  <Words>85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The Velocity Conference Santa Clara, May 27-29</vt:lpstr>
      <vt:lpstr>Free Resources</vt:lpstr>
      <vt:lpstr>Buy books, Save money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Jason Yee</cp:lastModifiedBy>
  <cp:revision>48</cp:revision>
  <cp:lastPrinted>2015-03-12T19:24:27Z</cp:lastPrinted>
  <dcterms:created xsi:type="dcterms:W3CDTF">2010-04-12T23:12:02Z</dcterms:created>
  <dcterms:modified xsi:type="dcterms:W3CDTF">2015-03-12T19:38:07Z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