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5" r:id="rId8"/>
    <p:sldId id="266" r:id="rId9"/>
    <p:sldId id="270" r:id="rId10"/>
    <p:sldId id="268" r:id="rId11"/>
    <p:sldId id="269" r:id="rId12"/>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59" autoAdjust="0"/>
  </p:normalViewPr>
  <p:slideViewPr>
    <p:cSldViewPr snapToGrid="0" snapToObjects="1">
      <p:cViewPr varScale="1">
        <p:scale>
          <a:sx n="37" d="100"/>
          <a:sy n="37" d="100"/>
        </p:scale>
        <p:origin x="-2184" y="-120"/>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62081334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457200" lvl="0" indent="-228600" rtl="0">
              <a:spcBef>
                <a:spcPts val="0"/>
              </a:spcBef>
              <a:buChar char="-"/>
            </a:pPr>
            <a:r>
              <a:rPr lang="en-US"/>
              <a:t>DoL Wage &amp; Hour division:  Senior Transformation Specialist, Product Manager, Software Engineer, and User Experience Designer</a:t>
            </a:r>
          </a:p>
          <a:p>
            <a:pPr marL="457200" lvl="0" indent="-228600" rtl="0">
              <a:spcBef>
                <a:spcPts val="0"/>
              </a:spcBef>
              <a:buChar char="-"/>
            </a:pPr>
            <a:endParaRPr/>
          </a:p>
          <a:p>
            <a:pPr marL="457200" lvl="0" indent="-228600" rtl="0">
              <a:spcBef>
                <a:spcPts val="0"/>
              </a:spcBef>
              <a:buChar char="-"/>
            </a:pPr>
            <a:r>
              <a:rPr lang="en-US"/>
              <a:t>Last year, we put more than $246 million into the pockets of more than 240,000 workers who had been deprived of their hard-earned wages.</a:t>
            </a:r>
          </a:p>
          <a:p>
            <a:pPr lvl="0" rtl="0">
              <a:spcBef>
                <a:spcPts val="0"/>
              </a:spcBef>
              <a:buNone/>
            </a:pPr>
            <a:endParaRPr/>
          </a:p>
          <a:p>
            <a:pPr marL="457200" lvl="0" indent="-228600" rtl="0">
              <a:spcBef>
                <a:spcPts val="0"/>
              </a:spcBef>
              <a:buChar char="-"/>
            </a:pPr>
            <a:r>
              <a:rPr lang="en-US"/>
              <a:t>‣ For German Gomez, it meant finally being able to start a family after he received more than $42,000 in unpaid wages and damages following an investigation that disclosed he had been working 72 hours a week</a:t>
            </a:r>
          </a:p>
          <a:p>
            <a:pPr marL="457200" lvl="0" indent="-228600" rtl="0">
              <a:spcBef>
                <a:spcPts val="0"/>
              </a:spcBef>
              <a:buChar char="-"/>
            </a:pPr>
            <a:r>
              <a:rPr lang="en-US"/>
              <a:t>‣ For Raquel Bruno, it meant being able to finish her degree and help her kids go to school,after the restaurant she worked for was found to owe more than $1 million to its workers.</a:t>
            </a:r>
          </a:p>
          <a:p>
            <a:pPr marL="457200" lvl="0" indent="-228600">
              <a:spcBef>
                <a:spcPts val="0"/>
              </a:spcBef>
              <a:buChar char="-"/>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dirty="0" err="1" smtClean="0"/>
              <a:t>Excella</a:t>
            </a:r>
            <a:r>
              <a:rPr lang="en-US" dirty="0" smtClean="0"/>
              <a:t> </a:t>
            </a:r>
            <a:r>
              <a:rPr lang="mr-IN" dirty="0" smtClean="0"/>
              <a:t>–</a:t>
            </a:r>
            <a:r>
              <a:rPr lang="en-US" dirty="0" smtClean="0"/>
              <a:t> location</a:t>
            </a:r>
          </a:p>
          <a:p>
            <a:pPr lvl="0">
              <a:spcBef>
                <a:spcPts val="0"/>
              </a:spcBef>
              <a:buNone/>
            </a:pPr>
            <a:r>
              <a:rPr lang="en-US" dirty="0" err="1" smtClean="0"/>
              <a:t>Evolenthealth.com</a:t>
            </a:r>
            <a:r>
              <a:rPr lang="en-US" dirty="0" smtClean="0"/>
              <a:t> </a:t>
            </a:r>
            <a:r>
              <a:rPr lang="mr-IN" dirty="0" smtClean="0"/>
              <a:t>–</a:t>
            </a:r>
            <a:r>
              <a:rPr lang="en-US" dirty="0" smtClean="0"/>
              <a:t> Food</a:t>
            </a:r>
          </a:p>
          <a:p>
            <a:pPr lvl="0">
              <a:spcBef>
                <a:spcPts val="0"/>
              </a:spcBef>
              <a:buNone/>
            </a:pPr>
            <a:r>
              <a:rPr lang="en-US" dirty="0" err="1" smtClean="0"/>
              <a:t>Hobsons</a:t>
            </a:r>
            <a:r>
              <a:rPr lang="en-US" dirty="0" smtClean="0"/>
              <a:t> </a:t>
            </a:r>
            <a:r>
              <a:rPr lang="en-US" baseline="0" dirty="0" smtClean="0"/>
              <a:t>- </a:t>
            </a:r>
            <a:r>
              <a:rPr lang="en-US" baseline="0" dirty="0" smtClean="0"/>
              <a:t>drinks</a:t>
            </a:r>
            <a:endParaRPr lang="en-US" dirty="0"/>
          </a:p>
        </p:txBody>
      </p:sp>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Conduct matters, so I’ll give you short, short version:</a:t>
            </a:r>
          </a:p>
          <a:p>
            <a:pPr lvl="0">
              <a:spcBef>
                <a:spcPts val="0"/>
              </a:spcBef>
              <a:buNone/>
            </a:pPr>
            <a:endParaRPr/>
          </a:p>
          <a:p>
            <a:pPr lvl="0">
              <a:spcBef>
                <a:spcPts val="0"/>
              </a:spcBef>
              <a:buNone/>
            </a:pPr>
            <a:r>
              <a:rPr lang="en-US"/>
              <a:t>harassment-free experience for everyone, regardless of who you are</a:t>
            </a:r>
          </a:p>
          <a:p>
            <a:pPr lvl="0">
              <a:spcBef>
                <a:spcPts val="0"/>
              </a:spcBef>
              <a:buNone/>
            </a:pPr>
            <a:r>
              <a:rPr lang="en-US"/>
              <a:t>professional audience including people of many different backgrounds</a:t>
            </a:r>
          </a:p>
          <a:p>
            <a:pPr lvl="0">
              <a:spcBef>
                <a:spcPts val="0"/>
              </a:spcBef>
              <a:buNone/>
            </a:pPr>
            <a:r>
              <a:rPr lang="en-US"/>
              <a:t>Be kind to others. No smack talk</a:t>
            </a: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Twitter properly used is a boon</a:t>
            </a:r>
          </a:p>
          <a:p>
            <a:pPr lvl="0">
              <a:spcBef>
                <a:spcPts val="0"/>
              </a:spcBef>
              <a:buNone/>
            </a:pPr>
            <a:endParaRPr/>
          </a:p>
          <a:p>
            <a:pPr lvl="0">
              <a:spcBef>
                <a:spcPts val="0"/>
              </a:spcBef>
              <a:buNone/>
            </a:pP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Now let’s talk about some upcoming events….</a:t>
            </a:r>
          </a:p>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Now let’s talk about some upcoming events….</a:t>
            </a:r>
          </a:p>
          <a:p>
            <a:pPr lvl="0" rt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8" name="Shape 1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sz="2200" b="0" i="0" u="none" strike="noStrike" cap="none">
                <a:latin typeface="Helvetica Neue"/>
                <a:ea typeface="Helvetica Neue"/>
                <a:cs typeface="Helvetica Neue"/>
                <a:sym typeface="Helvetica Neue"/>
              </a:rPr>
              <a:t>http://www.susecon.com/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dirty="0" smtClean="0"/>
              <a:t>We moved the November meeting</a:t>
            </a:r>
            <a:r>
              <a:rPr lang="en-US" baseline="0" dirty="0" smtClean="0"/>
              <a:t> from the 8</a:t>
            </a:r>
            <a:r>
              <a:rPr lang="en-US" baseline="30000" dirty="0" smtClean="0"/>
              <a:t>th</a:t>
            </a:r>
            <a:r>
              <a:rPr lang="en-US" baseline="0" dirty="0" smtClean="0"/>
              <a:t> to the 15</a:t>
            </a:r>
            <a:r>
              <a:rPr lang="en-US" baseline="30000" dirty="0" smtClean="0"/>
              <a:t>th</a:t>
            </a:r>
            <a:r>
              <a:rPr lang="en-US" baseline="0" dirty="0" smtClean="0"/>
              <a:t> because </a:t>
            </a:r>
            <a:r>
              <a:rPr lang="en-US" baseline="0" smtClean="0"/>
              <a:t>of election day.</a:t>
            </a:r>
            <a:endParaRPr lang="en-US" sz="2200" b="0" i="0" u="none" strike="noStrike" cap="none" dirty="0">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970"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15" name="Shape 15"/>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5"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4833937" y="8947546"/>
            <a:ext cx="14716126" cy="660797"/>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929292"/>
              </a:buClr>
              <a:buFont typeface="Arial"/>
              <a:buNone/>
              <a:defRPr sz="2800" b="0" i="0" u="none" strike="noStrike" cap="none">
                <a:solidFill>
                  <a:srgbClr val="929292"/>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2"/>
          </p:nvPr>
        </p:nvSpPr>
        <p:spPr>
          <a:xfrm>
            <a:off x="4833937" y="6000353"/>
            <a:ext cx="14716126" cy="96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52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8"/>
        <p:cNvGrpSpPr/>
        <p:nvPr/>
      </p:nvGrpSpPr>
      <p:grpSpPr>
        <a:xfrm>
          <a:off x="0" y="0"/>
          <a:ext cx="0" cy="0"/>
          <a:chOff x="0" y="0"/>
          <a:chExt cx="0" cy="0"/>
        </a:xfrm>
      </p:grpSpPr>
      <p:sp>
        <p:nvSpPr>
          <p:cNvPr id="59" name="Shape 59"/>
          <p:cNvSpPr>
            <a:spLocks noGrp="1"/>
          </p:cNvSpPr>
          <p:nvPr>
            <p:ph type="pic" idx="2"/>
          </p:nvPr>
        </p:nvSpPr>
        <p:spPr>
          <a:xfrm>
            <a:off x="3048000" y="0"/>
            <a:ext cx="18288000" cy="13716000"/>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Top">
    <p:spTree>
      <p:nvGrpSpPr>
        <p:cNvPr id="1" name="Shape 17"/>
        <p:cNvGrpSpPr/>
        <p:nvPr/>
      </p:nvGrpSpPr>
      <p:grpSpPr>
        <a:xfrm>
          <a:off x="0" y="0"/>
          <a:ext cx="0" cy="0"/>
          <a:chOff x="0" y="0"/>
          <a:chExt cx="0" cy="0"/>
        </a:xfrm>
      </p:grpSpPr>
      <p:sp>
        <p:nvSpPr>
          <p:cNvPr id="18" name="Shape 18"/>
          <p:cNvSpPr/>
          <p:nvPr/>
        </p:nvSpPr>
        <p:spPr>
          <a:xfrm>
            <a:off x="-3770" y="1017983"/>
            <a:ext cx="24509711"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9" name="Shape 19"/>
          <p:cNvSpPr txBox="1">
            <a:spLocks noGrp="1"/>
          </p:cNvSpPr>
          <p:nvPr>
            <p:ph type="title"/>
          </p:nvPr>
        </p:nvSpPr>
        <p:spPr>
          <a:xfrm>
            <a:off x="-34825"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833937" y="2303858"/>
            <a:ext cx="14716126" cy="464343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26" name="Shape 26"/>
          <p:cNvSpPr txBox="1">
            <a:spLocks noGrp="1"/>
          </p:cNvSpPr>
          <p:nvPr>
            <p:ph type="body" idx="1"/>
          </p:nvPr>
        </p:nvSpPr>
        <p:spPr>
          <a:xfrm>
            <a:off x="4833937" y="7072311"/>
            <a:ext cx="14716126" cy="15894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28"/>
        <p:cNvGrpSpPr/>
        <p:nvPr/>
      </p:nvGrpSpPr>
      <p:grpSpPr>
        <a:xfrm>
          <a:off x="0" y="0"/>
          <a:ext cx="0" cy="0"/>
          <a:chOff x="0" y="0"/>
          <a:chExt cx="0" cy="0"/>
        </a:xfrm>
      </p:grpSpPr>
      <p:sp>
        <p:nvSpPr>
          <p:cNvPr id="29" name="Shape 29"/>
          <p:cNvSpPr>
            <a:spLocks noGrp="1"/>
          </p:cNvSpPr>
          <p:nvPr>
            <p:ph type="pic" idx="2"/>
          </p:nvPr>
        </p:nvSpPr>
        <p:spPr>
          <a:xfrm>
            <a:off x="5307210" y="892967"/>
            <a:ext cx="13751719" cy="8322469"/>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title"/>
          </p:nvPr>
        </p:nvSpPr>
        <p:spPr>
          <a:xfrm>
            <a:off x="4833937" y="9447609"/>
            <a:ext cx="14716126" cy="200025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833937" y="11519296"/>
            <a:ext cx="14716126" cy="1589486"/>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11935814" y="13001625"/>
            <a:ext cx="494513" cy="511174"/>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833937" y="4536280"/>
            <a:ext cx="14716126" cy="464343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36"/>
        <p:cNvGrpSpPr/>
        <p:nvPr/>
      </p:nvGrpSpPr>
      <p:grpSpPr>
        <a:xfrm>
          <a:off x="0" y="0"/>
          <a:ext cx="0" cy="0"/>
          <a:chOff x="0" y="0"/>
          <a:chExt cx="0" cy="0"/>
        </a:xfrm>
      </p:grpSpPr>
      <p:sp>
        <p:nvSpPr>
          <p:cNvPr id="37" name="Shape 37"/>
          <p:cNvSpPr>
            <a:spLocks noGrp="1"/>
          </p:cNvSpPr>
          <p:nvPr>
            <p:ph type="pic" idx="2"/>
          </p:nvPr>
        </p:nvSpPr>
        <p:spPr>
          <a:xfrm>
            <a:off x="12495609" y="892967"/>
            <a:ext cx="7500937" cy="11572875"/>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title"/>
          </p:nvPr>
        </p:nvSpPr>
        <p:spPr>
          <a:xfrm>
            <a:off x="4387453" y="892967"/>
            <a:ext cx="7500937" cy="5607844"/>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9" name="Shape 39"/>
          <p:cNvSpPr txBox="1">
            <a:spLocks noGrp="1"/>
          </p:cNvSpPr>
          <p:nvPr>
            <p:ph type="body" idx="1"/>
          </p:nvPr>
        </p:nvSpPr>
        <p:spPr>
          <a:xfrm>
            <a:off x="4387453" y="6697264"/>
            <a:ext cx="7500937" cy="576857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12495609" y="3661171"/>
            <a:ext cx="7500937" cy="8840392"/>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title"/>
          </p:nvPr>
        </p:nvSpPr>
        <p:spPr>
          <a:xfrm>
            <a:off x="4387453" y="625077"/>
            <a:ext cx="15609094"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44" name="Shape 44"/>
          <p:cNvSpPr txBox="1">
            <a:spLocks noGrp="1"/>
          </p:cNvSpPr>
          <p:nvPr>
            <p:ph type="body" idx="1"/>
          </p:nvPr>
        </p:nvSpPr>
        <p:spPr>
          <a:xfrm>
            <a:off x="4387453" y="3661171"/>
            <a:ext cx="7500937" cy="8840392"/>
          </a:xfrm>
          <a:prstGeom prst="rect">
            <a:avLst/>
          </a:prstGeom>
          <a:noFill/>
          <a:ln>
            <a:noFill/>
          </a:ln>
        </p:spPr>
        <p:txBody>
          <a:bodyPr lIns="91425" tIns="91425" rIns="91425" bIns="91425" anchor="ctr" anchorCtr="0"/>
          <a:lstStyle>
            <a:lvl1pPr marL="465364" marR="0" lvl="0"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1pPr>
            <a:lvl2pPr marL="808264" marR="0" lvl="1"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2pPr>
            <a:lvl3pPr marL="1151164" marR="0" lvl="2"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3pPr>
            <a:lvl4pPr marL="1494064" marR="0" lvl="3"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4pPr>
            <a:lvl5pPr marL="1836964" marR="0" lvl="4"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387453" y="1785936"/>
            <a:ext cx="15609094" cy="10144125"/>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2pPr>
            <a:lvl3pPr marL="1506361" marR="0" lvl="2"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3pPr>
            <a:lvl4pPr marL="1950861" marR="0" lvl="3"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4pPr>
            <a:lvl5pPr marL="2395361" marR="0" lvl="4"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4"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9"/>
        <p:cNvGrpSpPr/>
        <p:nvPr/>
      </p:nvGrpSpPr>
      <p:grpSpPr>
        <a:xfrm>
          <a:off x="0" y="0"/>
          <a:ext cx="0" cy="0"/>
          <a:chOff x="0" y="0"/>
          <a:chExt cx="0" cy="0"/>
        </a:xfrm>
      </p:grpSpPr>
      <p:sp>
        <p:nvSpPr>
          <p:cNvPr id="50" name="Shape 50"/>
          <p:cNvSpPr>
            <a:spLocks noGrp="1"/>
          </p:cNvSpPr>
          <p:nvPr>
            <p:ph type="pic" idx="2"/>
          </p:nvPr>
        </p:nvSpPr>
        <p:spPr>
          <a:xfrm>
            <a:off x="12495609" y="7161609"/>
            <a:ext cx="7500937"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1" name="Shape 51"/>
          <p:cNvSpPr>
            <a:spLocks noGrp="1"/>
          </p:cNvSpPr>
          <p:nvPr>
            <p:ph type="pic" idx="3"/>
          </p:nvPr>
        </p:nvSpPr>
        <p:spPr>
          <a:xfrm>
            <a:off x="12504353" y="1250155"/>
            <a:ext cx="7500939"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2" name="Shape 52"/>
          <p:cNvSpPr>
            <a:spLocks noGrp="1"/>
          </p:cNvSpPr>
          <p:nvPr>
            <p:ph type="pic" idx="4"/>
          </p:nvPr>
        </p:nvSpPr>
        <p:spPr>
          <a:xfrm>
            <a:off x="4387453" y="1250155"/>
            <a:ext cx="7500937" cy="11215687"/>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dirty="0"/>
          </a:p>
        </p:txBody>
      </p:sp>
      <p:sp>
        <p:nvSpPr>
          <p:cNvPr id="9" name="Shape 9"/>
          <p:cNvSpPr/>
          <p:nvPr/>
        </p:nvSpPr>
        <p:spPr>
          <a:xfrm>
            <a:off x="2904100" y="12439253"/>
            <a:ext cx="5094855" cy="625475"/>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dirty="0" err="1">
                <a:solidFill>
                  <a:srgbClr val="929292"/>
                </a:solidFill>
                <a:latin typeface="Arial"/>
                <a:ea typeface="Arial"/>
                <a:cs typeface="Arial"/>
                <a:sym typeface="Arial"/>
              </a:rPr>
              <a:t>DevOpsDC</a:t>
            </a:r>
            <a:r>
              <a:rPr lang="en-US" sz="2800" b="0" i="0" u="none" strike="noStrike" cap="none" dirty="0">
                <a:solidFill>
                  <a:srgbClr val="929292"/>
                </a:solidFill>
                <a:latin typeface="Arial"/>
                <a:ea typeface="Arial"/>
                <a:cs typeface="Arial"/>
                <a:sym typeface="Arial"/>
              </a:rPr>
              <a:t> </a:t>
            </a:r>
            <a:r>
              <a:rPr lang="mr-IN" sz="2800" b="0" i="0" u="none" strike="noStrike" cap="none" dirty="0" smtClean="0">
                <a:solidFill>
                  <a:srgbClr val="929292"/>
                </a:solidFill>
                <a:latin typeface="Arial"/>
                <a:ea typeface="Arial"/>
                <a:cs typeface="Arial"/>
                <a:sym typeface="Arial"/>
              </a:rPr>
              <a:t>–</a:t>
            </a:r>
            <a:r>
              <a:rPr lang="en-US" sz="2800" b="0" i="0" u="none" strike="noStrike" cap="none" dirty="0" smtClean="0">
                <a:solidFill>
                  <a:srgbClr val="929292"/>
                </a:solidFill>
                <a:latin typeface="Arial"/>
                <a:ea typeface="Arial"/>
                <a:cs typeface="Arial"/>
                <a:sym typeface="Arial"/>
              </a:rPr>
              <a:t> </a:t>
            </a:r>
            <a:r>
              <a:rPr lang="en-US" sz="2800" b="0" i="0" u="none" strike="noStrike" cap="none" dirty="0" smtClean="0">
                <a:solidFill>
                  <a:srgbClr val="929292"/>
                </a:solidFill>
                <a:latin typeface="Arial"/>
                <a:ea typeface="Arial"/>
                <a:cs typeface="Arial"/>
                <a:sym typeface="Arial"/>
              </a:rPr>
              <a:t>November </a:t>
            </a:r>
            <a:r>
              <a:rPr lang="en-US" sz="2800" b="0" i="0" u="none" strike="noStrike" cap="none" baseline="0" dirty="0" smtClean="0">
                <a:solidFill>
                  <a:srgbClr val="929292"/>
                </a:solidFill>
                <a:latin typeface="Arial"/>
                <a:ea typeface="Arial"/>
                <a:cs typeface="Arial"/>
                <a:sym typeface="Arial"/>
              </a:rPr>
              <a:t>2016</a:t>
            </a:r>
            <a:endParaRPr lang="en-US" sz="2800" b="0" i="0" u="none" strike="noStrike" cap="none" dirty="0">
              <a:solidFill>
                <a:srgbClr val="929292"/>
              </a:solidFill>
              <a:latin typeface="Arial"/>
              <a:ea typeface="Arial"/>
              <a:cs typeface="Arial"/>
              <a:sym typeface="Arial"/>
            </a:endParaRPr>
          </a:p>
        </p:txBody>
      </p:sp>
      <p:pic>
        <p:nvPicPr>
          <p:cNvPr id="10" name="Shape 10"/>
          <p:cNvPicPr preferRelativeResize="0"/>
          <p:nvPr/>
        </p:nvPicPr>
        <p:blipFill rotWithShape="1">
          <a:blip r:embed="rId13">
            <a:alphaModFix/>
          </a:blip>
          <a:srcRect/>
          <a:stretch/>
        </p:blipFill>
        <p:spPr>
          <a:xfrm>
            <a:off x="18287590" y="12344852"/>
            <a:ext cx="814276" cy="814276"/>
          </a:xfrm>
          <a:prstGeom prst="rect">
            <a:avLst/>
          </a:prstGeom>
          <a:noFill/>
          <a:ln>
            <a:noFill/>
          </a:ln>
        </p:spPr>
      </p:pic>
      <p:sp>
        <p:nvSpPr>
          <p:cNvPr id="11" name="Shape 11"/>
          <p:cNvSpPr/>
          <p:nvPr/>
        </p:nvSpPr>
        <p:spPr>
          <a:xfrm>
            <a:off x="19001206" y="12439250"/>
            <a:ext cx="3430500" cy="625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a:solidFill>
                  <a:srgbClr val="929292"/>
                </a:solidFill>
                <a:latin typeface="Arial"/>
                <a:ea typeface="Arial"/>
                <a:cs typeface="Arial"/>
                <a:sym typeface="Arial"/>
              </a:rPr>
              <a:t>@DevOpsDC</a:t>
            </a:r>
          </a:p>
        </p:txBody>
      </p:sp>
      <p:sp>
        <p:nvSpPr>
          <p:cNvPr id="12" name="Shape 12"/>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meetup.com/DevOpsDC/pages/Code_of_Condu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twitter.com/devopsdc"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dctechslack.com"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dirty="0">
                <a:solidFill>
                  <a:srgbClr val="FFFFFF"/>
                </a:solidFill>
                <a:latin typeface="Arial"/>
                <a:ea typeface="Arial"/>
                <a:cs typeface="Arial"/>
                <a:sym typeface="Arial"/>
              </a:rPr>
              <a:t>Welcome to </a:t>
            </a:r>
            <a:r>
              <a:rPr lang="en-US" sz="11200" b="0" i="0" u="none" strike="noStrike" cap="none" dirty="0" err="1">
                <a:solidFill>
                  <a:srgbClr val="FFFFFF"/>
                </a:solidFill>
                <a:latin typeface="Arial"/>
                <a:ea typeface="Arial"/>
                <a:cs typeface="Arial"/>
                <a:sym typeface="Arial"/>
              </a:rPr>
              <a:t>DevOpsDC</a:t>
            </a:r>
            <a:r>
              <a:rPr lang="en-US" sz="11200" b="0" i="0" u="none" strike="noStrike" cap="none" dirty="0">
                <a:solidFill>
                  <a:srgbClr val="FFFFFF"/>
                </a:solidFill>
                <a:latin typeface="Arial"/>
                <a:ea typeface="Arial"/>
                <a:cs typeface="Arial"/>
                <a:sym typeface="Arial"/>
              </a:rPr>
              <a:t>!</a:t>
            </a:r>
          </a:p>
        </p:txBody>
      </p:sp>
      <p:sp>
        <p:nvSpPr>
          <p:cNvPr id="71" name="Shape 71"/>
          <p:cNvSpPr txBox="1">
            <a:spLocks noGrp="1"/>
          </p:cNvSpPr>
          <p:nvPr>
            <p:ph type="body" idx="1"/>
          </p:nvPr>
        </p:nvSpPr>
        <p:spPr>
          <a:xfrm>
            <a:off x="1494624" y="3673875"/>
            <a:ext cx="20804203" cy="8317322"/>
          </a:xfrm>
          <a:prstGeom prst="rect">
            <a:avLst/>
          </a:prstGeom>
          <a:noFill/>
          <a:ln>
            <a:noFill/>
          </a:ln>
        </p:spPr>
        <p:txBody>
          <a:bodyPr lIns="71425" tIns="71425" rIns="71425" bIns="71425" anchor="ctr" anchorCtr="0">
            <a:normAutofit fontScale="77500" lnSpcReduction="20000"/>
          </a:bodyPr>
          <a:lstStyle/>
          <a:p>
            <a:pPr marL="549451" marR="0" lvl="0" indent="-549451" algn="l" rtl="0">
              <a:lnSpc>
                <a:spcPct val="100000"/>
              </a:lnSpc>
              <a:spcBef>
                <a:spcPts val="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6:30 - 7:00: Meet, greet, and eat!</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7:00 - 7:15: Intros and Announcements</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7:15 - 8:45: Presentations</a:t>
            </a:r>
          </a:p>
          <a:p>
            <a:pPr marL="945056" marR="0" lvl="1" indent="-551356" algn="l" rtl="0">
              <a:lnSpc>
                <a:spcPct val="100000"/>
              </a:lnSpc>
              <a:spcBef>
                <a:spcPts val="5200"/>
              </a:spcBef>
              <a:spcAft>
                <a:spcPts val="0"/>
              </a:spcAft>
              <a:buClr>
                <a:srgbClr val="000000"/>
              </a:buClr>
              <a:buSzPct val="74166"/>
              <a:buFont typeface="Arial"/>
              <a:buChar char="•"/>
            </a:pPr>
            <a:r>
              <a:rPr lang="en-US" sz="8000" b="0" i="0" u="none" strike="noStrike" cap="none" dirty="0" err="1" smtClean="0">
                <a:solidFill>
                  <a:srgbClr val="000000"/>
                </a:solidFill>
                <a:latin typeface="Gill Sans"/>
                <a:cs typeface="Gill Sans"/>
                <a:sym typeface="Arial"/>
              </a:rPr>
              <a:t>DevOps</a:t>
            </a:r>
            <a:r>
              <a:rPr lang="en-US" sz="8000" b="0" i="0" u="none" strike="noStrike" cap="none" dirty="0" smtClean="0">
                <a:solidFill>
                  <a:srgbClr val="000000"/>
                </a:solidFill>
                <a:latin typeface="Gill Sans"/>
                <a:cs typeface="Gill Sans"/>
                <a:sym typeface="Arial"/>
              </a:rPr>
              <a:t> &amp; Government Contracts </a:t>
            </a:r>
            <a:r>
              <a:rPr lang="mr-IN" sz="8000" b="0" i="0" u="none" strike="noStrike" cap="none" dirty="0" smtClean="0">
                <a:solidFill>
                  <a:srgbClr val="000000"/>
                </a:solidFill>
                <a:latin typeface="Gill Sans"/>
                <a:cs typeface="Gill Sans"/>
                <a:sym typeface="Arial"/>
              </a:rPr>
              <a:t>–</a:t>
            </a:r>
            <a:r>
              <a:rPr lang="en-US" sz="8000" b="0" i="0" u="none" strike="noStrike" cap="none" dirty="0" smtClean="0">
                <a:solidFill>
                  <a:srgbClr val="000000"/>
                </a:solidFill>
                <a:latin typeface="Gill Sans"/>
                <a:cs typeface="Gill Sans"/>
                <a:sym typeface="Arial"/>
              </a:rPr>
              <a:t> </a:t>
            </a:r>
            <a:r>
              <a:rPr lang="en-US" sz="8000" b="0" i="0" u="none" strike="noStrike" cap="none" dirty="0" smtClean="0">
                <a:solidFill>
                  <a:srgbClr val="000000"/>
                </a:solidFill>
                <a:latin typeface="Gill Sans"/>
                <a:cs typeface="Gill Sans"/>
                <a:sym typeface="Arial"/>
              </a:rPr>
              <a:t>Tony </a:t>
            </a:r>
            <a:r>
              <a:rPr lang="en-US" sz="8000" b="0" i="0" u="none" strike="noStrike" cap="none" dirty="0" err="1" smtClean="0">
                <a:solidFill>
                  <a:srgbClr val="000000"/>
                </a:solidFill>
                <a:latin typeface="Gill Sans"/>
                <a:cs typeface="Gill Sans"/>
                <a:sym typeface="Arial"/>
              </a:rPr>
              <a:t>Alletag</a:t>
            </a:r>
            <a:endParaRPr lang="en-US" sz="8000" b="0" i="0" u="none" strike="noStrike" cap="none" dirty="0">
              <a:solidFill>
                <a:srgbClr val="000000"/>
              </a:solidFill>
              <a:latin typeface="Gill Sans"/>
              <a:cs typeface="Gill Sans"/>
              <a:sym typeface="Arial"/>
            </a:endParaRPr>
          </a:p>
          <a:p>
            <a:pPr marL="945056" marR="0" lvl="1" indent="-621999" algn="l" rtl="0">
              <a:lnSpc>
                <a:spcPct val="100000"/>
              </a:lnSpc>
              <a:spcBef>
                <a:spcPts val="5200"/>
              </a:spcBef>
              <a:spcAft>
                <a:spcPts val="0"/>
              </a:spcAft>
              <a:buClr>
                <a:srgbClr val="000000"/>
              </a:buClr>
              <a:buSzPct val="98888"/>
              <a:buFont typeface="Arial"/>
              <a:buChar char="•"/>
            </a:pPr>
            <a:r>
              <a:rPr lang="en-US" sz="8000" dirty="0" err="1" smtClean="0">
                <a:latin typeface="Gill Sans"/>
                <a:cs typeface="Gill Sans"/>
              </a:rPr>
              <a:t>Improv</a:t>
            </a:r>
            <a:r>
              <a:rPr lang="en-US" sz="8000" dirty="0" smtClean="0">
                <a:latin typeface="Gill Sans"/>
                <a:cs typeface="Gill Sans"/>
              </a:rPr>
              <a:t> for </a:t>
            </a:r>
            <a:r>
              <a:rPr lang="en-US" sz="8000" dirty="0" err="1" smtClean="0">
                <a:latin typeface="Gill Sans"/>
                <a:cs typeface="Gill Sans"/>
              </a:rPr>
              <a:t>DevOps</a:t>
            </a:r>
            <a:r>
              <a:rPr lang="en-US" sz="8000" dirty="0" smtClean="0">
                <a:latin typeface="Gill Sans"/>
                <a:cs typeface="Gill Sans"/>
              </a:rPr>
              <a:t> </a:t>
            </a:r>
            <a:r>
              <a:rPr lang="mr-IN" sz="8000" dirty="0" smtClean="0">
                <a:latin typeface="Gill Sans"/>
                <a:cs typeface="Gill Sans"/>
              </a:rPr>
              <a:t>–</a:t>
            </a:r>
            <a:r>
              <a:rPr lang="en-US" sz="8000" dirty="0" smtClean="0">
                <a:latin typeface="Gill Sans"/>
                <a:cs typeface="Gill Sans"/>
              </a:rPr>
              <a:t> Victoria Guido</a:t>
            </a:r>
            <a:endParaRPr lang="en-US" sz="8000" dirty="0" smtClean="0">
              <a:latin typeface="Gill Sans"/>
              <a:cs typeface="Gill Sans"/>
            </a:endParaRP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smtClean="0">
                <a:solidFill>
                  <a:srgbClr val="000000"/>
                </a:solidFill>
                <a:latin typeface="Gill Sans"/>
                <a:cs typeface="Gill Sans"/>
                <a:sym typeface="Arial"/>
              </a:rPr>
              <a:t>8</a:t>
            </a:r>
            <a:r>
              <a:rPr lang="en-US" sz="8000" b="0" i="0" u="none" strike="noStrike" cap="none" dirty="0">
                <a:solidFill>
                  <a:srgbClr val="000000"/>
                </a:solidFill>
                <a:latin typeface="Gill Sans"/>
                <a:cs typeface="Gill Sans"/>
                <a:sym typeface="Arial"/>
              </a:rPr>
              <a:t>:45 - 9:00: Networking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Upcoming Meetups</a:t>
            </a:r>
          </a:p>
        </p:txBody>
      </p:sp>
      <p:sp>
        <p:nvSpPr>
          <p:cNvPr id="149" name="Shape 149"/>
          <p:cNvSpPr txBox="1">
            <a:spLocks noGrp="1"/>
          </p:cNvSpPr>
          <p:nvPr>
            <p:ph type="body" idx="1"/>
          </p:nvPr>
        </p:nvSpPr>
        <p:spPr>
          <a:xfrm>
            <a:off x="2008186" y="3661171"/>
            <a:ext cx="21196499" cy="7217351"/>
          </a:xfrm>
          <a:prstGeom prst="rect">
            <a:avLst/>
          </a:prstGeom>
          <a:noFill/>
          <a:ln>
            <a:noFill/>
          </a:ln>
        </p:spPr>
        <p:txBody>
          <a:bodyPr lIns="71425" tIns="71425" rIns="71425" bIns="71425" anchor="t" anchorCtr="0">
            <a:normAutofit fontScale="77500" lnSpcReduction="20000"/>
          </a:bodyPr>
          <a:lstStyle/>
          <a:p>
            <a:pPr marL="1143000" indent="-1143000"/>
            <a:r>
              <a:rPr lang="en-US" sz="8000" b="0" i="0" u="none" strike="noStrike" cap="none" dirty="0" smtClean="0">
                <a:solidFill>
                  <a:srgbClr val="000000"/>
                </a:solidFill>
                <a:latin typeface="Gill Sans"/>
                <a:ea typeface="Arial"/>
                <a:cs typeface="Gill Sans"/>
                <a:sym typeface="Arial"/>
              </a:rPr>
              <a:t>December 13</a:t>
            </a:r>
          </a:p>
          <a:p>
            <a:pPr marL="1587500" lvl="1" indent="-1143000"/>
            <a:r>
              <a:rPr lang="en-US" sz="8000" dirty="0" smtClean="0">
                <a:latin typeface="Gill Sans"/>
                <a:cs typeface="Gill Sans"/>
              </a:rPr>
              <a:t>at </a:t>
            </a:r>
            <a:r>
              <a:rPr lang="en-US" sz="8000" b="0" i="0" u="none" strike="noStrike" cap="none" dirty="0" err="1" smtClean="0">
                <a:solidFill>
                  <a:srgbClr val="000000"/>
                </a:solidFill>
                <a:latin typeface="Gill Sans"/>
                <a:ea typeface="Arial"/>
                <a:cs typeface="Gill Sans"/>
                <a:sym typeface="Arial"/>
              </a:rPr>
              <a:t>Excella</a:t>
            </a:r>
            <a:r>
              <a:rPr lang="en-US" sz="8000" b="0" i="0" u="none" strike="noStrike" cap="none" dirty="0" smtClean="0">
                <a:solidFill>
                  <a:srgbClr val="000000"/>
                </a:solidFill>
                <a:latin typeface="Gill Sans"/>
                <a:ea typeface="Arial"/>
                <a:cs typeface="Gill Sans"/>
                <a:sym typeface="Arial"/>
              </a:rPr>
              <a:t> Consulting</a:t>
            </a:r>
          </a:p>
          <a:p>
            <a:pPr marL="1587500" lvl="1" indent="-1143000"/>
            <a:r>
              <a:rPr lang="en-US" sz="8000" dirty="0" smtClean="0">
                <a:latin typeface="Gill Sans"/>
                <a:cs typeface="Gill Sans"/>
              </a:rPr>
              <a:t>Presenters:</a:t>
            </a:r>
          </a:p>
          <a:p>
            <a:pPr marL="2032000" lvl="2" indent="-1143000"/>
            <a:r>
              <a:rPr lang="en-US" sz="8000" b="0" i="0" u="none" strike="noStrike" cap="none" dirty="0" smtClean="0">
                <a:solidFill>
                  <a:srgbClr val="000000"/>
                </a:solidFill>
                <a:latin typeface="Gill Sans"/>
                <a:ea typeface="Arial"/>
                <a:cs typeface="Gill Sans"/>
                <a:sym typeface="Arial"/>
              </a:rPr>
              <a:t>Mark </a:t>
            </a:r>
            <a:r>
              <a:rPr lang="en-US" sz="8000" b="0" i="0" u="none" strike="noStrike" cap="none" dirty="0" err="1" smtClean="0">
                <a:solidFill>
                  <a:srgbClr val="000000"/>
                </a:solidFill>
                <a:latin typeface="Gill Sans"/>
                <a:ea typeface="Arial"/>
                <a:cs typeface="Gill Sans"/>
                <a:sym typeface="Arial"/>
              </a:rPr>
              <a:t>Cornick</a:t>
            </a:r>
            <a:endParaRPr lang="en-US" sz="8000" b="0" i="0" u="none" strike="noStrike" cap="none" dirty="0" smtClean="0">
              <a:solidFill>
                <a:srgbClr val="000000"/>
              </a:solidFill>
              <a:latin typeface="Gill Sans"/>
              <a:ea typeface="Arial"/>
              <a:cs typeface="Gill Sans"/>
              <a:sym typeface="Arial"/>
            </a:endParaRPr>
          </a:p>
          <a:p>
            <a:pPr marL="2032000" lvl="2" indent="-1143000"/>
            <a:r>
              <a:rPr lang="en-US" sz="8000" b="0" i="0" u="none" strike="noStrike" cap="none" dirty="0" smtClean="0">
                <a:solidFill>
                  <a:srgbClr val="000000"/>
                </a:solidFill>
                <a:latin typeface="Gill Sans"/>
                <a:ea typeface="Arial"/>
                <a:cs typeface="Gill Sans"/>
                <a:sym typeface="Arial"/>
              </a:rPr>
              <a:t>Valiant </a:t>
            </a:r>
            <a:r>
              <a:rPr lang="en-US" sz="8000" b="0" i="0" u="none" strike="noStrike" cap="none" dirty="0" smtClean="0">
                <a:solidFill>
                  <a:srgbClr val="000000"/>
                </a:solidFill>
                <a:latin typeface="Gill Sans"/>
                <a:ea typeface="Arial"/>
                <a:cs typeface="Gill Sans"/>
                <a:sym typeface="Arial"/>
              </a:rPr>
              <a:t>Solutions</a:t>
            </a:r>
            <a:endParaRPr lang="en-US" sz="8000" b="0" i="0" u="none" strike="noStrike" cap="none" dirty="0">
              <a:solidFill>
                <a:srgbClr val="000000"/>
              </a:solidFill>
              <a:latin typeface="Gill Sans"/>
              <a:ea typeface="Arial"/>
              <a:cs typeface="Gill Sans"/>
              <a:sym typeface="Aria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5405" y="571500"/>
            <a:ext cx="15609093"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Now it's your turn…</a:t>
            </a:r>
          </a:p>
        </p:txBody>
      </p:sp>
      <p:sp>
        <p:nvSpPr>
          <p:cNvPr id="155" name="Shape 155"/>
          <p:cNvSpPr txBox="1">
            <a:spLocks noGrp="1"/>
          </p:cNvSpPr>
          <p:nvPr>
            <p:ph type="body" idx="1"/>
          </p:nvPr>
        </p:nvSpPr>
        <p:spPr>
          <a:xfrm>
            <a:off x="1497904" y="3661171"/>
            <a:ext cx="20933867" cy="8840392"/>
          </a:xfrm>
          <a:prstGeom prst="rect">
            <a:avLst/>
          </a:prstGeom>
          <a:noFill/>
          <a:ln>
            <a:noFill/>
          </a:ln>
        </p:spPr>
        <p:txBody>
          <a:bodyPr lIns="71425" tIns="71425" rIns="71425" bIns="71425" anchor="ctr" anchorCtr="0">
            <a:normAutofit lnSpcReduction="10000"/>
          </a:bodyPr>
          <a:lstStyle/>
          <a:p>
            <a:pPr marL="617361" marR="0" lvl="0" indent="-617361" algn="l" rtl="0">
              <a:lnSpc>
                <a:spcPct val="100000"/>
              </a:lnSpc>
              <a:spcBef>
                <a:spcPts val="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Hiring?</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Looking for work?</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Attending or speaking at a conference?</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Something we all should know?</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Favorite color?</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Sponsors</a:t>
            </a:r>
          </a:p>
        </p:txBody>
      </p:sp>
      <p:pic>
        <p:nvPicPr>
          <p:cNvPr id="3" name="Picture 2" descr="hobsons_w_tagline_rgb_gray_gradien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7670" y="7396311"/>
            <a:ext cx="8928100" cy="4114800"/>
          </a:xfrm>
          <a:prstGeom prst="rect">
            <a:avLst/>
          </a:prstGeom>
        </p:spPr>
      </p:pic>
      <p:pic>
        <p:nvPicPr>
          <p:cNvPr id="8" name="Shape 77"/>
          <p:cNvPicPr preferRelativeResize="0"/>
          <p:nvPr/>
        </p:nvPicPr>
        <p:blipFill rotWithShape="1">
          <a:blip r:embed="rId4">
            <a:alphaModFix/>
          </a:blip>
          <a:srcRect/>
          <a:stretch/>
        </p:blipFill>
        <p:spPr>
          <a:xfrm>
            <a:off x="8077200" y="3661170"/>
            <a:ext cx="8229600" cy="3378201"/>
          </a:xfrm>
          <a:prstGeom prst="rect">
            <a:avLst/>
          </a:prstGeom>
          <a:noFill/>
          <a:ln>
            <a:noFill/>
          </a:ln>
        </p:spPr>
      </p:pic>
      <p:pic>
        <p:nvPicPr>
          <p:cNvPr id="7" name="Picture 6" descr="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15550" y="8572909"/>
            <a:ext cx="7320439" cy="17616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Code of Conduct</a:t>
            </a:r>
          </a:p>
        </p:txBody>
      </p:sp>
      <p:sp>
        <p:nvSpPr>
          <p:cNvPr id="84" name="Shape 84"/>
          <p:cNvSpPr/>
          <p:nvPr/>
        </p:nvSpPr>
        <p:spPr>
          <a:xfrm>
            <a:off x="1416574" y="3661169"/>
            <a:ext cx="21517269" cy="8549825"/>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http://www.meetup.com/DevOpsDC/pages/Code_of_Conduct/</a:t>
            </a:r>
          </a:p>
          <a:p>
            <a:pPr marL="0" marR="0" lvl="0" indent="0" algn="ctr" rtl="0">
              <a:lnSpc>
                <a:spcPct val="100000"/>
              </a:lnSpc>
              <a:spcBef>
                <a:spcPts val="0"/>
              </a:spcBef>
              <a:spcAft>
                <a:spcPts val="0"/>
              </a:spcAft>
              <a:buClr>
                <a:srgbClr val="000000"/>
              </a:buClr>
              <a:buFont typeface="Arial"/>
              <a:buNone/>
            </a:pPr>
            <a:endParaRPr sz="5000" b="0" i="0" u="sng" strike="noStrike" cap="none" dirty="0">
              <a:solidFill>
                <a:schemeClr val="hlink"/>
              </a:solidFill>
              <a:latin typeface="Gill Sans"/>
              <a:ea typeface="Arial"/>
              <a:cs typeface="Gill Sans"/>
              <a:sym typeface="Arial"/>
              <a:hlinkClick r:id="rId3"/>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We value the participation of each member of the community and want all attendees to have an enjoyable and fulfilling experience. Accordingly, all attendees are expected to show respect and courtesy to other attendees throughout all </a:t>
            </a:r>
            <a:r>
              <a:rPr lang="en-US" sz="5000" b="0" i="0" u="none" strike="noStrike" cap="none" dirty="0" err="1">
                <a:solidFill>
                  <a:srgbClr val="000000"/>
                </a:solidFill>
                <a:latin typeface="Gill Sans"/>
                <a:ea typeface="Arial"/>
                <a:cs typeface="Gill Sans"/>
                <a:sym typeface="Arial"/>
              </a:rPr>
              <a:t>Meetup</a:t>
            </a:r>
            <a:r>
              <a:rPr lang="en-US" sz="5000" b="0" i="0" u="none" strike="noStrike" cap="none" dirty="0">
                <a:solidFill>
                  <a:srgbClr val="000000"/>
                </a:solidFill>
                <a:latin typeface="Gill Sans"/>
                <a:ea typeface="Arial"/>
                <a:cs typeface="Gill Sans"/>
                <a:sym typeface="Arial"/>
              </a:rPr>
              <a:t> events.</a:t>
            </a:r>
          </a:p>
          <a:p>
            <a:pPr marL="0" marR="0" lvl="0" indent="0" algn="l" rtl="0">
              <a:lnSpc>
                <a:spcPct val="100000"/>
              </a:lnSpc>
              <a:spcBef>
                <a:spcPts val="0"/>
              </a:spcBef>
              <a:spcAft>
                <a:spcPts val="0"/>
              </a:spcAft>
              <a:buClr>
                <a:srgbClr val="000000"/>
              </a:buClr>
              <a:buFont typeface="Arial"/>
              <a:buNone/>
            </a:pPr>
            <a:endParaRPr sz="5000" b="0" i="0" u="none" strike="noStrike" cap="none" dirty="0">
              <a:solidFill>
                <a:srgbClr val="000000"/>
              </a:solidFill>
              <a:latin typeface="Gill Sans"/>
              <a:ea typeface="Arial"/>
              <a:cs typeface="Gill Sans"/>
              <a:sym typeface="Arial"/>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To make clear what is expected, all delegates/attendees, speakers, exhibitors, organizers, and volunteers at any </a:t>
            </a:r>
            <a:r>
              <a:rPr lang="en-US" sz="5000" b="0" i="0" u="none" strike="noStrike" cap="none" dirty="0" err="1">
                <a:solidFill>
                  <a:srgbClr val="000000"/>
                </a:solidFill>
                <a:latin typeface="Gill Sans"/>
                <a:ea typeface="Arial"/>
                <a:cs typeface="Gill Sans"/>
                <a:sym typeface="Arial"/>
              </a:rPr>
              <a:t>DevOpsDC</a:t>
            </a:r>
            <a:r>
              <a:rPr lang="en-US" sz="5000" b="0" i="0" u="none" strike="noStrike" cap="none" dirty="0">
                <a:solidFill>
                  <a:srgbClr val="000000"/>
                </a:solidFill>
                <a:latin typeface="Gill Sans"/>
                <a:ea typeface="Arial"/>
                <a:cs typeface="Gill Sans"/>
                <a:sym typeface="Arial"/>
              </a:rPr>
              <a:t> event are required to conform to our Code of Conduct. Organizers will enforce this code throughout events.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Do you even tweet?</a:t>
            </a:r>
          </a:p>
        </p:txBody>
      </p:sp>
      <p:pic>
        <p:nvPicPr>
          <p:cNvPr id="90" name="Shape 90"/>
          <p:cNvPicPr preferRelativeResize="0"/>
          <p:nvPr/>
        </p:nvPicPr>
        <p:blipFill rotWithShape="1">
          <a:blip r:embed="rId3">
            <a:alphaModFix/>
          </a:blip>
          <a:srcRect/>
          <a:stretch/>
        </p:blipFill>
        <p:spPr>
          <a:xfrm>
            <a:off x="8663486" y="3778435"/>
            <a:ext cx="7057025" cy="7397302"/>
          </a:xfrm>
          <a:prstGeom prst="rect">
            <a:avLst/>
          </a:prstGeom>
          <a:noFill/>
          <a:ln>
            <a:noFill/>
          </a:ln>
        </p:spPr>
      </p:pic>
      <p:sp>
        <p:nvSpPr>
          <p:cNvPr id="91" name="Shape 91"/>
          <p:cNvSpPr/>
          <p:nvPr/>
        </p:nvSpPr>
        <p:spPr>
          <a:xfrm>
            <a:off x="7994332" y="11638084"/>
            <a:ext cx="8395335"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4"/>
              </a:rPr>
              <a:t>https://twitter.com/devopsdc</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Slackin'…</a:t>
            </a:r>
          </a:p>
        </p:txBody>
      </p:sp>
      <p:sp>
        <p:nvSpPr>
          <p:cNvPr id="97" name="Shape 97"/>
          <p:cNvSpPr/>
          <p:nvPr/>
        </p:nvSpPr>
        <p:spPr>
          <a:xfrm>
            <a:off x="8110220" y="3646213"/>
            <a:ext cx="8163561"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http://www.dctechslack.com</a:t>
            </a:r>
          </a:p>
        </p:txBody>
      </p:sp>
      <p:pic>
        <p:nvPicPr>
          <p:cNvPr id="98" name="Shape 98"/>
          <p:cNvPicPr preferRelativeResize="0"/>
          <p:nvPr/>
        </p:nvPicPr>
        <p:blipFill rotWithShape="1">
          <a:blip r:embed="rId4">
            <a:alphaModFix/>
          </a:blip>
          <a:srcRect/>
          <a:stretch/>
        </p:blipFill>
        <p:spPr>
          <a:xfrm>
            <a:off x="9513093" y="5566565"/>
            <a:ext cx="5357814" cy="535781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4825" y="625077"/>
            <a:ext cx="24384000" cy="30360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a:t>Childcare</a:t>
            </a:r>
          </a:p>
        </p:txBody>
      </p:sp>
      <p:sp>
        <p:nvSpPr>
          <p:cNvPr id="104" name="Shape 104"/>
          <p:cNvSpPr/>
          <p:nvPr/>
        </p:nvSpPr>
        <p:spPr>
          <a:xfrm>
            <a:off x="8110220" y="10873184"/>
            <a:ext cx="8163600" cy="1006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dirty="0">
                <a:latin typeface="Gill Sans"/>
                <a:cs typeface="Gill Sans"/>
              </a:rPr>
              <a:t>Contact Peter….</a:t>
            </a:r>
          </a:p>
        </p:txBody>
      </p:sp>
      <p:pic>
        <p:nvPicPr>
          <p:cNvPr id="105" name="Shape 105" descr="http%3A%2F%2Fmashable.com%2Fwp-content%2Fuploads%2F2013%2F07%2Fexcited-baby.gif"/>
          <p:cNvPicPr preferRelativeResize="0"/>
          <p:nvPr/>
        </p:nvPicPr>
        <p:blipFill>
          <a:blip r:embed="rId3">
            <a:alphaModFix/>
          </a:blip>
          <a:stretch>
            <a:fillRect/>
          </a:stretch>
        </p:blipFill>
        <p:spPr>
          <a:xfrm>
            <a:off x="7499150" y="5556150"/>
            <a:ext cx="9385725" cy="4767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Tech Up</a:t>
            </a:r>
            <a:endParaRPr lang="en-US" dirty="0"/>
          </a:p>
        </p:txBody>
      </p:sp>
      <p:sp>
        <p:nvSpPr>
          <p:cNvPr id="4" name="Text Placeholder 3"/>
          <p:cNvSpPr>
            <a:spLocks noGrp="1"/>
          </p:cNvSpPr>
          <p:nvPr>
            <p:ph type="body" idx="1"/>
          </p:nvPr>
        </p:nvSpPr>
        <p:spPr/>
        <p:txBody>
          <a:bodyPr/>
          <a:lstStyle/>
          <a:p>
            <a:endParaRPr lang="en-US"/>
          </a:p>
        </p:txBody>
      </p:sp>
      <p:pic>
        <p:nvPicPr>
          <p:cNvPr id="5" name="Picture 4" descr="Tech_Innovation___Inclusion_Summit_-_Tech_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904" y="3661169"/>
            <a:ext cx="20936866" cy="656683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DevOpsDays Baltimore</a:t>
            </a:r>
          </a:p>
        </p:txBody>
      </p:sp>
      <p:sp>
        <p:nvSpPr>
          <p:cNvPr id="137" name="Shape 137"/>
          <p:cNvSpPr/>
          <p:nvPr/>
        </p:nvSpPr>
        <p:spPr>
          <a:xfrm>
            <a:off x="2555684" y="3769914"/>
            <a:ext cx="18269727" cy="1870076"/>
          </a:xfrm>
          <a:prstGeom prst="rect">
            <a:avLst/>
          </a:prstGeom>
          <a:noFill/>
          <a:ln>
            <a:noFill/>
          </a:ln>
        </p:spPr>
        <p:txBody>
          <a:bodyPr lIns="71425" tIns="71425" rIns="71425" bIns="71425" anchor="ctr" anchorCtr="0">
            <a:noAutofit/>
          </a:bodyPr>
          <a:lstStyle/>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March 7 &amp; 8, 2017</a:t>
            </a:r>
          </a:p>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http://</a:t>
            </a:r>
            <a:r>
              <a:rPr lang="en-US" sz="5000" b="0" i="0" u="none" strike="noStrike" cap="none" dirty="0" err="1">
                <a:solidFill>
                  <a:srgbClr val="000000"/>
                </a:solidFill>
                <a:latin typeface="Gill Sans"/>
                <a:ea typeface="Arial"/>
                <a:cs typeface="Gill Sans"/>
                <a:sym typeface="Arial"/>
              </a:rPr>
              <a:t>www.devopsdays.org</a:t>
            </a:r>
            <a:r>
              <a:rPr lang="en-US" sz="5000" b="0" i="0" u="none" strike="noStrike" cap="none" dirty="0">
                <a:solidFill>
                  <a:srgbClr val="000000"/>
                </a:solidFill>
                <a:latin typeface="Gill Sans"/>
                <a:ea typeface="Arial"/>
                <a:cs typeface="Gill Sans"/>
                <a:sym typeface="Arial"/>
              </a:rPr>
              <a:t>/events/2017-baltimore/welcome/</a:t>
            </a:r>
          </a:p>
        </p:txBody>
      </p:sp>
      <p:pic>
        <p:nvPicPr>
          <p:cNvPr id="2" name="Picture 1" descr="DevOpsDay2017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068" y="5639989"/>
            <a:ext cx="6477864" cy="67655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Habiat</a:t>
            </a:r>
            <a:r>
              <a:rPr lang="en-US" dirty="0" smtClean="0"/>
              <a:t> Hack Night</a:t>
            </a:r>
            <a:endParaRPr lang="en-US" dirty="0"/>
          </a:p>
        </p:txBody>
      </p:sp>
      <p:sp>
        <p:nvSpPr>
          <p:cNvPr id="3" name="Text Placeholder 2"/>
          <p:cNvSpPr>
            <a:spLocks noGrp="1"/>
          </p:cNvSpPr>
          <p:nvPr>
            <p:ph type="body" idx="1"/>
          </p:nvPr>
        </p:nvSpPr>
        <p:spPr/>
        <p:txBody>
          <a:bodyPr/>
          <a:lstStyle/>
          <a:p>
            <a:r>
              <a:rPr lang="en-US" dirty="0" smtClean="0"/>
              <a:t>December 6</a:t>
            </a:r>
          </a:p>
          <a:p>
            <a:r>
              <a:rPr lang="en-US" dirty="0" err="1" smtClean="0"/>
              <a:t>Optoro</a:t>
            </a:r>
            <a:endParaRPr lang="en-US" dirty="0"/>
          </a:p>
        </p:txBody>
      </p:sp>
    </p:spTree>
    <p:extLst>
      <p:ext uri="{BB962C8B-B14F-4D97-AF65-F5344CB8AC3E}">
        <p14:creationId xmlns:p14="http://schemas.microsoft.com/office/powerpoint/2010/main" val="3739231118"/>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478</Words>
  <Application>Microsoft Macintosh PowerPoint</Application>
  <PresentationFormat>Custom</PresentationFormat>
  <Paragraphs>58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White</vt:lpstr>
      <vt:lpstr>Welcome to DevOpsDC!</vt:lpstr>
      <vt:lpstr>Sponsors</vt:lpstr>
      <vt:lpstr>Code of Conduct</vt:lpstr>
      <vt:lpstr>Do you even tweet?</vt:lpstr>
      <vt:lpstr>Slackin'…</vt:lpstr>
      <vt:lpstr>Childcare</vt:lpstr>
      <vt:lpstr>Tech Up</vt:lpstr>
      <vt:lpstr>DevOpsDays Baltimore</vt:lpstr>
      <vt:lpstr>Habiat Hack Night</vt:lpstr>
      <vt:lpstr>Upcoming Meetups</vt:lpstr>
      <vt:lpstr>Now it's your turn…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DevOpsDC!</dc:title>
  <cp:lastModifiedBy>Nathen Harvey</cp:lastModifiedBy>
  <cp:revision>27</cp:revision>
  <cp:lastPrinted>2016-11-08T13:53:24Z</cp:lastPrinted>
  <dcterms:modified xsi:type="dcterms:W3CDTF">2016-11-08T13:54:31Z</dcterms:modified>
</cp:coreProperties>
</file>