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4"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9" autoAdjust="0"/>
  </p:normalViewPr>
  <p:slideViewPr>
    <p:cSldViewPr snapToGrid="0" snapToObjects="1">
      <p:cViewPr varScale="1">
        <p:scale>
          <a:sx n="51" d="100"/>
          <a:sy n="51" d="100"/>
        </p:scale>
        <p:origin x="-2472" y="-136"/>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Optoro</a:t>
            </a:r>
            <a:r>
              <a:rPr lang="en-US" dirty="0" smtClean="0"/>
              <a:t> </a:t>
            </a:r>
            <a:r>
              <a:rPr lang="mr-IN" dirty="0" smtClean="0"/>
              <a:t>–</a:t>
            </a:r>
            <a:r>
              <a:rPr lang="en-US" dirty="0" smtClean="0"/>
              <a:t> location</a:t>
            </a:r>
          </a:p>
          <a:p>
            <a:pPr lvl="0">
              <a:spcBef>
                <a:spcPts val="0"/>
              </a:spcBef>
              <a:buNone/>
            </a:pPr>
            <a:r>
              <a:rPr lang="en-US" dirty="0" smtClean="0"/>
              <a:t>Fugue </a:t>
            </a:r>
            <a:r>
              <a:rPr lang="mr-IN" dirty="0" smtClean="0"/>
              <a:t>–</a:t>
            </a:r>
            <a:r>
              <a:rPr lang="en-US" dirty="0" smtClean="0"/>
              <a:t> Food</a:t>
            </a:r>
          </a:p>
          <a:p>
            <a:pPr lvl="0">
              <a:spcBef>
                <a:spcPts val="0"/>
              </a:spcBef>
              <a:buNone/>
            </a:pPr>
            <a:r>
              <a:rPr lang="en-US" dirty="0" smtClean="0"/>
              <a:t>Riverbed</a:t>
            </a:r>
            <a:r>
              <a:rPr lang="en-US" baseline="0" dirty="0" smtClean="0"/>
              <a:t> </a:t>
            </a:r>
            <a:r>
              <a:rPr lang="en-US" baseline="0" smtClean="0"/>
              <a:t>- 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October</a:t>
            </a:r>
            <a:r>
              <a:rPr lang="en-US" sz="2800" b="0" i="0" u="none" strike="noStrike" cap="none" baseline="0" dirty="0" smtClean="0">
                <a:solidFill>
                  <a:srgbClr val="929292"/>
                </a:solidFill>
                <a:latin typeface="Arial"/>
                <a:ea typeface="Arial"/>
                <a:cs typeface="Arial"/>
                <a:sym typeface="Arial"/>
              </a:rPr>
              <a:t> 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550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Analytics for </a:t>
            </a: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Badri</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Sriraman</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State of the Software Supply Chain </a:t>
            </a:r>
            <a:r>
              <a:rPr lang="mr-IN" sz="8000" dirty="0" smtClean="0">
                <a:latin typeface="Gill Sans"/>
                <a:cs typeface="Gill Sans"/>
              </a:rPr>
              <a:t>–</a:t>
            </a:r>
            <a:r>
              <a:rPr lang="en-US" sz="8000" dirty="0" smtClean="0">
                <a:latin typeface="Gill Sans"/>
                <a:cs typeface="Gill Sans"/>
              </a:rPr>
              <a:t> Derek Weeks</a:t>
            </a: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Applying </a:t>
            </a:r>
            <a:r>
              <a:rPr lang="en-US" sz="8000" dirty="0" err="1" smtClean="0">
                <a:latin typeface="Gill Sans"/>
                <a:cs typeface="Gill Sans"/>
              </a:rPr>
              <a:t>DevOps</a:t>
            </a:r>
            <a:r>
              <a:rPr lang="en-US" sz="8000" dirty="0" smtClean="0">
                <a:latin typeface="Gill Sans"/>
                <a:cs typeface="Gill Sans"/>
              </a:rPr>
              <a:t> to Deliver Quality at Speed </a:t>
            </a:r>
            <a:r>
              <a:rPr lang="mr-IN" sz="8000" dirty="0" smtClean="0">
                <a:latin typeface="Gill Sans"/>
                <a:cs typeface="Gill Sans"/>
              </a:rPr>
              <a:t>–</a:t>
            </a:r>
            <a:r>
              <a:rPr lang="en-US" sz="8000" dirty="0" smtClean="0">
                <a:latin typeface="Gill Sans"/>
                <a:cs typeface="Gill Sans"/>
              </a:rPr>
              <a:t> Barry Snyder</a:t>
            </a:r>
            <a:endParaRPr lang="en-US" sz="8000" dirty="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8:45 - 9:00: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0000" lnSpcReduction="20000"/>
          </a:bodyPr>
          <a:lstStyle/>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November 15 </a:t>
            </a:r>
            <a:r>
              <a:rPr lang="mr-IN" sz="8000" b="0" i="0" u="none" strike="noStrike" cap="none" dirty="0" smtClean="0">
                <a:solidFill>
                  <a:srgbClr val="000000"/>
                </a:solidFill>
                <a:latin typeface="Gill Sans"/>
                <a:ea typeface="Arial"/>
                <a:cs typeface="Gill Sans"/>
                <a:sym typeface="Arial"/>
              </a:rPr>
              <a:t>–</a:t>
            </a:r>
            <a:r>
              <a:rPr lang="en-US" sz="8000" b="0" i="0" u="none" strike="noStrike" cap="none" dirty="0" smtClean="0">
                <a:solidFill>
                  <a:srgbClr val="000000"/>
                </a:solidFill>
                <a:latin typeface="Gill Sans"/>
                <a:ea typeface="Arial"/>
                <a:cs typeface="Gill Sans"/>
                <a:sym typeface="Arial"/>
              </a:rPr>
              <a:t> </a:t>
            </a:r>
          </a:p>
          <a:p>
            <a:pPr lvl="1" indent="-617361"/>
            <a:r>
              <a:rPr lang="en-US" sz="8000" dirty="0" smtClean="0">
                <a:latin typeface="Gill Sans"/>
                <a:cs typeface="Gill Sans"/>
              </a:rPr>
              <a:t>Location: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endParaRPr lang="en-US" sz="8000" dirty="0">
              <a:latin typeface="Gill Sans"/>
              <a:cs typeface="Gill Sans"/>
            </a:endParaRPr>
          </a:p>
          <a:p>
            <a:pPr lvl="1" indent="-617361"/>
            <a:r>
              <a:rPr lang="en-US" sz="8000" b="0" i="0" u="none" strike="noStrike" cap="none" dirty="0" err="1" smtClean="0">
                <a:solidFill>
                  <a:srgbClr val="000000"/>
                </a:solidFill>
                <a:latin typeface="Gill Sans"/>
                <a:ea typeface="Arial"/>
                <a:cs typeface="Gill Sans"/>
                <a:sym typeface="Arial"/>
              </a:rPr>
              <a:t>DevOps</a:t>
            </a:r>
            <a:r>
              <a:rPr lang="en-US" sz="8000" b="0" i="0" u="none" strike="noStrike" cap="none" dirty="0" smtClean="0">
                <a:solidFill>
                  <a:srgbClr val="000000"/>
                </a:solidFill>
                <a:latin typeface="Gill Sans"/>
                <a:ea typeface="Arial"/>
                <a:cs typeface="Gill Sans"/>
                <a:sym typeface="Arial"/>
              </a:rPr>
              <a:t> &amp; Government Contracts</a:t>
            </a:r>
          </a:p>
          <a:p>
            <a:pPr lvl="1" indent="-617361"/>
            <a:r>
              <a:rPr lang="en-US" sz="8000" dirty="0" err="1" smtClean="0">
                <a:latin typeface="Gill Sans"/>
                <a:cs typeface="Gill Sans"/>
              </a:rPr>
              <a:t>DevOps</a:t>
            </a:r>
            <a:r>
              <a:rPr lang="en-US" sz="8000" dirty="0" smtClean="0">
                <a:latin typeface="Gill Sans"/>
                <a:cs typeface="Gill Sans"/>
              </a:rPr>
              <a:t> </a:t>
            </a:r>
            <a:r>
              <a:rPr lang="en-US" sz="8000" dirty="0" err="1" smtClean="0">
                <a:latin typeface="Gill Sans"/>
                <a:cs typeface="Gill Sans"/>
              </a:rPr>
              <a:t>Improv</a:t>
            </a:r>
            <a:endParaRPr lang="en-US" sz="8000" dirty="0" smtClean="0">
              <a:latin typeface="Gill Sans"/>
              <a:cs typeface="Gill Sans"/>
            </a:endParaRP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December </a:t>
            </a:r>
            <a:r>
              <a:rPr lang="en-US" sz="8000" b="0" i="0" u="none" strike="noStrike" cap="none" dirty="0">
                <a:solidFill>
                  <a:srgbClr val="000000"/>
                </a:solidFill>
                <a:latin typeface="Gill Sans"/>
                <a:ea typeface="Arial"/>
                <a:cs typeface="Gill Sans"/>
                <a:sym typeface="Arial"/>
              </a:rPr>
              <a:t>13 - </a:t>
            </a:r>
            <a:r>
              <a:rPr lang="en-US" sz="8000" b="0" i="0" u="none" strike="noStrike" cap="none" dirty="0" err="1">
                <a:solidFill>
                  <a:srgbClr val="000000"/>
                </a:solidFill>
                <a:latin typeface="Gill Sans"/>
                <a:ea typeface="Arial"/>
                <a:cs typeface="Gill Sans"/>
                <a:sym typeface="Arial"/>
              </a:rPr>
              <a:t>Excella</a:t>
            </a:r>
            <a:r>
              <a:rPr lang="en-US" sz="8000" b="0" i="0" u="none" strike="noStrike" cap="none" dirty="0">
                <a:solidFill>
                  <a:srgbClr val="000000"/>
                </a:solidFill>
                <a:latin typeface="Gill Sans"/>
                <a:ea typeface="Arial"/>
                <a:cs typeface="Gill Sans"/>
                <a:sym typeface="Arial"/>
              </a:rPr>
              <a:t> Consulting, Mark </a:t>
            </a:r>
            <a:r>
              <a:rPr lang="en-US" sz="8000" b="0" i="0" u="none" strike="noStrike" cap="none" dirty="0" err="1">
                <a:solidFill>
                  <a:srgbClr val="000000"/>
                </a:solidFill>
                <a:latin typeface="Gill Sans"/>
                <a:ea typeface="Arial"/>
                <a:cs typeface="Gill Sans"/>
                <a:sym typeface="Arial"/>
              </a:rPr>
              <a:t>Cornick</a:t>
            </a:r>
            <a:r>
              <a:rPr lang="en-US" sz="8000" b="0" i="0" u="none" strike="noStrike" cap="none" dirty="0">
                <a:solidFill>
                  <a:srgbClr val="000000"/>
                </a:solidFill>
                <a:latin typeface="Gill Sans"/>
                <a:ea typeface="Arial"/>
                <a:cs typeface="Gill Sans"/>
                <a:sym typeface="Arial"/>
              </a:rPr>
              <a:t> </a:t>
            </a:r>
            <a:r>
              <a:rPr lang="en-US" sz="8000" b="0" i="0" u="none" strike="noStrike" cap="none" dirty="0" smtClean="0">
                <a:solidFill>
                  <a:srgbClr val="000000"/>
                </a:solidFill>
                <a:latin typeface="Gill Sans"/>
                <a:ea typeface="Arial"/>
                <a:cs typeface="Gill Sans"/>
                <a:sym typeface="Arial"/>
              </a:rPr>
              <a:t>&amp; Valiant 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grpSp>
        <p:nvGrpSpPr>
          <p:cNvPr id="6" name="Group 5"/>
          <p:cNvGrpSpPr/>
          <p:nvPr/>
        </p:nvGrpSpPr>
        <p:grpSpPr>
          <a:xfrm>
            <a:off x="7184920" y="4318000"/>
            <a:ext cx="10014161" cy="5895498"/>
            <a:chOff x="7164158" y="4318000"/>
            <a:chExt cx="10014161" cy="5895498"/>
          </a:xfrm>
        </p:grpSpPr>
        <p:pic>
          <p:nvPicPr>
            <p:cNvPr id="4" name="Picture 3" descr="optoro_400x4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126" y="4318000"/>
              <a:ext cx="2947749" cy="2947749"/>
            </a:xfrm>
            <a:prstGeom prst="rect">
              <a:avLst/>
            </a:prstGeom>
          </p:spPr>
        </p:pic>
        <p:pic>
          <p:nvPicPr>
            <p:cNvPr id="2" name="Picture 1" descr="Fugue Logotyp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158" y="7265749"/>
              <a:ext cx="3553968" cy="2039112"/>
            </a:xfrm>
            <a:prstGeom prst="rect">
              <a:avLst/>
            </a:prstGeom>
          </p:spPr>
        </p:pic>
        <p:pic>
          <p:nvPicPr>
            <p:cNvPr id="5" name="Picture 4" descr="riverb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30570" y="7265749"/>
              <a:ext cx="2947749" cy="2947749"/>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0" y="2573218"/>
            <a:ext cx="24384000" cy="856956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Conferences</a:t>
            </a:r>
            <a:endParaRPr lang="en-US" dirty="0"/>
          </a:p>
        </p:txBody>
      </p:sp>
      <p:sp>
        <p:nvSpPr>
          <p:cNvPr id="3" name="Text Placeholder 2"/>
          <p:cNvSpPr>
            <a:spLocks noGrp="1"/>
          </p:cNvSpPr>
          <p:nvPr>
            <p:ph type="body" idx="1"/>
          </p:nvPr>
        </p:nvSpPr>
        <p:spPr/>
        <p:txBody>
          <a:bodyPr anchor="t" anchorCtr="0"/>
          <a:lstStyle/>
          <a:p>
            <a:r>
              <a:rPr lang="en-US" sz="6600" dirty="0" err="1" smtClean="0">
                <a:latin typeface="Gill Sans"/>
                <a:cs typeface="Gill Sans"/>
              </a:rPr>
              <a:t>DevOpsDays</a:t>
            </a:r>
            <a:r>
              <a:rPr lang="en-US" sz="6600" dirty="0">
                <a:latin typeface="Gill Sans"/>
                <a:cs typeface="Gill Sans"/>
              </a:rPr>
              <a:t> </a:t>
            </a:r>
            <a:r>
              <a:rPr lang="en-US" sz="6600" dirty="0" smtClean="0">
                <a:latin typeface="Gill Sans"/>
                <a:cs typeface="Gill Sans"/>
              </a:rPr>
              <a:t>Philly – 26-27 Oct</a:t>
            </a:r>
          </a:p>
          <a:p>
            <a:r>
              <a:rPr lang="en-US" sz="6600" dirty="0" smtClean="0">
                <a:latin typeface="Gill Sans"/>
                <a:cs typeface="Gill Sans"/>
              </a:rPr>
              <a:t>Container Days NYC – 3-4 Nov</a:t>
            </a:r>
          </a:p>
        </p:txBody>
      </p:sp>
    </p:spTree>
    <p:extLst>
      <p:ext uri="{BB962C8B-B14F-4D97-AF65-F5344CB8AC3E}">
        <p14:creationId xmlns:p14="http://schemas.microsoft.com/office/powerpoint/2010/main" val="3245831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512</Words>
  <Application>Microsoft Macintosh PowerPoint</Application>
  <PresentationFormat>Custom</PresentationFormat>
  <Paragraphs>58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PowerPoint Presentation</vt:lpstr>
      <vt:lpstr>DevOpsDays Baltimore</vt:lpstr>
      <vt:lpstr>More Conferences</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20</cp:revision>
  <cp:lastPrinted>2016-09-13T02:53:54Z</cp:lastPrinted>
  <dcterms:modified xsi:type="dcterms:W3CDTF">2016-10-07T20:00:14Z</dcterms:modified>
</cp:coreProperties>
</file>