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70" r:id="rId8"/>
    <p:sldId id="266" r:id="rId9"/>
    <p:sldId id="268" r:id="rId10"/>
    <p:sldId id="269" r:id="rId11"/>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9" autoAdjust="0"/>
  </p:normalViewPr>
  <p:slideViewPr>
    <p:cSldViewPr snapToGrid="0" snapToObjects="1">
      <p:cViewPr varScale="1">
        <p:scale>
          <a:sx n="73" d="100"/>
          <a:sy n="73" d="100"/>
        </p:scale>
        <p:origin x="-1888" y="-120"/>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274320" rtl="0" eaLnBrk="1" latinLnBrk="0" hangingPunct="1">
      <a:defRPr sz="700" kern="1200">
        <a:solidFill>
          <a:schemeClr val="tx1"/>
        </a:solidFill>
        <a:latin typeface="+mn-lt"/>
        <a:ea typeface="+mn-ea"/>
        <a:cs typeface="+mn-cs"/>
      </a:defRPr>
    </a:lvl1pPr>
    <a:lvl2pPr marL="274320" algn="l" defTabSz="274320" rtl="0" eaLnBrk="1" latinLnBrk="0" hangingPunct="1">
      <a:defRPr sz="700" kern="1200">
        <a:solidFill>
          <a:schemeClr val="tx1"/>
        </a:solidFill>
        <a:latin typeface="+mn-lt"/>
        <a:ea typeface="+mn-ea"/>
        <a:cs typeface="+mn-cs"/>
      </a:defRPr>
    </a:lvl2pPr>
    <a:lvl3pPr marL="548640" algn="l" defTabSz="274320" rtl="0" eaLnBrk="1" latinLnBrk="0" hangingPunct="1">
      <a:defRPr sz="700" kern="1200">
        <a:solidFill>
          <a:schemeClr val="tx1"/>
        </a:solidFill>
        <a:latin typeface="+mn-lt"/>
        <a:ea typeface="+mn-ea"/>
        <a:cs typeface="+mn-cs"/>
      </a:defRPr>
    </a:lvl3pPr>
    <a:lvl4pPr marL="822960" algn="l" defTabSz="274320" rtl="0" eaLnBrk="1" latinLnBrk="0" hangingPunct="1">
      <a:defRPr sz="700" kern="1200">
        <a:solidFill>
          <a:schemeClr val="tx1"/>
        </a:solidFill>
        <a:latin typeface="+mn-lt"/>
        <a:ea typeface="+mn-ea"/>
        <a:cs typeface="+mn-cs"/>
      </a:defRPr>
    </a:lvl4pPr>
    <a:lvl5pPr marL="1097280" algn="l" defTabSz="274320" rtl="0" eaLnBrk="1" latinLnBrk="0" hangingPunct="1">
      <a:defRPr sz="700" kern="1200">
        <a:solidFill>
          <a:schemeClr val="tx1"/>
        </a:solidFill>
        <a:latin typeface="+mn-lt"/>
        <a:ea typeface="+mn-ea"/>
        <a:cs typeface="+mn-cs"/>
      </a:defRPr>
    </a:lvl5pPr>
    <a:lvl6pPr marL="1371600" algn="l" defTabSz="274320" rtl="0" eaLnBrk="1" latinLnBrk="0" hangingPunct="1">
      <a:defRPr sz="700" kern="1200">
        <a:solidFill>
          <a:schemeClr val="tx1"/>
        </a:solidFill>
        <a:latin typeface="+mn-lt"/>
        <a:ea typeface="+mn-ea"/>
        <a:cs typeface="+mn-cs"/>
      </a:defRPr>
    </a:lvl6pPr>
    <a:lvl7pPr marL="1645920" algn="l" defTabSz="274320" rtl="0" eaLnBrk="1" latinLnBrk="0" hangingPunct="1">
      <a:defRPr sz="700" kern="1200">
        <a:solidFill>
          <a:schemeClr val="tx1"/>
        </a:solidFill>
        <a:latin typeface="+mn-lt"/>
        <a:ea typeface="+mn-ea"/>
        <a:cs typeface="+mn-cs"/>
      </a:defRPr>
    </a:lvl7pPr>
    <a:lvl8pPr marL="1920240" algn="l" defTabSz="274320" rtl="0" eaLnBrk="1" latinLnBrk="0" hangingPunct="1">
      <a:defRPr sz="700" kern="1200">
        <a:solidFill>
          <a:schemeClr val="tx1"/>
        </a:solidFill>
        <a:latin typeface="+mn-lt"/>
        <a:ea typeface="+mn-ea"/>
        <a:cs typeface="+mn-cs"/>
      </a:defRPr>
    </a:lvl8pPr>
    <a:lvl9pPr marL="2194560" algn="l" defTabSz="27432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Excella</a:t>
            </a:r>
            <a:r>
              <a:rPr lang="en-US" dirty="0" smtClean="0"/>
              <a:t> </a:t>
            </a:r>
            <a:r>
              <a:rPr lang="mr-IN" dirty="0" smtClean="0"/>
              <a:t>–</a:t>
            </a:r>
            <a:r>
              <a:rPr lang="en-US" dirty="0" smtClean="0"/>
              <a:t> location</a:t>
            </a:r>
          </a:p>
          <a:p>
            <a:pPr lvl="0">
              <a:spcBef>
                <a:spcPts val="0"/>
              </a:spcBef>
              <a:buNone/>
            </a:pPr>
            <a:r>
              <a:rPr lang="en-US" dirty="0" err="1" smtClean="0"/>
              <a:t>mHelpDesk</a:t>
            </a:r>
            <a:r>
              <a:rPr lang="en-US" dirty="0" smtClean="0"/>
              <a:t> - beer</a:t>
            </a:r>
            <a:endParaRPr lang="en-US" dirty="0" smtClean="0"/>
          </a:p>
          <a:p>
            <a:pPr lvl="0">
              <a:spcBef>
                <a:spcPts val="0"/>
              </a:spcBef>
              <a:buNone/>
            </a:pPr>
            <a:r>
              <a:rPr lang="en-US" dirty="0" err="1" smtClean="0"/>
              <a:t>Hobsons</a:t>
            </a:r>
            <a:r>
              <a:rPr lang="en-US" dirty="0" smtClean="0"/>
              <a:t> </a:t>
            </a:r>
            <a:r>
              <a:rPr lang="en-US" baseline="0" dirty="0" smtClean="0"/>
              <a:t>- 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a:t>
            </a:r>
            <a:r>
              <a:rPr lang="en-US" baseline="0" dirty="0" smtClean="0"/>
              <a:t> your tickets 2 weeks in advance for early bird </a:t>
            </a:r>
            <a:endParaRPr lang="en-US" dirty="0"/>
          </a:p>
        </p:txBody>
      </p:sp>
    </p:spTree>
    <p:extLst>
      <p:ext uri="{BB962C8B-B14F-4D97-AF65-F5344CB8AC3E}">
        <p14:creationId xmlns:p14="http://schemas.microsoft.com/office/powerpoint/2010/main" val="243892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February is the third Tuesday because of Valentine’s Day.  This is the first meeting of the NOVA </a:t>
            </a:r>
            <a:r>
              <a:rPr lang="en-US" dirty="0" err="1" smtClean="0"/>
              <a:t>DevOps</a:t>
            </a:r>
            <a:r>
              <a:rPr lang="en-US" dirty="0" smtClean="0"/>
              <a:t> group so we want to support and help them get started.</a:t>
            </a:r>
          </a:p>
          <a:p>
            <a:pPr marL="0" marR="0" lvl="0" indent="0" algn="l" rtl="0">
              <a:lnSpc>
                <a:spcPct val="117999"/>
              </a:lnSpc>
              <a:spcBef>
                <a:spcPts val="0"/>
              </a:spcBef>
              <a:buSzPct val="25000"/>
              <a:buNone/>
            </a:pPr>
            <a:endParaRPr lang="en-US" sz="2200" b="0" i="0" u="none" strike="noStrike" cap="none" dirty="0" smtClean="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dirty="0" smtClean="0">
                <a:latin typeface="Helvetica Neue"/>
                <a:ea typeface="Helvetica Neue"/>
                <a:cs typeface="Helvetica Neue"/>
                <a:sym typeface="Helvetica Neue"/>
              </a:rPr>
              <a:t>We have one speaker, </a:t>
            </a:r>
            <a:r>
              <a:rPr lang="en-US" sz="2200" b="0" i="0" u="none" strike="noStrike" cap="none" dirty="0" err="1" smtClean="0">
                <a:latin typeface="Helvetica Neue"/>
                <a:ea typeface="Helvetica Neue"/>
                <a:cs typeface="Helvetica Neue"/>
                <a:sym typeface="Helvetica Neue"/>
              </a:rPr>
              <a:t>DivvyCloud</a:t>
            </a:r>
            <a:r>
              <a:rPr lang="en-US" sz="2200" b="0" i="0" u="none" strike="noStrike" cap="none" dirty="0" smtClean="0">
                <a:latin typeface="Helvetica Neue"/>
                <a:ea typeface="Helvetica Neue"/>
                <a:cs typeface="Helvetica Neue"/>
                <a:sym typeface="Helvetica Neue"/>
              </a:rPr>
              <a:t>,</a:t>
            </a:r>
            <a:r>
              <a:rPr lang="en-US" sz="2200" b="0" i="0" u="none" strike="noStrike" cap="none" baseline="0" dirty="0" smtClean="0">
                <a:latin typeface="Helvetica Neue"/>
                <a:ea typeface="Helvetica Neue"/>
                <a:cs typeface="Helvetica Neue"/>
                <a:sym typeface="Helvetica Neue"/>
              </a:rPr>
              <a:t> already lined-up for March 14.  There are a couple of other people in the pipeline, too. But if YOU want to present, send a PR to the </a:t>
            </a:r>
            <a:r>
              <a:rPr lang="en-US" sz="2200" b="0" i="0" u="none" strike="noStrike" cap="none" baseline="0" dirty="0" err="1" smtClean="0">
                <a:latin typeface="Helvetica Neue"/>
                <a:ea typeface="Helvetica Neue"/>
                <a:cs typeface="Helvetica Neue"/>
                <a:sym typeface="Helvetica Neue"/>
              </a:rPr>
              <a:t>github</a:t>
            </a:r>
            <a:r>
              <a:rPr lang="en-US" sz="2200" b="0" i="0" u="none" strike="noStrike" cap="none" baseline="0" dirty="0" smtClean="0">
                <a:latin typeface="Helvetica Neue"/>
                <a:ea typeface="Helvetica Neue"/>
                <a:cs typeface="Helvetica Neue"/>
                <a:sym typeface="Helvetica Neue"/>
              </a:rPr>
              <a:t> repo</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7382" y="375046"/>
            <a:ext cx="14630400"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898743" y="2196703"/>
            <a:ext cx="12560320" cy="5304235"/>
          </a:xfrm>
          <a:prstGeom prst="rect">
            <a:avLst/>
          </a:prstGeom>
          <a:noFill/>
          <a:ln>
            <a:noFill/>
          </a:ln>
        </p:spPr>
        <p:txBody>
          <a:bodyPr lIns="54855" tIns="54855" rIns="54855" bIns="54855" anchor="ctr"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5"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2900362" y="5368528"/>
            <a:ext cx="8829676" cy="396478"/>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929292"/>
              </a:buClr>
              <a:buFont typeface="Arial"/>
              <a:buNone/>
              <a:defRPr sz="1700" b="0" i="0" u="none" strike="noStrike" cap="none">
                <a:solidFill>
                  <a:srgbClr val="929292"/>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2900362" y="3600212"/>
            <a:ext cx="8829676" cy="579120"/>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3100" b="0" i="0" u="none" strike="noStrike" cap="none">
                <a:solidFill>
                  <a:srgbClr val="000000"/>
                </a:solidFill>
                <a:latin typeface="Helvetica Neue"/>
                <a:ea typeface="Helvetica Neue"/>
                <a:cs typeface="Helvetica Neue"/>
                <a:sym typeface="Helvetica Neue"/>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2262" y="610790"/>
            <a:ext cx="14705827"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20895" y="375046"/>
            <a:ext cx="14630400"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900362" y="1382315"/>
            <a:ext cx="8829676" cy="2786063"/>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2900362" y="4243387"/>
            <a:ext cx="8829676" cy="953690"/>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3184327" y="535781"/>
            <a:ext cx="8251031" cy="4993481"/>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2900362" y="5668565"/>
            <a:ext cx="8829676" cy="1200150"/>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2900362" y="6911577"/>
            <a:ext cx="8829676" cy="953692"/>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7161489" y="7800975"/>
            <a:ext cx="296708" cy="306704"/>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900362" y="2721768"/>
            <a:ext cx="8829676" cy="2786063"/>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7497366" y="535781"/>
            <a:ext cx="4500562" cy="6943725"/>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2632472" y="535780"/>
            <a:ext cx="4500562" cy="3364706"/>
          </a:xfrm>
          <a:prstGeom prst="rect">
            <a:avLst/>
          </a:prstGeom>
          <a:noFill/>
          <a:ln>
            <a:noFill/>
          </a:ln>
        </p:spPr>
        <p:txBody>
          <a:bodyPr lIns="54855" tIns="54855" rIns="54855" bIns="54855" anchor="b" anchorCtr="0"/>
          <a:lstStyle>
            <a:lvl1pPr marL="0" marR="0" lvl="0" indent="0" algn="ctr" rtl="0">
              <a:lnSpc>
                <a:spcPct val="100000"/>
              </a:lnSpc>
              <a:spcBef>
                <a:spcPts val="0"/>
              </a:spcBef>
              <a:spcAft>
                <a:spcPts val="0"/>
              </a:spcAft>
              <a:buClr>
                <a:srgbClr val="000000"/>
              </a:buClr>
              <a:buFont typeface="Helvetica Neue"/>
              <a:buNone/>
              <a:defRPr sz="50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2632472" y="4018359"/>
            <a:ext cx="4500562" cy="3461147"/>
          </a:xfrm>
          <a:prstGeom prst="rect">
            <a:avLst/>
          </a:prstGeom>
          <a:noFill/>
          <a:ln>
            <a:noFill/>
          </a:ln>
        </p:spPr>
        <p:txBody>
          <a:bodyPr lIns="54855" tIns="54855" rIns="54855" bIns="54855" anchor="t" anchorCtr="0"/>
          <a:lstStyle>
            <a:lvl1pPr marL="0" marR="0" lvl="0" indent="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2pPr>
            <a:lvl3pPr marL="0" marR="0" lvl="2" indent="27432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3pPr>
            <a:lvl4pPr marL="0" marR="0" lvl="3" indent="41148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4pPr>
            <a:lvl5pPr marL="0" marR="0" lvl="4" indent="548640" algn="ctr" rtl="0">
              <a:lnSpc>
                <a:spcPct val="100000"/>
              </a:lnSpc>
              <a:spcBef>
                <a:spcPts val="0"/>
              </a:spcBef>
              <a:spcAft>
                <a:spcPts val="0"/>
              </a:spcAft>
              <a:buClr>
                <a:srgbClr val="000000"/>
              </a:buClr>
              <a:buFont typeface="Helvetica Neue"/>
              <a:buNone/>
              <a:defRPr sz="26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7497366" y="2196703"/>
            <a:ext cx="4500562" cy="5304235"/>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2632472" y="375046"/>
            <a:ext cx="9365456" cy="1821656"/>
          </a:xfrm>
          <a:prstGeom prst="rect">
            <a:avLst/>
          </a:prstGeom>
          <a:noFill/>
          <a:ln>
            <a:noFill/>
          </a:ln>
        </p:spPr>
        <p:txBody>
          <a:bodyPr lIns="54855" tIns="54855" rIns="54855" bIns="54855" anchor="ctr" anchorCtr="0"/>
          <a:lstStyle>
            <a:lvl1pPr marL="0" marR="0" lvl="0" indent="0" algn="ctr" rtl="0">
              <a:lnSpc>
                <a:spcPct val="100000"/>
              </a:lnSpc>
              <a:spcBef>
                <a:spcPts val="0"/>
              </a:spcBef>
              <a:spcAft>
                <a:spcPts val="0"/>
              </a:spcAft>
              <a:buClr>
                <a:srgbClr val="000000"/>
              </a:buClr>
              <a:buFont typeface="Helvetica Neue"/>
              <a:buNone/>
              <a:defRPr sz="6700" b="0" i="0" u="none" strike="noStrike" cap="none">
                <a:solidFill>
                  <a:srgbClr val="000000"/>
                </a:solidFill>
                <a:latin typeface="Helvetica Neue"/>
                <a:ea typeface="Helvetica Neue"/>
                <a:cs typeface="Helvetica Neue"/>
                <a:sym typeface="Helvetica Neue"/>
              </a:defRPr>
            </a:lvl1pPr>
            <a:lvl2pPr marL="0" marR="0" lvl="1" indent="1371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2pPr>
            <a:lvl3pPr marL="0" marR="0" lvl="2" indent="2743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3pPr>
            <a:lvl4pPr marL="0" marR="0" lvl="3" indent="4114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4pPr>
            <a:lvl5pPr marL="0" marR="0" lvl="4" indent="54864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5pPr>
            <a:lvl6pPr marL="0" marR="0" lvl="5" indent="68580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6pPr>
            <a:lvl7pPr marL="0" marR="0" lvl="6" indent="82296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7pPr>
            <a:lvl8pPr marL="0" marR="0" lvl="7" indent="96012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8pPr>
            <a:lvl9pPr marL="0" marR="0" lvl="8" indent="1097280" algn="ctr" rtl="0">
              <a:lnSpc>
                <a:spcPct val="100000"/>
              </a:lnSpc>
              <a:spcBef>
                <a:spcPts val="0"/>
              </a:spcBef>
              <a:spcAft>
                <a:spcPts val="0"/>
              </a:spcAft>
              <a:buClr>
                <a:srgbClr val="FFFFFF"/>
              </a:buClr>
              <a:buFont typeface="Arial"/>
              <a:buNone/>
              <a:defRPr sz="67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2632472" y="2196703"/>
            <a:ext cx="4500562" cy="5304235"/>
          </a:xfrm>
          <a:prstGeom prst="rect">
            <a:avLst/>
          </a:prstGeom>
          <a:noFill/>
          <a:ln>
            <a:noFill/>
          </a:ln>
        </p:spPr>
        <p:txBody>
          <a:bodyPr lIns="54855" tIns="54855" rIns="54855" bIns="54855" anchor="ctr" anchorCtr="0"/>
          <a:lstStyle>
            <a:lvl1pPr marL="279218" marR="0" lvl="0"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484958" marR="0" lvl="1"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690698" marR="0" lvl="2"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896438" marR="0" lvl="3"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102178" marR="0" lvl="4" indent="-170633" algn="l" rtl="0">
              <a:lnSpc>
                <a:spcPct val="100000"/>
              </a:lnSpc>
              <a:spcBef>
                <a:spcPts val="2700"/>
              </a:spcBef>
              <a:spcAft>
                <a:spcPts val="0"/>
              </a:spcAft>
              <a:buClr>
                <a:srgbClr val="000000"/>
              </a:buClr>
              <a:buSzPct val="750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2632472" y="1071562"/>
            <a:ext cx="9365456" cy="6086475"/>
          </a:xfrm>
          <a:prstGeom prst="rect">
            <a:avLst/>
          </a:prstGeom>
          <a:noFill/>
          <a:ln>
            <a:noFill/>
          </a:ln>
        </p:spPr>
        <p:txBody>
          <a:bodyPr lIns="54855" tIns="54855" rIns="54855" bIns="54855" anchor="ctr" anchorCtr="0"/>
          <a:lstStyle>
            <a:lvl1pPr marL="370417" marR="0" lvl="0" indent="-227542"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1pPr>
            <a:lvl2pPr marL="637117" marR="0" lvl="1"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2pPr>
            <a:lvl3pPr marL="903817" marR="0" lvl="2"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3pPr>
            <a:lvl4pPr marL="1170517" marR="0" lvl="3"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4pPr>
            <a:lvl5pPr marL="1437217" marR="0" lvl="4" indent="-227541" algn="l" rtl="0">
              <a:lnSpc>
                <a:spcPct val="100000"/>
              </a:lnSpc>
              <a:spcBef>
                <a:spcPts val="3540"/>
              </a:spcBef>
              <a:spcAft>
                <a:spcPts val="0"/>
              </a:spcAft>
              <a:buClr>
                <a:srgbClr val="000000"/>
              </a:buClr>
              <a:buSzPct val="75000"/>
              <a:buFont typeface="Helvetica Neue"/>
              <a:buChar char="•"/>
              <a:defRPr sz="3000" b="0" i="0" u="none" strike="noStrike" cap="none">
                <a:solidFill>
                  <a:srgbClr val="000000"/>
                </a:solidFill>
                <a:latin typeface="Helvetica Neue"/>
                <a:ea typeface="Helvetica Neue"/>
                <a:cs typeface="Helvetica Neue"/>
                <a:sym typeface="Helvetica Neue"/>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4"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7497366" y="4296966"/>
            <a:ext cx="4500562" cy="3182540"/>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7502612" y="750093"/>
            <a:ext cx="4500563" cy="3182540"/>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2632472" y="750093"/>
            <a:ext cx="4500562" cy="6729412"/>
          </a:xfrm>
          <a:prstGeom prst="rect">
            <a:avLst/>
          </a:prstGeom>
          <a:noFill/>
          <a:ln>
            <a:noFill/>
          </a:ln>
        </p:spPr>
        <p:txBody>
          <a:bodyPr lIns="54855" tIns="54855" rIns="54855" bIns="54855" anchor="t" anchorCtr="0"/>
          <a:lstStyle>
            <a:lvl1pPr marL="370417" marR="0" lvl="0"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1pPr>
            <a:lvl2pPr marL="637117" marR="0" lvl="1"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2pPr>
            <a:lvl3pPr marL="903817" marR="0" lvl="2"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3pPr>
            <a:lvl4pPr marL="1170517" marR="0" lvl="3"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4pPr>
            <a:lvl5pPr marL="1437217" marR="0" lvl="4"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5pPr>
            <a:lvl6pPr marL="1703917" marR="0" lvl="5" indent="-227541"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6pPr>
            <a:lvl7pPr marL="1970617" marR="0" lvl="6"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7pPr>
            <a:lvl8pPr marL="2237317" marR="0" lvl="7"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8pPr>
            <a:lvl9pPr marL="2504017" marR="0" lvl="8" indent="-227542" algn="l" rtl="0">
              <a:lnSpc>
                <a:spcPct val="100000"/>
              </a:lnSpc>
              <a:spcBef>
                <a:spcPts val="3540"/>
              </a:spcBef>
              <a:spcAft>
                <a:spcPts val="0"/>
              </a:spcAft>
              <a:buClr>
                <a:srgbClr val="000000"/>
              </a:buClr>
              <a:buSzPct val="75000"/>
              <a:buFont typeface="Arial"/>
              <a:buChar char="•"/>
              <a:defRPr sz="3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
        <p:nvSpPr>
          <p:cNvPr id="6" name="Shape 6"/>
          <p:cNvSpPr/>
          <p:nvPr userDrawn="1"/>
        </p:nvSpPr>
        <p:spPr>
          <a:xfrm>
            <a:off x="-33992" y="610790"/>
            <a:ext cx="14698385" cy="1350169"/>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42855" tIns="42855" rIns="42855" bIns="4285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9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898743" y="2196703"/>
            <a:ext cx="12560320" cy="5304235"/>
          </a:xfrm>
          <a:prstGeom prst="rect">
            <a:avLst/>
          </a:prstGeom>
          <a:noFill/>
          <a:ln>
            <a:noFill/>
          </a:ln>
        </p:spPr>
        <p:txBody>
          <a:bodyPr lIns="54855" tIns="54855" rIns="54855" bIns="5485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1742460" y="7463552"/>
            <a:ext cx="3056913" cy="375285"/>
          </a:xfrm>
          <a:prstGeom prst="rect">
            <a:avLst/>
          </a:prstGeom>
          <a:noFill/>
          <a:ln>
            <a:noFill/>
          </a:ln>
        </p:spPr>
        <p:txBody>
          <a:bodyPr lIns="42855" tIns="42855" rIns="42855" bIns="4285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1700" b="0" i="0" u="none" strike="noStrike" cap="none" dirty="0" err="1">
                <a:solidFill>
                  <a:srgbClr val="929292"/>
                </a:solidFill>
                <a:latin typeface="Arial"/>
                <a:ea typeface="Arial"/>
                <a:cs typeface="Arial"/>
                <a:sym typeface="Arial"/>
              </a:rPr>
              <a:t>DevOpsDC</a:t>
            </a:r>
            <a:r>
              <a:rPr lang="en-US" sz="1700" b="0" i="0" u="none" strike="noStrike" cap="none" dirty="0">
                <a:solidFill>
                  <a:srgbClr val="929292"/>
                </a:solidFill>
                <a:latin typeface="Arial"/>
                <a:ea typeface="Arial"/>
                <a:cs typeface="Arial"/>
                <a:sym typeface="Arial"/>
              </a:rPr>
              <a:t> </a:t>
            </a:r>
            <a:r>
              <a:rPr lang="mr-IN" sz="1700" b="0" i="0" u="none" strike="noStrike" cap="none" dirty="0" smtClean="0">
                <a:solidFill>
                  <a:srgbClr val="929292"/>
                </a:solidFill>
                <a:latin typeface="Arial"/>
                <a:ea typeface="Arial"/>
                <a:cs typeface="Arial"/>
                <a:sym typeface="Arial"/>
              </a:rPr>
              <a:t>–</a:t>
            </a:r>
            <a:r>
              <a:rPr lang="en-US" sz="1700" b="0" i="0" u="none" strike="noStrike" cap="none" dirty="0" smtClean="0">
                <a:solidFill>
                  <a:srgbClr val="929292"/>
                </a:solidFill>
                <a:latin typeface="Arial"/>
                <a:ea typeface="Arial"/>
                <a:cs typeface="Arial"/>
                <a:sym typeface="Arial"/>
              </a:rPr>
              <a:t> </a:t>
            </a:r>
            <a:r>
              <a:rPr lang="en-US" sz="1700" b="0" i="0" u="none" strike="noStrike" cap="none" dirty="0" smtClean="0">
                <a:solidFill>
                  <a:srgbClr val="929292"/>
                </a:solidFill>
                <a:latin typeface="Arial"/>
                <a:ea typeface="Arial"/>
                <a:cs typeface="Arial"/>
                <a:sym typeface="Arial"/>
              </a:rPr>
              <a:t>January </a:t>
            </a:r>
            <a:r>
              <a:rPr lang="en-US" sz="1700" b="0" i="0" u="none" strike="noStrike" cap="none" baseline="0" dirty="0" smtClean="0">
                <a:solidFill>
                  <a:srgbClr val="929292"/>
                </a:solidFill>
                <a:latin typeface="Arial"/>
                <a:ea typeface="Arial"/>
                <a:cs typeface="Arial"/>
                <a:sym typeface="Arial"/>
              </a:rPr>
              <a:t>2017</a:t>
            </a:r>
            <a:endParaRPr lang="en-US" sz="17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2">
            <a:alphaModFix/>
          </a:blip>
          <a:srcRect/>
          <a:stretch/>
        </p:blipFill>
        <p:spPr>
          <a:xfrm>
            <a:off x="10972554" y="7406911"/>
            <a:ext cx="488566" cy="488566"/>
          </a:xfrm>
          <a:prstGeom prst="rect">
            <a:avLst/>
          </a:prstGeom>
          <a:noFill/>
          <a:ln>
            <a:noFill/>
          </a:ln>
        </p:spPr>
      </p:pic>
      <p:sp>
        <p:nvSpPr>
          <p:cNvPr id="11" name="Shape 11"/>
          <p:cNvSpPr/>
          <p:nvPr/>
        </p:nvSpPr>
        <p:spPr>
          <a:xfrm>
            <a:off x="11400724" y="7463550"/>
            <a:ext cx="2058300" cy="375300"/>
          </a:xfrm>
          <a:prstGeom prst="rect">
            <a:avLst/>
          </a:prstGeom>
          <a:noFill/>
          <a:ln>
            <a:noFill/>
          </a:ln>
        </p:spPr>
        <p:txBody>
          <a:bodyPr lIns="42855" tIns="42855" rIns="42855" bIns="4285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17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7161489" y="7806332"/>
            <a:ext cx="296708" cy="306706"/>
          </a:xfrm>
          <a:prstGeom prst="rect">
            <a:avLst/>
          </a:prstGeom>
          <a:noFill/>
          <a:ln>
            <a:noFill/>
          </a:ln>
        </p:spPr>
        <p:txBody>
          <a:bodyPr lIns="42855" tIns="42855" rIns="42855" bIns="42855" anchor="t" anchorCtr="0">
            <a:noAutofit/>
          </a:bodyPr>
          <a:lstStyle/>
          <a:p>
            <a:pPr algn="ctr">
              <a:buClr>
                <a:srgbClr val="000000"/>
              </a:buClr>
              <a:buSzPct val="25000"/>
            </a:pPr>
            <a:fld id="{00000000-1234-1234-1234-123412341234}" type="slidenum">
              <a:rPr lang="en-US" sz="1400" smtClean="0">
                <a:latin typeface="Helvetica Neue"/>
                <a:ea typeface="Helvetica Neue"/>
                <a:cs typeface="Helvetica Neue"/>
                <a:sym typeface="Helvetica Neue"/>
              </a:rPr>
              <a:pPr algn="ctr">
                <a:buClr>
                  <a:srgbClr val="000000"/>
                </a:buClr>
                <a:buSzPct val="25000"/>
              </a:pPr>
              <a:t>‹#›</a:t>
            </a:fld>
            <a:endParaRPr lang="en-US" sz="1400">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382" y="375046"/>
            <a:ext cx="14630400" cy="1821656"/>
          </a:xfrm>
          <a:prstGeom prst="rect">
            <a:avLst/>
          </a:prstGeom>
          <a:noFill/>
          <a:ln>
            <a:noFill/>
          </a:ln>
        </p:spPr>
        <p:txBody>
          <a:bodyPr lIns="42855" tIns="42855" rIns="42855" bIns="42855" anchor="ctr" anchorCtr="0">
            <a:noAutofit/>
          </a:bodyPr>
          <a:lstStyle/>
          <a:p>
            <a:pPr>
              <a:buSzPct val="25000"/>
            </a:pPr>
            <a:r>
              <a:rPr lang="en-US" dirty="0"/>
              <a:t>Welcome to </a:t>
            </a:r>
            <a:r>
              <a:rPr lang="en-US" dirty="0" err="1"/>
              <a:t>DevOpsDC</a:t>
            </a:r>
            <a:r>
              <a:rPr lang="en-US" dirty="0"/>
              <a:t>!</a:t>
            </a:r>
          </a:p>
        </p:txBody>
      </p:sp>
      <p:sp>
        <p:nvSpPr>
          <p:cNvPr id="71" name="Shape 71"/>
          <p:cNvSpPr txBox="1">
            <a:spLocks noGrp="1"/>
          </p:cNvSpPr>
          <p:nvPr>
            <p:ph type="body" idx="1"/>
          </p:nvPr>
        </p:nvSpPr>
        <p:spPr>
          <a:xfrm>
            <a:off x="896775" y="2204325"/>
            <a:ext cx="12482522" cy="4990393"/>
          </a:xfrm>
          <a:prstGeom prst="rect">
            <a:avLst/>
          </a:prstGeom>
          <a:noFill/>
          <a:ln>
            <a:noFill/>
          </a:ln>
        </p:spPr>
        <p:txBody>
          <a:bodyPr lIns="42855" tIns="42855" rIns="42855" bIns="42855" anchor="ctr" anchorCtr="0">
            <a:normAutofit fontScale="55000" lnSpcReduction="20000"/>
          </a:bodyPr>
          <a:lstStyle/>
          <a:p>
            <a:pPr marL="329671" indent="-329671">
              <a:spcBef>
                <a:spcPts val="0"/>
              </a:spcBef>
              <a:buSzPct val="74166"/>
            </a:pPr>
            <a:r>
              <a:rPr lang="en-US" sz="4800" dirty="0">
                <a:latin typeface="Gill Sans"/>
                <a:cs typeface="Gill Sans"/>
              </a:rPr>
              <a:t>6:30 - 7:00: Meet, greet, and eat!</a:t>
            </a:r>
          </a:p>
          <a:p>
            <a:pPr marL="329671" indent="-329671">
              <a:spcBef>
                <a:spcPts val="3120"/>
              </a:spcBef>
              <a:buSzPct val="74166"/>
            </a:pPr>
            <a:r>
              <a:rPr lang="en-US" sz="4800" dirty="0">
                <a:latin typeface="Gill Sans"/>
                <a:cs typeface="Gill Sans"/>
              </a:rPr>
              <a:t>7:00 - 7:15: Intros and Announcements</a:t>
            </a:r>
          </a:p>
          <a:p>
            <a:pPr marL="329671" indent="-329671">
              <a:spcBef>
                <a:spcPts val="3120"/>
              </a:spcBef>
              <a:buSzPct val="74166"/>
            </a:pPr>
            <a:r>
              <a:rPr lang="en-US" sz="4800" dirty="0">
                <a:latin typeface="Gill Sans"/>
                <a:cs typeface="Gill Sans"/>
              </a:rPr>
              <a:t>7:15 - 8:45: Presentations</a:t>
            </a:r>
          </a:p>
          <a:p>
            <a:pPr marL="567034" lvl="1" indent="-330814">
              <a:spcBef>
                <a:spcPts val="3120"/>
              </a:spcBef>
              <a:buSzPct val="74166"/>
            </a:pPr>
            <a:r>
              <a:rPr lang="en-US" sz="4800" dirty="0" smtClean="0">
                <a:latin typeface="Gill Sans"/>
                <a:cs typeface="Gill Sans"/>
              </a:rPr>
              <a:t>Fearless Deployment </a:t>
            </a:r>
            <a:r>
              <a:rPr lang="mr-IN" sz="4800" dirty="0" smtClean="0">
                <a:latin typeface="Gill Sans"/>
                <a:cs typeface="Gill Sans"/>
              </a:rPr>
              <a:t>–</a:t>
            </a:r>
            <a:r>
              <a:rPr lang="en-US" sz="4800" dirty="0" smtClean="0">
                <a:latin typeface="Gill Sans"/>
                <a:cs typeface="Gill Sans"/>
              </a:rPr>
              <a:t> </a:t>
            </a:r>
            <a:r>
              <a:rPr lang="en-US" sz="4800" dirty="0" err="1" smtClean="0">
                <a:latin typeface="Gill Sans"/>
                <a:cs typeface="Gill Sans"/>
              </a:rPr>
              <a:t>Ric</a:t>
            </a:r>
            <a:r>
              <a:rPr lang="en-US" sz="4800" dirty="0" smtClean="0">
                <a:latin typeface="Gill Sans"/>
                <a:cs typeface="Gill Sans"/>
              </a:rPr>
              <a:t> Lister</a:t>
            </a:r>
          </a:p>
          <a:p>
            <a:pPr marL="567034" lvl="1" indent="-330814">
              <a:spcBef>
                <a:spcPts val="3120"/>
              </a:spcBef>
              <a:buSzPct val="74166"/>
            </a:pPr>
            <a:r>
              <a:rPr lang="en-US" sz="4800" dirty="0" smtClean="0">
                <a:latin typeface="Gill Sans"/>
                <a:cs typeface="Gill Sans"/>
              </a:rPr>
              <a:t>Pipeline Game - Nancy Stetson</a:t>
            </a:r>
            <a:endParaRPr lang="en-US" sz="4800" dirty="0">
              <a:latin typeface="Gill Sans"/>
              <a:cs typeface="Gill Sans"/>
            </a:endParaRPr>
          </a:p>
          <a:p>
            <a:pPr marL="567034" lvl="1" indent="-373199">
              <a:spcBef>
                <a:spcPts val="3120"/>
              </a:spcBef>
              <a:buSzPct val="98888"/>
            </a:pPr>
            <a:r>
              <a:rPr lang="en-US" sz="4800" dirty="0" smtClean="0">
                <a:latin typeface="Gill Sans"/>
                <a:cs typeface="Gill Sans"/>
              </a:rPr>
              <a:t>Everything is </a:t>
            </a:r>
            <a:r>
              <a:rPr lang="en-US" sz="4800" dirty="0" err="1" smtClean="0">
                <a:latin typeface="Gill Sans"/>
                <a:cs typeface="Gill Sans"/>
              </a:rPr>
              <a:t>DevOps</a:t>
            </a:r>
            <a:r>
              <a:rPr lang="en-US" sz="4800" dirty="0" smtClean="0">
                <a:latin typeface="Gill Sans"/>
                <a:cs typeface="Gill Sans"/>
              </a:rPr>
              <a:t> </a:t>
            </a:r>
            <a:r>
              <a:rPr lang="mr-IN" sz="4800" dirty="0" smtClean="0">
                <a:latin typeface="Gill Sans"/>
                <a:cs typeface="Gill Sans"/>
              </a:rPr>
              <a:t>–</a:t>
            </a:r>
            <a:r>
              <a:rPr lang="en-US" sz="4800" dirty="0" smtClean="0">
                <a:latin typeface="Gill Sans"/>
                <a:cs typeface="Gill Sans"/>
              </a:rPr>
              <a:t> Mark </a:t>
            </a:r>
            <a:r>
              <a:rPr lang="en-US" sz="4800" dirty="0" err="1" smtClean="0">
                <a:latin typeface="Gill Sans"/>
                <a:cs typeface="Gill Sans"/>
              </a:rPr>
              <a:t>Cornick</a:t>
            </a:r>
            <a:endParaRPr lang="en-US" sz="4800" dirty="0">
              <a:latin typeface="Gill Sans"/>
              <a:cs typeface="Gill Sans"/>
            </a:endParaRPr>
          </a:p>
          <a:p>
            <a:pPr marL="329671" indent="-329671">
              <a:spcBef>
                <a:spcPts val="3120"/>
              </a:spcBef>
              <a:buSzPct val="74166"/>
            </a:pPr>
            <a:r>
              <a:rPr lang="en-US" sz="4800" dirty="0">
                <a:latin typeface="Gill Sans"/>
                <a:cs typeface="Gill Sans"/>
              </a:rPr>
              <a:t>8:45 - 9:00: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5243" y="342900"/>
            <a:ext cx="9365456" cy="1821656"/>
          </a:xfrm>
          <a:prstGeom prst="rect">
            <a:avLst/>
          </a:prstGeom>
          <a:noFill/>
          <a:ln>
            <a:noFill/>
          </a:ln>
        </p:spPr>
        <p:txBody>
          <a:bodyPr lIns="42855" tIns="42855" rIns="42855" bIns="42855" anchor="ctr" anchorCtr="0">
            <a:noAutofit/>
          </a:bodyPr>
          <a:lstStyle/>
          <a:p>
            <a:pPr>
              <a:buSzPct val="25000"/>
            </a:pPr>
            <a:r>
              <a:rPr lang="en-US"/>
              <a:t>Now it's your turn…</a:t>
            </a:r>
          </a:p>
        </p:txBody>
      </p:sp>
      <p:sp>
        <p:nvSpPr>
          <p:cNvPr id="155" name="Shape 155"/>
          <p:cNvSpPr txBox="1">
            <a:spLocks noGrp="1"/>
          </p:cNvSpPr>
          <p:nvPr>
            <p:ph type="body" idx="1"/>
          </p:nvPr>
        </p:nvSpPr>
        <p:spPr>
          <a:xfrm>
            <a:off x="898743" y="2196703"/>
            <a:ext cx="12560320" cy="5304235"/>
          </a:xfrm>
          <a:prstGeom prst="rect">
            <a:avLst/>
          </a:prstGeom>
          <a:noFill/>
          <a:ln>
            <a:noFill/>
          </a:ln>
        </p:spPr>
        <p:txBody>
          <a:bodyPr lIns="42855" tIns="42855" rIns="42855" bIns="42855" anchor="ctr" anchorCtr="0">
            <a:normAutofit lnSpcReduction="10000"/>
          </a:bodyPr>
          <a:lstStyle/>
          <a:p>
            <a:pPr indent="-370417">
              <a:spcBef>
                <a:spcPts val="0"/>
              </a:spcBef>
            </a:pPr>
            <a:r>
              <a:rPr lang="en-US" sz="4800" dirty="0">
                <a:latin typeface="Gill Sans"/>
                <a:cs typeface="Gill Sans"/>
              </a:rPr>
              <a:t>Hiring?</a:t>
            </a:r>
          </a:p>
          <a:p>
            <a:pPr indent="-370417"/>
            <a:r>
              <a:rPr lang="en-US" sz="4800" dirty="0">
                <a:latin typeface="Gill Sans"/>
                <a:cs typeface="Gill Sans"/>
              </a:rPr>
              <a:t>Looking for work?</a:t>
            </a:r>
          </a:p>
          <a:p>
            <a:pPr indent="-370417"/>
            <a:r>
              <a:rPr lang="en-US" sz="4800" dirty="0">
                <a:latin typeface="Gill Sans"/>
                <a:cs typeface="Gill Sans"/>
              </a:rPr>
              <a:t>Attending or speaking at a conference?</a:t>
            </a:r>
          </a:p>
          <a:p>
            <a:pPr indent="-370417"/>
            <a:r>
              <a:rPr lang="en-US" sz="4800" dirty="0">
                <a:latin typeface="Gill Sans"/>
                <a:cs typeface="Gill Sans"/>
              </a:rPr>
              <a:t>Something we all should know?</a:t>
            </a:r>
          </a:p>
          <a:p>
            <a:pPr indent="-370417"/>
            <a:r>
              <a:rPr lang="en-US" sz="4800" dirty="0">
                <a:latin typeface="Gill Sans"/>
                <a:cs typeface="Gill Sans"/>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Sponsors</a:t>
            </a:r>
          </a:p>
        </p:txBody>
      </p:sp>
      <p:grpSp>
        <p:nvGrpSpPr>
          <p:cNvPr id="6" name="Group 5"/>
          <p:cNvGrpSpPr/>
          <p:nvPr/>
        </p:nvGrpSpPr>
        <p:grpSpPr>
          <a:xfrm>
            <a:off x="4046496" y="2261392"/>
            <a:ext cx="6537408" cy="4611565"/>
            <a:chOff x="4119301" y="2196702"/>
            <a:chExt cx="6537408" cy="4611565"/>
          </a:xfrm>
        </p:grpSpPr>
        <p:pic>
          <p:nvPicPr>
            <p:cNvPr id="8" name="Shape 77"/>
            <p:cNvPicPr preferRelativeResize="0"/>
            <p:nvPr/>
          </p:nvPicPr>
          <p:blipFill rotWithShape="1">
            <a:blip r:embed="rId3">
              <a:alphaModFix/>
            </a:blip>
            <a:srcRect/>
            <a:stretch/>
          </p:blipFill>
          <p:spPr>
            <a:xfrm>
              <a:off x="4846320" y="2196702"/>
              <a:ext cx="4937760" cy="2026921"/>
            </a:xfrm>
            <a:prstGeom prst="rect">
              <a:avLst/>
            </a:prstGeom>
            <a:noFill/>
            <a:ln>
              <a:noFill/>
            </a:ln>
          </p:spPr>
        </p:pic>
        <p:pic>
          <p:nvPicPr>
            <p:cNvPr id="2" name="Picture 1" descr="Screen Shot 2016-03-18 at 3.51.26 PM (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932" y="4781346"/>
              <a:ext cx="2779777" cy="2026921"/>
            </a:xfrm>
            <a:prstGeom prst="rect">
              <a:avLst/>
            </a:prstGeom>
          </p:spPr>
        </p:pic>
        <p:pic>
          <p:nvPicPr>
            <p:cNvPr id="5" name="Picture 4" descr="Fugue_Logo_White_Backgroun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9301" y="4773580"/>
              <a:ext cx="3548873" cy="203468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Code of Conduct</a:t>
            </a:r>
          </a:p>
        </p:txBody>
      </p:sp>
      <p:sp>
        <p:nvSpPr>
          <p:cNvPr id="84" name="Shape 84"/>
          <p:cNvSpPr/>
          <p:nvPr/>
        </p:nvSpPr>
        <p:spPr>
          <a:xfrm>
            <a:off x="849945" y="2196702"/>
            <a:ext cx="12910361" cy="5129895"/>
          </a:xfrm>
          <a:prstGeom prst="rect">
            <a:avLst/>
          </a:prstGeom>
          <a:noFill/>
          <a:ln>
            <a:noFill/>
          </a:ln>
        </p:spPr>
        <p:txBody>
          <a:bodyPr lIns="42855" tIns="42855" rIns="42855" bIns="42855" anchor="t" anchorCtr="0">
            <a:noAutofit/>
          </a:bodyPr>
          <a:lstStyle/>
          <a:p>
            <a:pPr algn="ctr">
              <a:buClr>
                <a:srgbClr val="000000"/>
              </a:buClr>
              <a:buSzPct val="25000"/>
            </a:pPr>
            <a:r>
              <a:rPr lang="en-US" sz="3000" u="sng" dirty="0">
                <a:solidFill>
                  <a:schemeClr val="hlink"/>
                </a:solidFill>
                <a:latin typeface="Gill Sans"/>
                <a:cs typeface="Gill Sans"/>
                <a:hlinkClick r:id="rId3"/>
              </a:rPr>
              <a:t>http://www.meetup.com/DevOpsDC/pages/Code_of_Conduct/</a:t>
            </a:r>
          </a:p>
          <a:p>
            <a:pPr algn="ctr">
              <a:buClr>
                <a:srgbClr val="000000"/>
              </a:buClr>
            </a:pPr>
            <a:endParaRPr sz="3000" u="sng" dirty="0">
              <a:solidFill>
                <a:schemeClr val="hlink"/>
              </a:solidFill>
              <a:latin typeface="Gill Sans"/>
              <a:cs typeface="Gill Sans"/>
              <a:hlinkClick r:id="rId3"/>
            </a:endParaRPr>
          </a:p>
          <a:p>
            <a:pPr>
              <a:buClr>
                <a:srgbClr val="000000"/>
              </a:buClr>
              <a:buSzPct val="25000"/>
            </a:pPr>
            <a:r>
              <a:rPr lang="en-US" sz="3000" dirty="0">
                <a:latin typeface="Gill Sans"/>
                <a:cs typeface="Gill Sans"/>
              </a:rPr>
              <a:t>We value the participation of each member of the community and want all attendees to have an enjoyable and fulfilling experience. Accordingly, all attendees are expected to show respect and courtesy to other attendees throughout all </a:t>
            </a:r>
            <a:r>
              <a:rPr lang="en-US" sz="3000" dirty="0" err="1">
                <a:latin typeface="Gill Sans"/>
                <a:cs typeface="Gill Sans"/>
              </a:rPr>
              <a:t>Meetup</a:t>
            </a:r>
            <a:r>
              <a:rPr lang="en-US" sz="3000" dirty="0">
                <a:latin typeface="Gill Sans"/>
                <a:cs typeface="Gill Sans"/>
              </a:rPr>
              <a:t> events.</a:t>
            </a:r>
          </a:p>
          <a:p>
            <a:pPr>
              <a:buClr>
                <a:srgbClr val="000000"/>
              </a:buClr>
            </a:pPr>
            <a:endParaRPr sz="3000" dirty="0">
              <a:latin typeface="Gill Sans"/>
              <a:cs typeface="Gill Sans"/>
            </a:endParaRPr>
          </a:p>
          <a:p>
            <a:pPr>
              <a:buClr>
                <a:srgbClr val="000000"/>
              </a:buClr>
              <a:buSzPct val="25000"/>
            </a:pPr>
            <a:r>
              <a:rPr lang="en-US" sz="3000" dirty="0">
                <a:latin typeface="Gill Sans"/>
                <a:cs typeface="Gill Sans"/>
              </a:rPr>
              <a:t>To make clear what is expected, all delegates/attendees, speakers, exhibitors, organizers, and volunteers at any </a:t>
            </a:r>
            <a:r>
              <a:rPr lang="en-US" sz="3000" dirty="0" err="1">
                <a:latin typeface="Gill Sans"/>
                <a:cs typeface="Gill Sans"/>
              </a:rPr>
              <a:t>DevOpsDC</a:t>
            </a:r>
            <a:r>
              <a:rPr lang="en-US" sz="3000" dirty="0">
                <a:latin typeface="Gill Sans"/>
                <a:cs typeface="Gill Sans"/>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Do you even tweet?</a:t>
            </a:r>
          </a:p>
        </p:txBody>
      </p:sp>
      <p:pic>
        <p:nvPicPr>
          <p:cNvPr id="90" name="Shape 90"/>
          <p:cNvPicPr preferRelativeResize="0"/>
          <p:nvPr/>
        </p:nvPicPr>
        <p:blipFill rotWithShape="1">
          <a:blip r:embed="rId3">
            <a:alphaModFix/>
          </a:blip>
          <a:srcRect/>
          <a:stretch/>
        </p:blipFill>
        <p:spPr>
          <a:xfrm>
            <a:off x="5198092" y="2267061"/>
            <a:ext cx="4234215" cy="4438381"/>
          </a:xfrm>
          <a:prstGeom prst="rect">
            <a:avLst/>
          </a:prstGeom>
          <a:noFill/>
          <a:ln>
            <a:noFill/>
          </a:ln>
        </p:spPr>
      </p:pic>
      <p:sp>
        <p:nvSpPr>
          <p:cNvPr id="91" name="Shape 91"/>
          <p:cNvSpPr/>
          <p:nvPr/>
        </p:nvSpPr>
        <p:spPr>
          <a:xfrm>
            <a:off x="4796600" y="6982850"/>
            <a:ext cx="5037201" cy="603886"/>
          </a:xfrm>
          <a:prstGeom prst="rect">
            <a:avLst/>
          </a:prstGeom>
          <a:noFill/>
          <a:ln>
            <a:noFill/>
          </a:ln>
        </p:spPr>
        <p:txBody>
          <a:bodyPr lIns="42855" tIns="42855" rIns="42855" bIns="42855" anchor="ctr" anchorCtr="0">
            <a:noAutofit/>
          </a:bodyPr>
          <a:lstStyle/>
          <a:p>
            <a:pPr algn="ctr">
              <a:buClr>
                <a:srgbClr val="000000"/>
              </a:buClr>
              <a:buSzPct val="25000"/>
            </a:pPr>
            <a:r>
              <a:rPr lang="en-US" sz="3000" u="sng" dirty="0">
                <a:solidFill>
                  <a:schemeClr val="hlink"/>
                </a:solidFill>
                <a:latin typeface="Gill Sans"/>
                <a:cs typeface="Gill Sans"/>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Slackin'…</a:t>
            </a:r>
          </a:p>
        </p:txBody>
      </p:sp>
      <p:sp>
        <p:nvSpPr>
          <p:cNvPr id="97" name="Shape 97"/>
          <p:cNvSpPr/>
          <p:nvPr/>
        </p:nvSpPr>
        <p:spPr>
          <a:xfrm>
            <a:off x="4866132" y="2396516"/>
            <a:ext cx="4898137" cy="603886"/>
          </a:xfrm>
          <a:prstGeom prst="rect">
            <a:avLst/>
          </a:prstGeom>
          <a:noFill/>
          <a:ln>
            <a:noFill/>
          </a:ln>
        </p:spPr>
        <p:txBody>
          <a:bodyPr lIns="42855" tIns="42855" rIns="42855" bIns="42855" anchor="ctr" anchorCtr="0">
            <a:noAutofit/>
          </a:bodyPr>
          <a:lstStyle/>
          <a:p>
            <a:pPr algn="ctr">
              <a:buClr>
                <a:srgbClr val="000000"/>
              </a:buClr>
              <a:buSzPct val="25000"/>
            </a:pPr>
            <a:r>
              <a:rPr lang="en-US" sz="3000" u="sng" dirty="0">
                <a:solidFill>
                  <a:schemeClr val="hlink"/>
                </a:solidFill>
                <a:latin typeface="Gill Sans"/>
                <a:cs typeface="Gill Sans"/>
                <a:hlinkClick r:id="rId3"/>
              </a:rPr>
              <a:t>http://</a:t>
            </a:r>
            <a:r>
              <a:rPr lang="en-US" sz="3000" u="sng" dirty="0" smtClean="0">
                <a:solidFill>
                  <a:schemeClr val="hlink"/>
                </a:solidFill>
                <a:latin typeface="Gill Sans"/>
                <a:cs typeface="Gill Sans"/>
                <a:hlinkClick r:id="rId3"/>
              </a:rPr>
              <a:t>www.dctechslack.com</a:t>
            </a:r>
          </a:p>
          <a:p>
            <a:pPr algn="ctr">
              <a:buClr>
                <a:srgbClr val="000000"/>
              </a:buClr>
              <a:buSzPct val="25000"/>
            </a:pPr>
            <a:endParaRPr lang="en-US" sz="3000" u="sng" dirty="0">
              <a:solidFill>
                <a:schemeClr val="hlink"/>
              </a:solidFill>
              <a:latin typeface="Gill Sans"/>
              <a:cs typeface="Gill Sans"/>
              <a:hlinkClick r:id="rId3"/>
            </a:endParaRPr>
          </a:p>
          <a:p>
            <a:pPr algn="ctr">
              <a:buClr>
                <a:srgbClr val="000000"/>
              </a:buClr>
              <a:buSzPct val="25000"/>
            </a:pPr>
            <a:r>
              <a:rPr lang="en-US" sz="3000" u="sng" dirty="0">
                <a:solidFill>
                  <a:schemeClr val="hlink"/>
                </a:solidFill>
                <a:latin typeface="Gill Sans"/>
                <a:cs typeface="Gill Sans"/>
                <a:hlinkClick r:id="rId3"/>
              </a:rPr>
              <a:t>http://slack.baltimoretech.org/</a:t>
            </a:r>
            <a:endParaRPr lang="en-US" sz="3000" u="sng" dirty="0">
              <a:solidFill>
                <a:schemeClr val="hlink"/>
              </a:solidFill>
              <a:latin typeface="Gill Sans"/>
              <a:cs typeface="Gill Sans"/>
              <a:hlinkClick r:id="rId3"/>
            </a:endParaRPr>
          </a:p>
        </p:txBody>
      </p:sp>
      <p:pic>
        <p:nvPicPr>
          <p:cNvPr id="98" name="Shape 98"/>
          <p:cNvPicPr preferRelativeResize="0"/>
          <p:nvPr/>
        </p:nvPicPr>
        <p:blipFill rotWithShape="1">
          <a:blip r:embed="rId4">
            <a:alphaModFix/>
          </a:blip>
          <a:srcRect/>
          <a:stretch/>
        </p:blipFill>
        <p:spPr>
          <a:xfrm>
            <a:off x="5707856" y="3339939"/>
            <a:ext cx="3214688" cy="3214688"/>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0895" y="375046"/>
            <a:ext cx="14630400" cy="1821600"/>
          </a:xfrm>
          <a:prstGeom prst="rect">
            <a:avLst/>
          </a:prstGeom>
          <a:noFill/>
          <a:ln>
            <a:noFill/>
          </a:ln>
        </p:spPr>
        <p:txBody>
          <a:bodyPr lIns="42855" tIns="42855" rIns="42855" bIns="42855" anchor="ctr" anchorCtr="0">
            <a:noAutofit/>
          </a:bodyPr>
          <a:lstStyle/>
          <a:p>
            <a:pPr>
              <a:buSzPct val="25000"/>
            </a:pPr>
            <a:r>
              <a:rPr lang="en-US"/>
              <a:t>Childcare</a:t>
            </a:r>
          </a:p>
        </p:txBody>
      </p:sp>
      <p:sp>
        <p:nvSpPr>
          <p:cNvPr id="104" name="Shape 104"/>
          <p:cNvSpPr/>
          <p:nvPr/>
        </p:nvSpPr>
        <p:spPr>
          <a:xfrm>
            <a:off x="4866132" y="6523910"/>
            <a:ext cx="4898160" cy="603900"/>
          </a:xfrm>
          <a:prstGeom prst="rect">
            <a:avLst/>
          </a:prstGeom>
          <a:noFill/>
          <a:ln>
            <a:noFill/>
          </a:ln>
        </p:spPr>
        <p:txBody>
          <a:bodyPr lIns="42855" tIns="42855" rIns="42855" bIns="42855" anchor="ctr" anchorCtr="0">
            <a:noAutofit/>
          </a:bodyPr>
          <a:lstStyle/>
          <a:p>
            <a:pPr algn="ctr">
              <a:buClr>
                <a:srgbClr val="000000"/>
              </a:buClr>
              <a:buSzPct val="25000"/>
            </a:pPr>
            <a:r>
              <a:rPr lang="en-US" sz="3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4499490" y="3333690"/>
            <a:ext cx="5631435" cy="28607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Training</a:t>
            </a:r>
            <a:endParaRPr lang="en-US" dirty="0"/>
          </a:p>
        </p:txBody>
      </p:sp>
      <p:sp>
        <p:nvSpPr>
          <p:cNvPr id="4" name="Shape 71"/>
          <p:cNvSpPr txBox="1">
            <a:spLocks/>
          </p:cNvSpPr>
          <p:nvPr/>
        </p:nvSpPr>
        <p:spPr>
          <a:xfrm>
            <a:off x="896775" y="2204325"/>
            <a:ext cx="12482522" cy="4990393"/>
          </a:xfrm>
          <a:prstGeom prst="rect">
            <a:avLst/>
          </a:prstGeom>
          <a:noFill/>
          <a:ln>
            <a:noFill/>
          </a:ln>
        </p:spPr>
        <p:txBody>
          <a:bodyPr lIns="42855" tIns="42855" rIns="42855" bIns="4285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800" b="0" i="0" u="none" strike="noStrike" cap="none">
                <a:solidFill>
                  <a:srgbClr val="000000"/>
                </a:solidFill>
                <a:latin typeface="Arial"/>
                <a:ea typeface="Arial"/>
                <a:cs typeface="Arial"/>
                <a:sym typeface="Arial"/>
              </a:defRPr>
            </a:lvl9pPr>
          </a:lstStyle>
          <a:p>
            <a:pPr marL="329671" indent="-329671">
              <a:buSzPct val="74166"/>
            </a:pPr>
            <a:r>
              <a:rPr lang="en-US" sz="4800" dirty="0" smtClean="0">
                <a:latin typeface="Gill Sans"/>
                <a:cs typeface="Gill Sans"/>
              </a:rPr>
              <a:t>Chef Essentials </a:t>
            </a:r>
            <a:r>
              <a:rPr lang="mr-IN" sz="4800" dirty="0" smtClean="0">
                <a:latin typeface="Gill Sans"/>
                <a:cs typeface="Gill Sans"/>
              </a:rPr>
              <a:t>–</a:t>
            </a:r>
            <a:r>
              <a:rPr lang="en-US" sz="4800" dirty="0" smtClean="0">
                <a:latin typeface="Gill Sans"/>
                <a:cs typeface="Gill Sans"/>
              </a:rPr>
              <a:t> March 6-7</a:t>
            </a:r>
          </a:p>
          <a:p>
            <a:pPr marL="329671" indent="-329671">
              <a:buSzPct val="74166"/>
            </a:pPr>
            <a:r>
              <a:rPr lang="en-US" sz="4800" dirty="0" smtClean="0">
                <a:latin typeface="Gill Sans"/>
                <a:cs typeface="Gill Sans"/>
              </a:rPr>
              <a:t>Intermediate Topics </a:t>
            </a:r>
            <a:r>
              <a:rPr lang="mr-IN" sz="4800" dirty="0" smtClean="0">
                <a:latin typeface="Gill Sans"/>
                <a:cs typeface="Gill Sans"/>
              </a:rPr>
              <a:t>–</a:t>
            </a:r>
            <a:r>
              <a:rPr lang="en-US" sz="4800" dirty="0" smtClean="0">
                <a:latin typeface="Gill Sans"/>
                <a:cs typeface="Gill Sans"/>
              </a:rPr>
              <a:t> March 8-9</a:t>
            </a:r>
          </a:p>
          <a:p>
            <a:pPr marL="329671" indent="-329671">
              <a:buSzPct val="74166"/>
            </a:pPr>
            <a:endParaRPr lang="en-US" sz="4800" dirty="0">
              <a:latin typeface="Gill Sans"/>
              <a:cs typeface="Gill Sans"/>
            </a:endParaRPr>
          </a:p>
          <a:p>
            <a:pPr marL="329671" indent="-329671">
              <a:buSzPct val="74166"/>
            </a:pPr>
            <a:r>
              <a:rPr lang="en-US" sz="4800" dirty="0" smtClean="0">
                <a:latin typeface="Gill Sans"/>
                <a:cs typeface="Gill Sans"/>
              </a:rPr>
              <a:t>Discount code to save 10% - MEETUP</a:t>
            </a:r>
          </a:p>
          <a:p>
            <a:pPr marL="329671" indent="-329671">
              <a:buSzPct val="74166"/>
            </a:pPr>
            <a:r>
              <a:rPr lang="en-US" sz="4800" dirty="0" smtClean="0">
                <a:latin typeface="Gill Sans"/>
                <a:cs typeface="Gill Sans"/>
              </a:rPr>
              <a:t>Early bird pricing until February 19</a:t>
            </a:r>
            <a:endParaRPr lang="en-US" sz="4800" dirty="0">
              <a:latin typeface="Gill Sans"/>
              <a:cs typeface="Gill Sans"/>
            </a:endParaRPr>
          </a:p>
        </p:txBody>
      </p:sp>
    </p:spTree>
    <p:extLst>
      <p:ext uri="{BB962C8B-B14F-4D97-AF65-F5344CB8AC3E}">
        <p14:creationId xmlns:p14="http://schemas.microsoft.com/office/powerpoint/2010/main" val="189051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0895" y="375046"/>
            <a:ext cx="14630400" cy="1821656"/>
          </a:xfrm>
          <a:prstGeom prst="rect">
            <a:avLst/>
          </a:prstGeom>
          <a:noFill/>
          <a:ln>
            <a:noFill/>
          </a:ln>
        </p:spPr>
        <p:txBody>
          <a:bodyPr lIns="42855" tIns="42855" rIns="42855" bIns="42855" anchor="ctr" anchorCtr="0">
            <a:noAutofit/>
          </a:bodyPr>
          <a:lstStyle/>
          <a:p>
            <a:pPr>
              <a:buSzPct val="25000"/>
            </a:pPr>
            <a:r>
              <a:rPr lang="en-US"/>
              <a:t>DevOpsDays Baltimore</a:t>
            </a:r>
          </a:p>
        </p:txBody>
      </p:sp>
      <p:sp>
        <p:nvSpPr>
          <p:cNvPr id="137" name="Shape 137"/>
          <p:cNvSpPr/>
          <p:nvPr/>
        </p:nvSpPr>
        <p:spPr>
          <a:xfrm>
            <a:off x="1533411" y="2261948"/>
            <a:ext cx="10961836" cy="1122046"/>
          </a:xfrm>
          <a:prstGeom prst="rect">
            <a:avLst/>
          </a:prstGeom>
          <a:noFill/>
          <a:ln>
            <a:noFill/>
          </a:ln>
        </p:spPr>
        <p:txBody>
          <a:bodyPr lIns="42855" tIns="42855" rIns="42855" bIns="42855" anchor="ctr" anchorCtr="0">
            <a:noAutofit/>
          </a:bodyPr>
          <a:lstStyle/>
          <a:p>
            <a:pPr marL="370417" indent="-370417">
              <a:buClr>
                <a:srgbClr val="000000"/>
              </a:buClr>
              <a:buSzPct val="75000"/>
              <a:buFont typeface="Arial"/>
              <a:buChar char="•"/>
            </a:pPr>
            <a:r>
              <a:rPr lang="en-US" sz="3000" dirty="0">
                <a:latin typeface="Gill Sans"/>
                <a:cs typeface="Gill Sans"/>
              </a:rPr>
              <a:t>March 7 &amp; 8, 2017</a:t>
            </a:r>
          </a:p>
          <a:p>
            <a:pPr marL="370417" indent="-370417">
              <a:buClr>
                <a:srgbClr val="000000"/>
              </a:buClr>
              <a:buSzPct val="75000"/>
              <a:buFont typeface="Arial"/>
              <a:buChar char="•"/>
            </a:pPr>
            <a:r>
              <a:rPr lang="en-US" sz="3000" dirty="0">
                <a:latin typeface="Gill Sans"/>
                <a:cs typeface="Gill Sans"/>
              </a:rPr>
              <a:t>http://</a:t>
            </a:r>
            <a:r>
              <a:rPr lang="en-US" sz="3000" dirty="0" err="1">
                <a:latin typeface="Gill Sans"/>
                <a:cs typeface="Gill Sans"/>
              </a:rPr>
              <a:t>www.devopsdays.org</a:t>
            </a:r>
            <a:r>
              <a:rPr lang="en-US" sz="3000" dirty="0">
                <a:latin typeface="Gill Sans"/>
                <a:cs typeface="Gill Sans"/>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841" y="3383994"/>
            <a:ext cx="3886718" cy="40593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382" y="375046"/>
            <a:ext cx="14630400" cy="1821656"/>
          </a:xfrm>
          <a:prstGeom prst="rect">
            <a:avLst/>
          </a:prstGeom>
          <a:noFill/>
          <a:ln>
            <a:noFill/>
          </a:ln>
        </p:spPr>
        <p:txBody>
          <a:bodyPr lIns="42855" tIns="42855" rIns="42855" bIns="42855" anchor="ctr" anchorCtr="0">
            <a:noAutofit/>
          </a:bodyPr>
          <a:lstStyle/>
          <a:p>
            <a:pPr>
              <a:buSzPct val="25000"/>
            </a:pPr>
            <a:r>
              <a:rPr lang="en-US"/>
              <a:t>Upcoming Meetups</a:t>
            </a:r>
          </a:p>
        </p:txBody>
      </p:sp>
      <p:sp>
        <p:nvSpPr>
          <p:cNvPr id="149" name="Shape 149"/>
          <p:cNvSpPr txBox="1">
            <a:spLocks noGrp="1"/>
          </p:cNvSpPr>
          <p:nvPr>
            <p:ph type="body" idx="1"/>
          </p:nvPr>
        </p:nvSpPr>
        <p:spPr>
          <a:xfrm>
            <a:off x="1204912" y="2196703"/>
            <a:ext cx="12717899" cy="4330411"/>
          </a:xfrm>
          <a:prstGeom prst="rect">
            <a:avLst/>
          </a:prstGeom>
          <a:noFill/>
          <a:ln>
            <a:noFill/>
          </a:ln>
        </p:spPr>
        <p:txBody>
          <a:bodyPr lIns="42855" tIns="42855" rIns="42855" bIns="42855" anchor="t" anchorCtr="0">
            <a:normAutofit fontScale="77500" lnSpcReduction="20000"/>
          </a:bodyPr>
          <a:lstStyle/>
          <a:p>
            <a:pPr marL="685800" indent="-685800"/>
            <a:r>
              <a:rPr lang="en-US" sz="4800" dirty="0" smtClean="0">
                <a:latin typeface="Gill Sans"/>
                <a:cs typeface="Gill Sans"/>
              </a:rPr>
              <a:t>February 21</a:t>
            </a:r>
            <a:endParaRPr lang="en-US" sz="4800" dirty="0">
              <a:latin typeface="Gill Sans"/>
              <a:cs typeface="Gill Sans"/>
            </a:endParaRPr>
          </a:p>
          <a:p>
            <a:pPr marL="952500" lvl="1" indent="-685800"/>
            <a:r>
              <a:rPr lang="en-US" sz="4800" dirty="0" smtClean="0">
                <a:latin typeface="Gill Sans"/>
                <a:cs typeface="Gill Sans"/>
              </a:rPr>
              <a:t>Joint </a:t>
            </a:r>
            <a:r>
              <a:rPr lang="en-US" sz="4800" dirty="0" err="1" smtClean="0">
                <a:latin typeface="Gill Sans"/>
                <a:cs typeface="Gill Sans"/>
              </a:rPr>
              <a:t>meetup</a:t>
            </a:r>
            <a:r>
              <a:rPr lang="en-US" sz="4800" dirty="0" smtClean="0">
                <a:latin typeface="Gill Sans"/>
                <a:cs typeface="Gill Sans"/>
              </a:rPr>
              <a:t> with NOVA </a:t>
            </a:r>
            <a:r>
              <a:rPr lang="en-US" sz="4800" dirty="0" err="1" smtClean="0">
                <a:latin typeface="Gill Sans"/>
                <a:cs typeface="Gill Sans"/>
              </a:rPr>
              <a:t>DevOps</a:t>
            </a:r>
            <a:r>
              <a:rPr lang="en-US" sz="4800" dirty="0" smtClean="0">
                <a:latin typeface="Gill Sans"/>
                <a:cs typeface="Gill Sans"/>
              </a:rPr>
              <a:t> in Reston</a:t>
            </a:r>
          </a:p>
          <a:p>
            <a:pPr marL="685800" indent="-685800"/>
            <a:r>
              <a:rPr lang="en-US" sz="4800" dirty="0" smtClean="0">
                <a:latin typeface="Gill Sans"/>
                <a:cs typeface="Gill Sans"/>
              </a:rPr>
              <a:t>March 14</a:t>
            </a:r>
          </a:p>
          <a:p>
            <a:pPr marL="1219200" lvl="2" indent="-685800"/>
            <a:r>
              <a:rPr lang="en-US" sz="4800" dirty="0" smtClean="0">
                <a:latin typeface="Gill Sans"/>
                <a:cs typeface="Gill Sans"/>
              </a:rPr>
              <a:t>Here in the ATX</a:t>
            </a:r>
          </a:p>
          <a:p>
            <a:pPr marL="685800" indent="-685800"/>
            <a:r>
              <a:rPr lang="en-US" sz="4800" dirty="0">
                <a:latin typeface="Gill Sans"/>
                <a:cs typeface="Gill Sans"/>
              </a:rPr>
              <a:t>https://</a:t>
            </a:r>
            <a:r>
              <a:rPr lang="en-US" sz="4800" dirty="0" err="1">
                <a:latin typeface="Gill Sans"/>
                <a:cs typeface="Gill Sans"/>
              </a:rPr>
              <a:t>github.com</a:t>
            </a:r>
            <a:r>
              <a:rPr lang="en-US" sz="4800" dirty="0">
                <a:latin typeface="Gill Sans"/>
                <a:cs typeface="Gill Sans"/>
              </a:rPr>
              <a:t>/</a:t>
            </a:r>
            <a:r>
              <a:rPr lang="en-US" sz="4800" dirty="0" err="1">
                <a:latin typeface="Gill Sans"/>
                <a:cs typeface="Gill Sans"/>
              </a:rPr>
              <a:t>devopsdc</a:t>
            </a:r>
            <a:r>
              <a:rPr lang="en-US" sz="4800" dirty="0">
                <a:latin typeface="Gill Sans"/>
                <a:cs typeface="Gill Sans"/>
              </a:rPr>
              <a:t>/</a:t>
            </a:r>
            <a:r>
              <a:rPr lang="en-US" sz="4800" dirty="0" err="1">
                <a:latin typeface="Gill Sans"/>
                <a:cs typeface="Gill Sans"/>
              </a:rPr>
              <a:t>devopsdc</a:t>
            </a:r>
            <a:endParaRPr lang="en-US" sz="4800" dirty="0">
              <a:latin typeface="Gill Sans"/>
              <a:cs typeface="Gill Sans"/>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583</Words>
  <Application>Microsoft Macintosh PowerPoint</Application>
  <PresentationFormat>Custom</PresentationFormat>
  <Paragraphs>65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White</vt:lpstr>
      <vt:lpstr>Welcome to DevOpsDC!</vt:lpstr>
      <vt:lpstr>Sponsors</vt:lpstr>
      <vt:lpstr>Code of Conduct</vt:lpstr>
      <vt:lpstr>Do you even tweet?</vt:lpstr>
      <vt:lpstr>Slackin'…</vt:lpstr>
      <vt:lpstr>Childcare</vt:lpstr>
      <vt:lpstr>Chef Training</vt:lpstr>
      <vt:lpstr>DevOpsDays Baltimore</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35</cp:revision>
  <cp:lastPrinted>2016-11-15T14:03:31Z</cp:lastPrinted>
  <dcterms:modified xsi:type="dcterms:W3CDTF">2017-01-14T20:41:34Z</dcterms:modified>
</cp:coreProperties>
</file>