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Avenir Book"/>
        <a:ea typeface="Avenir Book"/>
        <a:cs typeface="Avenir Book"/>
        <a:sym typeface="Avenir Book"/>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Avenir Book"/>
        <a:ea typeface="Avenir Book"/>
        <a:cs typeface="Avenir Book"/>
        <a:sym typeface="Avenir Book"/>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Avenir Book"/>
        <a:ea typeface="Avenir Book"/>
        <a:cs typeface="Avenir Book"/>
        <a:sym typeface="Avenir Book"/>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Avenir Book"/>
        <a:ea typeface="Avenir Book"/>
        <a:cs typeface="Avenir Book"/>
        <a:sym typeface="Avenir Book"/>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Avenir Book"/>
        <a:ea typeface="Avenir Book"/>
        <a:cs typeface="Avenir Book"/>
        <a:sym typeface="Avenir Book"/>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Avenir Book"/>
        <a:ea typeface="Avenir Book"/>
        <a:cs typeface="Avenir Book"/>
        <a:sym typeface="Avenir Book"/>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Avenir Book"/>
        <a:ea typeface="Avenir Book"/>
        <a:cs typeface="Avenir Book"/>
        <a:sym typeface="Avenir Book"/>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Avenir Book"/>
        <a:ea typeface="Avenir Book"/>
        <a:cs typeface="Avenir Book"/>
        <a:sym typeface="Avenir Book"/>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Avenir Book"/>
        <a:ea typeface="Avenir Book"/>
        <a:cs typeface="Avenir Book"/>
        <a:sym typeface="Avenir 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ph type="sldImg"/>
          </p:nvPr>
        </p:nvSpPr>
        <p:spPr>
          <a:xfrm>
            <a:off x="1143000" y="685800"/>
            <a:ext cx="4572000" cy="3429000"/>
          </a:xfrm>
          <a:prstGeom prst="rect">
            <a:avLst/>
          </a:prstGeom>
        </p:spPr>
        <p:txBody>
          <a:bodyPr/>
          <a:lstStyle/>
          <a:p>
            <a:pPr/>
          </a:p>
        </p:txBody>
      </p:sp>
      <p:sp>
        <p:nvSpPr>
          <p:cNvPr id="128" name="Shape 12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Ticket Price - $750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https://2016.appsecusa.org/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http://www.susecon.com/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October:  AppSec USA is in town, our meetup will be walking distance from the conference.</a:t>
            </a:r>
          </a:p>
          <a:p>
            <a:pPr/>
          </a:p>
          <a:p>
            <a:pPr/>
            <a:r>
              <a:t>Seeking one other presenter for September, November, and December</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5" name="Shape 15"/>
          <p:cNvSpPr/>
          <p:nvPr>
            <p:ph type="title"/>
          </p:nvPr>
        </p:nvSpPr>
        <p:spPr>
          <a:xfrm>
            <a:off x="4833937" y="2303859"/>
            <a:ext cx="14716126" cy="4643438"/>
          </a:xfrm>
          <a:prstGeom prst="rect">
            <a:avLst/>
          </a:prstGeom>
        </p:spPr>
        <p:txBody>
          <a:bodyPr anchor="b"/>
          <a:lstStyle>
            <a:lvl1pPr>
              <a:defRPr>
                <a:solidFill>
                  <a:srgbClr val="000000"/>
                </a:solidFill>
                <a:latin typeface="+mn-lt"/>
                <a:ea typeface="+mn-ea"/>
                <a:cs typeface="+mn-cs"/>
                <a:sym typeface="Helvetica Light"/>
              </a:defRPr>
            </a:lvl1pPr>
          </a:lstStyle>
          <a:p>
            <a:pPr/>
            <a:r>
              <a:t>Title Text</a:t>
            </a:r>
          </a:p>
        </p:txBody>
      </p:sp>
      <p:sp>
        <p:nvSpPr>
          <p:cNvPr id="16" name="Shape 16"/>
          <p:cNvSpPr/>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latin typeface="+mn-lt"/>
                <a:ea typeface="+mn-ea"/>
                <a:cs typeface="+mn-cs"/>
                <a:sym typeface="Helvetica Light"/>
              </a:defRPr>
            </a:lvl1pPr>
            <a:lvl2pPr marL="0" indent="228600" algn="ctr">
              <a:spcBef>
                <a:spcPts val="0"/>
              </a:spcBef>
              <a:buSzTx/>
              <a:buNone/>
              <a:defRPr sz="4400">
                <a:latin typeface="+mn-lt"/>
                <a:ea typeface="+mn-ea"/>
                <a:cs typeface="+mn-cs"/>
                <a:sym typeface="Helvetica Light"/>
              </a:defRPr>
            </a:lvl2pPr>
            <a:lvl3pPr marL="0" indent="457200" algn="ctr">
              <a:spcBef>
                <a:spcPts val="0"/>
              </a:spcBef>
              <a:buSzTx/>
              <a:buNone/>
              <a:defRPr sz="4400">
                <a:latin typeface="+mn-lt"/>
                <a:ea typeface="+mn-ea"/>
                <a:cs typeface="+mn-cs"/>
                <a:sym typeface="Helvetica Light"/>
              </a:defRPr>
            </a:lvl3pPr>
            <a:lvl4pPr marL="0" indent="685800" algn="ctr">
              <a:spcBef>
                <a:spcPts val="0"/>
              </a:spcBef>
              <a:buSzTx/>
              <a:buNone/>
              <a:defRPr sz="4400">
                <a:latin typeface="+mn-lt"/>
                <a:ea typeface="+mn-ea"/>
                <a:cs typeface="+mn-cs"/>
                <a:sym typeface="Helvetica Light"/>
              </a:defRPr>
            </a:lvl4pPr>
            <a:lvl5pPr marL="0" indent="914400" algn="ctr">
              <a:spcBef>
                <a:spcPts val="0"/>
              </a:spcBef>
              <a:buSzTx/>
              <a:buNone/>
              <a:defRPr sz="44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17" name="Shape 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01" name="Shape 10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2800">
                <a:solidFill>
                  <a:srgbClr val="929292"/>
                </a:solidFill>
              </a:defRPr>
            </a:lvl1pPr>
          </a:lstStyle>
          <a:p>
            <a:pPr/>
            <a:r>
              <a:t>–Johnny Appleseed</a:t>
            </a:r>
          </a:p>
        </p:txBody>
      </p:sp>
      <p:sp>
        <p:nvSpPr>
          <p:cNvPr id="102" name="Shape 102"/>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atin typeface="+mn-lt"/>
                <a:ea typeface="+mn-ea"/>
                <a:cs typeface="+mn-cs"/>
                <a:sym typeface="Helvetica Light"/>
              </a:defRPr>
            </a:lvl1pPr>
          </a:lstStyle>
          <a:p>
            <a:pPr/>
            <a:r>
              <a:t>“Type a quote here.” </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10" name="Shape 110"/>
          <p:cNvSpPr/>
          <p:nvPr>
            <p:ph type="pic" idx="13"/>
          </p:nvPr>
        </p:nvSpPr>
        <p:spPr>
          <a:xfrm>
            <a:off x="3048000" y="0"/>
            <a:ext cx="18288000" cy="13716000"/>
          </a:xfrm>
          <a:prstGeom prst="rect">
            <a:avLst/>
          </a:prstGeom>
        </p:spPr>
        <p:txBody>
          <a:bodyPr lIns="91439" tIns="45719" rIns="91439" bIns="45719" anchor="t">
            <a:noAutofit/>
          </a:bodyPr>
          <a:lstStyle/>
          <a:p>
            <a:pPr/>
          </a:p>
        </p:txBody>
      </p:sp>
      <p:sp>
        <p:nvSpPr>
          <p:cNvPr id="111" name="Shape 1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18" name="Shape 118"/>
          <p:cNvSpPr/>
          <p:nvPr/>
        </p:nvSpPr>
        <p:spPr>
          <a:xfrm>
            <a:off x="3130975" y="11753453"/>
            <a:ext cx="3845637"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2800">
                <a:solidFill>
                  <a:srgbClr val="929292"/>
                </a:solidFill>
              </a:defRPr>
            </a:lvl1pPr>
          </a:lstStyle>
          <a:p>
            <a:pPr/>
            <a:r>
              <a:t>DevOpsDC - May 2016</a:t>
            </a:r>
          </a:p>
        </p:txBody>
      </p:sp>
      <p:pic>
        <p:nvPicPr>
          <p:cNvPr id="119" name="pasted-image.tiff"/>
          <p:cNvPicPr>
            <a:picLocks noChangeAspect="1"/>
          </p:cNvPicPr>
          <p:nvPr/>
        </p:nvPicPr>
        <p:blipFill>
          <a:blip r:embed="rId2">
            <a:extLst/>
          </a:blip>
          <a:stretch>
            <a:fillRect/>
          </a:stretch>
        </p:blipFill>
        <p:spPr>
          <a:xfrm>
            <a:off x="18287590" y="11659052"/>
            <a:ext cx="814277" cy="814277"/>
          </a:xfrm>
          <a:prstGeom prst="rect">
            <a:avLst/>
          </a:prstGeom>
          <a:ln w="12700">
            <a:miter lim="400000"/>
          </a:ln>
        </p:spPr>
      </p:pic>
      <p:sp>
        <p:nvSpPr>
          <p:cNvPr id="120" name="Shape 120"/>
          <p:cNvSpPr/>
          <p:nvPr/>
        </p:nvSpPr>
        <p:spPr>
          <a:xfrm>
            <a:off x="19001187" y="11753453"/>
            <a:ext cx="2251838"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2800">
                <a:solidFill>
                  <a:srgbClr val="929292"/>
                </a:solidFill>
              </a:defRPr>
            </a:lvl1pPr>
          </a:lstStyle>
          <a:p>
            <a:pPr/>
            <a:r>
              <a:t>@DevOpsDC</a:t>
            </a:r>
          </a:p>
        </p:txBody>
      </p:sp>
      <p:sp>
        <p:nvSpPr>
          <p:cNvPr id="121" name="Shape 1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4" name="Shape 24"/>
          <p:cNvSpPr/>
          <p:nvPr>
            <p:ph type="pic" sz="half" idx="13"/>
          </p:nvPr>
        </p:nvSpPr>
        <p:spPr>
          <a:xfrm>
            <a:off x="5307210" y="892968"/>
            <a:ext cx="13751720" cy="8322470"/>
          </a:xfrm>
          <a:prstGeom prst="rect">
            <a:avLst/>
          </a:prstGeom>
        </p:spPr>
        <p:txBody>
          <a:bodyPr lIns="91439" tIns="45719" rIns="91439" bIns="45719" anchor="t">
            <a:noAutofit/>
          </a:bodyPr>
          <a:lstStyle/>
          <a:p>
            <a:pPr/>
          </a:p>
        </p:txBody>
      </p:sp>
      <p:sp>
        <p:nvSpPr>
          <p:cNvPr id="25" name="Shape 25"/>
          <p:cNvSpPr/>
          <p:nvPr>
            <p:ph type="title"/>
          </p:nvPr>
        </p:nvSpPr>
        <p:spPr>
          <a:xfrm>
            <a:off x="4833937" y="9447609"/>
            <a:ext cx="14716126" cy="2000251"/>
          </a:xfrm>
          <a:prstGeom prst="rect">
            <a:avLst/>
          </a:prstGeom>
        </p:spPr>
        <p:txBody>
          <a:bodyPr anchor="b"/>
          <a:lstStyle>
            <a:lvl1pPr>
              <a:defRPr>
                <a:solidFill>
                  <a:srgbClr val="000000"/>
                </a:solidFill>
                <a:latin typeface="+mn-lt"/>
                <a:ea typeface="+mn-ea"/>
                <a:cs typeface="+mn-cs"/>
                <a:sym typeface="Helvetica Light"/>
              </a:defRPr>
            </a:lvl1pPr>
          </a:lstStyle>
          <a:p>
            <a:pPr/>
            <a:r>
              <a:t>Title Text</a:t>
            </a:r>
          </a:p>
        </p:txBody>
      </p:sp>
      <p:sp>
        <p:nvSpPr>
          <p:cNvPr id="26" name="Shape 26"/>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atin typeface="+mn-lt"/>
                <a:ea typeface="+mn-ea"/>
                <a:cs typeface="+mn-cs"/>
                <a:sym typeface="Helvetica Light"/>
              </a:defRPr>
            </a:lvl1pPr>
            <a:lvl2pPr marL="0" indent="228600" algn="ctr">
              <a:spcBef>
                <a:spcPts val="0"/>
              </a:spcBef>
              <a:buSzTx/>
              <a:buNone/>
              <a:defRPr sz="4400">
                <a:latin typeface="+mn-lt"/>
                <a:ea typeface="+mn-ea"/>
                <a:cs typeface="+mn-cs"/>
                <a:sym typeface="Helvetica Light"/>
              </a:defRPr>
            </a:lvl2pPr>
            <a:lvl3pPr marL="0" indent="457200" algn="ctr">
              <a:spcBef>
                <a:spcPts val="0"/>
              </a:spcBef>
              <a:buSzTx/>
              <a:buNone/>
              <a:defRPr sz="4400">
                <a:latin typeface="+mn-lt"/>
                <a:ea typeface="+mn-ea"/>
                <a:cs typeface="+mn-cs"/>
                <a:sym typeface="Helvetica Light"/>
              </a:defRPr>
            </a:lvl3pPr>
            <a:lvl4pPr marL="0" indent="685800" algn="ctr">
              <a:spcBef>
                <a:spcPts val="0"/>
              </a:spcBef>
              <a:buSzTx/>
              <a:buNone/>
              <a:defRPr sz="4400">
                <a:latin typeface="+mn-lt"/>
                <a:ea typeface="+mn-ea"/>
                <a:cs typeface="+mn-cs"/>
                <a:sym typeface="Helvetica Light"/>
              </a:defRPr>
            </a:lvl4pPr>
            <a:lvl5pPr marL="0" indent="914400" algn="ctr">
              <a:spcBef>
                <a:spcPts val="0"/>
              </a:spcBef>
              <a:buSzTx/>
              <a:buNone/>
              <a:defRPr sz="44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hape 27"/>
          <p:cNvSpPr/>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34" name="Shape 34"/>
          <p:cNvSpPr/>
          <p:nvPr>
            <p:ph type="title"/>
          </p:nvPr>
        </p:nvSpPr>
        <p:spPr>
          <a:xfrm>
            <a:off x="4833937" y="4536281"/>
            <a:ext cx="14716126" cy="4643438"/>
          </a:xfrm>
          <a:prstGeom prst="rect">
            <a:avLst/>
          </a:prstGeom>
        </p:spPr>
        <p:txBody>
          <a:bodyPr/>
          <a:lstStyle>
            <a:lvl1pPr>
              <a:defRPr>
                <a:solidFill>
                  <a:srgbClr val="000000"/>
                </a:solidFill>
                <a:latin typeface="+mn-lt"/>
                <a:ea typeface="+mn-ea"/>
                <a:cs typeface="+mn-cs"/>
                <a:sym typeface="Helvetica Light"/>
              </a:defRPr>
            </a:lvl1pPr>
          </a:lstStyle>
          <a:p>
            <a:pPr/>
            <a:r>
              <a:t>Title Text</a:t>
            </a:r>
          </a:p>
        </p:txBody>
      </p:sp>
      <p:sp>
        <p:nvSpPr>
          <p:cNvPr id="35" name="Shape 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2" name="Shape 42"/>
          <p:cNvSpPr/>
          <p:nvPr>
            <p:ph type="pic" sz="half" idx="13"/>
          </p:nvPr>
        </p:nvSpPr>
        <p:spPr>
          <a:xfrm>
            <a:off x="12495609" y="892968"/>
            <a:ext cx="7500938" cy="11572876"/>
          </a:xfrm>
          <a:prstGeom prst="rect">
            <a:avLst/>
          </a:prstGeom>
        </p:spPr>
        <p:txBody>
          <a:bodyPr lIns="91439" tIns="45719" rIns="91439" bIns="45719" anchor="t">
            <a:noAutofit/>
          </a:bodyPr>
          <a:lstStyle/>
          <a:p>
            <a:pPr/>
          </a:p>
        </p:txBody>
      </p:sp>
      <p:sp>
        <p:nvSpPr>
          <p:cNvPr id="43" name="Shape 43"/>
          <p:cNvSpPr/>
          <p:nvPr>
            <p:ph type="title"/>
          </p:nvPr>
        </p:nvSpPr>
        <p:spPr>
          <a:xfrm>
            <a:off x="4387453" y="892968"/>
            <a:ext cx="7500938" cy="5607845"/>
          </a:xfrm>
          <a:prstGeom prst="rect">
            <a:avLst/>
          </a:prstGeom>
        </p:spPr>
        <p:txBody>
          <a:bodyPr anchor="b"/>
          <a:lstStyle>
            <a:lvl1pPr>
              <a:defRPr sz="8400">
                <a:solidFill>
                  <a:srgbClr val="000000"/>
                </a:solidFill>
                <a:latin typeface="+mn-lt"/>
                <a:ea typeface="+mn-ea"/>
                <a:cs typeface="+mn-cs"/>
                <a:sym typeface="Helvetica Light"/>
              </a:defRPr>
            </a:lvl1pPr>
          </a:lstStyle>
          <a:p>
            <a:pPr/>
            <a:r>
              <a:t>Title Text</a:t>
            </a:r>
          </a:p>
        </p:txBody>
      </p:sp>
      <p:sp>
        <p:nvSpPr>
          <p:cNvPr id="44" name="Shape 44"/>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atin typeface="+mn-lt"/>
                <a:ea typeface="+mn-ea"/>
                <a:cs typeface="+mn-cs"/>
                <a:sym typeface="Helvetica Light"/>
              </a:defRPr>
            </a:lvl1pPr>
            <a:lvl2pPr marL="0" indent="228600" algn="ctr">
              <a:spcBef>
                <a:spcPts val="0"/>
              </a:spcBef>
              <a:buSzTx/>
              <a:buNone/>
              <a:defRPr sz="4400">
                <a:latin typeface="+mn-lt"/>
                <a:ea typeface="+mn-ea"/>
                <a:cs typeface="+mn-cs"/>
                <a:sym typeface="Helvetica Light"/>
              </a:defRPr>
            </a:lvl2pPr>
            <a:lvl3pPr marL="0" indent="457200" algn="ctr">
              <a:spcBef>
                <a:spcPts val="0"/>
              </a:spcBef>
              <a:buSzTx/>
              <a:buNone/>
              <a:defRPr sz="4400">
                <a:latin typeface="+mn-lt"/>
                <a:ea typeface="+mn-ea"/>
                <a:cs typeface="+mn-cs"/>
                <a:sym typeface="Helvetica Light"/>
              </a:defRPr>
            </a:lvl3pPr>
            <a:lvl4pPr marL="0" indent="685800" algn="ctr">
              <a:spcBef>
                <a:spcPts val="0"/>
              </a:spcBef>
              <a:buSzTx/>
              <a:buNone/>
              <a:defRPr sz="4400">
                <a:latin typeface="+mn-lt"/>
                <a:ea typeface="+mn-ea"/>
                <a:cs typeface="+mn-cs"/>
                <a:sym typeface="Helvetica Light"/>
              </a:defRPr>
            </a:lvl4pPr>
            <a:lvl5pPr marL="0" indent="914400" algn="ctr">
              <a:spcBef>
                <a:spcPts val="0"/>
              </a:spcBef>
              <a:buSzTx/>
              <a:buNone/>
              <a:defRPr sz="44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5" name="Shape 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52" name="Shape 52"/>
          <p:cNvSpPr/>
          <p:nvPr/>
        </p:nvSpPr>
        <p:spPr>
          <a:xfrm>
            <a:off x="-3771" y="1017984"/>
            <a:ext cx="24509711" cy="2250282"/>
          </a:xfrm>
          <a:prstGeom prst="rect">
            <a:avLst/>
          </a:prstGeom>
          <a:gradFill>
            <a:gsLst>
              <a:gs pos="0">
                <a:schemeClr val="accent4">
                  <a:hueOff val="495547"/>
                  <a:lumOff val="5161"/>
                </a:schemeClr>
              </a:gs>
              <a:gs pos="100000">
                <a:schemeClr val="accent4"/>
              </a:gs>
            </a:gsLst>
            <a:lin ang="5400000"/>
          </a:gradFill>
          <a:ln w="12700">
            <a:miter lim="400000"/>
          </a:ln>
          <a:effectLst>
            <a:outerShdw sx="100000" sy="100000" kx="0" ky="0" algn="b" rotWithShape="0" blurRad="50800" dist="25400" dir="5400000">
              <a:srgbClr val="000000">
                <a:alpha val="50000"/>
              </a:srgbClr>
            </a:outerShdw>
          </a:effectLst>
        </p:spPr>
        <p:txBody>
          <a:bodyPr lIns="71437" tIns="71437" rIns="71437" bIns="71437" anchor="ctr"/>
          <a:lstStyle/>
          <a:p>
            <a:pPr>
              <a:defRPr sz="3200">
                <a:solidFill>
                  <a:srgbClr val="FFFFFF"/>
                </a:solidFill>
                <a:latin typeface="+mn-lt"/>
                <a:ea typeface="+mn-ea"/>
                <a:cs typeface="+mn-cs"/>
                <a:sym typeface="Helvetica Light"/>
              </a:defRPr>
            </a:pPr>
          </a:p>
        </p:txBody>
      </p:sp>
      <p:sp>
        <p:nvSpPr>
          <p:cNvPr id="53" name="Shape 53"/>
          <p:cNvSpPr/>
          <p:nvPr>
            <p:ph type="title"/>
          </p:nvPr>
        </p:nvSpPr>
        <p:spPr>
          <a:xfrm>
            <a:off x="-34825" y="625078"/>
            <a:ext cx="24384000" cy="3036094"/>
          </a:xfrm>
          <a:prstGeom prst="rect">
            <a:avLst/>
          </a:prstGeom>
        </p:spPr>
        <p:txBody>
          <a:bodyPr/>
          <a:lstStyle/>
          <a:p>
            <a:pPr/>
            <a:r>
              <a:t>Title Text</a:t>
            </a:r>
          </a:p>
        </p:txBody>
      </p:sp>
      <p:sp>
        <p:nvSpPr>
          <p:cNvPr id="54" name="Shape 54"/>
          <p:cNvSpPr/>
          <p:nvPr/>
        </p:nvSpPr>
        <p:spPr>
          <a:xfrm>
            <a:off x="2951541" y="12223353"/>
            <a:ext cx="4299383"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2800">
                <a:solidFill>
                  <a:srgbClr val="929292"/>
                </a:solidFill>
              </a:defRPr>
            </a:lvl1pPr>
          </a:lstStyle>
          <a:p>
            <a:pPr/>
            <a:r>
              <a:t>DevOpsDC - August 2016</a:t>
            </a:r>
          </a:p>
        </p:txBody>
      </p:sp>
      <p:pic>
        <p:nvPicPr>
          <p:cNvPr id="55" name="pasted-image.tiff"/>
          <p:cNvPicPr>
            <a:picLocks noChangeAspect="1"/>
          </p:cNvPicPr>
          <p:nvPr/>
        </p:nvPicPr>
        <p:blipFill>
          <a:blip r:embed="rId2">
            <a:extLst/>
          </a:blip>
          <a:stretch>
            <a:fillRect/>
          </a:stretch>
        </p:blipFill>
        <p:spPr>
          <a:xfrm>
            <a:off x="18335029" y="12128952"/>
            <a:ext cx="814277" cy="814277"/>
          </a:xfrm>
          <a:prstGeom prst="rect">
            <a:avLst/>
          </a:prstGeom>
          <a:ln w="12700">
            <a:miter lim="400000"/>
          </a:ln>
        </p:spPr>
      </p:pic>
      <p:sp>
        <p:nvSpPr>
          <p:cNvPr id="56" name="Shape 56"/>
          <p:cNvSpPr/>
          <p:nvPr/>
        </p:nvSpPr>
        <p:spPr>
          <a:xfrm>
            <a:off x="19048626" y="12223353"/>
            <a:ext cx="2251838"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2800">
                <a:solidFill>
                  <a:srgbClr val="929292"/>
                </a:solidFill>
              </a:defRPr>
            </a:lvl1pPr>
          </a:lstStyle>
          <a:p>
            <a:pPr/>
            <a:r>
              <a:t>@DevOpsDC</a:t>
            </a:r>
          </a:p>
        </p:txBody>
      </p:sp>
      <p:sp>
        <p:nvSpPr>
          <p:cNvPr id="57" name="Shape 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64" name="Shape 64"/>
          <p:cNvSpPr/>
          <p:nvPr>
            <p:ph type="title"/>
          </p:nvPr>
        </p:nvSpPr>
        <p:spPr>
          <a:prstGeom prst="rect">
            <a:avLst/>
          </a:prstGeom>
        </p:spPr>
        <p:txBody>
          <a:bodyPr/>
          <a:lstStyle/>
          <a:p>
            <a:pPr/>
            <a:r>
              <a:t>Title Text</a:t>
            </a:r>
          </a:p>
        </p:txBody>
      </p:sp>
      <p:sp>
        <p:nvSpPr>
          <p:cNvPr id="65" name="Shape 65"/>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6" name="Shape 6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73" name="Shape 73"/>
          <p:cNvSpPr/>
          <p:nvPr>
            <p:ph type="pic" sz="quarter" idx="13"/>
          </p:nvPr>
        </p:nvSpPr>
        <p:spPr>
          <a:xfrm>
            <a:off x="12495609" y="3661171"/>
            <a:ext cx="7500938" cy="8840392"/>
          </a:xfrm>
          <a:prstGeom prst="rect">
            <a:avLst/>
          </a:prstGeom>
        </p:spPr>
        <p:txBody>
          <a:bodyPr lIns="91439" tIns="45719" rIns="91439" bIns="45719" anchor="t">
            <a:noAutofit/>
          </a:bodyPr>
          <a:lstStyle/>
          <a:p>
            <a:pPr/>
          </a:p>
        </p:txBody>
      </p:sp>
      <p:sp>
        <p:nvSpPr>
          <p:cNvPr id="74" name="Shape 74"/>
          <p:cNvSpPr/>
          <p:nvPr>
            <p:ph type="title"/>
          </p:nvPr>
        </p:nvSpPr>
        <p:spPr>
          <a:xfrm>
            <a:off x="4387453" y="625078"/>
            <a:ext cx="15609094" cy="3036094"/>
          </a:xfrm>
          <a:prstGeom prst="rect">
            <a:avLst/>
          </a:prstGeom>
        </p:spPr>
        <p:txBody>
          <a:bodyPr/>
          <a:lstStyle>
            <a:lvl1pPr>
              <a:defRPr>
                <a:solidFill>
                  <a:srgbClr val="000000"/>
                </a:solidFill>
                <a:latin typeface="+mn-lt"/>
                <a:ea typeface="+mn-ea"/>
                <a:cs typeface="+mn-cs"/>
                <a:sym typeface="Helvetica Light"/>
              </a:defRPr>
            </a:lvl1pPr>
          </a:lstStyle>
          <a:p>
            <a:pPr/>
            <a:r>
              <a:t>Title Text</a:t>
            </a:r>
          </a:p>
        </p:txBody>
      </p:sp>
      <p:sp>
        <p:nvSpPr>
          <p:cNvPr id="75" name="Shape 75"/>
          <p:cNvSpPr/>
          <p:nvPr>
            <p:ph type="body" sz="quarter" idx="1"/>
          </p:nvPr>
        </p:nvSpPr>
        <p:spPr>
          <a:xfrm>
            <a:off x="4387453" y="3661171"/>
            <a:ext cx="7500938" cy="8840392"/>
          </a:xfrm>
          <a:prstGeom prst="rect">
            <a:avLst/>
          </a:prstGeom>
        </p:spPr>
        <p:txBody>
          <a:bodyPr/>
          <a:lstStyle>
            <a:lvl1pPr marL="465364" indent="-465364">
              <a:spcBef>
                <a:spcPts val="4500"/>
              </a:spcBef>
              <a:defRPr sz="3800">
                <a:latin typeface="+mn-lt"/>
                <a:ea typeface="+mn-ea"/>
                <a:cs typeface="+mn-cs"/>
                <a:sym typeface="Helvetica Light"/>
              </a:defRPr>
            </a:lvl1pPr>
            <a:lvl2pPr marL="808264" indent="-465364">
              <a:spcBef>
                <a:spcPts val="4500"/>
              </a:spcBef>
              <a:defRPr sz="3800">
                <a:latin typeface="+mn-lt"/>
                <a:ea typeface="+mn-ea"/>
                <a:cs typeface="+mn-cs"/>
                <a:sym typeface="Helvetica Light"/>
              </a:defRPr>
            </a:lvl2pPr>
            <a:lvl3pPr marL="1151164" indent="-465364">
              <a:spcBef>
                <a:spcPts val="4500"/>
              </a:spcBef>
              <a:defRPr sz="3800">
                <a:latin typeface="+mn-lt"/>
                <a:ea typeface="+mn-ea"/>
                <a:cs typeface="+mn-cs"/>
                <a:sym typeface="Helvetica Light"/>
              </a:defRPr>
            </a:lvl3pPr>
            <a:lvl4pPr marL="1494064" indent="-465364">
              <a:spcBef>
                <a:spcPts val="4500"/>
              </a:spcBef>
              <a:defRPr sz="3800">
                <a:latin typeface="+mn-lt"/>
                <a:ea typeface="+mn-ea"/>
                <a:cs typeface="+mn-cs"/>
                <a:sym typeface="Helvetica Light"/>
              </a:defRPr>
            </a:lvl4pPr>
            <a:lvl5pPr marL="1836964" indent="-465364">
              <a:spcBef>
                <a:spcPts val="4500"/>
              </a:spcBef>
              <a:defRPr sz="38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83" name="Shape 83"/>
          <p:cNvSpPr/>
          <p:nvPr>
            <p:ph type="body" idx="1"/>
          </p:nvPr>
        </p:nvSpPr>
        <p:spPr>
          <a:xfrm>
            <a:off x="4387453" y="1785937"/>
            <a:ext cx="15609094" cy="10144126"/>
          </a:xfrm>
          <a:prstGeom prst="rect">
            <a:avLst/>
          </a:prstGeom>
        </p:spPr>
        <p:txBody>
          <a:bodyPr/>
          <a:lstStyle>
            <a:lvl1pPr>
              <a:defRPr>
                <a:latin typeface="+mn-lt"/>
                <a:ea typeface="+mn-ea"/>
                <a:cs typeface="+mn-cs"/>
                <a:sym typeface="Helvetica Light"/>
              </a:defRPr>
            </a:lvl1pPr>
            <a:lvl2pPr>
              <a:defRPr>
                <a:latin typeface="+mn-lt"/>
                <a:ea typeface="+mn-ea"/>
                <a:cs typeface="+mn-cs"/>
                <a:sym typeface="Helvetica Light"/>
              </a:defRPr>
            </a:lvl2pPr>
            <a:lvl3pPr>
              <a:defRPr>
                <a:latin typeface="+mn-lt"/>
                <a:ea typeface="+mn-ea"/>
                <a:cs typeface="+mn-cs"/>
                <a:sym typeface="Helvetica Light"/>
              </a:defRPr>
            </a:lvl3pPr>
            <a:lvl4pPr>
              <a:defRPr>
                <a:latin typeface="+mn-lt"/>
                <a:ea typeface="+mn-ea"/>
                <a:cs typeface="+mn-cs"/>
                <a:sym typeface="Helvetica Light"/>
              </a:defRPr>
            </a:lvl4pPr>
            <a:lvl5pPr>
              <a:defRPr>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91" name="Shape 91"/>
          <p:cNvSpPr/>
          <p:nvPr>
            <p:ph type="pic" sz="quarter" idx="13"/>
          </p:nvPr>
        </p:nvSpPr>
        <p:spPr>
          <a:xfrm>
            <a:off x="12495609" y="7161609"/>
            <a:ext cx="7500938" cy="5304235"/>
          </a:xfrm>
          <a:prstGeom prst="rect">
            <a:avLst/>
          </a:prstGeom>
        </p:spPr>
        <p:txBody>
          <a:bodyPr lIns="91439" tIns="45719" rIns="91439" bIns="45719" anchor="t">
            <a:noAutofit/>
          </a:bodyPr>
          <a:lstStyle/>
          <a:p>
            <a:pPr/>
          </a:p>
        </p:txBody>
      </p:sp>
      <p:sp>
        <p:nvSpPr>
          <p:cNvPr id="92" name="Shape 92"/>
          <p:cNvSpPr/>
          <p:nvPr>
            <p:ph type="pic" sz="quarter" idx="14"/>
          </p:nvPr>
        </p:nvSpPr>
        <p:spPr>
          <a:xfrm>
            <a:off x="12504353" y="1250156"/>
            <a:ext cx="7500939" cy="5304235"/>
          </a:xfrm>
          <a:prstGeom prst="rect">
            <a:avLst/>
          </a:prstGeom>
        </p:spPr>
        <p:txBody>
          <a:bodyPr lIns="91439" tIns="45719" rIns="91439" bIns="45719" anchor="t">
            <a:noAutofit/>
          </a:bodyPr>
          <a:lstStyle/>
          <a:p>
            <a:pPr/>
          </a:p>
        </p:txBody>
      </p:sp>
      <p:sp>
        <p:nvSpPr>
          <p:cNvPr id="93" name="Shape 93"/>
          <p:cNvSpPr/>
          <p:nvPr>
            <p:ph type="pic" sz="half" idx="15"/>
          </p:nvPr>
        </p:nvSpPr>
        <p:spPr>
          <a:xfrm>
            <a:off x="4387453" y="1250156"/>
            <a:ext cx="7500938" cy="11215688"/>
          </a:xfrm>
          <a:prstGeom prst="rect">
            <a:avLst/>
          </a:prstGeom>
        </p:spPr>
        <p:txBody>
          <a:bodyPr lIns="91439" tIns="45719" rIns="91439" bIns="45719" anchor="t">
            <a:noAutofit/>
          </a:bodyPr>
          <a:lstStyle/>
          <a:p>
            <a:pP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ti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6654" y="1017984"/>
            <a:ext cx="24497308" cy="2250282"/>
          </a:xfrm>
          <a:prstGeom prst="rect">
            <a:avLst/>
          </a:prstGeom>
          <a:gradFill>
            <a:gsLst>
              <a:gs pos="0">
                <a:schemeClr val="accent4">
                  <a:hueOff val="495547"/>
                  <a:lumOff val="5161"/>
                </a:schemeClr>
              </a:gs>
              <a:gs pos="100000">
                <a:schemeClr val="accent4"/>
              </a:gs>
            </a:gsLst>
            <a:lin ang="5400000"/>
          </a:gradFill>
          <a:ln w="12700">
            <a:miter lim="400000"/>
          </a:ln>
          <a:effectLst>
            <a:outerShdw sx="100000" sy="100000" kx="0" ky="0" algn="b" rotWithShape="0" blurRad="50800" dist="25400" dir="5400000">
              <a:srgbClr val="000000">
                <a:alpha val="50000"/>
              </a:srgbClr>
            </a:outerShdw>
          </a:effectLst>
        </p:spPr>
        <p:txBody>
          <a:bodyPr lIns="71437" tIns="71437" rIns="71437" bIns="71437" anchor="ctr"/>
          <a:lstStyle/>
          <a:p>
            <a:pPr>
              <a:defRPr sz="3200">
                <a:solidFill>
                  <a:srgbClr val="FFFFFF"/>
                </a:solidFill>
                <a:latin typeface="+mn-lt"/>
                <a:ea typeface="+mn-ea"/>
                <a:cs typeface="+mn-cs"/>
                <a:sym typeface="Helvetica Light"/>
              </a:defRPr>
            </a:pPr>
          </a:p>
        </p:txBody>
      </p:sp>
      <p:sp>
        <p:nvSpPr>
          <p:cNvPr id="3" name="Shape 3"/>
          <p:cNvSpPr/>
          <p:nvPr>
            <p:ph type="title"/>
          </p:nvPr>
        </p:nvSpPr>
        <p:spPr>
          <a:xfrm>
            <a:off x="28970" y="625078"/>
            <a:ext cx="24384002" cy="30360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4" name="Shape 4"/>
          <p:cNvSpPr/>
          <p:nvPr>
            <p:ph type="body" idx="1"/>
          </p:nvPr>
        </p:nvSpPr>
        <p:spPr>
          <a:xfrm>
            <a:off x="1497905" y="3661171"/>
            <a:ext cx="20933867"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nvSpPr>
        <p:spPr>
          <a:xfrm>
            <a:off x="2904102" y="12439253"/>
            <a:ext cx="4299383"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2800">
                <a:solidFill>
                  <a:srgbClr val="929292"/>
                </a:solidFill>
              </a:defRPr>
            </a:lvl1pPr>
          </a:lstStyle>
          <a:p>
            <a:pPr/>
            <a:r>
              <a:t>DevOpsDC - August 2016</a:t>
            </a:r>
          </a:p>
        </p:txBody>
      </p:sp>
      <p:pic>
        <p:nvPicPr>
          <p:cNvPr id="6" name="pasted-image.tiff"/>
          <p:cNvPicPr>
            <a:picLocks noChangeAspect="1"/>
          </p:cNvPicPr>
          <p:nvPr/>
        </p:nvPicPr>
        <p:blipFill>
          <a:blip r:embed="rId2">
            <a:extLst/>
          </a:blip>
          <a:stretch>
            <a:fillRect/>
          </a:stretch>
        </p:blipFill>
        <p:spPr>
          <a:xfrm>
            <a:off x="18287590" y="12344852"/>
            <a:ext cx="814277" cy="814277"/>
          </a:xfrm>
          <a:prstGeom prst="rect">
            <a:avLst/>
          </a:prstGeom>
          <a:ln w="12700">
            <a:miter lim="400000"/>
          </a:ln>
        </p:spPr>
      </p:pic>
      <p:sp>
        <p:nvSpPr>
          <p:cNvPr id="7" name="Shape 7"/>
          <p:cNvSpPr/>
          <p:nvPr/>
        </p:nvSpPr>
        <p:spPr>
          <a:xfrm>
            <a:off x="19001187" y="12439253"/>
            <a:ext cx="2251838"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2800">
                <a:solidFill>
                  <a:srgbClr val="929292"/>
                </a:solidFill>
              </a:defRPr>
            </a:lvl1pPr>
          </a:lstStyle>
          <a:p>
            <a:pPr/>
            <a:r>
              <a:t>@DevOpsDC</a:t>
            </a:r>
          </a:p>
        </p:txBody>
      </p:sp>
      <p:sp>
        <p:nvSpPr>
          <p:cNvPr id="8" name="Shape 8"/>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atin typeface="+mn-lt"/>
                <a:ea typeface="+mn-ea"/>
                <a:cs typeface="+mn-cs"/>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1531"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Avenir Heavy"/>
          <a:ea typeface="Avenir Heavy"/>
          <a:cs typeface="Avenir Heavy"/>
          <a:sym typeface="Avenir Heavy"/>
        </a:defRPr>
      </a:lvl1pPr>
      <a:lvl2pPr marL="0" marR="0" indent="228600" algn="ctr" defTabSz="821531"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Avenir Heavy"/>
          <a:ea typeface="Avenir Heavy"/>
          <a:cs typeface="Avenir Heavy"/>
          <a:sym typeface="Avenir Heavy"/>
        </a:defRPr>
      </a:lvl2pPr>
      <a:lvl3pPr marL="0" marR="0" indent="457200" algn="ctr" defTabSz="821531"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Avenir Heavy"/>
          <a:ea typeface="Avenir Heavy"/>
          <a:cs typeface="Avenir Heavy"/>
          <a:sym typeface="Avenir Heavy"/>
        </a:defRPr>
      </a:lvl3pPr>
      <a:lvl4pPr marL="0" marR="0" indent="685800" algn="ctr" defTabSz="821531"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Avenir Heavy"/>
          <a:ea typeface="Avenir Heavy"/>
          <a:cs typeface="Avenir Heavy"/>
          <a:sym typeface="Avenir Heavy"/>
        </a:defRPr>
      </a:lvl4pPr>
      <a:lvl5pPr marL="0" marR="0" indent="914400" algn="ctr" defTabSz="821531"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Avenir Heavy"/>
          <a:ea typeface="Avenir Heavy"/>
          <a:cs typeface="Avenir Heavy"/>
          <a:sym typeface="Avenir Heavy"/>
        </a:defRPr>
      </a:lvl5pPr>
      <a:lvl6pPr marL="0" marR="0" indent="1143000" algn="ctr" defTabSz="821531"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Avenir Heavy"/>
          <a:ea typeface="Avenir Heavy"/>
          <a:cs typeface="Avenir Heavy"/>
          <a:sym typeface="Avenir Heavy"/>
        </a:defRPr>
      </a:lvl6pPr>
      <a:lvl7pPr marL="0" marR="0" indent="1371600" algn="ctr" defTabSz="821531"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Avenir Heavy"/>
          <a:ea typeface="Avenir Heavy"/>
          <a:cs typeface="Avenir Heavy"/>
          <a:sym typeface="Avenir Heavy"/>
        </a:defRPr>
      </a:lvl7pPr>
      <a:lvl8pPr marL="0" marR="0" indent="1600200" algn="ctr" defTabSz="821531"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Avenir Heavy"/>
          <a:ea typeface="Avenir Heavy"/>
          <a:cs typeface="Avenir Heavy"/>
          <a:sym typeface="Avenir Heavy"/>
        </a:defRPr>
      </a:lvl8pPr>
      <a:lvl9pPr marL="0" marR="0" indent="1828800" algn="ctr" defTabSz="821531"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Avenir Heavy"/>
          <a:ea typeface="Avenir Heavy"/>
          <a:cs typeface="Avenir Heavy"/>
          <a:sym typeface="Avenir Heavy"/>
        </a:defRPr>
      </a:lvl9pPr>
    </p:titleStyle>
    <p:bodyStyle>
      <a:lvl1pPr marL="617361" marR="0" indent="-617361" algn="l" defTabSz="821531"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Avenir Book"/>
          <a:ea typeface="Avenir Book"/>
          <a:cs typeface="Avenir Book"/>
          <a:sym typeface="Avenir Book"/>
        </a:defRPr>
      </a:lvl1pPr>
      <a:lvl2pPr marL="1061861" marR="0" indent="-617361" algn="l" defTabSz="821531"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Avenir Book"/>
          <a:ea typeface="Avenir Book"/>
          <a:cs typeface="Avenir Book"/>
          <a:sym typeface="Avenir Book"/>
        </a:defRPr>
      </a:lvl2pPr>
      <a:lvl3pPr marL="1506361" marR="0" indent="-617361" algn="l" defTabSz="821531"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Avenir Book"/>
          <a:ea typeface="Avenir Book"/>
          <a:cs typeface="Avenir Book"/>
          <a:sym typeface="Avenir Book"/>
        </a:defRPr>
      </a:lvl3pPr>
      <a:lvl4pPr marL="1950861" marR="0" indent="-617361" algn="l" defTabSz="821531"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Avenir Book"/>
          <a:ea typeface="Avenir Book"/>
          <a:cs typeface="Avenir Book"/>
          <a:sym typeface="Avenir Book"/>
        </a:defRPr>
      </a:lvl4pPr>
      <a:lvl5pPr marL="2395361" marR="0" indent="-617361" algn="l" defTabSz="821531"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Avenir Book"/>
          <a:ea typeface="Avenir Book"/>
          <a:cs typeface="Avenir Book"/>
          <a:sym typeface="Avenir Book"/>
        </a:defRPr>
      </a:lvl5pPr>
      <a:lvl6pPr marL="2839861" marR="0" indent="-617361" algn="l" defTabSz="821531"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Avenir Book"/>
          <a:ea typeface="Avenir Book"/>
          <a:cs typeface="Avenir Book"/>
          <a:sym typeface="Avenir Book"/>
        </a:defRPr>
      </a:lvl6pPr>
      <a:lvl7pPr marL="3284361" marR="0" indent="-617361" algn="l" defTabSz="821531"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Avenir Book"/>
          <a:ea typeface="Avenir Book"/>
          <a:cs typeface="Avenir Book"/>
          <a:sym typeface="Avenir Book"/>
        </a:defRPr>
      </a:lvl7pPr>
      <a:lvl8pPr marL="3728861" marR="0" indent="-617361" algn="l" defTabSz="821531"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Avenir Book"/>
          <a:ea typeface="Avenir Book"/>
          <a:cs typeface="Avenir Book"/>
          <a:sym typeface="Avenir Book"/>
        </a:defRPr>
      </a:lvl8pPr>
      <a:lvl9pPr marL="4173361" marR="0" indent="-617361" algn="l" defTabSz="821531"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Avenir Book"/>
          <a:ea typeface="Avenir Book"/>
          <a:cs typeface="Avenir Book"/>
          <a:sym typeface="Avenir Book"/>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meetup.com/DevOpsDC/pages/Code_of_Conduct/"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hyperlink" Target="https://twitter.com/devopsdc"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dctechslack.com" TargetMode="External"/><Relationship Id="rId3"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hyperlink" Target="https://surge.omniti.com/2016"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Welcome to DevOpsDC!</a:t>
            </a:r>
          </a:p>
        </p:txBody>
      </p:sp>
      <p:sp>
        <p:nvSpPr>
          <p:cNvPr id="131" name="Shape 131"/>
          <p:cNvSpPr/>
          <p:nvPr>
            <p:ph type="body" sz="half" idx="1"/>
          </p:nvPr>
        </p:nvSpPr>
        <p:spPr>
          <a:xfrm>
            <a:off x="1494631" y="3673871"/>
            <a:ext cx="18501916" cy="6674153"/>
          </a:xfrm>
          <a:prstGeom prst="rect">
            <a:avLst/>
          </a:prstGeom>
        </p:spPr>
        <p:txBody>
          <a:bodyPr/>
          <a:lstStyle/>
          <a:p>
            <a:pPr marL="549451" indent="-549451" defTabSz="731162">
              <a:spcBef>
                <a:spcPts val="5200"/>
              </a:spcBef>
              <a:defRPr sz="4450"/>
            </a:pPr>
            <a:r>
              <a:t>6:30 - 7:00: Meet, greet, and eat!</a:t>
            </a:r>
          </a:p>
          <a:p>
            <a:pPr marL="549451" indent="-549451" defTabSz="731162">
              <a:spcBef>
                <a:spcPts val="5200"/>
              </a:spcBef>
              <a:defRPr sz="4450"/>
            </a:pPr>
            <a:r>
              <a:t>7:00 - 7:15: Intros and Announcements</a:t>
            </a:r>
          </a:p>
          <a:p>
            <a:pPr marL="549451" indent="-549451" defTabSz="731162">
              <a:spcBef>
                <a:spcPts val="5200"/>
              </a:spcBef>
              <a:defRPr sz="4450"/>
            </a:pPr>
            <a:r>
              <a:t>7:15 - 8:45: Presentations</a:t>
            </a:r>
          </a:p>
          <a:p>
            <a:pPr lvl="1" marL="945056" indent="-549451" defTabSz="731162">
              <a:spcBef>
                <a:spcPts val="5200"/>
              </a:spcBef>
              <a:defRPr sz="4450"/>
            </a:pPr>
            <a:r>
              <a:t>Performance Testing Should be Free with DevOps!</a:t>
            </a:r>
          </a:p>
          <a:p>
            <a:pPr marL="549451" indent="-549451" defTabSz="731162">
              <a:spcBef>
                <a:spcPts val="5200"/>
              </a:spcBef>
              <a:defRPr sz="4450"/>
            </a:pPr>
            <a:r>
              <a:t>8:45 - 9:00: Networking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Upcoming Meetups</a:t>
            </a:r>
          </a:p>
        </p:txBody>
      </p:sp>
      <p:sp>
        <p:nvSpPr>
          <p:cNvPr id="168" name="Shape 168"/>
          <p:cNvSpPr/>
          <p:nvPr>
            <p:ph type="body" idx="1"/>
          </p:nvPr>
        </p:nvSpPr>
        <p:spPr>
          <a:xfrm>
            <a:off x="2008187" y="3661171"/>
            <a:ext cx="21196499" cy="7217352"/>
          </a:xfrm>
          <a:prstGeom prst="rect">
            <a:avLst/>
          </a:prstGeom>
        </p:spPr>
        <p:txBody>
          <a:bodyPr anchor="t"/>
          <a:lstStyle/>
          <a:p>
            <a:pPr/>
            <a:r>
              <a:t>September 13 - Excella Consulting, Laura Barton &amp; ??</a:t>
            </a:r>
          </a:p>
          <a:p>
            <a:pPr/>
            <a:r>
              <a:t>October 11 - Optoro, Analytics for DevOps &amp; Something to do with security</a:t>
            </a:r>
          </a:p>
          <a:p>
            <a:pPr/>
            <a:r>
              <a:t>November 8 - Excella Consulting, Tony Alletag &amp; ??</a:t>
            </a:r>
          </a:p>
          <a:p>
            <a:pPr/>
            <a:r>
              <a:t>December 13 - Excella Consulting, Mark Cornick &amp;&amp; ?? </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xfrm>
            <a:off x="25406" y="571500"/>
            <a:ext cx="15609093" cy="3036094"/>
          </a:xfrm>
          <a:prstGeom prst="rect">
            <a:avLst/>
          </a:prstGeom>
        </p:spPr>
        <p:txBody>
          <a:bodyPr/>
          <a:lstStyle/>
          <a:p>
            <a:pPr/>
            <a:r>
              <a:t>Now it's your turn…</a:t>
            </a:r>
          </a:p>
        </p:txBody>
      </p:sp>
      <p:sp>
        <p:nvSpPr>
          <p:cNvPr id="173" name="Shape 173"/>
          <p:cNvSpPr/>
          <p:nvPr>
            <p:ph type="body" idx="1"/>
          </p:nvPr>
        </p:nvSpPr>
        <p:spPr>
          <a:prstGeom prst="rect">
            <a:avLst/>
          </a:prstGeom>
        </p:spPr>
        <p:txBody>
          <a:bodyPr/>
          <a:lstStyle/>
          <a:p>
            <a:pPr/>
            <a:r>
              <a:t>Hiring?</a:t>
            </a:r>
          </a:p>
          <a:p>
            <a:pPr/>
            <a:r>
              <a:t>Looking for work?</a:t>
            </a:r>
          </a:p>
          <a:p>
            <a:pPr/>
            <a:r>
              <a:t>Attending or speaking at a conference?</a:t>
            </a:r>
          </a:p>
          <a:p>
            <a:pPr/>
            <a:r>
              <a:t>Something we all should know?</a:t>
            </a:r>
          </a:p>
          <a:p>
            <a:pPr/>
            <a:r>
              <a:t>Favorite color?</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a:r>
              <a:t>Sponsors</a:t>
            </a:r>
          </a:p>
        </p:txBody>
      </p:sp>
      <p:pic>
        <p:nvPicPr>
          <p:cNvPr id="134" name="pasted-image.pdf"/>
          <p:cNvPicPr>
            <a:picLocks noChangeAspect="1"/>
          </p:cNvPicPr>
          <p:nvPr/>
        </p:nvPicPr>
        <p:blipFill>
          <a:blip r:embed="rId2">
            <a:extLst/>
          </a:blip>
          <a:stretch>
            <a:fillRect/>
          </a:stretch>
        </p:blipFill>
        <p:spPr>
          <a:xfrm>
            <a:off x="8077200" y="3738033"/>
            <a:ext cx="8229600" cy="3378201"/>
          </a:xfrm>
          <a:prstGeom prst="rect">
            <a:avLst/>
          </a:prstGeom>
          <a:ln w="12700">
            <a:miter lim="400000"/>
          </a:ln>
        </p:spPr>
      </p:pic>
      <p:pic>
        <p:nvPicPr>
          <p:cNvPr id="135" name="fastly-logo-1200x630.png"/>
          <p:cNvPicPr>
            <a:picLocks noChangeAspect="1"/>
          </p:cNvPicPr>
          <p:nvPr/>
        </p:nvPicPr>
        <p:blipFill>
          <a:blip r:embed="rId3">
            <a:extLst/>
          </a:blip>
          <a:stretch>
            <a:fillRect/>
          </a:stretch>
        </p:blipFill>
        <p:spPr>
          <a:xfrm>
            <a:off x="8779547" y="7586001"/>
            <a:ext cx="6824906" cy="3583075"/>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Code of Conduct</a:t>
            </a:r>
          </a:p>
        </p:txBody>
      </p:sp>
      <p:sp>
        <p:nvSpPr>
          <p:cNvPr id="138" name="Shape 138"/>
          <p:cNvSpPr/>
          <p:nvPr/>
        </p:nvSpPr>
        <p:spPr>
          <a:xfrm>
            <a:off x="1277438" y="4613977"/>
            <a:ext cx="22224212" cy="64293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defRPr sz="4000"/>
            </a:pPr>
            <a:r>
              <a:rPr u="sng">
                <a:hlinkClick r:id="rId2" invalidUrl="" action="" tgtFrame="" tooltip="" history="1" highlightClick="0" endSnd="0"/>
              </a:rPr>
              <a:t>http://www.meetup.com/DevOpsDC/pages/Code_of_Conduct/</a:t>
            </a:r>
          </a:p>
          <a:p>
            <a:pPr>
              <a:defRPr sz="4000"/>
            </a:pPr>
          </a:p>
          <a:p>
            <a:pPr algn="l">
              <a:defRPr sz="4000"/>
            </a:pPr>
            <a:r>
              <a:t>We value the participation of each member of the community and want all attendees to have an enjoyable and fulfilling experience. Accordingly, all attendees are expected to show respect and courtesy to other attendees throughout all Meetup events.</a:t>
            </a:r>
          </a:p>
          <a:p>
            <a:pPr algn="l">
              <a:defRPr sz="4000"/>
            </a:pPr>
          </a:p>
          <a:p>
            <a:pPr algn="l">
              <a:defRPr sz="4000"/>
            </a:pPr>
            <a:r>
              <a:t>To make clear what is expected, all delegates/attendees, speakers, exhibitors, organizers, and volunteers at any DevOpsDC event are required to conform to our Code of Conduct. Organizers will enforce this code throughout events.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a:r>
              <a:t>Do you even tweet?</a:t>
            </a:r>
          </a:p>
        </p:txBody>
      </p:sp>
      <p:pic>
        <p:nvPicPr>
          <p:cNvPr id="141" name="pasted-image.png"/>
          <p:cNvPicPr>
            <a:picLocks noChangeAspect="1"/>
          </p:cNvPicPr>
          <p:nvPr/>
        </p:nvPicPr>
        <p:blipFill>
          <a:blip r:embed="rId2">
            <a:extLst/>
          </a:blip>
          <a:stretch>
            <a:fillRect/>
          </a:stretch>
        </p:blipFill>
        <p:spPr>
          <a:xfrm>
            <a:off x="8663487" y="3778436"/>
            <a:ext cx="7057026" cy="7397302"/>
          </a:xfrm>
          <a:prstGeom prst="rect">
            <a:avLst/>
          </a:prstGeom>
          <a:ln w="12700">
            <a:miter lim="400000"/>
          </a:ln>
        </p:spPr>
      </p:pic>
      <p:sp>
        <p:nvSpPr>
          <p:cNvPr id="142" name="Shape 142"/>
          <p:cNvSpPr/>
          <p:nvPr/>
        </p:nvSpPr>
        <p:spPr>
          <a:xfrm>
            <a:off x="7994332" y="11638084"/>
            <a:ext cx="8395336" cy="1006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u="sng">
                <a:hlinkClick r:id="rId3" invalidUrl="" action="" tgtFrame="" tooltip="" history="1" highlightClick="0" endSnd="0"/>
              </a:defRPr>
            </a:lvl1pPr>
          </a:lstStyle>
          <a:p>
            <a:pPr>
              <a:defRPr u="none"/>
            </a:pPr>
            <a:r>
              <a:rPr u="sng">
                <a:hlinkClick r:id="rId3" invalidUrl="" action="" tgtFrame="" tooltip="" history="1" highlightClick="0" endSnd="0"/>
              </a:rPr>
              <a:t>https://twitter.com/devopsdc</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pPr/>
            <a:r>
              <a:t>Slackin'…</a:t>
            </a:r>
          </a:p>
        </p:txBody>
      </p:sp>
      <p:sp>
        <p:nvSpPr>
          <p:cNvPr id="145" name="Shape 145"/>
          <p:cNvSpPr/>
          <p:nvPr/>
        </p:nvSpPr>
        <p:spPr>
          <a:xfrm>
            <a:off x="8110220" y="10873184"/>
            <a:ext cx="8163561" cy="1006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http://www.dctechslack.com</a:t>
            </a:r>
          </a:p>
        </p:txBody>
      </p:sp>
      <p:pic>
        <p:nvPicPr>
          <p:cNvPr id="146" name="pasted-image.png"/>
          <p:cNvPicPr>
            <a:picLocks noChangeAspect="1"/>
          </p:cNvPicPr>
          <p:nvPr/>
        </p:nvPicPr>
        <p:blipFill>
          <a:blip r:embed="rId3">
            <a:extLst/>
          </a:blip>
          <a:stretch>
            <a:fillRect/>
          </a:stretch>
        </p:blipFill>
        <p:spPr>
          <a:xfrm>
            <a:off x="9513093" y="4179093"/>
            <a:ext cx="5357814" cy="5357814"/>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8" name="pasted-image.png"/>
          <p:cNvPicPr>
            <a:picLocks noChangeAspect="1"/>
          </p:cNvPicPr>
          <p:nvPr/>
        </p:nvPicPr>
        <p:blipFill>
          <a:blip r:embed="rId3">
            <a:extLst/>
          </a:blip>
          <a:stretch>
            <a:fillRect/>
          </a:stretch>
        </p:blipFill>
        <p:spPr>
          <a:xfrm>
            <a:off x="4450893" y="1011195"/>
            <a:ext cx="15482214" cy="9065698"/>
          </a:xfrm>
          <a:prstGeom prst="rect">
            <a:avLst/>
          </a:prstGeom>
          <a:ln w="12700">
            <a:miter lim="400000"/>
          </a:ln>
        </p:spPr>
      </p:pic>
      <p:sp>
        <p:nvSpPr>
          <p:cNvPr id="149" name="Shape 149"/>
          <p:cNvSpPr/>
          <p:nvPr/>
        </p:nvSpPr>
        <p:spPr>
          <a:xfrm>
            <a:off x="7699057" y="11712574"/>
            <a:ext cx="8985886" cy="1006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rPr u="sng">
                <a:hlinkClick r:id="rId4" invalidUrl="" action="" tgtFrame="" tooltip="" history="1" highlightClick="0" endSnd="0"/>
              </a:rPr>
              <a:t>https://surge.omniti.com/2016</a:t>
            </a:r>
            <a:r>
              <a:t> </a:t>
            </a:r>
          </a:p>
        </p:txBody>
      </p:sp>
      <p:sp>
        <p:nvSpPr>
          <p:cNvPr id="150" name="Shape 150"/>
          <p:cNvSpPr/>
          <p:nvPr/>
        </p:nvSpPr>
        <p:spPr>
          <a:xfrm>
            <a:off x="995362" y="10646885"/>
            <a:ext cx="22393276" cy="1006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Free One-day Workshop:  Introduction to Application Automation with Habitat</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p>
        </p:txBody>
      </p:sp>
      <p:pic>
        <p:nvPicPr>
          <p:cNvPr id="155" name="Home_-_AppSec_USA_2016.png"/>
          <p:cNvPicPr>
            <a:picLocks noChangeAspect="1"/>
          </p:cNvPicPr>
          <p:nvPr/>
        </p:nvPicPr>
        <p:blipFill>
          <a:blip r:embed="rId3">
            <a:extLst/>
          </a:blip>
          <a:stretch>
            <a:fillRect/>
          </a:stretch>
        </p:blipFill>
        <p:spPr>
          <a:xfrm>
            <a:off x="0" y="1020263"/>
            <a:ext cx="24384000" cy="11675474"/>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9" name="Open_Source_Conference___SUSECON.png"/>
          <p:cNvPicPr>
            <a:picLocks noChangeAspect="1"/>
          </p:cNvPicPr>
          <p:nvPr/>
        </p:nvPicPr>
        <p:blipFill>
          <a:blip r:embed="rId3">
            <a:extLst/>
          </a:blip>
          <a:stretch>
            <a:fillRect/>
          </a:stretch>
        </p:blipFill>
        <p:spPr>
          <a:xfrm>
            <a:off x="0" y="2573219"/>
            <a:ext cx="24384000" cy="8569562"/>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a:r>
              <a:t>DevOpsDays Baltimore</a:t>
            </a:r>
          </a:p>
        </p:txBody>
      </p:sp>
      <p:pic>
        <p:nvPicPr>
          <p:cNvPr id="164" name="pasted-image.png"/>
          <p:cNvPicPr>
            <a:picLocks noChangeAspect="1"/>
          </p:cNvPicPr>
          <p:nvPr/>
        </p:nvPicPr>
        <p:blipFill>
          <a:blip r:embed="rId2">
            <a:extLst/>
          </a:blip>
          <a:stretch>
            <a:fillRect/>
          </a:stretch>
        </p:blipFill>
        <p:spPr>
          <a:xfrm>
            <a:off x="8480335" y="5585215"/>
            <a:ext cx="7423330" cy="7764989"/>
          </a:xfrm>
          <a:prstGeom prst="rect">
            <a:avLst/>
          </a:prstGeom>
          <a:ln w="12700">
            <a:miter lim="400000"/>
          </a:ln>
        </p:spPr>
      </p:pic>
      <p:sp>
        <p:nvSpPr>
          <p:cNvPr id="165" name="Shape 165"/>
          <p:cNvSpPr/>
          <p:nvPr/>
        </p:nvSpPr>
        <p:spPr>
          <a:xfrm>
            <a:off x="2555685" y="3769915"/>
            <a:ext cx="18269727" cy="1870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617361" indent="-617361" algn="l">
              <a:buSzPct val="75000"/>
              <a:buChar char="•"/>
            </a:pPr>
            <a:r>
              <a:t>March 7 &amp; 8, 2017</a:t>
            </a:r>
          </a:p>
          <a:p>
            <a:pPr marL="617361" indent="-617361" algn="l">
              <a:buSzPct val="75000"/>
              <a:buChar char="•"/>
            </a:pPr>
            <a:r>
              <a:t>http://www.devopsdays.org/events/2017-baltimore/welcome/</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Avenir Book"/>
            <a:ea typeface="Avenir Book"/>
            <a:cs typeface="Avenir Book"/>
            <a:sym typeface="Avenir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Avenir Book"/>
            <a:ea typeface="Avenir Book"/>
            <a:cs typeface="Avenir Book"/>
            <a:sym typeface="Avenir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