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56" r:id="rId2"/>
    <p:sldId id="257" r:id="rId3"/>
    <p:sldId id="258" r:id="rId4"/>
    <p:sldId id="259" r:id="rId5"/>
    <p:sldId id="260" r:id="rId6"/>
    <p:sldId id="261" r:id="rId7"/>
    <p:sldId id="265" r:id="rId8"/>
    <p:sldId id="266" r:id="rId9"/>
    <p:sldId id="274" r:id="rId10"/>
    <p:sldId id="268" r:id="rId11"/>
    <p:sldId id="269" r:id="rId12"/>
  </p:sldIdLst>
  <p:sldSz cx="24384000" cy="13716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459" autoAdjust="0"/>
  </p:normalViewPr>
  <p:slideViewPr>
    <p:cSldViewPr snapToGrid="0" snapToObjects="1">
      <p:cViewPr varScale="1">
        <p:scale>
          <a:sx n="51" d="100"/>
          <a:sy n="51" d="100"/>
        </p:scale>
        <p:origin x="-2472" y="-136"/>
      </p:cViewPr>
      <p:guideLst>
        <p:guide orient="horz" pos="4320"/>
        <p:guide pos="76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lnSpc>
                <a:spcPct val="117999"/>
              </a:lnSpc>
              <a:spcBef>
                <a:spcPts val="0"/>
              </a:spcBef>
              <a:buNone/>
              <a:defRPr sz="2200" b="0" i="0" u="none" strike="noStrike" cap="none">
                <a:latin typeface="Helvetica Neue"/>
                <a:ea typeface="Helvetica Neue"/>
                <a:cs typeface="Helvetica Neue"/>
                <a:sym typeface="Helvetica Neue"/>
              </a:defRPr>
            </a:lvl1pPr>
            <a:lvl2pPr marL="457200" marR="0" lvl="1" indent="228600" algn="l" rtl="0">
              <a:lnSpc>
                <a:spcPct val="117999"/>
              </a:lnSpc>
              <a:spcBef>
                <a:spcPts val="0"/>
              </a:spcBef>
              <a:buNone/>
              <a:defRPr sz="2200" b="0" i="0" u="none" strike="noStrike" cap="none">
                <a:latin typeface="Helvetica Neue"/>
                <a:ea typeface="Helvetica Neue"/>
                <a:cs typeface="Helvetica Neue"/>
                <a:sym typeface="Helvetica Neue"/>
              </a:defRPr>
            </a:lvl2pPr>
            <a:lvl3pPr marL="914400" marR="0" lvl="2" indent="457200" algn="l" rtl="0">
              <a:lnSpc>
                <a:spcPct val="117999"/>
              </a:lnSpc>
              <a:spcBef>
                <a:spcPts val="0"/>
              </a:spcBef>
              <a:buNone/>
              <a:defRPr sz="2200" b="0" i="0" u="none" strike="noStrike" cap="none">
                <a:latin typeface="Helvetica Neue"/>
                <a:ea typeface="Helvetica Neue"/>
                <a:cs typeface="Helvetica Neue"/>
                <a:sym typeface="Helvetica Neue"/>
              </a:defRPr>
            </a:lvl3pPr>
            <a:lvl4pPr marL="1371600" marR="0" lvl="3" indent="685800" algn="l" rtl="0">
              <a:lnSpc>
                <a:spcPct val="117999"/>
              </a:lnSpc>
              <a:spcBef>
                <a:spcPts val="0"/>
              </a:spcBef>
              <a:buNone/>
              <a:defRPr sz="2200" b="0" i="0" u="none" strike="noStrike" cap="none">
                <a:latin typeface="Helvetica Neue"/>
                <a:ea typeface="Helvetica Neue"/>
                <a:cs typeface="Helvetica Neue"/>
                <a:sym typeface="Helvetica Neue"/>
              </a:defRPr>
            </a:lvl4pPr>
            <a:lvl5pPr marL="1828800" marR="0" lvl="4" indent="914400" algn="l" rtl="0">
              <a:lnSpc>
                <a:spcPct val="117999"/>
              </a:lnSpc>
              <a:spcBef>
                <a:spcPts val="0"/>
              </a:spcBef>
              <a:buNone/>
              <a:defRPr sz="2200" b="0" i="0" u="none" strike="noStrike" cap="none">
                <a:latin typeface="Helvetica Neue"/>
                <a:ea typeface="Helvetica Neue"/>
                <a:cs typeface="Helvetica Neue"/>
                <a:sym typeface="Helvetica Neue"/>
              </a:defRPr>
            </a:lvl5pPr>
            <a:lvl6pPr marL="2286000" marR="0" lvl="5" indent="1143000" algn="l" rtl="0">
              <a:lnSpc>
                <a:spcPct val="117999"/>
              </a:lnSpc>
              <a:spcBef>
                <a:spcPts val="0"/>
              </a:spcBef>
              <a:buNone/>
              <a:defRPr sz="2200" b="0" i="0" u="none" strike="noStrike" cap="none">
                <a:latin typeface="Helvetica Neue"/>
                <a:ea typeface="Helvetica Neue"/>
                <a:cs typeface="Helvetica Neue"/>
                <a:sym typeface="Helvetica Neue"/>
              </a:defRPr>
            </a:lvl6pPr>
            <a:lvl7pPr marL="2743200" marR="0" lvl="6" indent="1371600" algn="l" rtl="0">
              <a:lnSpc>
                <a:spcPct val="117999"/>
              </a:lnSpc>
              <a:spcBef>
                <a:spcPts val="0"/>
              </a:spcBef>
              <a:buNone/>
              <a:defRPr sz="2200" b="0" i="0" u="none" strike="noStrike" cap="none">
                <a:latin typeface="Helvetica Neue"/>
                <a:ea typeface="Helvetica Neue"/>
                <a:cs typeface="Helvetica Neue"/>
                <a:sym typeface="Helvetica Neue"/>
              </a:defRPr>
            </a:lvl7pPr>
            <a:lvl8pPr marL="3200400" marR="0" lvl="7" indent="1600200" algn="l" rtl="0">
              <a:lnSpc>
                <a:spcPct val="117999"/>
              </a:lnSpc>
              <a:spcBef>
                <a:spcPts val="0"/>
              </a:spcBef>
              <a:buNone/>
              <a:defRPr sz="2200" b="0" i="0" u="none" strike="noStrike" cap="none">
                <a:latin typeface="Helvetica Neue"/>
                <a:ea typeface="Helvetica Neue"/>
                <a:cs typeface="Helvetica Neue"/>
                <a:sym typeface="Helvetica Neue"/>
              </a:defRPr>
            </a:lvl8pPr>
            <a:lvl9pPr marL="3657600" marR="0" lvl="8" indent="1828800" algn="l" rtl="0">
              <a:lnSpc>
                <a:spcPct val="117999"/>
              </a:lnSpc>
              <a:spcBef>
                <a:spcPts val="0"/>
              </a:spcBef>
              <a:buNone/>
              <a:defRPr sz="2200" b="0" i="0" u="none" strike="noStrike" cap="none">
                <a:latin typeface="Helvetica Neue"/>
                <a:ea typeface="Helvetica Neue"/>
                <a:cs typeface="Helvetica Neue"/>
                <a:sym typeface="Helvetica Neue"/>
              </a:defRPr>
            </a:lvl9pPr>
          </a:lstStyle>
          <a:p>
            <a:endParaRPr/>
          </a:p>
        </p:txBody>
      </p:sp>
    </p:spTree>
    <p:extLst>
      <p:ext uri="{BB962C8B-B14F-4D97-AF65-F5344CB8AC3E}">
        <p14:creationId xmlns:p14="http://schemas.microsoft.com/office/powerpoint/2010/main" val="262081334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marL="457200" lvl="0" indent="-228600" rtl="0">
              <a:spcBef>
                <a:spcPts val="0"/>
              </a:spcBef>
              <a:buChar char="-"/>
            </a:pPr>
            <a:r>
              <a:rPr lang="en-US"/>
              <a:t>DoL Wage &amp; Hour division:  Senior Transformation Specialist, Product Manager, Software Engineer, and User Experience Designer</a:t>
            </a:r>
          </a:p>
          <a:p>
            <a:pPr marL="457200" lvl="0" indent="-228600" rtl="0">
              <a:spcBef>
                <a:spcPts val="0"/>
              </a:spcBef>
              <a:buChar char="-"/>
            </a:pPr>
            <a:endParaRPr/>
          </a:p>
          <a:p>
            <a:pPr marL="457200" lvl="0" indent="-228600" rtl="0">
              <a:spcBef>
                <a:spcPts val="0"/>
              </a:spcBef>
              <a:buChar char="-"/>
            </a:pPr>
            <a:r>
              <a:rPr lang="en-US"/>
              <a:t>Last year, we put more than $246 million into the pockets of more than 240,000 workers who had been deprived of their hard-earned wages.</a:t>
            </a:r>
          </a:p>
          <a:p>
            <a:pPr lvl="0" rtl="0">
              <a:spcBef>
                <a:spcPts val="0"/>
              </a:spcBef>
              <a:buNone/>
            </a:pPr>
            <a:endParaRPr/>
          </a:p>
          <a:p>
            <a:pPr marL="457200" lvl="0" indent="-228600" rtl="0">
              <a:spcBef>
                <a:spcPts val="0"/>
              </a:spcBef>
              <a:buChar char="-"/>
            </a:pPr>
            <a:r>
              <a:rPr lang="en-US"/>
              <a:t>‣ For German Gomez, it meant finally being able to start a family after he received more than $42,000 in unpaid wages and damages following an investigation that disclosed he had been working 72 hours a week</a:t>
            </a:r>
          </a:p>
          <a:p>
            <a:pPr marL="457200" lvl="0" indent="-228600" rtl="0">
              <a:spcBef>
                <a:spcPts val="0"/>
              </a:spcBef>
              <a:buChar char="-"/>
            </a:pPr>
            <a:r>
              <a:rPr lang="en-US"/>
              <a:t>‣ For Raquel Bruno, it meant being able to finish her degree and help her kids go to school,after the restaurant she worked for was found to owe more than $1 million to its workers.</a:t>
            </a:r>
          </a:p>
          <a:p>
            <a:pPr marL="457200" lvl="0" indent="-228600">
              <a:spcBef>
                <a:spcPts val="0"/>
              </a:spcBef>
              <a:buChar char="-"/>
            </a:pPr>
            <a:endParaRPr/>
          </a:p>
        </p:txBody>
      </p:sp>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a:t>Let’s hear from our sponsors</a:t>
            </a:r>
          </a:p>
        </p:txBody>
      </p:sp>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a:t>Conduct matters, so I’ll give you short, short version:</a:t>
            </a:r>
          </a:p>
          <a:p>
            <a:pPr lvl="0">
              <a:spcBef>
                <a:spcPts val="0"/>
              </a:spcBef>
              <a:buNone/>
            </a:pPr>
            <a:endParaRPr/>
          </a:p>
          <a:p>
            <a:pPr lvl="0">
              <a:spcBef>
                <a:spcPts val="0"/>
              </a:spcBef>
              <a:buNone/>
            </a:pPr>
            <a:r>
              <a:rPr lang="en-US"/>
              <a:t>harassment-free experience for everyone, regardless of who you are</a:t>
            </a:r>
          </a:p>
          <a:p>
            <a:pPr lvl="0">
              <a:spcBef>
                <a:spcPts val="0"/>
              </a:spcBef>
              <a:buNone/>
            </a:pPr>
            <a:r>
              <a:rPr lang="en-US"/>
              <a:t>professional audience including people of many different backgrounds</a:t>
            </a:r>
          </a:p>
          <a:p>
            <a:pPr lvl="0">
              <a:spcBef>
                <a:spcPts val="0"/>
              </a:spcBef>
              <a:buNone/>
            </a:pPr>
            <a:r>
              <a:rPr lang="en-US"/>
              <a:t>Be kind to others. No smack talk</a:t>
            </a:r>
          </a:p>
        </p:txBody>
      </p:sp>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a:t>Twitter properly used is a boon</a:t>
            </a:r>
          </a:p>
          <a:p>
            <a:pPr lvl="0">
              <a:spcBef>
                <a:spcPts val="0"/>
              </a:spcBef>
              <a:buNone/>
            </a:pPr>
            <a:endParaRPr/>
          </a:p>
          <a:p>
            <a:pPr lvl="0">
              <a:spcBef>
                <a:spcPts val="0"/>
              </a:spcBef>
              <a:buNone/>
            </a:pPr>
            <a:endParaRPr/>
          </a:p>
        </p:txBody>
      </p:sp>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a:t>Now let’s talk about some upcoming events….</a:t>
            </a:r>
          </a:p>
          <a:p>
            <a:pPr lvl="0">
              <a:spcBef>
                <a:spcPts val="0"/>
              </a:spcBef>
              <a:buNone/>
            </a:pPr>
            <a:endParaRPr/>
          </a:p>
        </p:txBody>
      </p:sp>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r>
              <a:rPr lang="en-US"/>
              <a:t>Now let’s talk about some upcoming events….</a:t>
            </a:r>
          </a:p>
          <a:p>
            <a:pPr lvl="0" rtl="0">
              <a:spcBef>
                <a:spcPts val="0"/>
              </a:spcBef>
              <a:buNone/>
            </a:pPr>
            <a:endParaRPr/>
          </a:p>
        </p:txBody>
      </p:sp>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28" name="Shape 12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lnSpc>
                <a:spcPct val="117999"/>
              </a:lnSpc>
              <a:spcBef>
                <a:spcPts val="0"/>
              </a:spcBef>
              <a:buSzPct val="25000"/>
              <a:buNone/>
            </a:pPr>
            <a:r>
              <a:rPr lang="en-US" sz="2200" b="0" i="0" u="none" strike="noStrike" cap="none">
                <a:latin typeface="Helvetica Neue"/>
                <a:ea typeface="Helvetica Neue"/>
                <a:cs typeface="Helvetica Neue"/>
                <a:sym typeface="Helvetica Neue"/>
              </a:rPr>
              <a:t>http://www.susecon.com/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6" name="Shape 14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lnSpc>
                <a:spcPct val="117999"/>
              </a:lnSpc>
              <a:spcBef>
                <a:spcPts val="0"/>
              </a:spcBef>
              <a:buSzPct val="25000"/>
              <a:buNone/>
            </a:pPr>
            <a:r>
              <a:rPr lang="en-US" dirty="0" smtClean="0"/>
              <a:t>We moved the November meeting</a:t>
            </a:r>
            <a:r>
              <a:rPr lang="en-US" baseline="0" dirty="0" smtClean="0"/>
              <a:t> from the 8</a:t>
            </a:r>
            <a:r>
              <a:rPr lang="en-US" baseline="30000" dirty="0" smtClean="0"/>
              <a:t>th</a:t>
            </a:r>
            <a:r>
              <a:rPr lang="en-US" baseline="0" dirty="0" smtClean="0"/>
              <a:t> to the 15</a:t>
            </a:r>
            <a:r>
              <a:rPr lang="en-US" baseline="30000" dirty="0" smtClean="0"/>
              <a:t>th</a:t>
            </a:r>
            <a:r>
              <a:rPr lang="en-US" baseline="0" dirty="0" smtClean="0"/>
              <a:t> because </a:t>
            </a:r>
            <a:r>
              <a:rPr lang="en-US" baseline="0" smtClean="0"/>
              <a:t>of election day.</a:t>
            </a:r>
            <a:endParaRPr lang="en-US" sz="2200" b="0" i="0" u="none" strike="noStrike" cap="none" dirty="0">
              <a:latin typeface="Helvetica Neue"/>
              <a:ea typeface="Helvetica Neue"/>
              <a:cs typeface="Helvetica Neue"/>
              <a:sym typeface="Helvetica Neu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28970" y="625077"/>
            <a:ext cx="24384000" cy="3036093"/>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a:p>
        </p:txBody>
      </p:sp>
      <p:sp>
        <p:nvSpPr>
          <p:cNvPr id="15" name="Shape 15"/>
          <p:cNvSpPr txBox="1">
            <a:spLocks noGrp="1"/>
          </p:cNvSpPr>
          <p:nvPr>
            <p:ph type="body" idx="1"/>
          </p:nvPr>
        </p:nvSpPr>
        <p:spPr>
          <a:xfrm>
            <a:off x="1497904" y="3661171"/>
            <a:ext cx="20933867" cy="8840392"/>
          </a:xfrm>
          <a:prstGeom prst="rect">
            <a:avLst/>
          </a:prstGeom>
          <a:noFill/>
          <a:ln>
            <a:noFill/>
          </a:ln>
        </p:spPr>
        <p:txBody>
          <a:bodyPr lIns="91425" tIns="91425" rIns="91425" bIns="91425" anchor="ctr"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16" name="Shape 16"/>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
        <p:nvSpPr>
          <p:cNvPr id="5" name="Shape 6"/>
          <p:cNvSpPr/>
          <p:nvPr userDrawn="1"/>
        </p:nvSpPr>
        <p:spPr>
          <a:xfrm>
            <a:off x="-56653" y="1017983"/>
            <a:ext cx="24497308" cy="2250281"/>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Quote">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4833937" y="8947546"/>
            <a:ext cx="14716126" cy="660797"/>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929292"/>
              </a:buClr>
              <a:buFont typeface="Arial"/>
              <a:buNone/>
              <a:defRPr sz="2800" b="0" i="0" u="none" strike="noStrike" cap="none">
                <a:solidFill>
                  <a:srgbClr val="929292"/>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56" name="Shape 56"/>
          <p:cNvSpPr txBox="1">
            <a:spLocks noGrp="1"/>
          </p:cNvSpPr>
          <p:nvPr>
            <p:ph type="body" idx="2"/>
          </p:nvPr>
        </p:nvSpPr>
        <p:spPr>
          <a:xfrm>
            <a:off x="4833937" y="6000353"/>
            <a:ext cx="14716126" cy="96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Helvetica Neue"/>
              <a:buNone/>
              <a:defRPr sz="5200" b="0" i="0" u="none" strike="noStrike" cap="none">
                <a:solidFill>
                  <a:srgbClr val="000000"/>
                </a:solidFill>
                <a:latin typeface="Helvetica Neue"/>
                <a:ea typeface="Helvetica Neue"/>
                <a:cs typeface="Helvetica Neue"/>
                <a:sym typeface="Helvetica Neue"/>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Photo">
    <p:spTree>
      <p:nvGrpSpPr>
        <p:cNvPr id="1" name="Shape 58"/>
        <p:cNvGrpSpPr/>
        <p:nvPr/>
      </p:nvGrpSpPr>
      <p:grpSpPr>
        <a:xfrm>
          <a:off x="0" y="0"/>
          <a:ext cx="0" cy="0"/>
          <a:chOff x="0" y="0"/>
          <a:chExt cx="0" cy="0"/>
        </a:xfrm>
      </p:grpSpPr>
      <p:sp>
        <p:nvSpPr>
          <p:cNvPr id="59" name="Shape 59"/>
          <p:cNvSpPr>
            <a:spLocks noGrp="1"/>
          </p:cNvSpPr>
          <p:nvPr>
            <p:ph type="pic" idx="2"/>
          </p:nvPr>
        </p:nvSpPr>
        <p:spPr>
          <a:xfrm>
            <a:off x="3048000" y="0"/>
            <a:ext cx="18288000" cy="13716000"/>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60" name="Shape 60"/>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 Top">
    <p:spTree>
      <p:nvGrpSpPr>
        <p:cNvPr id="1" name="Shape 17"/>
        <p:cNvGrpSpPr/>
        <p:nvPr/>
      </p:nvGrpSpPr>
      <p:grpSpPr>
        <a:xfrm>
          <a:off x="0" y="0"/>
          <a:ext cx="0" cy="0"/>
          <a:chOff x="0" y="0"/>
          <a:chExt cx="0" cy="0"/>
        </a:xfrm>
      </p:grpSpPr>
      <p:sp>
        <p:nvSpPr>
          <p:cNvPr id="18" name="Shape 18"/>
          <p:cNvSpPr/>
          <p:nvPr/>
        </p:nvSpPr>
        <p:spPr>
          <a:xfrm>
            <a:off x="-3770" y="1017983"/>
            <a:ext cx="24509711" cy="2250281"/>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9" name="Shape 19"/>
          <p:cNvSpPr txBox="1">
            <a:spLocks noGrp="1"/>
          </p:cNvSpPr>
          <p:nvPr>
            <p:ph type="title"/>
          </p:nvPr>
        </p:nvSpPr>
        <p:spPr>
          <a:xfrm>
            <a:off x="-34825" y="625077"/>
            <a:ext cx="24384000" cy="3036093"/>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833937" y="2303858"/>
            <a:ext cx="14716126" cy="4643438"/>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a:p>
        </p:txBody>
      </p:sp>
      <p:sp>
        <p:nvSpPr>
          <p:cNvPr id="26" name="Shape 26"/>
          <p:cNvSpPr txBox="1">
            <a:spLocks noGrp="1"/>
          </p:cNvSpPr>
          <p:nvPr>
            <p:ph type="body" idx="1"/>
          </p:nvPr>
        </p:nvSpPr>
        <p:spPr>
          <a:xfrm>
            <a:off x="4833937" y="7072311"/>
            <a:ext cx="14716126" cy="1589484"/>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27" name="Shape 27"/>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Photo - Horizontal">
    <p:spTree>
      <p:nvGrpSpPr>
        <p:cNvPr id="1" name="Shape 28"/>
        <p:cNvGrpSpPr/>
        <p:nvPr/>
      </p:nvGrpSpPr>
      <p:grpSpPr>
        <a:xfrm>
          <a:off x="0" y="0"/>
          <a:ext cx="0" cy="0"/>
          <a:chOff x="0" y="0"/>
          <a:chExt cx="0" cy="0"/>
        </a:xfrm>
      </p:grpSpPr>
      <p:sp>
        <p:nvSpPr>
          <p:cNvPr id="29" name="Shape 29"/>
          <p:cNvSpPr>
            <a:spLocks noGrp="1"/>
          </p:cNvSpPr>
          <p:nvPr>
            <p:ph type="pic" idx="2"/>
          </p:nvPr>
        </p:nvSpPr>
        <p:spPr>
          <a:xfrm>
            <a:off x="5307210" y="892967"/>
            <a:ext cx="13751719" cy="8322469"/>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30" name="Shape 30"/>
          <p:cNvSpPr txBox="1">
            <a:spLocks noGrp="1"/>
          </p:cNvSpPr>
          <p:nvPr>
            <p:ph type="title"/>
          </p:nvPr>
        </p:nvSpPr>
        <p:spPr>
          <a:xfrm>
            <a:off x="4833937" y="9447609"/>
            <a:ext cx="14716126" cy="200025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a:p>
        </p:txBody>
      </p:sp>
      <p:sp>
        <p:nvSpPr>
          <p:cNvPr id="31" name="Shape 31"/>
          <p:cNvSpPr txBox="1">
            <a:spLocks noGrp="1"/>
          </p:cNvSpPr>
          <p:nvPr>
            <p:ph type="body" idx="1"/>
          </p:nvPr>
        </p:nvSpPr>
        <p:spPr>
          <a:xfrm>
            <a:off x="4833937" y="11519296"/>
            <a:ext cx="14716126" cy="1589486"/>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32" name="Shape 32"/>
          <p:cNvSpPr txBox="1">
            <a:spLocks noGrp="1"/>
          </p:cNvSpPr>
          <p:nvPr>
            <p:ph type="sldNum" idx="12"/>
          </p:nvPr>
        </p:nvSpPr>
        <p:spPr>
          <a:xfrm>
            <a:off x="11935814" y="13001625"/>
            <a:ext cx="494513" cy="511174"/>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Center">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833937" y="4536280"/>
            <a:ext cx="14716126" cy="464343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a:p>
        </p:txBody>
      </p:sp>
      <p:sp>
        <p:nvSpPr>
          <p:cNvPr id="35" name="Shape 35"/>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Photo - Vertical">
    <p:spTree>
      <p:nvGrpSpPr>
        <p:cNvPr id="1" name="Shape 36"/>
        <p:cNvGrpSpPr/>
        <p:nvPr/>
      </p:nvGrpSpPr>
      <p:grpSpPr>
        <a:xfrm>
          <a:off x="0" y="0"/>
          <a:ext cx="0" cy="0"/>
          <a:chOff x="0" y="0"/>
          <a:chExt cx="0" cy="0"/>
        </a:xfrm>
      </p:grpSpPr>
      <p:sp>
        <p:nvSpPr>
          <p:cNvPr id="37" name="Shape 37"/>
          <p:cNvSpPr>
            <a:spLocks noGrp="1"/>
          </p:cNvSpPr>
          <p:nvPr>
            <p:ph type="pic" idx="2"/>
          </p:nvPr>
        </p:nvSpPr>
        <p:spPr>
          <a:xfrm>
            <a:off x="12495609" y="892967"/>
            <a:ext cx="7500937" cy="11572875"/>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38" name="Shape 38"/>
          <p:cNvSpPr txBox="1">
            <a:spLocks noGrp="1"/>
          </p:cNvSpPr>
          <p:nvPr>
            <p:ph type="title"/>
          </p:nvPr>
        </p:nvSpPr>
        <p:spPr>
          <a:xfrm>
            <a:off x="4387453" y="892967"/>
            <a:ext cx="7500937" cy="5607844"/>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000000"/>
              </a:buClr>
              <a:buFont typeface="Helvetica Neue"/>
              <a:buNone/>
              <a:defRPr sz="84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a:p>
        </p:txBody>
      </p:sp>
      <p:sp>
        <p:nvSpPr>
          <p:cNvPr id="39" name="Shape 39"/>
          <p:cNvSpPr txBox="1">
            <a:spLocks noGrp="1"/>
          </p:cNvSpPr>
          <p:nvPr>
            <p:ph type="body" idx="1"/>
          </p:nvPr>
        </p:nvSpPr>
        <p:spPr>
          <a:xfrm>
            <a:off x="4387453" y="6697264"/>
            <a:ext cx="7500937" cy="5768579"/>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40" name="Shape 40"/>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
        <p:nvSpPr>
          <p:cNvPr id="6" name="Shape 6"/>
          <p:cNvSpPr/>
          <p:nvPr userDrawn="1"/>
        </p:nvSpPr>
        <p:spPr>
          <a:xfrm>
            <a:off x="-56653" y="1017983"/>
            <a:ext cx="24497308" cy="2250281"/>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Bullets &amp; Photo">
    <p:spTree>
      <p:nvGrpSpPr>
        <p:cNvPr id="1" name="Shape 41"/>
        <p:cNvGrpSpPr/>
        <p:nvPr/>
      </p:nvGrpSpPr>
      <p:grpSpPr>
        <a:xfrm>
          <a:off x="0" y="0"/>
          <a:ext cx="0" cy="0"/>
          <a:chOff x="0" y="0"/>
          <a:chExt cx="0" cy="0"/>
        </a:xfrm>
      </p:grpSpPr>
      <p:sp>
        <p:nvSpPr>
          <p:cNvPr id="42" name="Shape 42"/>
          <p:cNvSpPr>
            <a:spLocks noGrp="1"/>
          </p:cNvSpPr>
          <p:nvPr>
            <p:ph type="pic" idx="2"/>
          </p:nvPr>
        </p:nvSpPr>
        <p:spPr>
          <a:xfrm>
            <a:off x="12495609" y="3661171"/>
            <a:ext cx="7500937" cy="8840392"/>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43" name="Shape 43"/>
          <p:cNvSpPr txBox="1">
            <a:spLocks noGrp="1"/>
          </p:cNvSpPr>
          <p:nvPr>
            <p:ph type="title"/>
          </p:nvPr>
        </p:nvSpPr>
        <p:spPr>
          <a:xfrm>
            <a:off x="4387453" y="625077"/>
            <a:ext cx="15609094" cy="3036093"/>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a:p>
        </p:txBody>
      </p:sp>
      <p:sp>
        <p:nvSpPr>
          <p:cNvPr id="44" name="Shape 44"/>
          <p:cNvSpPr txBox="1">
            <a:spLocks noGrp="1"/>
          </p:cNvSpPr>
          <p:nvPr>
            <p:ph type="body" idx="1"/>
          </p:nvPr>
        </p:nvSpPr>
        <p:spPr>
          <a:xfrm>
            <a:off x="4387453" y="3661171"/>
            <a:ext cx="7500937" cy="8840392"/>
          </a:xfrm>
          <a:prstGeom prst="rect">
            <a:avLst/>
          </a:prstGeom>
          <a:noFill/>
          <a:ln>
            <a:noFill/>
          </a:ln>
        </p:spPr>
        <p:txBody>
          <a:bodyPr lIns="91425" tIns="91425" rIns="91425" bIns="91425" anchor="ctr" anchorCtr="0"/>
          <a:lstStyle>
            <a:lvl1pPr marL="465364" marR="0" lvl="0" indent="-284389" algn="l" rtl="0">
              <a:lnSpc>
                <a:spcPct val="100000"/>
              </a:lnSpc>
              <a:spcBef>
                <a:spcPts val="4500"/>
              </a:spcBef>
              <a:spcAft>
                <a:spcPts val="0"/>
              </a:spcAft>
              <a:buClr>
                <a:srgbClr val="000000"/>
              </a:buClr>
              <a:buSzPct val="75000"/>
              <a:buFont typeface="Helvetica Neue"/>
              <a:buChar char="•"/>
              <a:defRPr sz="3800" b="0" i="0" u="none" strike="noStrike" cap="none">
                <a:solidFill>
                  <a:srgbClr val="000000"/>
                </a:solidFill>
                <a:latin typeface="Helvetica Neue"/>
                <a:ea typeface="Helvetica Neue"/>
                <a:cs typeface="Helvetica Neue"/>
                <a:sym typeface="Helvetica Neue"/>
              </a:defRPr>
            </a:lvl1pPr>
            <a:lvl2pPr marL="808264" marR="0" lvl="1" indent="-284389" algn="l" rtl="0">
              <a:lnSpc>
                <a:spcPct val="100000"/>
              </a:lnSpc>
              <a:spcBef>
                <a:spcPts val="4500"/>
              </a:spcBef>
              <a:spcAft>
                <a:spcPts val="0"/>
              </a:spcAft>
              <a:buClr>
                <a:srgbClr val="000000"/>
              </a:buClr>
              <a:buSzPct val="75000"/>
              <a:buFont typeface="Helvetica Neue"/>
              <a:buChar char="•"/>
              <a:defRPr sz="3800" b="0" i="0" u="none" strike="noStrike" cap="none">
                <a:solidFill>
                  <a:srgbClr val="000000"/>
                </a:solidFill>
                <a:latin typeface="Helvetica Neue"/>
                <a:ea typeface="Helvetica Neue"/>
                <a:cs typeface="Helvetica Neue"/>
                <a:sym typeface="Helvetica Neue"/>
              </a:defRPr>
            </a:lvl2pPr>
            <a:lvl3pPr marL="1151164" marR="0" lvl="2" indent="-284389" algn="l" rtl="0">
              <a:lnSpc>
                <a:spcPct val="100000"/>
              </a:lnSpc>
              <a:spcBef>
                <a:spcPts val="4500"/>
              </a:spcBef>
              <a:spcAft>
                <a:spcPts val="0"/>
              </a:spcAft>
              <a:buClr>
                <a:srgbClr val="000000"/>
              </a:buClr>
              <a:buSzPct val="75000"/>
              <a:buFont typeface="Helvetica Neue"/>
              <a:buChar char="•"/>
              <a:defRPr sz="3800" b="0" i="0" u="none" strike="noStrike" cap="none">
                <a:solidFill>
                  <a:srgbClr val="000000"/>
                </a:solidFill>
                <a:latin typeface="Helvetica Neue"/>
                <a:ea typeface="Helvetica Neue"/>
                <a:cs typeface="Helvetica Neue"/>
                <a:sym typeface="Helvetica Neue"/>
              </a:defRPr>
            </a:lvl3pPr>
            <a:lvl4pPr marL="1494064" marR="0" lvl="3" indent="-284389" algn="l" rtl="0">
              <a:lnSpc>
                <a:spcPct val="100000"/>
              </a:lnSpc>
              <a:spcBef>
                <a:spcPts val="4500"/>
              </a:spcBef>
              <a:spcAft>
                <a:spcPts val="0"/>
              </a:spcAft>
              <a:buClr>
                <a:srgbClr val="000000"/>
              </a:buClr>
              <a:buSzPct val="75000"/>
              <a:buFont typeface="Helvetica Neue"/>
              <a:buChar char="•"/>
              <a:defRPr sz="3800" b="0" i="0" u="none" strike="noStrike" cap="none">
                <a:solidFill>
                  <a:srgbClr val="000000"/>
                </a:solidFill>
                <a:latin typeface="Helvetica Neue"/>
                <a:ea typeface="Helvetica Neue"/>
                <a:cs typeface="Helvetica Neue"/>
                <a:sym typeface="Helvetica Neue"/>
              </a:defRPr>
            </a:lvl4pPr>
            <a:lvl5pPr marL="1836964" marR="0" lvl="4" indent="-284389" algn="l" rtl="0">
              <a:lnSpc>
                <a:spcPct val="100000"/>
              </a:lnSpc>
              <a:spcBef>
                <a:spcPts val="4500"/>
              </a:spcBef>
              <a:spcAft>
                <a:spcPts val="0"/>
              </a:spcAft>
              <a:buClr>
                <a:srgbClr val="000000"/>
              </a:buClr>
              <a:buSzPct val="75000"/>
              <a:buFont typeface="Helvetica Neue"/>
              <a:buChar char="•"/>
              <a:defRPr sz="3800" b="0" i="0" u="none" strike="noStrike" cap="none">
                <a:solidFill>
                  <a:srgbClr val="000000"/>
                </a:solidFill>
                <a:latin typeface="Helvetica Neue"/>
                <a:ea typeface="Helvetica Neue"/>
                <a:cs typeface="Helvetica Neue"/>
                <a:sym typeface="Helvetica Neue"/>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
        <p:nvSpPr>
          <p:cNvPr id="6" name="Shape 6"/>
          <p:cNvSpPr/>
          <p:nvPr userDrawn="1"/>
        </p:nvSpPr>
        <p:spPr>
          <a:xfrm>
            <a:off x="-56653" y="1017983"/>
            <a:ext cx="24497308" cy="2250281"/>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ullets">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4387453" y="1785936"/>
            <a:ext cx="15609094" cy="10144125"/>
          </a:xfrm>
          <a:prstGeom prst="rect">
            <a:avLst/>
          </a:prstGeom>
          <a:noFill/>
          <a:ln>
            <a:noFill/>
          </a:ln>
        </p:spPr>
        <p:txBody>
          <a:bodyPr lIns="91425" tIns="91425" rIns="91425" bIns="91425" anchor="ctr" anchorCtr="0"/>
          <a:lstStyle>
            <a:lvl1pPr marL="617361" marR="0" lvl="0" indent="-379236" algn="l" rtl="0">
              <a:lnSpc>
                <a:spcPct val="100000"/>
              </a:lnSpc>
              <a:spcBef>
                <a:spcPts val="5900"/>
              </a:spcBef>
              <a:spcAft>
                <a:spcPts val="0"/>
              </a:spcAft>
              <a:buClr>
                <a:srgbClr val="000000"/>
              </a:buClr>
              <a:buSzPct val="75000"/>
              <a:buFont typeface="Helvetica Neue"/>
              <a:buChar char="•"/>
              <a:defRPr sz="5000" b="0" i="0" u="none" strike="noStrike" cap="none">
                <a:solidFill>
                  <a:srgbClr val="000000"/>
                </a:solidFill>
                <a:latin typeface="Helvetica Neue"/>
                <a:ea typeface="Helvetica Neue"/>
                <a:cs typeface="Helvetica Neue"/>
                <a:sym typeface="Helvetica Neue"/>
              </a:defRPr>
            </a:lvl1pPr>
            <a:lvl2pPr marL="1061861" marR="0" lvl="1" indent="-379235" algn="l" rtl="0">
              <a:lnSpc>
                <a:spcPct val="100000"/>
              </a:lnSpc>
              <a:spcBef>
                <a:spcPts val="5900"/>
              </a:spcBef>
              <a:spcAft>
                <a:spcPts val="0"/>
              </a:spcAft>
              <a:buClr>
                <a:srgbClr val="000000"/>
              </a:buClr>
              <a:buSzPct val="75000"/>
              <a:buFont typeface="Helvetica Neue"/>
              <a:buChar char="•"/>
              <a:defRPr sz="5000" b="0" i="0" u="none" strike="noStrike" cap="none">
                <a:solidFill>
                  <a:srgbClr val="000000"/>
                </a:solidFill>
                <a:latin typeface="Helvetica Neue"/>
                <a:ea typeface="Helvetica Neue"/>
                <a:cs typeface="Helvetica Neue"/>
                <a:sym typeface="Helvetica Neue"/>
              </a:defRPr>
            </a:lvl2pPr>
            <a:lvl3pPr marL="1506361" marR="0" lvl="2" indent="-379235" algn="l" rtl="0">
              <a:lnSpc>
                <a:spcPct val="100000"/>
              </a:lnSpc>
              <a:spcBef>
                <a:spcPts val="5900"/>
              </a:spcBef>
              <a:spcAft>
                <a:spcPts val="0"/>
              </a:spcAft>
              <a:buClr>
                <a:srgbClr val="000000"/>
              </a:buClr>
              <a:buSzPct val="75000"/>
              <a:buFont typeface="Helvetica Neue"/>
              <a:buChar char="•"/>
              <a:defRPr sz="5000" b="0" i="0" u="none" strike="noStrike" cap="none">
                <a:solidFill>
                  <a:srgbClr val="000000"/>
                </a:solidFill>
                <a:latin typeface="Helvetica Neue"/>
                <a:ea typeface="Helvetica Neue"/>
                <a:cs typeface="Helvetica Neue"/>
                <a:sym typeface="Helvetica Neue"/>
              </a:defRPr>
            </a:lvl3pPr>
            <a:lvl4pPr marL="1950861" marR="0" lvl="3" indent="-379235" algn="l" rtl="0">
              <a:lnSpc>
                <a:spcPct val="100000"/>
              </a:lnSpc>
              <a:spcBef>
                <a:spcPts val="5900"/>
              </a:spcBef>
              <a:spcAft>
                <a:spcPts val="0"/>
              </a:spcAft>
              <a:buClr>
                <a:srgbClr val="000000"/>
              </a:buClr>
              <a:buSzPct val="75000"/>
              <a:buFont typeface="Helvetica Neue"/>
              <a:buChar char="•"/>
              <a:defRPr sz="5000" b="0" i="0" u="none" strike="noStrike" cap="none">
                <a:solidFill>
                  <a:srgbClr val="000000"/>
                </a:solidFill>
                <a:latin typeface="Helvetica Neue"/>
                <a:ea typeface="Helvetica Neue"/>
                <a:cs typeface="Helvetica Neue"/>
                <a:sym typeface="Helvetica Neue"/>
              </a:defRPr>
            </a:lvl4pPr>
            <a:lvl5pPr marL="2395361" marR="0" lvl="4" indent="-379235" algn="l" rtl="0">
              <a:lnSpc>
                <a:spcPct val="100000"/>
              </a:lnSpc>
              <a:spcBef>
                <a:spcPts val="5900"/>
              </a:spcBef>
              <a:spcAft>
                <a:spcPts val="0"/>
              </a:spcAft>
              <a:buClr>
                <a:srgbClr val="000000"/>
              </a:buClr>
              <a:buSzPct val="75000"/>
              <a:buFont typeface="Helvetica Neue"/>
              <a:buChar char="•"/>
              <a:defRPr sz="5000" b="0" i="0" u="none" strike="noStrike" cap="none">
                <a:solidFill>
                  <a:srgbClr val="000000"/>
                </a:solidFill>
                <a:latin typeface="Helvetica Neue"/>
                <a:ea typeface="Helvetica Neue"/>
                <a:cs typeface="Helvetica Neue"/>
                <a:sym typeface="Helvetica Neue"/>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48" name="Shape 48"/>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
        <p:nvSpPr>
          <p:cNvPr id="4" name="Shape 6"/>
          <p:cNvSpPr/>
          <p:nvPr userDrawn="1"/>
        </p:nvSpPr>
        <p:spPr>
          <a:xfrm>
            <a:off x="-56653" y="1017983"/>
            <a:ext cx="24497308" cy="2250281"/>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hoto - 3 Up">
    <p:spTree>
      <p:nvGrpSpPr>
        <p:cNvPr id="1" name="Shape 49"/>
        <p:cNvGrpSpPr/>
        <p:nvPr/>
      </p:nvGrpSpPr>
      <p:grpSpPr>
        <a:xfrm>
          <a:off x="0" y="0"/>
          <a:ext cx="0" cy="0"/>
          <a:chOff x="0" y="0"/>
          <a:chExt cx="0" cy="0"/>
        </a:xfrm>
      </p:grpSpPr>
      <p:sp>
        <p:nvSpPr>
          <p:cNvPr id="50" name="Shape 50"/>
          <p:cNvSpPr>
            <a:spLocks noGrp="1"/>
          </p:cNvSpPr>
          <p:nvPr>
            <p:ph type="pic" idx="2"/>
          </p:nvPr>
        </p:nvSpPr>
        <p:spPr>
          <a:xfrm>
            <a:off x="12495609" y="7161609"/>
            <a:ext cx="7500937" cy="5304234"/>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51" name="Shape 51"/>
          <p:cNvSpPr>
            <a:spLocks noGrp="1"/>
          </p:cNvSpPr>
          <p:nvPr>
            <p:ph type="pic" idx="3"/>
          </p:nvPr>
        </p:nvSpPr>
        <p:spPr>
          <a:xfrm>
            <a:off x="12504353" y="1250155"/>
            <a:ext cx="7500939" cy="5304234"/>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52" name="Shape 52"/>
          <p:cNvSpPr>
            <a:spLocks noGrp="1"/>
          </p:cNvSpPr>
          <p:nvPr>
            <p:ph type="pic" idx="4"/>
          </p:nvPr>
        </p:nvSpPr>
        <p:spPr>
          <a:xfrm>
            <a:off x="4387453" y="1250155"/>
            <a:ext cx="7500937" cy="11215687"/>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53" name="Shape 53"/>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
        <p:nvSpPr>
          <p:cNvPr id="6" name="Shape 6"/>
          <p:cNvSpPr/>
          <p:nvPr userDrawn="1"/>
        </p:nvSpPr>
        <p:spPr>
          <a:xfrm>
            <a:off x="-56653" y="1017983"/>
            <a:ext cx="24497308" cy="2250281"/>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8" name="Shape 8"/>
          <p:cNvSpPr txBox="1">
            <a:spLocks noGrp="1"/>
          </p:cNvSpPr>
          <p:nvPr>
            <p:ph type="body" idx="1"/>
          </p:nvPr>
        </p:nvSpPr>
        <p:spPr>
          <a:xfrm>
            <a:off x="1497904" y="3661171"/>
            <a:ext cx="20933867" cy="8840392"/>
          </a:xfrm>
          <a:prstGeom prst="rect">
            <a:avLst/>
          </a:prstGeom>
          <a:noFill/>
          <a:ln>
            <a:noFill/>
          </a:ln>
        </p:spPr>
        <p:txBody>
          <a:bodyPr lIns="91425" tIns="91425" rIns="91425" bIns="91425" anchor="ctr"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dirty="0"/>
          </a:p>
        </p:txBody>
      </p:sp>
      <p:sp>
        <p:nvSpPr>
          <p:cNvPr id="9" name="Shape 9"/>
          <p:cNvSpPr/>
          <p:nvPr/>
        </p:nvSpPr>
        <p:spPr>
          <a:xfrm>
            <a:off x="2904100" y="12439253"/>
            <a:ext cx="5094855" cy="625475"/>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929292"/>
              </a:buClr>
              <a:buSzPct val="25000"/>
              <a:buFont typeface="Arial"/>
              <a:buNone/>
            </a:pPr>
            <a:r>
              <a:rPr lang="en-US" sz="2800" b="0" i="0" u="none" strike="noStrike" cap="none" dirty="0" err="1">
                <a:solidFill>
                  <a:srgbClr val="929292"/>
                </a:solidFill>
                <a:latin typeface="Arial"/>
                <a:ea typeface="Arial"/>
                <a:cs typeface="Arial"/>
                <a:sym typeface="Arial"/>
              </a:rPr>
              <a:t>DevOpsDC</a:t>
            </a:r>
            <a:r>
              <a:rPr lang="en-US" sz="2800" b="0" i="0" u="none" strike="noStrike" cap="none" dirty="0">
                <a:solidFill>
                  <a:srgbClr val="929292"/>
                </a:solidFill>
                <a:latin typeface="Arial"/>
                <a:ea typeface="Arial"/>
                <a:cs typeface="Arial"/>
                <a:sym typeface="Arial"/>
              </a:rPr>
              <a:t> </a:t>
            </a:r>
            <a:r>
              <a:rPr lang="mr-IN" sz="2800" b="0" i="0" u="none" strike="noStrike" cap="none" dirty="0" smtClean="0">
                <a:solidFill>
                  <a:srgbClr val="929292"/>
                </a:solidFill>
                <a:latin typeface="Arial"/>
                <a:ea typeface="Arial"/>
                <a:cs typeface="Arial"/>
                <a:sym typeface="Arial"/>
              </a:rPr>
              <a:t>–</a:t>
            </a:r>
            <a:r>
              <a:rPr lang="en-US" sz="2800" b="0" i="0" u="none" strike="noStrike" cap="none" dirty="0" smtClean="0">
                <a:solidFill>
                  <a:srgbClr val="929292"/>
                </a:solidFill>
                <a:latin typeface="Arial"/>
                <a:ea typeface="Arial"/>
                <a:cs typeface="Arial"/>
                <a:sym typeface="Arial"/>
              </a:rPr>
              <a:t> October</a:t>
            </a:r>
            <a:r>
              <a:rPr lang="en-US" sz="2800" b="0" i="0" u="none" strike="noStrike" cap="none" baseline="0" dirty="0" smtClean="0">
                <a:solidFill>
                  <a:srgbClr val="929292"/>
                </a:solidFill>
                <a:latin typeface="Arial"/>
                <a:ea typeface="Arial"/>
                <a:cs typeface="Arial"/>
                <a:sym typeface="Arial"/>
              </a:rPr>
              <a:t> 2016</a:t>
            </a:r>
            <a:endParaRPr lang="en-US" sz="2800" b="0" i="0" u="none" strike="noStrike" cap="none" dirty="0">
              <a:solidFill>
                <a:srgbClr val="929292"/>
              </a:solidFill>
              <a:latin typeface="Arial"/>
              <a:ea typeface="Arial"/>
              <a:cs typeface="Arial"/>
              <a:sym typeface="Arial"/>
            </a:endParaRPr>
          </a:p>
        </p:txBody>
      </p:sp>
      <p:pic>
        <p:nvPicPr>
          <p:cNvPr id="10" name="Shape 10"/>
          <p:cNvPicPr preferRelativeResize="0"/>
          <p:nvPr/>
        </p:nvPicPr>
        <p:blipFill rotWithShape="1">
          <a:blip r:embed="rId13">
            <a:alphaModFix/>
          </a:blip>
          <a:srcRect/>
          <a:stretch/>
        </p:blipFill>
        <p:spPr>
          <a:xfrm>
            <a:off x="18287590" y="12344852"/>
            <a:ext cx="814276" cy="814276"/>
          </a:xfrm>
          <a:prstGeom prst="rect">
            <a:avLst/>
          </a:prstGeom>
          <a:noFill/>
          <a:ln>
            <a:noFill/>
          </a:ln>
        </p:spPr>
      </p:pic>
      <p:sp>
        <p:nvSpPr>
          <p:cNvPr id="11" name="Shape 11"/>
          <p:cNvSpPr/>
          <p:nvPr/>
        </p:nvSpPr>
        <p:spPr>
          <a:xfrm>
            <a:off x="19001206" y="12439250"/>
            <a:ext cx="3430500" cy="625500"/>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929292"/>
              </a:buClr>
              <a:buSzPct val="25000"/>
              <a:buFont typeface="Arial"/>
              <a:buNone/>
            </a:pPr>
            <a:r>
              <a:rPr lang="en-US" sz="2800" b="0" i="0" u="none" strike="noStrike" cap="none">
                <a:solidFill>
                  <a:srgbClr val="929292"/>
                </a:solidFill>
                <a:latin typeface="Arial"/>
                <a:ea typeface="Arial"/>
                <a:cs typeface="Arial"/>
                <a:sym typeface="Arial"/>
              </a:rPr>
              <a:t>@DevOpsDC</a:t>
            </a:r>
          </a:p>
        </p:txBody>
      </p:sp>
      <p:sp>
        <p:nvSpPr>
          <p:cNvPr id="12" name="Shape 12"/>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meetup.com/DevOpsDC/pages/Code_of_Conduc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s://twitter.com/devopsdc"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www.dctechslack.com" TargetMode="External"/><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28970"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dirty="0">
                <a:solidFill>
                  <a:srgbClr val="FFFFFF"/>
                </a:solidFill>
                <a:latin typeface="Arial"/>
                <a:ea typeface="Arial"/>
                <a:cs typeface="Arial"/>
                <a:sym typeface="Arial"/>
              </a:rPr>
              <a:t>Welcome to </a:t>
            </a:r>
            <a:r>
              <a:rPr lang="en-US" sz="11200" b="0" i="0" u="none" strike="noStrike" cap="none" dirty="0" err="1">
                <a:solidFill>
                  <a:srgbClr val="FFFFFF"/>
                </a:solidFill>
                <a:latin typeface="Arial"/>
                <a:ea typeface="Arial"/>
                <a:cs typeface="Arial"/>
                <a:sym typeface="Arial"/>
              </a:rPr>
              <a:t>DevOpsDC</a:t>
            </a:r>
            <a:r>
              <a:rPr lang="en-US" sz="11200" b="0" i="0" u="none" strike="noStrike" cap="none" dirty="0">
                <a:solidFill>
                  <a:srgbClr val="FFFFFF"/>
                </a:solidFill>
                <a:latin typeface="Arial"/>
                <a:ea typeface="Arial"/>
                <a:cs typeface="Arial"/>
                <a:sym typeface="Arial"/>
              </a:rPr>
              <a:t>!</a:t>
            </a:r>
          </a:p>
        </p:txBody>
      </p:sp>
      <p:sp>
        <p:nvSpPr>
          <p:cNvPr id="71" name="Shape 71"/>
          <p:cNvSpPr txBox="1">
            <a:spLocks noGrp="1"/>
          </p:cNvSpPr>
          <p:nvPr>
            <p:ph type="body" idx="1"/>
          </p:nvPr>
        </p:nvSpPr>
        <p:spPr>
          <a:xfrm>
            <a:off x="1494624" y="3673875"/>
            <a:ext cx="20804203" cy="8317322"/>
          </a:xfrm>
          <a:prstGeom prst="rect">
            <a:avLst/>
          </a:prstGeom>
          <a:noFill/>
          <a:ln>
            <a:noFill/>
          </a:ln>
        </p:spPr>
        <p:txBody>
          <a:bodyPr lIns="71425" tIns="71425" rIns="71425" bIns="71425" anchor="ctr" anchorCtr="0">
            <a:normAutofit fontScale="55000" lnSpcReduction="20000"/>
          </a:bodyPr>
          <a:lstStyle/>
          <a:p>
            <a:pPr marL="549451" marR="0" lvl="0" indent="-549451" algn="l" rtl="0">
              <a:lnSpc>
                <a:spcPct val="100000"/>
              </a:lnSpc>
              <a:spcBef>
                <a:spcPts val="0"/>
              </a:spcBef>
              <a:spcAft>
                <a:spcPts val="0"/>
              </a:spcAft>
              <a:buClr>
                <a:srgbClr val="000000"/>
              </a:buClr>
              <a:buSzPct val="74166"/>
              <a:buFont typeface="Arial"/>
              <a:buChar char="•"/>
            </a:pPr>
            <a:r>
              <a:rPr lang="en-US" sz="8000" b="0" i="0" u="none" strike="noStrike" cap="none" dirty="0">
                <a:solidFill>
                  <a:srgbClr val="000000"/>
                </a:solidFill>
                <a:latin typeface="Gill Sans"/>
                <a:cs typeface="Gill Sans"/>
                <a:sym typeface="Arial"/>
              </a:rPr>
              <a:t>6:30 - 7:00: Meet, greet, and eat!</a:t>
            </a:r>
          </a:p>
          <a:p>
            <a:pPr marL="549451" marR="0" lvl="0" indent="-549451" algn="l" rtl="0">
              <a:lnSpc>
                <a:spcPct val="100000"/>
              </a:lnSpc>
              <a:spcBef>
                <a:spcPts val="5200"/>
              </a:spcBef>
              <a:spcAft>
                <a:spcPts val="0"/>
              </a:spcAft>
              <a:buClr>
                <a:srgbClr val="000000"/>
              </a:buClr>
              <a:buSzPct val="74166"/>
              <a:buFont typeface="Arial"/>
              <a:buChar char="•"/>
            </a:pPr>
            <a:r>
              <a:rPr lang="en-US" sz="8000" b="0" i="0" u="none" strike="noStrike" cap="none" dirty="0">
                <a:solidFill>
                  <a:srgbClr val="000000"/>
                </a:solidFill>
                <a:latin typeface="Gill Sans"/>
                <a:cs typeface="Gill Sans"/>
                <a:sym typeface="Arial"/>
              </a:rPr>
              <a:t>7:00 - 7:15: Intros and Announcements</a:t>
            </a:r>
          </a:p>
          <a:p>
            <a:pPr marL="549451" marR="0" lvl="0" indent="-549451" algn="l" rtl="0">
              <a:lnSpc>
                <a:spcPct val="100000"/>
              </a:lnSpc>
              <a:spcBef>
                <a:spcPts val="5200"/>
              </a:spcBef>
              <a:spcAft>
                <a:spcPts val="0"/>
              </a:spcAft>
              <a:buClr>
                <a:srgbClr val="000000"/>
              </a:buClr>
              <a:buSzPct val="74166"/>
              <a:buFont typeface="Arial"/>
              <a:buChar char="•"/>
            </a:pPr>
            <a:r>
              <a:rPr lang="en-US" sz="8000" b="0" i="0" u="none" strike="noStrike" cap="none" dirty="0">
                <a:solidFill>
                  <a:srgbClr val="000000"/>
                </a:solidFill>
                <a:latin typeface="Gill Sans"/>
                <a:cs typeface="Gill Sans"/>
                <a:sym typeface="Arial"/>
              </a:rPr>
              <a:t>7:15 - 8:45: Presentations</a:t>
            </a:r>
          </a:p>
          <a:p>
            <a:pPr marL="945056" marR="0" lvl="1" indent="-551356" algn="l" rtl="0">
              <a:lnSpc>
                <a:spcPct val="100000"/>
              </a:lnSpc>
              <a:spcBef>
                <a:spcPts val="5200"/>
              </a:spcBef>
              <a:spcAft>
                <a:spcPts val="0"/>
              </a:spcAft>
              <a:buClr>
                <a:srgbClr val="000000"/>
              </a:buClr>
              <a:buSzPct val="74166"/>
              <a:buFont typeface="Arial"/>
              <a:buChar char="•"/>
            </a:pPr>
            <a:r>
              <a:rPr lang="en-US" sz="8000" b="0" i="0" u="none" strike="noStrike" cap="none" dirty="0" smtClean="0">
                <a:solidFill>
                  <a:srgbClr val="000000"/>
                </a:solidFill>
                <a:latin typeface="Gill Sans"/>
                <a:cs typeface="Gill Sans"/>
                <a:sym typeface="Arial"/>
              </a:rPr>
              <a:t>Analytics for </a:t>
            </a:r>
            <a:r>
              <a:rPr lang="en-US" sz="8000" b="0" i="0" u="none" strike="noStrike" cap="none" dirty="0" err="1" smtClean="0">
                <a:solidFill>
                  <a:srgbClr val="000000"/>
                </a:solidFill>
                <a:latin typeface="Gill Sans"/>
                <a:cs typeface="Gill Sans"/>
                <a:sym typeface="Arial"/>
              </a:rPr>
              <a:t>DevOps</a:t>
            </a:r>
            <a:r>
              <a:rPr lang="en-US" sz="8000" b="0" i="0" u="none" strike="noStrike" cap="none" dirty="0" smtClean="0">
                <a:solidFill>
                  <a:srgbClr val="000000"/>
                </a:solidFill>
                <a:latin typeface="Gill Sans"/>
                <a:cs typeface="Gill Sans"/>
                <a:sym typeface="Arial"/>
              </a:rPr>
              <a:t> </a:t>
            </a:r>
            <a:r>
              <a:rPr lang="mr-IN" sz="8000" b="0" i="0" u="none" strike="noStrike" cap="none" dirty="0" smtClean="0">
                <a:solidFill>
                  <a:srgbClr val="000000"/>
                </a:solidFill>
                <a:latin typeface="Gill Sans"/>
                <a:cs typeface="Gill Sans"/>
                <a:sym typeface="Arial"/>
              </a:rPr>
              <a:t>–</a:t>
            </a:r>
            <a:r>
              <a:rPr lang="en-US" sz="8000" b="0" i="0" u="none" strike="noStrike" cap="none" dirty="0" smtClean="0">
                <a:solidFill>
                  <a:srgbClr val="000000"/>
                </a:solidFill>
                <a:latin typeface="Gill Sans"/>
                <a:cs typeface="Gill Sans"/>
                <a:sym typeface="Arial"/>
              </a:rPr>
              <a:t> </a:t>
            </a:r>
            <a:r>
              <a:rPr lang="en-US" sz="8000" b="0" i="0" u="none" strike="noStrike" cap="none" dirty="0" err="1" smtClean="0">
                <a:solidFill>
                  <a:srgbClr val="000000"/>
                </a:solidFill>
                <a:latin typeface="Gill Sans"/>
                <a:cs typeface="Gill Sans"/>
                <a:sym typeface="Arial"/>
              </a:rPr>
              <a:t>Badri</a:t>
            </a:r>
            <a:r>
              <a:rPr lang="en-US" sz="8000" b="0" i="0" u="none" strike="noStrike" cap="none" dirty="0" smtClean="0">
                <a:solidFill>
                  <a:srgbClr val="000000"/>
                </a:solidFill>
                <a:latin typeface="Gill Sans"/>
                <a:cs typeface="Gill Sans"/>
                <a:sym typeface="Arial"/>
              </a:rPr>
              <a:t> </a:t>
            </a:r>
            <a:r>
              <a:rPr lang="en-US" sz="8000" b="0" i="0" u="none" strike="noStrike" cap="none" dirty="0" err="1" smtClean="0">
                <a:solidFill>
                  <a:srgbClr val="000000"/>
                </a:solidFill>
                <a:latin typeface="Gill Sans"/>
                <a:cs typeface="Gill Sans"/>
                <a:sym typeface="Arial"/>
              </a:rPr>
              <a:t>Sriraman</a:t>
            </a:r>
            <a:endParaRPr lang="en-US" sz="8000" b="0" i="0" u="none" strike="noStrike" cap="none" dirty="0">
              <a:solidFill>
                <a:srgbClr val="000000"/>
              </a:solidFill>
              <a:latin typeface="Gill Sans"/>
              <a:cs typeface="Gill Sans"/>
              <a:sym typeface="Arial"/>
            </a:endParaRPr>
          </a:p>
          <a:p>
            <a:pPr marL="945056" marR="0" lvl="1" indent="-621999" algn="l" rtl="0">
              <a:lnSpc>
                <a:spcPct val="100000"/>
              </a:lnSpc>
              <a:spcBef>
                <a:spcPts val="5200"/>
              </a:spcBef>
              <a:spcAft>
                <a:spcPts val="0"/>
              </a:spcAft>
              <a:buClr>
                <a:srgbClr val="000000"/>
              </a:buClr>
              <a:buSzPct val="98888"/>
              <a:buFont typeface="Arial"/>
              <a:buChar char="•"/>
            </a:pPr>
            <a:r>
              <a:rPr lang="en-US" sz="8000" dirty="0" smtClean="0">
                <a:latin typeface="Gill Sans"/>
                <a:cs typeface="Gill Sans"/>
              </a:rPr>
              <a:t>State of the Software Supply Chain </a:t>
            </a:r>
            <a:r>
              <a:rPr lang="mr-IN" sz="8000" dirty="0" smtClean="0">
                <a:latin typeface="Gill Sans"/>
                <a:cs typeface="Gill Sans"/>
              </a:rPr>
              <a:t>–</a:t>
            </a:r>
            <a:r>
              <a:rPr lang="en-US" sz="8000" dirty="0" smtClean="0">
                <a:latin typeface="Gill Sans"/>
                <a:cs typeface="Gill Sans"/>
              </a:rPr>
              <a:t> Derek Weeks</a:t>
            </a:r>
          </a:p>
          <a:p>
            <a:pPr marL="945056" marR="0" lvl="1" indent="-621999" algn="l" rtl="0">
              <a:lnSpc>
                <a:spcPct val="100000"/>
              </a:lnSpc>
              <a:spcBef>
                <a:spcPts val="5200"/>
              </a:spcBef>
              <a:spcAft>
                <a:spcPts val="0"/>
              </a:spcAft>
              <a:buClr>
                <a:srgbClr val="000000"/>
              </a:buClr>
              <a:buSzPct val="98888"/>
              <a:buFont typeface="Arial"/>
              <a:buChar char="•"/>
            </a:pPr>
            <a:r>
              <a:rPr lang="en-US" sz="8000" dirty="0" smtClean="0">
                <a:latin typeface="Gill Sans"/>
                <a:cs typeface="Gill Sans"/>
              </a:rPr>
              <a:t>Applying </a:t>
            </a:r>
            <a:r>
              <a:rPr lang="en-US" sz="8000" dirty="0" err="1" smtClean="0">
                <a:latin typeface="Gill Sans"/>
                <a:cs typeface="Gill Sans"/>
              </a:rPr>
              <a:t>DevOps</a:t>
            </a:r>
            <a:r>
              <a:rPr lang="en-US" sz="8000" dirty="0" smtClean="0">
                <a:latin typeface="Gill Sans"/>
                <a:cs typeface="Gill Sans"/>
              </a:rPr>
              <a:t> to Deliver Quality at Speed </a:t>
            </a:r>
            <a:r>
              <a:rPr lang="mr-IN" sz="8000" dirty="0" smtClean="0">
                <a:latin typeface="Gill Sans"/>
                <a:cs typeface="Gill Sans"/>
              </a:rPr>
              <a:t>–</a:t>
            </a:r>
            <a:r>
              <a:rPr lang="en-US" sz="8000" dirty="0" smtClean="0">
                <a:latin typeface="Gill Sans"/>
                <a:cs typeface="Gill Sans"/>
              </a:rPr>
              <a:t> Barry Snyder</a:t>
            </a:r>
            <a:endParaRPr lang="en-US" sz="8000" dirty="0">
              <a:latin typeface="Gill Sans"/>
              <a:cs typeface="Gill Sans"/>
            </a:endParaRPr>
          </a:p>
          <a:p>
            <a:pPr marL="549451" marR="0" lvl="0" indent="-549451" algn="l" rtl="0">
              <a:lnSpc>
                <a:spcPct val="100000"/>
              </a:lnSpc>
              <a:spcBef>
                <a:spcPts val="5200"/>
              </a:spcBef>
              <a:spcAft>
                <a:spcPts val="0"/>
              </a:spcAft>
              <a:buClr>
                <a:srgbClr val="000000"/>
              </a:buClr>
              <a:buSzPct val="74166"/>
              <a:buFont typeface="Arial"/>
              <a:buChar char="•"/>
            </a:pPr>
            <a:r>
              <a:rPr lang="en-US" sz="8000" b="0" i="0" u="none" strike="noStrike" cap="none" dirty="0">
                <a:solidFill>
                  <a:srgbClr val="000000"/>
                </a:solidFill>
                <a:latin typeface="Gill Sans"/>
                <a:cs typeface="Gill Sans"/>
                <a:sym typeface="Arial"/>
              </a:rPr>
              <a:t>8:45 - 9:00: Networking</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28970"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Upcoming Meetups</a:t>
            </a:r>
          </a:p>
        </p:txBody>
      </p:sp>
      <p:sp>
        <p:nvSpPr>
          <p:cNvPr id="149" name="Shape 149"/>
          <p:cNvSpPr txBox="1">
            <a:spLocks noGrp="1"/>
          </p:cNvSpPr>
          <p:nvPr>
            <p:ph type="body" idx="1"/>
          </p:nvPr>
        </p:nvSpPr>
        <p:spPr>
          <a:xfrm>
            <a:off x="2008186" y="3661171"/>
            <a:ext cx="21196499" cy="7217351"/>
          </a:xfrm>
          <a:prstGeom prst="rect">
            <a:avLst/>
          </a:prstGeom>
          <a:noFill/>
          <a:ln>
            <a:noFill/>
          </a:ln>
        </p:spPr>
        <p:txBody>
          <a:bodyPr lIns="71425" tIns="71425" rIns="71425" bIns="71425" anchor="t" anchorCtr="0">
            <a:normAutofit fontScale="70000" lnSpcReduction="20000"/>
          </a:bodyPr>
          <a:lstStyle/>
          <a:p>
            <a:pPr marL="617361" marR="0" lvl="0" indent="-617361" algn="l" rtl="0">
              <a:lnSpc>
                <a:spcPct val="100000"/>
              </a:lnSpc>
              <a:spcBef>
                <a:spcPts val="5900"/>
              </a:spcBef>
              <a:spcAft>
                <a:spcPts val="0"/>
              </a:spcAft>
              <a:buClr>
                <a:srgbClr val="000000"/>
              </a:buClr>
              <a:buSzPct val="75000"/>
              <a:buFont typeface="Arial"/>
              <a:buChar char="•"/>
            </a:pPr>
            <a:r>
              <a:rPr lang="en-US" sz="8000" b="0" i="0" u="none" strike="noStrike" cap="none" dirty="0" smtClean="0">
                <a:solidFill>
                  <a:srgbClr val="000000"/>
                </a:solidFill>
                <a:latin typeface="Gill Sans"/>
                <a:ea typeface="Arial"/>
                <a:cs typeface="Gill Sans"/>
                <a:sym typeface="Arial"/>
              </a:rPr>
              <a:t>November </a:t>
            </a:r>
            <a:r>
              <a:rPr lang="en-US" sz="8000" b="0" i="0" u="none" strike="noStrike" cap="none" dirty="0" smtClean="0">
                <a:solidFill>
                  <a:srgbClr val="000000"/>
                </a:solidFill>
                <a:latin typeface="Gill Sans"/>
                <a:ea typeface="Arial"/>
                <a:cs typeface="Gill Sans"/>
                <a:sym typeface="Arial"/>
              </a:rPr>
              <a:t>15 </a:t>
            </a:r>
            <a:r>
              <a:rPr lang="mr-IN" sz="8000" b="0" i="0" u="none" strike="noStrike" cap="none" dirty="0" smtClean="0">
                <a:solidFill>
                  <a:srgbClr val="000000"/>
                </a:solidFill>
                <a:latin typeface="Gill Sans"/>
                <a:ea typeface="Arial"/>
                <a:cs typeface="Gill Sans"/>
                <a:sym typeface="Arial"/>
              </a:rPr>
              <a:t>–</a:t>
            </a:r>
            <a:r>
              <a:rPr lang="en-US" sz="8000" b="0" i="0" u="none" strike="noStrike" cap="none" dirty="0" smtClean="0">
                <a:solidFill>
                  <a:srgbClr val="000000"/>
                </a:solidFill>
                <a:latin typeface="Gill Sans"/>
                <a:ea typeface="Arial"/>
                <a:cs typeface="Gill Sans"/>
                <a:sym typeface="Arial"/>
              </a:rPr>
              <a:t> </a:t>
            </a:r>
          </a:p>
          <a:p>
            <a:pPr lvl="1" indent="-617361"/>
            <a:r>
              <a:rPr lang="en-US" sz="8000" dirty="0" smtClean="0">
                <a:latin typeface="Gill Sans"/>
                <a:cs typeface="Gill Sans"/>
              </a:rPr>
              <a:t>Location:  </a:t>
            </a:r>
            <a:r>
              <a:rPr lang="en-US" sz="8000" b="0" i="0" u="none" strike="noStrike" cap="none" dirty="0" err="1" smtClean="0">
                <a:solidFill>
                  <a:srgbClr val="000000"/>
                </a:solidFill>
                <a:latin typeface="Gill Sans"/>
                <a:ea typeface="Arial"/>
                <a:cs typeface="Gill Sans"/>
                <a:sym typeface="Arial"/>
              </a:rPr>
              <a:t>Excella</a:t>
            </a:r>
            <a:r>
              <a:rPr lang="en-US" sz="8000" b="0" i="0" u="none" strike="noStrike" cap="none" dirty="0" smtClean="0">
                <a:solidFill>
                  <a:srgbClr val="000000"/>
                </a:solidFill>
                <a:latin typeface="Gill Sans"/>
                <a:ea typeface="Arial"/>
                <a:cs typeface="Gill Sans"/>
                <a:sym typeface="Arial"/>
              </a:rPr>
              <a:t> Consulting</a:t>
            </a:r>
            <a:endParaRPr lang="en-US" sz="8000" dirty="0">
              <a:latin typeface="Gill Sans"/>
              <a:cs typeface="Gill Sans"/>
            </a:endParaRPr>
          </a:p>
          <a:p>
            <a:pPr lvl="1" indent="-617361"/>
            <a:r>
              <a:rPr lang="en-US" sz="8000" b="0" i="0" u="none" strike="noStrike" cap="none" dirty="0" err="1" smtClean="0">
                <a:solidFill>
                  <a:srgbClr val="000000"/>
                </a:solidFill>
                <a:latin typeface="Gill Sans"/>
                <a:ea typeface="Arial"/>
                <a:cs typeface="Gill Sans"/>
                <a:sym typeface="Arial"/>
              </a:rPr>
              <a:t>DevOps</a:t>
            </a:r>
            <a:r>
              <a:rPr lang="en-US" sz="8000" b="0" i="0" u="none" strike="noStrike" cap="none" dirty="0" smtClean="0">
                <a:solidFill>
                  <a:srgbClr val="000000"/>
                </a:solidFill>
                <a:latin typeface="Gill Sans"/>
                <a:ea typeface="Arial"/>
                <a:cs typeface="Gill Sans"/>
                <a:sym typeface="Arial"/>
              </a:rPr>
              <a:t> &amp; Government Contracts</a:t>
            </a:r>
          </a:p>
          <a:p>
            <a:pPr lvl="1" indent="-617361"/>
            <a:r>
              <a:rPr lang="en-US" sz="8000" dirty="0" err="1" smtClean="0">
                <a:latin typeface="Gill Sans"/>
                <a:cs typeface="Gill Sans"/>
              </a:rPr>
              <a:t>DevOps</a:t>
            </a:r>
            <a:r>
              <a:rPr lang="en-US" sz="8000" dirty="0" smtClean="0">
                <a:latin typeface="Gill Sans"/>
                <a:cs typeface="Gill Sans"/>
              </a:rPr>
              <a:t> </a:t>
            </a:r>
            <a:r>
              <a:rPr lang="en-US" sz="8000" dirty="0" err="1" smtClean="0">
                <a:latin typeface="Gill Sans"/>
                <a:cs typeface="Gill Sans"/>
              </a:rPr>
              <a:t>Improv</a:t>
            </a:r>
            <a:endParaRPr lang="en-US" sz="8000" dirty="0" smtClean="0">
              <a:latin typeface="Gill Sans"/>
              <a:cs typeface="Gill Sans"/>
            </a:endParaRPr>
          </a:p>
          <a:p>
            <a:pPr marL="617361" marR="0" lvl="0" indent="-617361" algn="l" rtl="0">
              <a:lnSpc>
                <a:spcPct val="100000"/>
              </a:lnSpc>
              <a:spcBef>
                <a:spcPts val="5900"/>
              </a:spcBef>
              <a:spcAft>
                <a:spcPts val="0"/>
              </a:spcAft>
              <a:buClr>
                <a:srgbClr val="000000"/>
              </a:buClr>
              <a:buSzPct val="75000"/>
              <a:buFont typeface="Arial"/>
              <a:buChar char="•"/>
            </a:pPr>
            <a:r>
              <a:rPr lang="en-US" sz="8000" b="0" i="0" u="none" strike="noStrike" cap="none" dirty="0" smtClean="0">
                <a:solidFill>
                  <a:srgbClr val="000000"/>
                </a:solidFill>
                <a:latin typeface="Gill Sans"/>
                <a:ea typeface="Arial"/>
                <a:cs typeface="Gill Sans"/>
                <a:sym typeface="Arial"/>
              </a:rPr>
              <a:t>December </a:t>
            </a:r>
            <a:r>
              <a:rPr lang="en-US" sz="8000" b="0" i="0" u="none" strike="noStrike" cap="none" dirty="0">
                <a:solidFill>
                  <a:srgbClr val="000000"/>
                </a:solidFill>
                <a:latin typeface="Gill Sans"/>
                <a:ea typeface="Arial"/>
                <a:cs typeface="Gill Sans"/>
                <a:sym typeface="Arial"/>
              </a:rPr>
              <a:t>13 - </a:t>
            </a:r>
            <a:r>
              <a:rPr lang="en-US" sz="8000" b="0" i="0" u="none" strike="noStrike" cap="none" dirty="0" err="1">
                <a:solidFill>
                  <a:srgbClr val="000000"/>
                </a:solidFill>
                <a:latin typeface="Gill Sans"/>
                <a:ea typeface="Arial"/>
                <a:cs typeface="Gill Sans"/>
                <a:sym typeface="Arial"/>
              </a:rPr>
              <a:t>Excella</a:t>
            </a:r>
            <a:r>
              <a:rPr lang="en-US" sz="8000" b="0" i="0" u="none" strike="noStrike" cap="none" dirty="0">
                <a:solidFill>
                  <a:srgbClr val="000000"/>
                </a:solidFill>
                <a:latin typeface="Gill Sans"/>
                <a:ea typeface="Arial"/>
                <a:cs typeface="Gill Sans"/>
                <a:sym typeface="Arial"/>
              </a:rPr>
              <a:t> Consulting, Mark </a:t>
            </a:r>
            <a:r>
              <a:rPr lang="en-US" sz="8000" b="0" i="0" u="none" strike="noStrike" cap="none" dirty="0" err="1">
                <a:solidFill>
                  <a:srgbClr val="000000"/>
                </a:solidFill>
                <a:latin typeface="Gill Sans"/>
                <a:ea typeface="Arial"/>
                <a:cs typeface="Gill Sans"/>
                <a:sym typeface="Arial"/>
              </a:rPr>
              <a:t>Cornick</a:t>
            </a:r>
            <a:r>
              <a:rPr lang="en-US" sz="8000" b="0" i="0" u="none" strike="noStrike" cap="none" dirty="0">
                <a:solidFill>
                  <a:srgbClr val="000000"/>
                </a:solidFill>
                <a:latin typeface="Gill Sans"/>
                <a:ea typeface="Arial"/>
                <a:cs typeface="Gill Sans"/>
                <a:sym typeface="Arial"/>
              </a:rPr>
              <a:t> </a:t>
            </a:r>
            <a:r>
              <a:rPr lang="en-US" sz="8000" b="0" i="0" u="none" strike="noStrike" cap="none" dirty="0" smtClean="0">
                <a:solidFill>
                  <a:srgbClr val="000000"/>
                </a:solidFill>
                <a:latin typeface="Gill Sans"/>
                <a:ea typeface="Arial"/>
                <a:cs typeface="Gill Sans"/>
                <a:sym typeface="Arial"/>
              </a:rPr>
              <a:t>&amp; Valiant Solutions</a:t>
            </a:r>
            <a:endParaRPr lang="en-US" sz="8000" b="0" i="0" u="none" strike="noStrike" cap="none" dirty="0">
              <a:solidFill>
                <a:srgbClr val="000000"/>
              </a:solidFill>
              <a:latin typeface="Gill Sans"/>
              <a:ea typeface="Arial"/>
              <a:cs typeface="Gill Sans"/>
              <a:sym typeface="Arial"/>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25405" y="571500"/>
            <a:ext cx="15609093"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Now it's your turn…</a:t>
            </a:r>
          </a:p>
        </p:txBody>
      </p:sp>
      <p:sp>
        <p:nvSpPr>
          <p:cNvPr id="155" name="Shape 155"/>
          <p:cNvSpPr txBox="1">
            <a:spLocks noGrp="1"/>
          </p:cNvSpPr>
          <p:nvPr>
            <p:ph type="body" idx="1"/>
          </p:nvPr>
        </p:nvSpPr>
        <p:spPr>
          <a:xfrm>
            <a:off x="1497904" y="3661171"/>
            <a:ext cx="20933867" cy="8840392"/>
          </a:xfrm>
          <a:prstGeom prst="rect">
            <a:avLst/>
          </a:prstGeom>
          <a:noFill/>
          <a:ln>
            <a:noFill/>
          </a:ln>
        </p:spPr>
        <p:txBody>
          <a:bodyPr lIns="71425" tIns="71425" rIns="71425" bIns="71425" anchor="ctr" anchorCtr="0">
            <a:normAutofit lnSpcReduction="10000"/>
          </a:bodyPr>
          <a:lstStyle/>
          <a:p>
            <a:pPr marL="617361" marR="0" lvl="0" indent="-617361" algn="l" rtl="0">
              <a:lnSpc>
                <a:spcPct val="100000"/>
              </a:lnSpc>
              <a:spcBef>
                <a:spcPts val="0"/>
              </a:spcBef>
              <a:spcAft>
                <a:spcPts val="0"/>
              </a:spcAft>
              <a:buClr>
                <a:srgbClr val="000000"/>
              </a:buClr>
              <a:buSzPct val="75000"/>
              <a:buFont typeface="Arial"/>
              <a:buChar char="•"/>
            </a:pPr>
            <a:r>
              <a:rPr lang="en-US" sz="8000" b="0" i="0" u="none" strike="noStrike" cap="none" dirty="0">
                <a:solidFill>
                  <a:srgbClr val="000000"/>
                </a:solidFill>
                <a:latin typeface="Gill Sans"/>
                <a:ea typeface="Arial"/>
                <a:cs typeface="Gill Sans"/>
                <a:sym typeface="Arial"/>
              </a:rPr>
              <a:t>Hiring?</a:t>
            </a:r>
          </a:p>
          <a:p>
            <a:pPr marL="617361" marR="0" lvl="0" indent="-617361" algn="l" rtl="0">
              <a:lnSpc>
                <a:spcPct val="100000"/>
              </a:lnSpc>
              <a:spcBef>
                <a:spcPts val="5900"/>
              </a:spcBef>
              <a:spcAft>
                <a:spcPts val="0"/>
              </a:spcAft>
              <a:buClr>
                <a:srgbClr val="000000"/>
              </a:buClr>
              <a:buSzPct val="75000"/>
              <a:buFont typeface="Arial"/>
              <a:buChar char="•"/>
            </a:pPr>
            <a:r>
              <a:rPr lang="en-US" sz="8000" b="0" i="0" u="none" strike="noStrike" cap="none" dirty="0">
                <a:solidFill>
                  <a:srgbClr val="000000"/>
                </a:solidFill>
                <a:latin typeface="Gill Sans"/>
                <a:ea typeface="Arial"/>
                <a:cs typeface="Gill Sans"/>
                <a:sym typeface="Arial"/>
              </a:rPr>
              <a:t>Looking for work?</a:t>
            </a:r>
          </a:p>
          <a:p>
            <a:pPr marL="617361" marR="0" lvl="0" indent="-617361" algn="l" rtl="0">
              <a:lnSpc>
                <a:spcPct val="100000"/>
              </a:lnSpc>
              <a:spcBef>
                <a:spcPts val="5900"/>
              </a:spcBef>
              <a:spcAft>
                <a:spcPts val="0"/>
              </a:spcAft>
              <a:buClr>
                <a:srgbClr val="000000"/>
              </a:buClr>
              <a:buSzPct val="75000"/>
              <a:buFont typeface="Arial"/>
              <a:buChar char="•"/>
            </a:pPr>
            <a:r>
              <a:rPr lang="en-US" sz="8000" b="0" i="0" u="none" strike="noStrike" cap="none" dirty="0">
                <a:solidFill>
                  <a:srgbClr val="000000"/>
                </a:solidFill>
                <a:latin typeface="Gill Sans"/>
                <a:ea typeface="Arial"/>
                <a:cs typeface="Gill Sans"/>
                <a:sym typeface="Arial"/>
              </a:rPr>
              <a:t>Attending or speaking at a conference?</a:t>
            </a:r>
          </a:p>
          <a:p>
            <a:pPr marL="617361" marR="0" lvl="0" indent="-617361" algn="l" rtl="0">
              <a:lnSpc>
                <a:spcPct val="100000"/>
              </a:lnSpc>
              <a:spcBef>
                <a:spcPts val="5900"/>
              </a:spcBef>
              <a:spcAft>
                <a:spcPts val="0"/>
              </a:spcAft>
              <a:buClr>
                <a:srgbClr val="000000"/>
              </a:buClr>
              <a:buSzPct val="75000"/>
              <a:buFont typeface="Arial"/>
              <a:buChar char="•"/>
            </a:pPr>
            <a:r>
              <a:rPr lang="en-US" sz="8000" b="0" i="0" u="none" strike="noStrike" cap="none" dirty="0">
                <a:solidFill>
                  <a:srgbClr val="000000"/>
                </a:solidFill>
                <a:latin typeface="Gill Sans"/>
                <a:ea typeface="Arial"/>
                <a:cs typeface="Gill Sans"/>
                <a:sym typeface="Arial"/>
              </a:rPr>
              <a:t>Something we all should know?</a:t>
            </a:r>
          </a:p>
          <a:p>
            <a:pPr marL="617361" marR="0" lvl="0" indent="-617361" algn="l" rtl="0">
              <a:lnSpc>
                <a:spcPct val="100000"/>
              </a:lnSpc>
              <a:spcBef>
                <a:spcPts val="5900"/>
              </a:spcBef>
              <a:spcAft>
                <a:spcPts val="0"/>
              </a:spcAft>
              <a:buClr>
                <a:srgbClr val="000000"/>
              </a:buClr>
              <a:buSzPct val="75000"/>
              <a:buFont typeface="Arial"/>
              <a:buChar char="•"/>
            </a:pPr>
            <a:r>
              <a:rPr lang="en-US" sz="8000" b="0" i="0" u="none" strike="noStrike" cap="none" dirty="0">
                <a:solidFill>
                  <a:srgbClr val="000000"/>
                </a:solidFill>
                <a:latin typeface="Gill Sans"/>
                <a:ea typeface="Arial"/>
                <a:cs typeface="Gill Sans"/>
                <a:sym typeface="Arial"/>
              </a:rPr>
              <a:t>Favorite color?</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4" name="Picture 3" descr="optoro_400x40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2000" y="4318000"/>
            <a:ext cx="5080000" cy="5080000"/>
          </a:xfrm>
          <a:prstGeom prst="rect">
            <a:avLst/>
          </a:prstGeom>
        </p:spPr>
      </p:pic>
      <p:sp>
        <p:nvSpPr>
          <p:cNvPr id="76" name="Shape 76"/>
          <p:cNvSpPr txBox="1">
            <a:spLocks noGrp="1"/>
          </p:cNvSpPr>
          <p:nvPr>
            <p:ph type="title"/>
          </p:nvPr>
        </p:nvSpPr>
        <p:spPr>
          <a:xfrm>
            <a:off x="-34825"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Sponsors</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4825"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Code of Conduct</a:t>
            </a:r>
          </a:p>
        </p:txBody>
      </p:sp>
      <p:sp>
        <p:nvSpPr>
          <p:cNvPr id="84" name="Shape 84"/>
          <p:cNvSpPr/>
          <p:nvPr/>
        </p:nvSpPr>
        <p:spPr>
          <a:xfrm>
            <a:off x="1416574" y="3661169"/>
            <a:ext cx="21517269" cy="8549825"/>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5000" b="0" i="0" u="sng" strike="noStrike" cap="none" dirty="0">
                <a:solidFill>
                  <a:schemeClr val="hlink"/>
                </a:solidFill>
                <a:latin typeface="Gill Sans"/>
                <a:ea typeface="Arial"/>
                <a:cs typeface="Gill Sans"/>
                <a:sym typeface="Arial"/>
                <a:hlinkClick r:id="rId3"/>
              </a:rPr>
              <a:t>http://www.meetup.com/DevOpsDC/pages/Code_of_Conduct/</a:t>
            </a:r>
          </a:p>
          <a:p>
            <a:pPr marL="0" marR="0" lvl="0" indent="0" algn="ctr" rtl="0">
              <a:lnSpc>
                <a:spcPct val="100000"/>
              </a:lnSpc>
              <a:spcBef>
                <a:spcPts val="0"/>
              </a:spcBef>
              <a:spcAft>
                <a:spcPts val="0"/>
              </a:spcAft>
              <a:buClr>
                <a:srgbClr val="000000"/>
              </a:buClr>
              <a:buFont typeface="Arial"/>
              <a:buNone/>
            </a:pPr>
            <a:endParaRPr sz="5000" b="0" i="0" u="sng" strike="noStrike" cap="none" dirty="0">
              <a:solidFill>
                <a:schemeClr val="hlink"/>
              </a:solidFill>
              <a:latin typeface="Gill Sans"/>
              <a:ea typeface="Arial"/>
              <a:cs typeface="Gill Sans"/>
              <a:sym typeface="Arial"/>
              <a:hlinkClick r:id="rId3"/>
            </a:endParaRPr>
          </a:p>
          <a:p>
            <a:pPr marL="0" marR="0" lvl="0" indent="0" algn="l" rtl="0">
              <a:lnSpc>
                <a:spcPct val="100000"/>
              </a:lnSpc>
              <a:spcBef>
                <a:spcPts val="0"/>
              </a:spcBef>
              <a:spcAft>
                <a:spcPts val="0"/>
              </a:spcAft>
              <a:buClr>
                <a:srgbClr val="000000"/>
              </a:buClr>
              <a:buSzPct val="25000"/>
              <a:buFont typeface="Arial"/>
              <a:buNone/>
            </a:pPr>
            <a:r>
              <a:rPr lang="en-US" sz="5000" b="0" i="0" u="none" strike="noStrike" cap="none" dirty="0">
                <a:solidFill>
                  <a:srgbClr val="000000"/>
                </a:solidFill>
                <a:latin typeface="Gill Sans"/>
                <a:ea typeface="Arial"/>
                <a:cs typeface="Gill Sans"/>
                <a:sym typeface="Arial"/>
              </a:rPr>
              <a:t>We value the participation of each member of the community and want all attendees to have an enjoyable and fulfilling experience. Accordingly, all attendees are expected to show respect and courtesy to other attendees throughout all </a:t>
            </a:r>
            <a:r>
              <a:rPr lang="en-US" sz="5000" b="0" i="0" u="none" strike="noStrike" cap="none" dirty="0" err="1">
                <a:solidFill>
                  <a:srgbClr val="000000"/>
                </a:solidFill>
                <a:latin typeface="Gill Sans"/>
                <a:ea typeface="Arial"/>
                <a:cs typeface="Gill Sans"/>
                <a:sym typeface="Arial"/>
              </a:rPr>
              <a:t>Meetup</a:t>
            </a:r>
            <a:r>
              <a:rPr lang="en-US" sz="5000" b="0" i="0" u="none" strike="noStrike" cap="none" dirty="0">
                <a:solidFill>
                  <a:srgbClr val="000000"/>
                </a:solidFill>
                <a:latin typeface="Gill Sans"/>
                <a:ea typeface="Arial"/>
                <a:cs typeface="Gill Sans"/>
                <a:sym typeface="Arial"/>
              </a:rPr>
              <a:t> events.</a:t>
            </a:r>
          </a:p>
          <a:p>
            <a:pPr marL="0" marR="0" lvl="0" indent="0" algn="l" rtl="0">
              <a:lnSpc>
                <a:spcPct val="100000"/>
              </a:lnSpc>
              <a:spcBef>
                <a:spcPts val="0"/>
              </a:spcBef>
              <a:spcAft>
                <a:spcPts val="0"/>
              </a:spcAft>
              <a:buClr>
                <a:srgbClr val="000000"/>
              </a:buClr>
              <a:buFont typeface="Arial"/>
              <a:buNone/>
            </a:pPr>
            <a:endParaRPr sz="5000" b="0" i="0" u="none" strike="noStrike" cap="none" dirty="0">
              <a:solidFill>
                <a:srgbClr val="000000"/>
              </a:solidFill>
              <a:latin typeface="Gill Sans"/>
              <a:ea typeface="Arial"/>
              <a:cs typeface="Gill Sans"/>
              <a:sym typeface="Arial"/>
            </a:endParaRPr>
          </a:p>
          <a:p>
            <a:pPr marL="0" marR="0" lvl="0" indent="0" algn="l" rtl="0">
              <a:lnSpc>
                <a:spcPct val="100000"/>
              </a:lnSpc>
              <a:spcBef>
                <a:spcPts val="0"/>
              </a:spcBef>
              <a:spcAft>
                <a:spcPts val="0"/>
              </a:spcAft>
              <a:buClr>
                <a:srgbClr val="000000"/>
              </a:buClr>
              <a:buSzPct val="25000"/>
              <a:buFont typeface="Arial"/>
              <a:buNone/>
            </a:pPr>
            <a:r>
              <a:rPr lang="en-US" sz="5000" b="0" i="0" u="none" strike="noStrike" cap="none" dirty="0">
                <a:solidFill>
                  <a:srgbClr val="000000"/>
                </a:solidFill>
                <a:latin typeface="Gill Sans"/>
                <a:ea typeface="Arial"/>
                <a:cs typeface="Gill Sans"/>
                <a:sym typeface="Arial"/>
              </a:rPr>
              <a:t>To make clear what is expected, all delegates/attendees, speakers, exhibitors, organizers, and volunteers at any </a:t>
            </a:r>
            <a:r>
              <a:rPr lang="en-US" sz="5000" b="0" i="0" u="none" strike="noStrike" cap="none" dirty="0" err="1">
                <a:solidFill>
                  <a:srgbClr val="000000"/>
                </a:solidFill>
                <a:latin typeface="Gill Sans"/>
                <a:ea typeface="Arial"/>
                <a:cs typeface="Gill Sans"/>
                <a:sym typeface="Arial"/>
              </a:rPr>
              <a:t>DevOpsDC</a:t>
            </a:r>
            <a:r>
              <a:rPr lang="en-US" sz="5000" b="0" i="0" u="none" strike="noStrike" cap="none" dirty="0">
                <a:solidFill>
                  <a:srgbClr val="000000"/>
                </a:solidFill>
                <a:latin typeface="Gill Sans"/>
                <a:ea typeface="Arial"/>
                <a:cs typeface="Gill Sans"/>
                <a:sym typeface="Arial"/>
              </a:rPr>
              <a:t> event are required to conform to our Code of Conduct. Organizers will enforce this code throughout events.</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4825"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Do you even tweet?</a:t>
            </a:r>
          </a:p>
        </p:txBody>
      </p:sp>
      <p:pic>
        <p:nvPicPr>
          <p:cNvPr id="90" name="Shape 90"/>
          <p:cNvPicPr preferRelativeResize="0"/>
          <p:nvPr/>
        </p:nvPicPr>
        <p:blipFill rotWithShape="1">
          <a:blip r:embed="rId3">
            <a:alphaModFix/>
          </a:blip>
          <a:srcRect/>
          <a:stretch/>
        </p:blipFill>
        <p:spPr>
          <a:xfrm>
            <a:off x="8663486" y="3778435"/>
            <a:ext cx="7057025" cy="7397302"/>
          </a:xfrm>
          <a:prstGeom prst="rect">
            <a:avLst/>
          </a:prstGeom>
          <a:noFill/>
          <a:ln>
            <a:noFill/>
          </a:ln>
        </p:spPr>
      </p:pic>
      <p:sp>
        <p:nvSpPr>
          <p:cNvPr id="91" name="Shape 91"/>
          <p:cNvSpPr/>
          <p:nvPr/>
        </p:nvSpPr>
        <p:spPr>
          <a:xfrm>
            <a:off x="7994332" y="11638084"/>
            <a:ext cx="8395335" cy="1006476"/>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5000" b="0" i="0" u="sng" strike="noStrike" cap="none" dirty="0">
                <a:solidFill>
                  <a:schemeClr val="hlink"/>
                </a:solidFill>
                <a:latin typeface="Gill Sans"/>
                <a:ea typeface="Arial"/>
                <a:cs typeface="Gill Sans"/>
                <a:sym typeface="Arial"/>
                <a:hlinkClick r:id="rId4"/>
              </a:rPr>
              <a:t>https://twitter.com/devopsdc</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4825"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Slackin'…</a:t>
            </a:r>
          </a:p>
        </p:txBody>
      </p:sp>
      <p:sp>
        <p:nvSpPr>
          <p:cNvPr id="97" name="Shape 97"/>
          <p:cNvSpPr/>
          <p:nvPr/>
        </p:nvSpPr>
        <p:spPr>
          <a:xfrm>
            <a:off x="8110220" y="3646213"/>
            <a:ext cx="8163561" cy="1006476"/>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5000" b="0" i="0" u="sng" strike="noStrike" cap="none" dirty="0">
                <a:solidFill>
                  <a:schemeClr val="hlink"/>
                </a:solidFill>
                <a:latin typeface="Gill Sans"/>
                <a:ea typeface="Arial"/>
                <a:cs typeface="Gill Sans"/>
                <a:sym typeface="Arial"/>
                <a:hlinkClick r:id="rId3"/>
              </a:rPr>
              <a:t>http://www.dctechslack.com</a:t>
            </a:r>
          </a:p>
        </p:txBody>
      </p:sp>
      <p:pic>
        <p:nvPicPr>
          <p:cNvPr id="98" name="Shape 98"/>
          <p:cNvPicPr preferRelativeResize="0"/>
          <p:nvPr/>
        </p:nvPicPr>
        <p:blipFill rotWithShape="1">
          <a:blip r:embed="rId4">
            <a:alphaModFix/>
          </a:blip>
          <a:srcRect/>
          <a:stretch/>
        </p:blipFill>
        <p:spPr>
          <a:xfrm>
            <a:off x="9513093" y="5566565"/>
            <a:ext cx="5357814" cy="5357814"/>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4825" y="625077"/>
            <a:ext cx="24384000" cy="3036000"/>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a:t>Childcare</a:t>
            </a:r>
          </a:p>
        </p:txBody>
      </p:sp>
      <p:sp>
        <p:nvSpPr>
          <p:cNvPr id="104" name="Shape 104"/>
          <p:cNvSpPr/>
          <p:nvPr/>
        </p:nvSpPr>
        <p:spPr>
          <a:xfrm>
            <a:off x="8110220" y="10873184"/>
            <a:ext cx="8163600" cy="1006500"/>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5000" dirty="0">
                <a:latin typeface="Gill Sans"/>
                <a:cs typeface="Gill Sans"/>
              </a:rPr>
              <a:t>Contact Peter….</a:t>
            </a:r>
          </a:p>
        </p:txBody>
      </p:sp>
      <p:pic>
        <p:nvPicPr>
          <p:cNvPr id="105" name="Shape 105" descr="http%3A%2F%2Fmashable.com%2Fwp-content%2Fuploads%2F2013%2F07%2Fexcited-baby.gif"/>
          <p:cNvPicPr preferRelativeResize="0"/>
          <p:nvPr/>
        </p:nvPicPr>
        <p:blipFill>
          <a:blip r:embed="rId3">
            <a:alphaModFix/>
          </a:blip>
          <a:stretch>
            <a:fillRect/>
          </a:stretch>
        </p:blipFill>
        <p:spPr>
          <a:xfrm>
            <a:off x="7499150" y="5556150"/>
            <a:ext cx="9385725" cy="47679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Shape 130"/>
          <p:cNvPicPr preferRelativeResize="0"/>
          <p:nvPr/>
        </p:nvPicPr>
        <p:blipFill rotWithShape="1">
          <a:blip r:embed="rId3">
            <a:alphaModFix/>
          </a:blip>
          <a:srcRect/>
          <a:stretch/>
        </p:blipFill>
        <p:spPr>
          <a:xfrm>
            <a:off x="0" y="2573218"/>
            <a:ext cx="24384000" cy="8569561"/>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4825"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DevOpsDays Baltimore</a:t>
            </a:r>
          </a:p>
        </p:txBody>
      </p:sp>
      <p:sp>
        <p:nvSpPr>
          <p:cNvPr id="137" name="Shape 137"/>
          <p:cNvSpPr/>
          <p:nvPr/>
        </p:nvSpPr>
        <p:spPr>
          <a:xfrm>
            <a:off x="2555684" y="3769914"/>
            <a:ext cx="18269727" cy="1870076"/>
          </a:xfrm>
          <a:prstGeom prst="rect">
            <a:avLst/>
          </a:prstGeom>
          <a:noFill/>
          <a:ln>
            <a:noFill/>
          </a:ln>
        </p:spPr>
        <p:txBody>
          <a:bodyPr lIns="71425" tIns="71425" rIns="71425" bIns="71425" anchor="ctr" anchorCtr="0">
            <a:noAutofit/>
          </a:bodyPr>
          <a:lstStyle/>
          <a:p>
            <a:pPr marL="617361" marR="0" lvl="0" indent="-617361" algn="l" rtl="0">
              <a:lnSpc>
                <a:spcPct val="100000"/>
              </a:lnSpc>
              <a:spcBef>
                <a:spcPts val="0"/>
              </a:spcBef>
              <a:spcAft>
                <a:spcPts val="0"/>
              </a:spcAft>
              <a:buClr>
                <a:srgbClr val="000000"/>
              </a:buClr>
              <a:buSzPct val="75000"/>
              <a:buFont typeface="Arial"/>
              <a:buChar char="•"/>
            </a:pPr>
            <a:r>
              <a:rPr lang="en-US" sz="5000" b="0" i="0" u="none" strike="noStrike" cap="none" dirty="0">
                <a:solidFill>
                  <a:srgbClr val="000000"/>
                </a:solidFill>
                <a:latin typeface="Gill Sans"/>
                <a:ea typeface="Arial"/>
                <a:cs typeface="Gill Sans"/>
                <a:sym typeface="Arial"/>
              </a:rPr>
              <a:t>March 7 &amp; 8, 2017</a:t>
            </a:r>
          </a:p>
          <a:p>
            <a:pPr marL="617361" marR="0" lvl="0" indent="-617361" algn="l" rtl="0">
              <a:lnSpc>
                <a:spcPct val="100000"/>
              </a:lnSpc>
              <a:spcBef>
                <a:spcPts val="0"/>
              </a:spcBef>
              <a:spcAft>
                <a:spcPts val="0"/>
              </a:spcAft>
              <a:buClr>
                <a:srgbClr val="000000"/>
              </a:buClr>
              <a:buSzPct val="75000"/>
              <a:buFont typeface="Arial"/>
              <a:buChar char="•"/>
            </a:pPr>
            <a:r>
              <a:rPr lang="en-US" sz="5000" b="0" i="0" u="none" strike="noStrike" cap="none" dirty="0">
                <a:solidFill>
                  <a:srgbClr val="000000"/>
                </a:solidFill>
                <a:latin typeface="Gill Sans"/>
                <a:ea typeface="Arial"/>
                <a:cs typeface="Gill Sans"/>
                <a:sym typeface="Arial"/>
              </a:rPr>
              <a:t>http://</a:t>
            </a:r>
            <a:r>
              <a:rPr lang="en-US" sz="5000" b="0" i="0" u="none" strike="noStrike" cap="none" dirty="0" err="1">
                <a:solidFill>
                  <a:srgbClr val="000000"/>
                </a:solidFill>
                <a:latin typeface="Gill Sans"/>
                <a:ea typeface="Arial"/>
                <a:cs typeface="Gill Sans"/>
                <a:sym typeface="Arial"/>
              </a:rPr>
              <a:t>www.devopsdays.org</a:t>
            </a:r>
            <a:r>
              <a:rPr lang="en-US" sz="5000" b="0" i="0" u="none" strike="noStrike" cap="none" dirty="0">
                <a:solidFill>
                  <a:srgbClr val="000000"/>
                </a:solidFill>
                <a:latin typeface="Gill Sans"/>
                <a:ea typeface="Arial"/>
                <a:cs typeface="Gill Sans"/>
                <a:sym typeface="Arial"/>
              </a:rPr>
              <a:t>/events/2017-baltimore/welcome/</a:t>
            </a:r>
          </a:p>
        </p:txBody>
      </p:sp>
      <p:pic>
        <p:nvPicPr>
          <p:cNvPr id="2" name="Picture 1" descr="DevOpsDay2017 (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068" y="5639989"/>
            <a:ext cx="6477864" cy="676556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Conferences</a:t>
            </a:r>
            <a:endParaRPr lang="en-US" dirty="0"/>
          </a:p>
        </p:txBody>
      </p:sp>
      <p:sp>
        <p:nvSpPr>
          <p:cNvPr id="3" name="Text Placeholder 2"/>
          <p:cNvSpPr>
            <a:spLocks noGrp="1"/>
          </p:cNvSpPr>
          <p:nvPr>
            <p:ph type="body" idx="1"/>
          </p:nvPr>
        </p:nvSpPr>
        <p:spPr/>
        <p:txBody>
          <a:bodyPr anchor="t" anchorCtr="0"/>
          <a:lstStyle/>
          <a:p>
            <a:r>
              <a:rPr lang="en-US" sz="6600" dirty="0" err="1" smtClean="0">
                <a:latin typeface="Gill Sans"/>
                <a:cs typeface="Gill Sans"/>
              </a:rPr>
              <a:t>DevOpsDays</a:t>
            </a:r>
            <a:r>
              <a:rPr lang="en-US" sz="6600" dirty="0">
                <a:latin typeface="Gill Sans"/>
                <a:cs typeface="Gill Sans"/>
              </a:rPr>
              <a:t> </a:t>
            </a:r>
            <a:r>
              <a:rPr lang="en-US" sz="6600" dirty="0" smtClean="0">
                <a:latin typeface="Gill Sans"/>
                <a:cs typeface="Gill Sans"/>
              </a:rPr>
              <a:t>Philly – 26-27 Oct</a:t>
            </a:r>
          </a:p>
          <a:p>
            <a:r>
              <a:rPr lang="en-US" sz="6600" dirty="0" smtClean="0">
                <a:latin typeface="Gill Sans"/>
                <a:cs typeface="Gill Sans"/>
              </a:rPr>
              <a:t>Container Days NYC – 3-4 Nov</a:t>
            </a:r>
          </a:p>
        </p:txBody>
      </p:sp>
    </p:spTree>
    <p:extLst>
      <p:ext uri="{BB962C8B-B14F-4D97-AF65-F5344CB8AC3E}">
        <p14:creationId xmlns:p14="http://schemas.microsoft.com/office/powerpoint/2010/main" val="324583153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508</Words>
  <Application>Microsoft Macintosh PowerPoint</Application>
  <PresentationFormat>Custom</PresentationFormat>
  <Paragraphs>56</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White</vt:lpstr>
      <vt:lpstr>Welcome to DevOpsDC!</vt:lpstr>
      <vt:lpstr>Sponsors</vt:lpstr>
      <vt:lpstr>Code of Conduct</vt:lpstr>
      <vt:lpstr>Do you even tweet?</vt:lpstr>
      <vt:lpstr>Slackin'…</vt:lpstr>
      <vt:lpstr>Childcare</vt:lpstr>
      <vt:lpstr>PowerPoint Presentation</vt:lpstr>
      <vt:lpstr>DevOpsDays Baltimore</vt:lpstr>
      <vt:lpstr>More Conferences</vt:lpstr>
      <vt:lpstr>Upcoming Meetups</vt:lpstr>
      <vt:lpstr>Now it's your turn…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DevOpsDC!</dc:title>
  <cp:lastModifiedBy>Nathen Harvey</cp:lastModifiedBy>
  <cp:revision>16</cp:revision>
  <cp:lastPrinted>2016-09-13T02:53:54Z</cp:lastPrinted>
  <dcterms:modified xsi:type="dcterms:W3CDTF">2016-10-07T15:30:15Z</dcterms:modified>
</cp:coreProperties>
</file>