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5" r:id="rId8"/>
    <p:sldId id="266" r:id="rId9"/>
    <p:sldId id="274" r:id="rId10"/>
    <p:sldId id="268" r:id="rId11"/>
    <p:sldId id="269" r:id="rId12"/>
  </p:sldIdLst>
  <p:sldSz cx="24384000" cy="1371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4" d="100"/>
          <a:sy n="54" d="100"/>
        </p:scale>
        <p:origin x="-368" y="-128"/>
      </p:cViewPr>
      <p:guideLst>
        <p:guide orient="horz" pos="4320"/>
        <p:guide pos="76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17999"/>
              </a:lnSpc>
              <a:spcBef>
                <a:spcPts val="0"/>
              </a:spcBef>
              <a:buNone/>
              <a:defRPr sz="2200" b="0" i="0" u="none" strike="noStrike" cap="none">
                <a:latin typeface="Helvetica Neue"/>
                <a:ea typeface="Helvetica Neue"/>
                <a:cs typeface="Helvetica Neue"/>
                <a:sym typeface="Helvetica Neue"/>
              </a:defRPr>
            </a:lvl1pPr>
            <a:lvl2pPr marL="457200" marR="0" lvl="1" indent="228600" algn="l" rtl="0">
              <a:lnSpc>
                <a:spcPct val="117999"/>
              </a:lnSpc>
              <a:spcBef>
                <a:spcPts val="0"/>
              </a:spcBef>
              <a:buNone/>
              <a:defRPr sz="2200" b="0" i="0" u="none" strike="noStrike" cap="none">
                <a:latin typeface="Helvetica Neue"/>
                <a:ea typeface="Helvetica Neue"/>
                <a:cs typeface="Helvetica Neue"/>
                <a:sym typeface="Helvetica Neue"/>
              </a:defRPr>
            </a:lvl2pPr>
            <a:lvl3pPr marL="914400" marR="0" lvl="2" indent="457200" algn="l" rtl="0">
              <a:lnSpc>
                <a:spcPct val="117999"/>
              </a:lnSpc>
              <a:spcBef>
                <a:spcPts val="0"/>
              </a:spcBef>
              <a:buNone/>
              <a:defRPr sz="2200" b="0" i="0" u="none" strike="noStrike" cap="none">
                <a:latin typeface="Helvetica Neue"/>
                <a:ea typeface="Helvetica Neue"/>
                <a:cs typeface="Helvetica Neue"/>
                <a:sym typeface="Helvetica Neue"/>
              </a:defRPr>
            </a:lvl3pPr>
            <a:lvl4pPr marL="1371600" marR="0" lvl="3" indent="685800" algn="l" rtl="0">
              <a:lnSpc>
                <a:spcPct val="117999"/>
              </a:lnSpc>
              <a:spcBef>
                <a:spcPts val="0"/>
              </a:spcBef>
              <a:buNone/>
              <a:defRPr sz="2200" b="0" i="0" u="none" strike="noStrike" cap="none">
                <a:latin typeface="Helvetica Neue"/>
                <a:ea typeface="Helvetica Neue"/>
                <a:cs typeface="Helvetica Neue"/>
                <a:sym typeface="Helvetica Neue"/>
              </a:defRPr>
            </a:lvl4pPr>
            <a:lvl5pPr marL="1828800" marR="0" lvl="4" indent="914400" algn="l" rtl="0">
              <a:lnSpc>
                <a:spcPct val="117999"/>
              </a:lnSpc>
              <a:spcBef>
                <a:spcPts val="0"/>
              </a:spcBef>
              <a:buNone/>
              <a:defRPr sz="2200" b="0" i="0" u="none" strike="noStrike" cap="none">
                <a:latin typeface="Helvetica Neue"/>
                <a:ea typeface="Helvetica Neue"/>
                <a:cs typeface="Helvetica Neue"/>
                <a:sym typeface="Helvetica Neue"/>
              </a:defRPr>
            </a:lvl5pPr>
            <a:lvl6pPr marL="2286000" marR="0" lvl="5" indent="1143000" algn="l" rtl="0">
              <a:lnSpc>
                <a:spcPct val="117999"/>
              </a:lnSpc>
              <a:spcBef>
                <a:spcPts val="0"/>
              </a:spcBef>
              <a:buNone/>
              <a:defRPr sz="2200" b="0" i="0" u="none" strike="noStrike" cap="none">
                <a:latin typeface="Helvetica Neue"/>
                <a:ea typeface="Helvetica Neue"/>
                <a:cs typeface="Helvetica Neue"/>
                <a:sym typeface="Helvetica Neue"/>
              </a:defRPr>
            </a:lvl6pPr>
            <a:lvl7pPr marL="2743200" marR="0" lvl="6" indent="1371600" algn="l" rtl="0">
              <a:lnSpc>
                <a:spcPct val="117999"/>
              </a:lnSpc>
              <a:spcBef>
                <a:spcPts val="0"/>
              </a:spcBef>
              <a:buNone/>
              <a:defRPr sz="2200" b="0" i="0" u="none" strike="noStrike" cap="none">
                <a:latin typeface="Helvetica Neue"/>
                <a:ea typeface="Helvetica Neue"/>
                <a:cs typeface="Helvetica Neue"/>
                <a:sym typeface="Helvetica Neue"/>
              </a:defRPr>
            </a:lvl7pPr>
            <a:lvl8pPr marL="3200400" marR="0" lvl="7" indent="1600200" algn="l" rtl="0">
              <a:lnSpc>
                <a:spcPct val="117999"/>
              </a:lnSpc>
              <a:spcBef>
                <a:spcPts val="0"/>
              </a:spcBef>
              <a:buNone/>
              <a:defRPr sz="2200" b="0" i="0" u="none" strike="noStrike" cap="none">
                <a:latin typeface="Helvetica Neue"/>
                <a:ea typeface="Helvetica Neue"/>
                <a:cs typeface="Helvetica Neue"/>
                <a:sym typeface="Helvetica Neue"/>
              </a:defRPr>
            </a:lvl8pPr>
            <a:lvl9pPr marL="3657600" marR="0" lvl="8" indent="1828800" algn="l" rtl="0">
              <a:lnSpc>
                <a:spcPct val="117999"/>
              </a:lnSpc>
              <a:spcBef>
                <a:spcPts val="0"/>
              </a:spcBef>
              <a:buNone/>
              <a:defRPr sz="2200" b="0" i="0" u="none" strike="noStrike" cap="none">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262081334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marL="457200" lvl="0" indent="-228600" rtl="0">
              <a:spcBef>
                <a:spcPts val="0"/>
              </a:spcBef>
              <a:buChar char="-"/>
            </a:pPr>
            <a:r>
              <a:rPr lang="en-US"/>
              <a:t>DoL Wage &amp; Hour division:  Senior Transformation Specialist, Product Manager, Software Engineer, and User Experience Designer</a:t>
            </a:r>
          </a:p>
          <a:p>
            <a:pPr marL="457200" lvl="0" indent="-228600" rtl="0">
              <a:spcBef>
                <a:spcPts val="0"/>
              </a:spcBef>
              <a:buChar char="-"/>
            </a:pPr>
            <a:endParaRPr/>
          </a:p>
          <a:p>
            <a:pPr marL="457200" lvl="0" indent="-228600" rtl="0">
              <a:spcBef>
                <a:spcPts val="0"/>
              </a:spcBef>
              <a:buChar char="-"/>
            </a:pPr>
            <a:r>
              <a:rPr lang="en-US"/>
              <a:t>Last year, we put more than $246 million into the pockets of more than 240,000 workers who had been deprived of their hard-earned wages.</a:t>
            </a:r>
          </a:p>
          <a:p>
            <a:pPr lvl="0" rtl="0">
              <a:spcBef>
                <a:spcPts val="0"/>
              </a:spcBef>
              <a:buNone/>
            </a:pPr>
            <a:endParaRPr/>
          </a:p>
          <a:p>
            <a:pPr marL="457200" lvl="0" indent="-228600" rtl="0">
              <a:spcBef>
                <a:spcPts val="0"/>
              </a:spcBef>
              <a:buChar char="-"/>
            </a:pPr>
            <a:r>
              <a:rPr lang="en-US"/>
              <a:t>‣ For German Gomez, it meant finally being able to start a family after he received more than $42,000 in unpaid wages and damages following an investigation that disclosed he had been working 72 hours a week</a:t>
            </a:r>
          </a:p>
          <a:p>
            <a:pPr marL="457200" lvl="0" indent="-228600" rtl="0">
              <a:spcBef>
                <a:spcPts val="0"/>
              </a:spcBef>
              <a:buChar char="-"/>
            </a:pPr>
            <a:r>
              <a:rPr lang="en-US"/>
              <a:t>‣ For Raquel Bruno, it meant being able to finish her degree and help her kids go to school,after the restaurant she worked for was found to owe more than $1 million to its workers.</a:t>
            </a:r>
          </a:p>
          <a:p>
            <a:pPr marL="457200" lvl="0" indent="-228600">
              <a:spcBef>
                <a:spcPts val="0"/>
              </a:spcBef>
              <a:buChar char="-"/>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Let’s hear from our sponsors</a:t>
            </a:r>
          </a:p>
        </p:txBody>
      </p:sp>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Conduct matters, so I’ll give you short, short version:</a:t>
            </a:r>
          </a:p>
          <a:p>
            <a:pPr lvl="0">
              <a:spcBef>
                <a:spcPts val="0"/>
              </a:spcBef>
              <a:buNone/>
            </a:pPr>
            <a:endParaRPr/>
          </a:p>
          <a:p>
            <a:pPr lvl="0">
              <a:spcBef>
                <a:spcPts val="0"/>
              </a:spcBef>
              <a:buNone/>
            </a:pPr>
            <a:r>
              <a:rPr lang="en-US"/>
              <a:t>harassment-free experience for everyone, regardless of who you are</a:t>
            </a:r>
          </a:p>
          <a:p>
            <a:pPr lvl="0">
              <a:spcBef>
                <a:spcPts val="0"/>
              </a:spcBef>
              <a:buNone/>
            </a:pPr>
            <a:r>
              <a:rPr lang="en-US"/>
              <a:t>professional audience including people of many different backgrounds</a:t>
            </a:r>
          </a:p>
          <a:p>
            <a:pPr lvl="0">
              <a:spcBef>
                <a:spcPts val="0"/>
              </a:spcBef>
              <a:buNone/>
            </a:pPr>
            <a:r>
              <a:rPr lang="en-US"/>
              <a:t>Be kind to others. No smack talk</a:t>
            </a:r>
          </a:p>
        </p:txBody>
      </p:sp>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Twitter properly used is a boon</a:t>
            </a:r>
          </a:p>
          <a:p>
            <a:pPr lvl="0">
              <a:spcBef>
                <a:spcPts val="0"/>
              </a:spcBef>
              <a:buNone/>
            </a:pPr>
            <a:endParaRPr/>
          </a:p>
          <a:p>
            <a:pPr lvl="0">
              <a:spcBef>
                <a:spcPts val="0"/>
              </a:spcBef>
              <a:buNone/>
            </a:pPr>
            <a:endParaRPr/>
          </a:p>
        </p:txBody>
      </p:sp>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Now let’s talk about some upcoming events….</a:t>
            </a:r>
          </a:p>
          <a:p>
            <a:pPr lvl="0">
              <a:spcBef>
                <a:spcPts val="0"/>
              </a:spcBef>
              <a:buNone/>
            </a:pPr>
            <a:endParaRPr/>
          </a:p>
        </p:txBody>
      </p:sp>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a:t>Now let’s talk about some upcoming events….</a:t>
            </a:r>
          </a:p>
          <a:p>
            <a:pPr lvl="0" rtl="0">
              <a:spcBef>
                <a:spcPts val="0"/>
              </a:spcBef>
              <a:buNone/>
            </a:pPr>
            <a:endParaRPr/>
          </a:p>
        </p:txBody>
      </p:sp>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8" name="Shape 12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r>
              <a:rPr lang="en-US" sz="2200" b="0" i="0" u="none" strike="noStrike" cap="none">
                <a:latin typeface="Helvetica Neue"/>
                <a:ea typeface="Helvetica Neue"/>
                <a:cs typeface="Helvetica Neue"/>
                <a:sym typeface="Helvetica Neue"/>
              </a:rPr>
              <a:t>http://www.susecon.com/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6" name="Shape 1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r>
              <a:rPr lang="en-US"/>
              <a:t>September: Laura and Performance Testing in your Pipeline</a:t>
            </a:r>
          </a:p>
          <a:p>
            <a:pPr marL="0" marR="0" lvl="0" indent="0" algn="l" rtl="0">
              <a:lnSpc>
                <a:spcPct val="117999"/>
              </a:lnSpc>
              <a:spcBef>
                <a:spcPts val="0"/>
              </a:spcBef>
              <a:buSzPct val="25000"/>
              <a:buNone/>
            </a:pPr>
            <a:endParaRPr/>
          </a:p>
          <a:p>
            <a:pPr marL="0" marR="0" lvl="0" indent="0" algn="l" rtl="0">
              <a:lnSpc>
                <a:spcPct val="117999"/>
              </a:lnSpc>
              <a:spcBef>
                <a:spcPts val="0"/>
              </a:spcBef>
              <a:buSzPct val="25000"/>
              <a:buNone/>
            </a:pPr>
            <a:r>
              <a:rPr lang="en-US" sz="2200" b="0" i="0" u="none" strike="noStrike" cap="none">
                <a:latin typeface="Helvetica Neue"/>
                <a:ea typeface="Helvetica Neue"/>
                <a:cs typeface="Helvetica Neue"/>
                <a:sym typeface="Helvetica Neue"/>
              </a:rPr>
              <a:t>October:  AppSec USA is in town, our meetup will be walking distance from the conference.</a:t>
            </a:r>
          </a:p>
          <a:p>
            <a:pPr marL="0" marR="0" lvl="0" indent="0" algn="l" rtl="0">
              <a:lnSpc>
                <a:spcPct val="117999"/>
              </a:lnSpc>
              <a:spcBef>
                <a:spcPts val="0"/>
              </a:spcBef>
              <a:buSzPct val="25000"/>
              <a:buNone/>
            </a:pPr>
            <a:endParaRPr sz="2200" b="0" i="0" u="none" strike="noStrike" cap="none">
              <a:latin typeface="Helvetica Neue"/>
              <a:ea typeface="Helvetica Neue"/>
              <a:cs typeface="Helvetica Neue"/>
              <a:sym typeface="Helvetica Neue"/>
            </a:endParaRPr>
          </a:p>
          <a:p>
            <a:pPr marL="0" marR="0" lvl="0" indent="0" algn="l" rtl="0">
              <a:lnSpc>
                <a:spcPct val="117999"/>
              </a:lnSpc>
              <a:spcBef>
                <a:spcPts val="0"/>
              </a:spcBef>
              <a:buSzPct val="25000"/>
              <a:buNone/>
            </a:pPr>
            <a:r>
              <a:rPr lang="en-US" sz="2200" b="0" i="0" u="none" strike="noStrike" cap="none">
                <a:latin typeface="Helvetica Neue"/>
                <a:ea typeface="Helvetica Neue"/>
                <a:cs typeface="Helvetica Neue"/>
                <a:sym typeface="Helvetica Neue"/>
              </a:rPr>
              <a:t>Seeking one other presenter for September, November, and December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28970" y="625077"/>
            <a:ext cx="24384000" cy="303609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15" name="Shape 15"/>
          <p:cNvSpPr txBox="1">
            <a:spLocks noGrp="1"/>
          </p:cNvSpPr>
          <p:nvPr>
            <p:ph type="body" idx="1"/>
          </p:nvPr>
        </p:nvSpPr>
        <p:spPr>
          <a:xfrm>
            <a:off x="1497904" y="3661171"/>
            <a:ext cx="20933867" cy="8840392"/>
          </a:xfrm>
          <a:prstGeom prst="rect">
            <a:avLst/>
          </a:prstGeom>
          <a:noFill/>
          <a:ln>
            <a:noFill/>
          </a:ln>
        </p:spPr>
        <p:txBody>
          <a:bodyPr lIns="91425" tIns="91425" rIns="91425" bIns="91425" anchor="ctr"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5"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Quote">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4833937" y="8947546"/>
            <a:ext cx="14716126" cy="660797"/>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929292"/>
              </a:buClr>
              <a:buFont typeface="Arial"/>
              <a:buNone/>
              <a:defRPr sz="2800" b="0" i="0" u="none" strike="noStrike" cap="none">
                <a:solidFill>
                  <a:srgbClr val="929292"/>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body" idx="2"/>
          </p:nvPr>
        </p:nvSpPr>
        <p:spPr>
          <a:xfrm>
            <a:off x="4833937" y="6000353"/>
            <a:ext cx="14716126" cy="96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5200" b="0" i="0" u="none" strike="noStrike" cap="none">
                <a:solidFill>
                  <a:srgbClr val="000000"/>
                </a:solidFill>
                <a:latin typeface="Helvetica Neue"/>
                <a:ea typeface="Helvetica Neue"/>
                <a:cs typeface="Helvetica Neue"/>
                <a:sym typeface="Helvetica Neue"/>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hoto">
    <p:spTree>
      <p:nvGrpSpPr>
        <p:cNvPr id="1" name="Shape 58"/>
        <p:cNvGrpSpPr/>
        <p:nvPr/>
      </p:nvGrpSpPr>
      <p:grpSpPr>
        <a:xfrm>
          <a:off x="0" y="0"/>
          <a:ext cx="0" cy="0"/>
          <a:chOff x="0" y="0"/>
          <a:chExt cx="0" cy="0"/>
        </a:xfrm>
      </p:grpSpPr>
      <p:sp>
        <p:nvSpPr>
          <p:cNvPr id="59" name="Shape 59"/>
          <p:cNvSpPr>
            <a:spLocks noGrp="1"/>
          </p:cNvSpPr>
          <p:nvPr>
            <p:ph type="pic" idx="2"/>
          </p:nvPr>
        </p:nvSpPr>
        <p:spPr>
          <a:xfrm>
            <a:off x="3048000" y="0"/>
            <a:ext cx="18288000" cy="13716000"/>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Top">
    <p:spTree>
      <p:nvGrpSpPr>
        <p:cNvPr id="1" name="Shape 17"/>
        <p:cNvGrpSpPr/>
        <p:nvPr/>
      </p:nvGrpSpPr>
      <p:grpSpPr>
        <a:xfrm>
          <a:off x="0" y="0"/>
          <a:ext cx="0" cy="0"/>
          <a:chOff x="0" y="0"/>
          <a:chExt cx="0" cy="0"/>
        </a:xfrm>
      </p:grpSpPr>
      <p:sp>
        <p:nvSpPr>
          <p:cNvPr id="18" name="Shape 18"/>
          <p:cNvSpPr/>
          <p:nvPr/>
        </p:nvSpPr>
        <p:spPr>
          <a:xfrm>
            <a:off x="-3770" y="1017983"/>
            <a:ext cx="24509711"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9" name="Shape 19"/>
          <p:cNvSpPr txBox="1">
            <a:spLocks noGrp="1"/>
          </p:cNvSpPr>
          <p:nvPr>
            <p:ph type="title"/>
          </p:nvPr>
        </p:nvSpPr>
        <p:spPr>
          <a:xfrm>
            <a:off x="-34825" y="625077"/>
            <a:ext cx="24384000" cy="303609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833937" y="2303858"/>
            <a:ext cx="14716126" cy="4643438"/>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26" name="Shape 26"/>
          <p:cNvSpPr txBox="1">
            <a:spLocks noGrp="1"/>
          </p:cNvSpPr>
          <p:nvPr>
            <p:ph type="body" idx="1"/>
          </p:nvPr>
        </p:nvSpPr>
        <p:spPr>
          <a:xfrm>
            <a:off x="4833937" y="7072311"/>
            <a:ext cx="14716126" cy="1589484"/>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28"/>
        <p:cNvGrpSpPr/>
        <p:nvPr/>
      </p:nvGrpSpPr>
      <p:grpSpPr>
        <a:xfrm>
          <a:off x="0" y="0"/>
          <a:ext cx="0" cy="0"/>
          <a:chOff x="0" y="0"/>
          <a:chExt cx="0" cy="0"/>
        </a:xfrm>
      </p:grpSpPr>
      <p:sp>
        <p:nvSpPr>
          <p:cNvPr id="29" name="Shape 29"/>
          <p:cNvSpPr>
            <a:spLocks noGrp="1"/>
          </p:cNvSpPr>
          <p:nvPr>
            <p:ph type="pic" idx="2"/>
          </p:nvPr>
        </p:nvSpPr>
        <p:spPr>
          <a:xfrm>
            <a:off x="5307210" y="892967"/>
            <a:ext cx="13751719" cy="8322469"/>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title"/>
          </p:nvPr>
        </p:nvSpPr>
        <p:spPr>
          <a:xfrm>
            <a:off x="4833937" y="9447609"/>
            <a:ext cx="14716126" cy="200025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31" name="Shape 31"/>
          <p:cNvSpPr txBox="1">
            <a:spLocks noGrp="1"/>
          </p:cNvSpPr>
          <p:nvPr>
            <p:ph type="body" idx="1"/>
          </p:nvPr>
        </p:nvSpPr>
        <p:spPr>
          <a:xfrm>
            <a:off x="4833937" y="11519296"/>
            <a:ext cx="14716126" cy="1589486"/>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11935814" y="13001625"/>
            <a:ext cx="494513" cy="511174"/>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833937" y="4536280"/>
            <a:ext cx="14716126" cy="464343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36"/>
        <p:cNvGrpSpPr/>
        <p:nvPr/>
      </p:nvGrpSpPr>
      <p:grpSpPr>
        <a:xfrm>
          <a:off x="0" y="0"/>
          <a:ext cx="0" cy="0"/>
          <a:chOff x="0" y="0"/>
          <a:chExt cx="0" cy="0"/>
        </a:xfrm>
      </p:grpSpPr>
      <p:sp>
        <p:nvSpPr>
          <p:cNvPr id="37" name="Shape 37"/>
          <p:cNvSpPr>
            <a:spLocks noGrp="1"/>
          </p:cNvSpPr>
          <p:nvPr>
            <p:ph type="pic" idx="2"/>
          </p:nvPr>
        </p:nvSpPr>
        <p:spPr>
          <a:xfrm>
            <a:off x="12495609" y="892967"/>
            <a:ext cx="7500937" cy="11572875"/>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38" name="Shape 38"/>
          <p:cNvSpPr txBox="1">
            <a:spLocks noGrp="1"/>
          </p:cNvSpPr>
          <p:nvPr>
            <p:ph type="title"/>
          </p:nvPr>
        </p:nvSpPr>
        <p:spPr>
          <a:xfrm>
            <a:off x="4387453" y="892967"/>
            <a:ext cx="7500937" cy="5607844"/>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39" name="Shape 39"/>
          <p:cNvSpPr txBox="1">
            <a:spLocks noGrp="1"/>
          </p:cNvSpPr>
          <p:nvPr>
            <p:ph type="body" idx="1"/>
          </p:nvPr>
        </p:nvSpPr>
        <p:spPr>
          <a:xfrm>
            <a:off x="4387453" y="6697264"/>
            <a:ext cx="7500937" cy="576857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6"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12495609" y="3661171"/>
            <a:ext cx="7500937" cy="8840392"/>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3" name="Shape 43"/>
          <p:cNvSpPr txBox="1">
            <a:spLocks noGrp="1"/>
          </p:cNvSpPr>
          <p:nvPr>
            <p:ph type="title"/>
          </p:nvPr>
        </p:nvSpPr>
        <p:spPr>
          <a:xfrm>
            <a:off x="4387453" y="625077"/>
            <a:ext cx="15609094" cy="303609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44" name="Shape 44"/>
          <p:cNvSpPr txBox="1">
            <a:spLocks noGrp="1"/>
          </p:cNvSpPr>
          <p:nvPr>
            <p:ph type="body" idx="1"/>
          </p:nvPr>
        </p:nvSpPr>
        <p:spPr>
          <a:xfrm>
            <a:off x="4387453" y="3661171"/>
            <a:ext cx="7500937" cy="8840392"/>
          </a:xfrm>
          <a:prstGeom prst="rect">
            <a:avLst/>
          </a:prstGeom>
          <a:noFill/>
          <a:ln>
            <a:noFill/>
          </a:ln>
        </p:spPr>
        <p:txBody>
          <a:bodyPr lIns="91425" tIns="91425" rIns="91425" bIns="91425" anchor="ctr" anchorCtr="0"/>
          <a:lstStyle>
            <a:lvl1pPr marL="465364" marR="0" lvl="0"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1pPr>
            <a:lvl2pPr marL="808264" marR="0" lvl="1"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2pPr>
            <a:lvl3pPr marL="1151164" marR="0" lvl="2"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3pPr>
            <a:lvl4pPr marL="1494064" marR="0" lvl="3"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4pPr>
            <a:lvl5pPr marL="1836964" marR="0" lvl="4"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6"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ullets">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4387453" y="1785936"/>
            <a:ext cx="15609094" cy="10144125"/>
          </a:xfrm>
          <a:prstGeom prst="rect">
            <a:avLst/>
          </a:prstGeom>
          <a:noFill/>
          <a:ln>
            <a:noFill/>
          </a:ln>
        </p:spPr>
        <p:txBody>
          <a:bodyPr lIns="91425" tIns="91425" rIns="91425" bIns="91425" anchor="ctr" anchorCtr="0"/>
          <a:lstStyle>
            <a:lvl1pPr marL="617361" marR="0" lvl="0" indent="-379236"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1pPr>
            <a:lvl2pPr marL="1061861" marR="0" lvl="1"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2pPr>
            <a:lvl3pPr marL="1506361" marR="0" lvl="2"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3pPr>
            <a:lvl4pPr marL="1950861" marR="0" lvl="3"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4pPr>
            <a:lvl5pPr marL="2395361" marR="0" lvl="4"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4"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 3 Up">
    <p:spTree>
      <p:nvGrpSpPr>
        <p:cNvPr id="1" name="Shape 49"/>
        <p:cNvGrpSpPr/>
        <p:nvPr/>
      </p:nvGrpSpPr>
      <p:grpSpPr>
        <a:xfrm>
          <a:off x="0" y="0"/>
          <a:ext cx="0" cy="0"/>
          <a:chOff x="0" y="0"/>
          <a:chExt cx="0" cy="0"/>
        </a:xfrm>
      </p:grpSpPr>
      <p:sp>
        <p:nvSpPr>
          <p:cNvPr id="50" name="Shape 50"/>
          <p:cNvSpPr>
            <a:spLocks noGrp="1"/>
          </p:cNvSpPr>
          <p:nvPr>
            <p:ph type="pic" idx="2"/>
          </p:nvPr>
        </p:nvSpPr>
        <p:spPr>
          <a:xfrm>
            <a:off x="12495609" y="7161609"/>
            <a:ext cx="7500937" cy="5304234"/>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1" name="Shape 51"/>
          <p:cNvSpPr>
            <a:spLocks noGrp="1"/>
          </p:cNvSpPr>
          <p:nvPr>
            <p:ph type="pic" idx="3"/>
          </p:nvPr>
        </p:nvSpPr>
        <p:spPr>
          <a:xfrm>
            <a:off x="12504353" y="1250155"/>
            <a:ext cx="7500939" cy="5304234"/>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2" name="Shape 52"/>
          <p:cNvSpPr>
            <a:spLocks noGrp="1"/>
          </p:cNvSpPr>
          <p:nvPr>
            <p:ph type="pic" idx="4"/>
          </p:nvPr>
        </p:nvSpPr>
        <p:spPr>
          <a:xfrm>
            <a:off x="4387453" y="1250155"/>
            <a:ext cx="7500937" cy="11215687"/>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6"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8" name="Shape 8"/>
          <p:cNvSpPr txBox="1">
            <a:spLocks noGrp="1"/>
          </p:cNvSpPr>
          <p:nvPr>
            <p:ph type="body" idx="1"/>
          </p:nvPr>
        </p:nvSpPr>
        <p:spPr>
          <a:xfrm>
            <a:off x="1497904" y="3661171"/>
            <a:ext cx="20933867" cy="8840392"/>
          </a:xfrm>
          <a:prstGeom prst="rect">
            <a:avLst/>
          </a:prstGeom>
          <a:noFill/>
          <a:ln>
            <a:noFill/>
          </a:ln>
        </p:spPr>
        <p:txBody>
          <a:bodyPr lIns="91425" tIns="91425" rIns="91425" bIns="91425" anchor="ctr"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dirty="0"/>
          </a:p>
        </p:txBody>
      </p:sp>
      <p:sp>
        <p:nvSpPr>
          <p:cNvPr id="9" name="Shape 9"/>
          <p:cNvSpPr/>
          <p:nvPr/>
        </p:nvSpPr>
        <p:spPr>
          <a:xfrm>
            <a:off x="2904100" y="12439253"/>
            <a:ext cx="5094855" cy="625475"/>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929292"/>
              </a:buClr>
              <a:buSzPct val="25000"/>
              <a:buFont typeface="Arial"/>
              <a:buNone/>
            </a:pPr>
            <a:r>
              <a:rPr lang="en-US" sz="2800" b="0" i="0" u="none" strike="noStrike" cap="none" dirty="0" err="1">
                <a:solidFill>
                  <a:srgbClr val="929292"/>
                </a:solidFill>
                <a:latin typeface="Arial"/>
                <a:ea typeface="Arial"/>
                <a:cs typeface="Arial"/>
                <a:sym typeface="Arial"/>
              </a:rPr>
              <a:t>DevOpsDC</a:t>
            </a:r>
            <a:r>
              <a:rPr lang="en-US" sz="2800" b="0" i="0" u="none" strike="noStrike" cap="none" dirty="0">
                <a:solidFill>
                  <a:srgbClr val="929292"/>
                </a:solidFill>
                <a:latin typeface="Arial"/>
                <a:ea typeface="Arial"/>
                <a:cs typeface="Arial"/>
                <a:sym typeface="Arial"/>
              </a:rPr>
              <a:t> </a:t>
            </a:r>
            <a:r>
              <a:rPr lang="mr-IN" sz="2800" b="0" i="0" u="none" strike="noStrike" cap="none" dirty="0" smtClean="0">
                <a:solidFill>
                  <a:srgbClr val="929292"/>
                </a:solidFill>
                <a:latin typeface="Arial"/>
                <a:ea typeface="Arial"/>
                <a:cs typeface="Arial"/>
                <a:sym typeface="Arial"/>
              </a:rPr>
              <a:t>–</a:t>
            </a:r>
            <a:r>
              <a:rPr lang="en-US" sz="2800" b="0" i="0" u="none" strike="noStrike" cap="none" dirty="0" smtClean="0">
                <a:solidFill>
                  <a:srgbClr val="929292"/>
                </a:solidFill>
                <a:latin typeface="Arial"/>
                <a:ea typeface="Arial"/>
                <a:cs typeface="Arial"/>
                <a:sym typeface="Arial"/>
              </a:rPr>
              <a:t> October</a:t>
            </a:r>
            <a:r>
              <a:rPr lang="en-US" sz="2800" b="0" i="0" u="none" strike="noStrike" cap="none" baseline="0" dirty="0" smtClean="0">
                <a:solidFill>
                  <a:srgbClr val="929292"/>
                </a:solidFill>
                <a:latin typeface="Arial"/>
                <a:ea typeface="Arial"/>
                <a:cs typeface="Arial"/>
                <a:sym typeface="Arial"/>
              </a:rPr>
              <a:t> 2016</a:t>
            </a:r>
            <a:endParaRPr lang="en-US" sz="2800" b="0" i="0" u="none" strike="noStrike" cap="none" dirty="0">
              <a:solidFill>
                <a:srgbClr val="929292"/>
              </a:solidFill>
              <a:latin typeface="Arial"/>
              <a:ea typeface="Arial"/>
              <a:cs typeface="Arial"/>
              <a:sym typeface="Arial"/>
            </a:endParaRPr>
          </a:p>
        </p:txBody>
      </p:sp>
      <p:pic>
        <p:nvPicPr>
          <p:cNvPr id="10" name="Shape 10"/>
          <p:cNvPicPr preferRelativeResize="0"/>
          <p:nvPr/>
        </p:nvPicPr>
        <p:blipFill rotWithShape="1">
          <a:blip r:embed="rId13">
            <a:alphaModFix/>
          </a:blip>
          <a:srcRect/>
          <a:stretch/>
        </p:blipFill>
        <p:spPr>
          <a:xfrm>
            <a:off x="18287590" y="12344852"/>
            <a:ext cx="814276" cy="814276"/>
          </a:xfrm>
          <a:prstGeom prst="rect">
            <a:avLst/>
          </a:prstGeom>
          <a:noFill/>
          <a:ln>
            <a:noFill/>
          </a:ln>
        </p:spPr>
      </p:pic>
      <p:sp>
        <p:nvSpPr>
          <p:cNvPr id="11" name="Shape 11"/>
          <p:cNvSpPr/>
          <p:nvPr/>
        </p:nvSpPr>
        <p:spPr>
          <a:xfrm>
            <a:off x="19001206" y="12439250"/>
            <a:ext cx="3430500" cy="625500"/>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929292"/>
              </a:buClr>
              <a:buSzPct val="25000"/>
              <a:buFont typeface="Arial"/>
              <a:buNone/>
            </a:pPr>
            <a:r>
              <a:rPr lang="en-US" sz="2800" b="0" i="0" u="none" strike="noStrike" cap="none">
                <a:solidFill>
                  <a:srgbClr val="929292"/>
                </a:solidFill>
                <a:latin typeface="Arial"/>
                <a:ea typeface="Arial"/>
                <a:cs typeface="Arial"/>
                <a:sym typeface="Arial"/>
              </a:rPr>
              <a:t>@DevOpsDC</a:t>
            </a:r>
          </a:p>
        </p:txBody>
      </p:sp>
      <p:sp>
        <p:nvSpPr>
          <p:cNvPr id="12" name="Shape 12"/>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meetup.com/DevOpsDC/pages/Code_of_Condu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s://twitter.com/devopsdc"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www.dctechslack.com" TargetMode="External"/><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28970"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dirty="0">
                <a:solidFill>
                  <a:srgbClr val="FFFFFF"/>
                </a:solidFill>
                <a:latin typeface="Arial"/>
                <a:ea typeface="Arial"/>
                <a:cs typeface="Arial"/>
                <a:sym typeface="Arial"/>
              </a:rPr>
              <a:t>Welcome to </a:t>
            </a:r>
            <a:r>
              <a:rPr lang="en-US" sz="11200" b="0" i="0" u="none" strike="noStrike" cap="none" dirty="0" err="1">
                <a:solidFill>
                  <a:srgbClr val="FFFFFF"/>
                </a:solidFill>
                <a:latin typeface="Arial"/>
                <a:ea typeface="Arial"/>
                <a:cs typeface="Arial"/>
                <a:sym typeface="Arial"/>
              </a:rPr>
              <a:t>DevOpsDC</a:t>
            </a:r>
            <a:r>
              <a:rPr lang="en-US" sz="11200" b="0" i="0" u="none" strike="noStrike" cap="none" dirty="0">
                <a:solidFill>
                  <a:srgbClr val="FFFFFF"/>
                </a:solidFill>
                <a:latin typeface="Arial"/>
                <a:ea typeface="Arial"/>
                <a:cs typeface="Arial"/>
                <a:sym typeface="Arial"/>
              </a:rPr>
              <a:t>!</a:t>
            </a:r>
          </a:p>
        </p:txBody>
      </p:sp>
      <p:sp>
        <p:nvSpPr>
          <p:cNvPr id="71" name="Shape 71"/>
          <p:cNvSpPr txBox="1">
            <a:spLocks noGrp="1"/>
          </p:cNvSpPr>
          <p:nvPr>
            <p:ph type="body" idx="1"/>
          </p:nvPr>
        </p:nvSpPr>
        <p:spPr>
          <a:xfrm>
            <a:off x="1494624" y="3673875"/>
            <a:ext cx="20804203" cy="8317322"/>
          </a:xfrm>
          <a:prstGeom prst="rect">
            <a:avLst/>
          </a:prstGeom>
          <a:noFill/>
          <a:ln>
            <a:noFill/>
          </a:ln>
        </p:spPr>
        <p:txBody>
          <a:bodyPr lIns="71425" tIns="71425" rIns="71425" bIns="71425" anchor="ctr" anchorCtr="0">
            <a:normAutofit fontScale="55000" lnSpcReduction="20000"/>
          </a:bodyPr>
          <a:lstStyle/>
          <a:p>
            <a:pPr marL="549451" marR="0" lvl="0" indent="-549451" algn="l" rtl="0">
              <a:lnSpc>
                <a:spcPct val="100000"/>
              </a:lnSpc>
              <a:spcBef>
                <a:spcPts val="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6:30 - 7:00: Meet, greet, and eat!</a:t>
            </a:r>
          </a:p>
          <a:p>
            <a:pPr marL="549451" marR="0" lvl="0" indent="-549451" algn="l" rtl="0">
              <a:lnSpc>
                <a:spcPct val="100000"/>
              </a:lnSpc>
              <a:spcBef>
                <a:spcPts val="520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7:00 - 7:15: Intros and Announcements</a:t>
            </a:r>
          </a:p>
          <a:p>
            <a:pPr marL="549451" marR="0" lvl="0" indent="-549451" algn="l" rtl="0">
              <a:lnSpc>
                <a:spcPct val="100000"/>
              </a:lnSpc>
              <a:spcBef>
                <a:spcPts val="520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7:15 - 8:45: Presentations</a:t>
            </a:r>
          </a:p>
          <a:p>
            <a:pPr marL="945056" marR="0" lvl="1" indent="-551356" algn="l" rtl="0">
              <a:lnSpc>
                <a:spcPct val="100000"/>
              </a:lnSpc>
              <a:spcBef>
                <a:spcPts val="5200"/>
              </a:spcBef>
              <a:spcAft>
                <a:spcPts val="0"/>
              </a:spcAft>
              <a:buClr>
                <a:srgbClr val="000000"/>
              </a:buClr>
              <a:buSzPct val="74166"/>
              <a:buFont typeface="Arial"/>
              <a:buChar char="•"/>
            </a:pPr>
            <a:r>
              <a:rPr lang="en-US" sz="8000" b="0" i="0" u="none" strike="noStrike" cap="none" dirty="0" smtClean="0">
                <a:solidFill>
                  <a:srgbClr val="000000"/>
                </a:solidFill>
                <a:latin typeface="Gill Sans"/>
                <a:cs typeface="Gill Sans"/>
                <a:sym typeface="Arial"/>
              </a:rPr>
              <a:t>Analytics for </a:t>
            </a:r>
            <a:r>
              <a:rPr lang="en-US" sz="8000" b="0" i="0" u="none" strike="noStrike" cap="none" dirty="0" err="1" smtClean="0">
                <a:solidFill>
                  <a:srgbClr val="000000"/>
                </a:solidFill>
                <a:latin typeface="Gill Sans"/>
                <a:cs typeface="Gill Sans"/>
                <a:sym typeface="Arial"/>
              </a:rPr>
              <a:t>DevOps</a:t>
            </a:r>
            <a:r>
              <a:rPr lang="en-US" sz="8000" b="0" i="0" u="none" strike="noStrike" cap="none" dirty="0" smtClean="0">
                <a:solidFill>
                  <a:srgbClr val="000000"/>
                </a:solidFill>
                <a:latin typeface="Gill Sans"/>
                <a:cs typeface="Gill Sans"/>
                <a:sym typeface="Arial"/>
              </a:rPr>
              <a:t> </a:t>
            </a:r>
            <a:r>
              <a:rPr lang="mr-IN" sz="8000" b="0" i="0" u="none" strike="noStrike" cap="none" dirty="0" smtClean="0">
                <a:solidFill>
                  <a:srgbClr val="000000"/>
                </a:solidFill>
                <a:latin typeface="Gill Sans"/>
                <a:cs typeface="Gill Sans"/>
                <a:sym typeface="Arial"/>
              </a:rPr>
              <a:t>–</a:t>
            </a:r>
            <a:r>
              <a:rPr lang="en-US" sz="8000" b="0" i="0" u="none" strike="noStrike" cap="none" dirty="0" smtClean="0">
                <a:solidFill>
                  <a:srgbClr val="000000"/>
                </a:solidFill>
                <a:latin typeface="Gill Sans"/>
                <a:cs typeface="Gill Sans"/>
                <a:sym typeface="Arial"/>
              </a:rPr>
              <a:t> </a:t>
            </a:r>
            <a:r>
              <a:rPr lang="en-US" sz="8000" b="0" i="0" u="none" strike="noStrike" cap="none" dirty="0" err="1" smtClean="0">
                <a:solidFill>
                  <a:srgbClr val="000000"/>
                </a:solidFill>
                <a:latin typeface="Gill Sans"/>
                <a:cs typeface="Gill Sans"/>
                <a:sym typeface="Arial"/>
              </a:rPr>
              <a:t>Badri</a:t>
            </a:r>
            <a:r>
              <a:rPr lang="en-US" sz="8000" b="0" i="0" u="none" strike="noStrike" cap="none" dirty="0" smtClean="0">
                <a:solidFill>
                  <a:srgbClr val="000000"/>
                </a:solidFill>
                <a:latin typeface="Gill Sans"/>
                <a:cs typeface="Gill Sans"/>
                <a:sym typeface="Arial"/>
              </a:rPr>
              <a:t> </a:t>
            </a:r>
            <a:r>
              <a:rPr lang="en-US" sz="8000" b="0" i="0" u="none" strike="noStrike" cap="none" dirty="0" err="1" smtClean="0">
                <a:solidFill>
                  <a:srgbClr val="000000"/>
                </a:solidFill>
                <a:latin typeface="Gill Sans"/>
                <a:cs typeface="Gill Sans"/>
                <a:sym typeface="Arial"/>
              </a:rPr>
              <a:t>Sriraman</a:t>
            </a:r>
            <a:endParaRPr lang="en-US" sz="8000" b="0" i="0" u="none" strike="noStrike" cap="none" dirty="0">
              <a:solidFill>
                <a:srgbClr val="000000"/>
              </a:solidFill>
              <a:latin typeface="Gill Sans"/>
              <a:cs typeface="Gill Sans"/>
              <a:sym typeface="Arial"/>
            </a:endParaRPr>
          </a:p>
          <a:p>
            <a:pPr marL="945056" marR="0" lvl="1" indent="-621999" algn="l" rtl="0">
              <a:lnSpc>
                <a:spcPct val="100000"/>
              </a:lnSpc>
              <a:spcBef>
                <a:spcPts val="5200"/>
              </a:spcBef>
              <a:spcAft>
                <a:spcPts val="0"/>
              </a:spcAft>
              <a:buClr>
                <a:srgbClr val="000000"/>
              </a:buClr>
              <a:buSzPct val="98888"/>
              <a:buFont typeface="Arial"/>
              <a:buChar char="•"/>
            </a:pPr>
            <a:r>
              <a:rPr lang="en-US" sz="8000" dirty="0" smtClean="0">
                <a:latin typeface="Gill Sans"/>
                <a:cs typeface="Gill Sans"/>
              </a:rPr>
              <a:t>State of the Software Supply Chain </a:t>
            </a:r>
            <a:r>
              <a:rPr lang="mr-IN" sz="8000" dirty="0" smtClean="0">
                <a:latin typeface="Gill Sans"/>
                <a:cs typeface="Gill Sans"/>
              </a:rPr>
              <a:t>–</a:t>
            </a:r>
            <a:r>
              <a:rPr lang="en-US" sz="8000" dirty="0" smtClean="0">
                <a:latin typeface="Gill Sans"/>
                <a:cs typeface="Gill Sans"/>
              </a:rPr>
              <a:t> Derek Weeks</a:t>
            </a:r>
          </a:p>
          <a:p>
            <a:pPr marL="945056" marR="0" lvl="1" indent="-621999" algn="l" rtl="0">
              <a:lnSpc>
                <a:spcPct val="100000"/>
              </a:lnSpc>
              <a:spcBef>
                <a:spcPts val="5200"/>
              </a:spcBef>
              <a:spcAft>
                <a:spcPts val="0"/>
              </a:spcAft>
              <a:buClr>
                <a:srgbClr val="000000"/>
              </a:buClr>
              <a:buSzPct val="98888"/>
              <a:buFont typeface="Arial"/>
              <a:buChar char="•"/>
            </a:pPr>
            <a:r>
              <a:rPr lang="en-US" sz="8000" dirty="0" smtClean="0">
                <a:latin typeface="Gill Sans"/>
                <a:cs typeface="Gill Sans"/>
              </a:rPr>
              <a:t>Applying </a:t>
            </a:r>
            <a:r>
              <a:rPr lang="en-US" sz="8000" dirty="0" err="1" smtClean="0">
                <a:latin typeface="Gill Sans"/>
                <a:cs typeface="Gill Sans"/>
              </a:rPr>
              <a:t>DevOps</a:t>
            </a:r>
            <a:r>
              <a:rPr lang="en-US" sz="8000" dirty="0" smtClean="0">
                <a:latin typeface="Gill Sans"/>
                <a:cs typeface="Gill Sans"/>
              </a:rPr>
              <a:t> to Deliver Quality at Speed </a:t>
            </a:r>
            <a:r>
              <a:rPr lang="mr-IN" sz="8000" dirty="0" smtClean="0">
                <a:latin typeface="Gill Sans"/>
                <a:cs typeface="Gill Sans"/>
              </a:rPr>
              <a:t>–</a:t>
            </a:r>
            <a:r>
              <a:rPr lang="en-US" sz="8000" dirty="0" smtClean="0">
                <a:latin typeface="Gill Sans"/>
                <a:cs typeface="Gill Sans"/>
              </a:rPr>
              <a:t> Barry Snyder</a:t>
            </a:r>
            <a:endParaRPr lang="en-US" sz="8000" dirty="0">
              <a:latin typeface="Gill Sans"/>
              <a:cs typeface="Gill Sans"/>
            </a:endParaRPr>
          </a:p>
          <a:p>
            <a:pPr marL="549451" marR="0" lvl="0" indent="-549451" algn="l" rtl="0">
              <a:lnSpc>
                <a:spcPct val="100000"/>
              </a:lnSpc>
              <a:spcBef>
                <a:spcPts val="520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8:45 - 9:00: Networking</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28970"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Upcoming Meetups</a:t>
            </a:r>
          </a:p>
        </p:txBody>
      </p:sp>
      <p:sp>
        <p:nvSpPr>
          <p:cNvPr id="149" name="Shape 149"/>
          <p:cNvSpPr txBox="1">
            <a:spLocks noGrp="1"/>
          </p:cNvSpPr>
          <p:nvPr>
            <p:ph type="body" idx="1"/>
          </p:nvPr>
        </p:nvSpPr>
        <p:spPr>
          <a:xfrm>
            <a:off x="2008186" y="3661171"/>
            <a:ext cx="21196499" cy="7217351"/>
          </a:xfrm>
          <a:prstGeom prst="rect">
            <a:avLst/>
          </a:prstGeom>
          <a:noFill/>
          <a:ln>
            <a:noFill/>
          </a:ln>
        </p:spPr>
        <p:txBody>
          <a:bodyPr lIns="71425" tIns="71425" rIns="71425" bIns="71425" anchor="t" anchorCtr="0">
            <a:normAutofit fontScale="77500" lnSpcReduction="20000"/>
          </a:bodyPr>
          <a:lstStyle/>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smtClean="0">
                <a:solidFill>
                  <a:srgbClr val="000000"/>
                </a:solidFill>
                <a:latin typeface="Gill Sans"/>
                <a:ea typeface="Arial"/>
                <a:cs typeface="Gill Sans"/>
                <a:sym typeface="Arial"/>
              </a:rPr>
              <a:t>November </a:t>
            </a:r>
            <a:r>
              <a:rPr lang="en-US" sz="8000" b="0" i="0" u="none" strike="noStrike" cap="none" dirty="0">
                <a:solidFill>
                  <a:srgbClr val="000000"/>
                </a:solidFill>
                <a:latin typeface="Gill Sans"/>
                <a:ea typeface="Arial"/>
                <a:cs typeface="Gill Sans"/>
                <a:sym typeface="Arial"/>
              </a:rPr>
              <a:t>8 - </a:t>
            </a:r>
            <a:r>
              <a:rPr lang="en-US" sz="8000" b="0" i="0" u="none" strike="noStrike" cap="none" dirty="0" err="1">
                <a:solidFill>
                  <a:srgbClr val="000000"/>
                </a:solidFill>
                <a:latin typeface="Gill Sans"/>
                <a:ea typeface="Arial"/>
                <a:cs typeface="Gill Sans"/>
                <a:sym typeface="Arial"/>
              </a:rPr>
              <a:t>Excella</a:t>
            </a:r>
            <a:r>
              <a:rPr lang="en-US" sz="8000" b="0" i="0" u="none" strike="noStrike" cap="none" dirty="0">
                <a:solidFill>
                  <a:srgbClr val="000000"/>
                </a:solidFill>
                <a:latin typeface="Gill Sans"/>
                <a:ea typeface="Arial"/>
                <a:cs typeface="Gill Sans"/>
                <a:sym typeface="Arial"/>
              </a:rPr>
              <a:t> Consulting, Tony </a:t>
            </a:r>
            <a:r>
              <a:rPr lang="en-US" sz="8000" b="0" i="0" u="none" strike="noStrike" cap="none" dirty="0" err="1">
                <a:solidFill>
                  <a:srgbClr val="000000"/>
                </a:solidFill>
                <a:latin typeface="Gill Sans"/>
                <a:ea typeface="Arial"/>
                <a:cs typeface="Gill Sans"/>
                <a:sym typeface="Arial"/>
              </a:rPr>
              <a:t>Alletag</a:t>
            </a:r>
            <a:r>
              <a:rPr lang="en-US" sz="8000" b="0" i="0" u="none" strike="noStrike" cap="none" dirty="0">
                <a:solidFill>
                  <a:srgbClr val="000000"/>
                </a:solidFill>
                <a:latin typeface="Gill Sans"/>
                <a:ea typeface="Arial"/>
                <a:cs typeface="Gill Sans"/>
                <a:sym typeface="Arial"/>
              </a:rPr>
              <a:t> &amp; </a:t>
            </a:r>
            <a:r>
              <a:rPr lang="en-US" sz="8000" dirty="0" err="1" smtClean="0">
                <a:latin typeface="Gill Sans"/>
                <a:cs typeface="Gill Sans"/>
              </a:rPr>
              <a:t>DevOps</a:t>
            </a:r>
            <a:r>
              <a:rPr lang="en-US" sz="8000" dirty="0" smtClean="0">
                <a:latin typeface="Gill Sans"/>
                <a:cs typeface="Gill Sans"/>
              </a:rPr>
              <a:t> </a:t>
            </a:r>
            <a:r>
              <a:rPr lang="en-US" sz="8000" dirty="0" err="1" smtClean="0">
                <a:latin typeface="Gill Sans"/>
                <a:cs typeface="Gill Sans"/>
              </a:rPr>
              <a:t>Improv</a:t>
            </a:r>
            <a:endParaRPr lang="en-US" sz="8000" dirty="0" smtClean="0">
              <a:latin typeface="Gill Sans"/>
              <a:cs typeface="Gill Sans"/>
            </a:endParaRPr>
          </a:p>
          <a:p>
            <a:pPr lvl="1" indent="-617361"/>
            <a:r>
              <a:rPr lang="en-US" sz="8000" dirty="0" smtClean="0">
                <a:latin typeface="Gill Sans"/>
                <a:cs typeface="Gill Sans"/>
              </a:rPr>
              <a:t>Wait</a:t>
            </a:r>
            <a:r>
              <a:rPr lang="mr-IN" sz="8000" dirty="0" smtClean="0">
                <a:latin typeface="Gill Sans"/>
                <a:cs typeface="Gill Sans"/>
              </a:rPr>
              <a:t>…</a:t>
            </a:r>
            <a:r>
              <a:rPr lang="en-US" sz="8000" dirty="0" smtClean="0">
                <a:latin typeface="Gill Sans"/>
                <a:cs typeface="Gill Sans"/>
              </a:rPr>
              <a:t>I think there’s something else happening on Nov 8.  Maybe more important than a </a:t>
            </a:r>
            <a:r>
              <a:rPr lang="en-US" sz="8000" dirty="0" err="1" smtClean="0">
                <a:latin typeface="Gill Sans"/>
                <a:cs typeface="Gill Sans"/>
              </a:rPr>
              <a:t>meetup</a:t>
            </a:r>
            <a:r>
              <a:rPr lang="en-US" sz="8000" dirty="0" smtClean="0">
                <a:latin typeface="Gill Sans"/>
                <a:cs typeface="Gill Sans"/>
              </a:rPr>
              <a:t>?  We are looking to reschedule to November 15</a:t>
            </a:r>
            <a:r>
              <a:rPr lang="mr-IN" sz="8000" dirty="0" smtClean="0">
                <a:latin typeface="Gill Sans"/>
                <a:cs typeface="Gill Sans"/>
              </a:rPr>
              <a:t>…</a:t>
            </a:r>
            <a:r>
              <a:rPr lang="en-US" sz="8000" dirty="0" smtClean="0">
                <a:latin typeface="Gill Sans"/>
                <a:cs typeface="Gill Sans"/>
              </a:rPr>
              <a:t>stay tuned</a:t>
            </a:r>
            <a:endParaRPr lang="en-US" sz="8000" b="0" i="0" u="none" strike="noStrike" cap="none" dirty="0">
              <a:solidFill>
                <a:srgbClr val="000000"/>
              </a:solidFill>
              <a:latin typeface="Gill Sans"/>
              <a:ea typeface="Arial"/>
              <a:cs typeface="Gill Sans"/>
              <a:sym typeface="Arial"/>
            </a:endParaRP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December 13 - </a:t>
            </a:r>
            <a:r>
              <a:rPr lang="en-US" sz="8000" b="0" i="0" u="none" strike="noStrike" cap="none" dirty="0" err="1">
                <a:solidFill>
                  <a:srgbClr val="000000"/>
                </a:solidFill>
                <a:latin typeface="Gill Sans"/>
                <a:ea typeface="Arial"/>
                <a:cs typeface="Gill Sans"/>
                <a:sym typeface="Arial"/>
              </a:rPr>
              <a:t>Excella</a:t>
            </a:r>
            <a:r>
              <a:rPr lang="en-US" sz="8000" b="0" i="0" u="none" strike="noStrike" cap="none" dirty="0">
                <a:solidFill>
                  <a:srgbClr val="000000"/>
                </a:solidFill>
                <a:latin typeface="Gill Sans"/>
                <a:ea typeface="Arial"/>
                <a:cs typeface="Gill Sans"/>
                <a:sym typeface="Arial"/>
              </a:rPr>
              <a:t> Consulting, Mark </a:t>
            </a:r>
            <a:r>
              <a:rPr lang="en-US" sz="8000" b="0" i="0" u="none" strike="noStrike" cap="none" dirty="0" err="1">
                <a:solidFill>
                  <a:srgbClr val="000000"/>
                </a:solidFill>
                <a:latin typeface="Gill Sans"/>
                <a:ea typeface="Arial"/>
                <a:cs typeface="Gill Sans"/>
                <a:sym typeface="Arial"/>
              </a:rPr>
              <a:t>Cornick</a:t>
            </a:r>
            <a:r>
              <a:rPr lang="en-US" sz="8000" b="0" i="0" u="none" strike="noStrike" cap="none" dirty="0">
                <a:solidFill>
                  <a:srgbClr val="000000"/>
                </a:solidFill>
                <a:latin typeface="Gill Sans"/>
                <a:ea typeface="Arial"/>
                <a:cs typeface="Gill Sans"/>
                <a:sym typeface="Arial"/>
              </a:rPr>
              <a:t> </a:t>
            </a:r>
            <a:r>
              <a:rPr lang="en-US" sz="8000" b="0" i="0" u="none" strike="noStrike" cap="none" dirty="0" smtClean="0">
                <a:solidFill>
                  <a:srgbClr val="000000"/>
                </a:solidFill>
                <a:latin typeface="Gill Sans"/>
                <a:ea typeface="Arial"/>
                <a:cs typeface="Gill Sans"/>
                <a:sym typeface="Arial"/>
              </a:rPr>
              <a:t>&amp; Valiant Solutions</a:t>
            </a:r>
            <a:endParaRPr lang="en-US" sz="8000" b="0" i="0" u="none" strike="noStrike" cap="none" dirty="0">
              <a:solidFill>
                <a:srgbClr val="000000"/>
              </a:solidFill>
              <a:latin typeface="Gill Sans"/>
              <a:ea typeface="Arial"/>
              <a:cs typeface="Gill Sans"/>
              <a:sym typeface="Arial"/>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25405" y="571500"/>
            <a:ext cx="15609093"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Now it's your turn…</a:t>
            </a:r>
          </a:p>
        </p:txBody>
      </p:sp>
      <p:sp>
        <p:nvSpPr>
          <p:cNvPr id="155" name="Shape 155"/>
          <p:cNvSpPr txBox="1">
            <a:spLocks noGrp="1"/>
          </p:cNvSpPr>
          <p:nvPr>
            <p:ph type="body" idx="1"/>
          </p:nvPr>
        </p:nvSpPr>
        <p:spPr>
          <a:xfrm>
            <a:off x="1497904" y="3661171"/>
            <a:ext cx="20933867" cy="8840392"/>
          </a:xfrm>
          <a:prstGeom prst="rect">
            <a:avLst/>
          </a:prstGeom>
          <a:noFill/>
          <a:ln>
            <a:noFill/>
          </a:ln>
        </p:spPr>
        <p:txBody>
          <a:bodyPr lIns="71425" tIns="71425" rIns="71425" bIns="71425" anchor="ctr" anchorCtr="0">
            <a:normAutofit lnSpcReduction="10000"/>
          </a:bodyPr>
          <a:lstStyle/>
          <a:p>
            <a:pPr marL="617361" marR="0" lvl="0" indent="-617361" algn="l" rtl="0">
              <a:lnSpc>
                <a:spcPct val="100000"/>
              </a:lnSpc>
              <a:spcBef>
                <a:spcPts val="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Hiring?</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Looking for work?</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Attending or speaking at a conference?</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Something we all should know?</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Favorite color?</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4" name="Picture 3" descr="optoro_400x40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2000" y="4318000"/>
            <a:ext cx="5080000" cy="5080000"/>
          </a:xfrm>
          <a:prstGeom prst="rect">
            <a:avLst/>
          </a:prstGeom>
        </p:spPr>
      </p:pic>
      <p:sp>
        <p:nvSpPr>
          <p:cNvPr id="76" name="Shape 76"/>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Sponsors</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Code of Conduct</a:t>
            </a:r>
          </a:p>
        </p:txBody>
      </p:sp>
      <p:sp>
        <p:nvSpPr>
          <p:cNvPr id="84" name="Shape 84"/>
          <p:cNvSpPr/>
          <p:nvPr/>
        </p:nvSpPr>
        <p:spPr>
          <a:xfrm>
            <a:off x="1416574" y="3661169"/>
            <a:ext cx="21517269" cy="8549825"/>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b="0" i="0" u="sng" strike="noStrike" cap="none" dirty="0">
                <a:solidFill>
                  <a:schemeClr val="hlink"/>
                </a:solidFill>
                <a:latin typeface="Gill Sans"/>
                <a:ea typeface="Arial"/>
                <a:cs typeface="Gill Sans"/>
                <a:sym typeface="Arial"/>
                <a:hlinkClick r:id="rId3"/>
              </a:rPr>
              <a:t>http://www.meetup.com/DevOpsDC/pages/Code_of_Conduct/</a:t>
            </a:r>
          </a:p>
          <a:p>
            <a:pPr marL="0" marR="0" lvl="0" indent="0" algn="ctr" rtl="0">
              <a:lnSpc>
                <a:spcPct val="100000"/>
              </a:lnSpc>
              <a:spcBef>
                <a:spcPts val="0"/>
              </a:spcBef>
              <a:spcAft>
                <a:spcPts val="0"/>
              </a:spcAft>
              <a:buClr>
                <a:srgbClr val="000000"/>
              </a:buClr>
              <a:buFont typeface="Arial"/>
              <a:buNone/>
            </a:pPr>
            <a:endParaRPr sz="5000" b="0" i="0" u="sng" strike="noStrike" cap="none" dirty="0">
              <a:solidFill>
                <a:schemeClr val="hlink"/>
              </a:solidFill>
              <a:latin typeface="Gill Sans"/>
              <a:ea typeface="Arial"/>
              <a:cs typeface="Gill Sans"/>
              <a:sym typeface="Arial"/>
              <a:hlinkClick r:id="rId3"/>
            </a:endParaRPr>
          </a:p>
          <a:p>
            <a:pPr marL="0" marR="0" lvl="0" indent="0" algn="l" rtl="0">
              <a:lnSpc>
                <a:spcPct val="100000"/>
              </a:lnSpc>
              <a:spcBef>
                <a:spcPts val="0"/>
              </a:spcBef>
              <a:spcAft>
                <a:spcPts val="0"/>
              </a:spcAft>
              <a:buClr>
                <a:srgbClr val="000000"/>
              </a:buClr>
              <a:buSzPct val="25000"/>
              <a:buFont typeface="Arial"/>
              <a:buNone/>
            </a:pPr>
            <a:r>
              <a:rPr lang="en-US" sz="5000" b="0" i="0" u="none" strike="noStrike" cap="none" dirty="0">
                <a:solidFill>
                  <a:srgbClr val="000000"/>
                </a:solidFill>
                <a:latin typeface="Gill Sans"/>
                <a:ea typeface="Arial"/>
                <a:cs typeface="Gill Sans"/>
                <a:sym typeface="Arial"/>
              </a:rPr>
              <a:t>We value the participation of each member of the community and want all attendees to have an enjoyable and fulfilling experience. Accordingly, all attendees are expected to show respect and courtesy to other attendees throughout all </a:t>
            </a:r>
            <a:r>
              <a:rPr lang="en-US" sz="5000" b="0" i="0" u="none" strike="noStrike" cap="none" dirty="0" err="1">
                <a:solidFill>
                  <a:srgbClr val="000000"/>
                </a:solidFill>
                <a:latin typeface="Gill Sans"/>
                <a:ea typeface="Arial"/>
                <a:cs typeface="Gill Sans"/>
                <a:sym typeface="Arial"/>
              </a:rPr>
              <a:t>Meetup</a:t>
            </a:r>
            <a:r>
              <a:rPr lang="en-US" sz="5000" b="0" i="0" u="none" strike="noStrike" cap="none" dirty="0">
                <a:solidFill>
                  <a:srgbClr val="000000"/>
                </a:solidFill>
                <a:latin typeface="Gill Sans"/>
                <a:ea typeface="Arial"/>
                <a:cs typeface="Gill Sans"/>
                <a:sym typeface="Arial"/>
              </a:rPr>
              <a:t> events.</a:t>
            </a:r>
          </a:p>
          <a:p>
            <a:pPr marL="0" marR="0" lvl="0" indent="0" algn="l" rtl="0">
              <a:lnSpc>
                <a:spcPct val="100000"/>
              </a:lnSpc>
              <a:spcBef>
                <a:spcPts val="0"/>
              </a:spcBef>
              <a:spcAft>
                <a:spcPts val="0"/>
              </a:spcAft>
              <a:buClr>
                <a:srgbClr val="000000"/>
              </a:buClr>
              <a:buFont typeface="Arial"/>
              <a:buNone/>
            </a:pPr>
            <a:endParaRPr sz="5000" b="0" i="0" u="none" strike="noStrike" cap="none" dirty="0">
              <a:solidFill>
                <a:srgbClr val="000000"/>
              </a:solidFill>
              <a:latin typeface="Gill Sans"/>
              <a:ea typeface="Arial"/>
              <a:cs typeface="Gill Sans"/>
              <a:sym typeface="Arial"/>
            </a:endParaRPr>
          </a:p>
          <a:p>
            <a:pPr marL="0" marR="0" lvl="0" indent="0" algn="l" rtl="0">
              <a:lnSpc>
                <a:spcPct val="100000"/>
              </a:lnSpc>
              <a:spcBef>
                <a:spcPts val="0"/>
              </a:spcBef>
              <a:spcAft>
                <a:spcPts val="0"/>
              </a:spcAft>
              <a:buClr>
                <a:srgbClr val="000000"/>
              </a:buClr>
              <a:buSzPct val="25000"/>
              <a:buFont typeface="Arial"/>
              <a:buNone/>
            </a:pPr>
            <a:r>
              <a:rPr lang="en-US" sz="5000" b="0" i="0" u="none" strike="noStrike" cap="none" dirty="0">
                <a:solidFill>
                  <a:srgbClr val="000000"/>
                </a:solidFill>
                <a:latin typeface="Gill Sans"/>
                <a:ea typeface="Arial"/>
                <a:cs typeface="Gill Sans"/>
                <a:sym typeface="Arial"/>
              </a:rPr>
              <a:t>To make clear what is expected, all delegates/attendees, speakers, exhibitors, organizers, and volunteers at any </a:t>
            </a:r>
            <a:r>
              <a:rPr lang="en-US" sz="5000" b="0" i="0" u="none" strike="noStrike" cap="none" dirty="0" err="1">
                <a:solidFill>
                  <a:srgbClr val="000000"/>
                </a:solidFill>
                <a:latin typeface="Gill Sans"/>
                <a:ea typeface="Arial"/>
                <a:cs typeface="Gill Sans"/>
                <a:sym typeface="Arial"/>
              </a:rPr>
              <a:t>DevOpsDC</a:t>
            </a:r>
            <a:r>
              <a:rPr lang="en-US" sz="5000" b="0" i="0" u="none" strike="noStrike" cap="none" dirty="0">
                <a:solidFill>
                  <a:srgbClr val="000000"/>
                </a:solidFill>
                <a:latin typeface="Gill Sans"/>
                <a:ea typeface="Arial"/>
                <a:cs typeface="Gill Sans"/>
                <a:sym typeface="Arial"/>
              </a:rPr>
              <a:t> event are required to conform to our Code of Conduct. Organizers will enforce this code throughout events.</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Do you even tweet?</a:t>
            </a:r>
          </a:p>
        </p:txBody>
      </p:sp>
      <p:pic>
        <p:nvPicPr>
          <p:cNvPr id="90" name="Shape 90"/>
          <p:cNvPicPr preferRelativeResize="0"/>
          <p:nvPr/>
        </p:nvPicPr>
        <p:blipFill rotWithShape="1">
          <a:blip r:embed="rId3">
            <a:alphaModFix/>
          </a:blip>
          <a:srcRect/>
          <a:stretch/>
        </p:blipFill>
        <p:spPr>
          <a:xfrm>
            <a:off x="8663486" y="3778435"/>
            <a:ext cx="7057025" cy="7397302"/>
          </a:xfrm>
          <a:prstGeom prst="rect">
            <a:avLst/>
          </a:prstGeom>
          <a:noFill/>
          <a:ln>
            <a:noFill/>
          </a:ln>
        </p:spPr>
      </p:pic>
      <p:sp>
        <p:nvSpPr>
          <p:cNvPr id="91" name="Shape 91"/>
          <p:cNvSpPr/>
          <p:nvPr/>
        </p:nvSpPr>
        <p:spPr>
          <a:xfrm>
            <a:off x="7994332" y="11638084"/>
            <a:ext cx="8395335" cy="1006476"/>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b="0" i="0" u="sng" strike="noStrike" cap="none" dirty="0">
                <a:solidFill>
                  <a:schemeClr val="hlink"/>
                </a:solidFill>
                <a:latin typeface="Gill Sans"/>
                <a:ea typeface="Arial"/>
                <a:cs typeface="Gill Sans"/>
                <a:sym typeface="Arial"/>
                <a:hlinkClick r:id="rId4"/>
              </a:rPr>
              <a:t>https://twitter.com/devopsdc</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Slackin'…</a:t>
            </a:r>
          </a:p>
        </p:txBody>
      </p:sp>
      <p:sp>
        <p:nvSpPr>
          <p:cNvPr id="97" name="Shape 97"/>
          <p:cNvSpPr/>
          <p:nvPr/>
        </p:nvSpPr>
        <p:spPr>
          <a:xfrm>
            <a:off x="8110220" y="3646213"/>
            <a:ext cx="8163561" cy="1006476"/>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b="0" i="0" u="sng" strike="noStrike" cap="none" dirty="0">
                <a:solidFill>
                  <a:schemeClr val="hlink"/>
                </a:solidFill>
                <a:latin typeface="Gill Sans"/>
                <a:ea typeface="Arial"/>
                <a:cs typeface="Gill Sans"/>
                <a:sym typeface="Arial"/>
                <a:hlinkClick r:id="rId3"/>
              </a:rPr>
              <a:t>http://www.dctechslack.com</a:t>
            </a:r>
          </a:p>
        </p:txBody>
      </p:sp>
      <p:pic>
        <p:nvPicPr>
          <p:cNvPr id="98" name="Shape 98"/>
          <p:cNvPicPr preferRelativeResize="0"/>
          <p:nvPr/>
        </p:nvPicPr>
        <p:blipFill rotWithShape="1">
          <a:blip r:embed="rId4">
            <a:alphaModFix/>
          </a:blip>
          <a:srcRect/>
          <a:stretch/>
        </p:blipFill>
        <p:spPr>
          <a:xfrm>
            <a:off x="9513093" y="5566565"/>
            <a:ext cx="5357814" cy="535781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4825" y="625077"/>
            <a:ext cx="24384000" cy="3036000"/>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a:t>Childcare</a:t>
            </a:r>
          </a:p>
        </p:txBody>
      </p:sp>
      <p:sp>
        <p:nvSpPr>
          <p:cNvPr id="104" name="Shape 104"/>
          <p:cNvSpPr/>
          <p:nvPr/>
        </p:nvSpPr>
        <p:spPr>
          <a:xfrm>
            <a:off x="8110220" y="10873184"/>
            <a:ext cx="8163600" cy="1006500"/>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dirty="0">
                <a:latin typeface="Gill Sans"/>
                <a:cs typeface="Gill Sans"/>
              </a:rPr>
              <a:t>Contact Peter….</a:t>
            </a:r>
          </a:p>
        </p:txBody>
      </p:sp>
      <p:pic>
        <p:nvPicPr>
          <p:cNvPr id="105" name="Shape 105" descr="http%3A%2F%2Fmashable.com%2Fwp-content%2Fuploads%2F2013%2F07%2Fexcited-baby.gif"/>
          <p:cNvPicPr preferRelativeResize="0"/>
          <p:nvPr/>
        </p:nvPicPr>
        <p:blipFill>
          <a:blip r:embed="rId3">
            <a:alphaModFix/>
          </a:blip>
          <a:stretch>
            <a:fillRect/>
          </a:stretch>
        </p:blipFill>
        <p:spPr>
          <a:xfrm>
            <a:off x="7499150" y="5556150"/>
            <a:ext cx="9385725" cy="47679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Shape 130"/>
          <p:cNvPicPr preferRelativeResize="0"/>
          <p:nvPr/>
        </p:nvPicPr>
        <p:blipFill rotWithShape="1">
          <a:blip r:embed="rId3">
            <a:alphaModFix/>
          </a:blip>
          <a:srcRect/>
          <a:stretch/>
        </p:blipFill>
        <p:spPr>
          <a:xfrm>
            <a:off x="0" y="2573218"/>
            <a:ext cx="24384000" cy="8569561"/>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DevOpsDays Baltimore</a:t>
            </a:r>
          </a:p>
        </p:txBody>
      </p:sp>
      <p:sp>
        <p:nvSpPr>
          <p:cNvPr id="137" name="Shape 137"/>
          <p:cNvSpPr/>
          <p:nvPr/>
        </p:nvSpPr>
        <p:spPr>
          <a:xfrm>
            <a:off x="2555684" y="3769914"/>
            <a:ext cx="18269727" cy="1870076"/>
          </a:xfrm>
          <a:prstGeom prst="rect">
            <a:avLst/>
          </a:prstGeom>
          <a:noFill/>
          <a:ln>
            <a:noFill/>
          </a:ln>
        </p:spPr>
        <p:txBody>
          <a:bodyPr lIns="71425" tIns="71425" rIns="71425" bIns="71425" anchor="ctr" anchorCtr="0">
            <a:noAutofit/>
          </a:bodyPr>
          <a:lstStyle/>
          <a:p>
            <a:pPr marL="617361" marR="0" lvl="0" indent="-617361" algn="l" rtl="0">
              <a:lnSpc>
                <a:spcPct val="100000"/>
              </a:lnSpc>
              <a:spcBef>
                <a:spcPts val="0"/>
              </a:spcBef>
              <a:spcAft>
                <a:spcPts val="0"/>
              </a:spcAft>
              <a:buClr>
                <a:srgbClr val="000000"/>
              </a:buClr>
              <a:buSzPct val="75000"/>
              <a:buFont typeface="Arial"/>
              <a:buChar char="•"/>
            </a:pPr>
            <a:r>
              <a:rPr lang="en-US" sz="5000" b="0" i="0" u="none" strike="noStrike" cap="none" dirty="0">
                <a:solidFill>
                  <a:srgbClr val="000000"/>
                </a:solidFill>
                <a:latin typeface="Gill Sans"/>
                <a:ea typeface="Arial"/>
                <a:cs typeface="Gill Sans"/>
                <a:sym typeface="Arial"/>
              </a:rPr>
              <a:t>March 7 &amp; 8, 2017</a:t>
            </a:r>
          </a:p>
          <a:p>
            <a:pPr marL="617361" marR="0" lvl="0" indent="-617361" algn="l" rtl="0">
              <a:lnSpc>
                <a:spcPct val="100000"/>
              </a:lnSpc>
              <a:spcBef>
                <a:spcPts val="0"/>
              </a:spcBef>
              <a:spcAft>
                <a:spcPts val="0"/>
              </a:spcAft>
              <a:buClr>
                <a:srgbClr val="000000"/>
              </a:buClr>
              <a:buSzPct val="75000"/>
              <a:buFont typeface="Arial"/>
              <a:buChar char="•"/>
            </a:pPr>
            <a:r>
              <a:rPr lang="en-US" sz="5000" b="0" i="0" u="none" strike="noStrike" cap="none" dirty="0">
                <a:solidFill>
                  <a:srgbClr val="000000"/>
                </a:solidFill>
                <a:latin typeface="Gill Sans"/>
                <a:ea typeface="Arial"/>
                <a:cs typeface="Gill Sans"/>
                <a:sym typeface="Arial"/>
              </a:rPr>
              <a:t>http://</a:t>
            </a:r>
            <a:r>
              <a:rPr lang="en-US" sz="5000" b="0" i="0" u="none" strike="noStrike" cap="none" dirty="0" err="1">
                <a:solidFill>
                  <a:srgbClr val="000000"/>
                </a:solidFill>
                <a:latin typeface="Gill Sans"/>
                <a:ea typeface="Arial"/>
                <a:cs typeface="Gill Sans"/>
                <a:sym typeface="Arial"/>
              </a:rPr>
              <a:t>www.devopsdays.org</a:t>
            </a:r>
            <a:r>
              <a:rPr lang="en-US" sz="5000" b="0" i="0" u="none" strike="noStrike" cap="none" dirty="0">
                <a:solidFill>
                  <a:srgbClr val="000000"/>
                </a:solidFill>
                <a:latin typeface="Gill Sans"/>
                <a:ea typeface="Arial"/>
                <a:cs typeface="Gill Sans"/>
                <a:sym typeface="Arial"/>
              </a:rPr>
              <a:t>/events/2017-baltimore/welcome/</a:t>
            </a:r>
          </a:p>
        </p:txBody>
      </p:sp>
      <p:pic>
        <p:nvPicPr>
          <p:cNvPr id="2" name="Picture 1" descr="DevOpsDay2017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068" y="5639989"/>
            <a:ext cx="6477864" cy="676556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Conferences</a:t>
            </a:r>
            <a:endParaRPr lang="en-US" dirty="0"/>
          </a:p>
        </p:txBody>
      </p:sp>
      <p:sp>
        <p:nvSpPr>
          <p:cNvPr id="3" name="Text Placeholder 2"/>
          <p:cNvSpPr>
            <a:spLocks noGrp="1"/>
          </p:cNvSpPr>
          <p:nvPr>
            <p:ph type="body" idx="1"/>
          </p:nvPr>
        </p:nvSpPr>
        <p:spPr/>
        <p:txBody>
          <a:bodyPr anchor="t" anchorCtr="0"/>
          <a:lstStyle/>
          <a:p>
            <a:r>
              <a:rPr lang="en-US" sz="6600" dirty="0" err="1" smtClean="0">
                <a:latin typeface="Gill Sans"/>
                <a:cs typeface="Gill Sans"/>
              </a:rPr>
              <a:t>DevOpsDays</a:t>
            </a:r>
            <a:r>
              <a:rPr lang="en-US" sz="6600" dirty="0">
                <a:latin typeface="Gill Sans"/>
                <a:cs typeface="Gill Sans"/>
              </a:rPr>
              <a:t> </a:t>
            </a:r>
            <a:r>
              <a:rPr lang="en-US" sz="6600" dirty="0" smtClean="0">
                <a:latin typeface="Gill Sans"/>
                <a:cs typeface="Gill Sans"/>
              </a:rPr>
              <a:t>Philly </a:t>
            </a:r>
            <a:r>
              <a:rPr lang="en-US" sz="6600" dirty="0" smtClean="0">
                <a:latin typeface="Gill Sans"/>
                <a:cs typeface="Gill Sans"/>
              </a:rPr>
              <a:t>– 26-27 Oct</a:t>
            </a:r>
          </a:p>
          <a:p>
            <a:r>
              <a:rPr lang="en-US" sz="6600" dirty="0" smtClean="0">
                <a:latin typeface="Gill Sans"/>
                <a:cs typeface="Gill Sans"/>
              </a:rPr>
              <a:t>Container Days NYC – 3-4 Nov</a:t>
            </a:r>
          </a:p>
        </p:txBody>
      </p:sp>
    </p:spTree>
    <p:extLst>
      <p:ext uri="{BB962C8B-B14F-4D97-AF65-F5344CB8AC3E}">
        <p14:creationId xmlns:p14="http://schemas.microsoft.com/office/powerpoint/2010/main" val="324583153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558</Words>
  <Application>Microsoft Macintosh PowerPoint</Application>
  <PresentationFormat>Custom</PresentationFormat>
  <Paragraphs>58</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White</vt:lpstr>
      <vt:lpstr>Welcome to DevOpsDC!</vt:lpstr>
      <vt:lpstr>Sponsors</vt:lpstr>
      <vt:lpstr>Code of Conduct</vt:lpstr>
      <vt:lpstr>Do you even tweet?</vt:lpstr>
      <vt:lpstr>Slackin'…</vt:lpstr>
      <vt:lpstr>Childcare</vt:lpstr>
      <vt:lpstr>PowerPoint Presentation</vt:lpstr>
      <vt:lpstr>DevOpsDays Baltimore</vt:lpstr>
      <vt:lpstr>More Conferences</vt:lpstr>
      <vt:lpstr>Upcoming Meetups</vt:lpstr>
      <vt:lpstr>Now it's your turn…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DevOpsDC!</dc:title>
  <cp:lastModifiedBy>Nathen Harvey</cp:lastModifiedBy>
  <cp:revision>14</cp:revision>
  <cp:lastPrinted>2016-09-13T02:53:54Z</cp:lastPrinted>
  <dcterms:modified xsi:type="dcterms:W3CDTF">2016-10-06T14:01:42Z</dcterms:modified>
</cp:coreProperties>
</file>