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0.jpeg" ContentType="image/jpeg"/>
  <Override PartName="/ppt/media/image8.png" ContentType="image/png"/>
  <Override PartName="/ppt/media/image13.jpeg" ContentType="image/jpe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DA97DE-77E6-4AD6-8FF8-F872A16745F7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7FE1F4-166C-4E26-B344-BD12AA607DDB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safeguardtheworld.com/statistics.html" TargetMode="External"/><Relationship Id="rId2" Type="http://schemas.openxmlformats.org/officeDocument/2006/relationships/hyperlink" Target="https://www.safewise.com/resources/security-stats-facts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Simple Home 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Shomesec</a:t>
            </a:r>
            <a:endParaRPr b="0" lang="en-US" sz="3200" spc="-1" strike="noStrike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Door Sensors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8" name="Line 2"/>
          <p:cNvSpPr/>
          <p:nvPr/>
        </p:nvSpPr>
        <p:spPr>
          <a:xfrm>
            <a:off x="8046720" y="4159080"/>
            <a:ext cx="1808280" cy="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9" name="Picture 23" descr=""/>
          <p:cNvPicPr/>
          <p:nvPr/>
        </p:nvPicPr>
        <p:blipFill>
          <a:blip r:embed="rId1"/>
          <a:stretch/>
        </p:blipFill>
        <p:spPr>
          <a:xfrm rot="5400000">
            <a:off x="9558360" y="3637080"/>
            <a:ext cx="1625400" cy="1031400"/>
          </a:xfrm>
          <a:prstGeom prst="rect">
            <a:avLst/>
          </a:prstGeom>
          <a:ln>
            <a:noFill/>
          </a:ln>
        </p:spPr>
      </p:pic>
      <p:sp>
        <p:nvSpPr>
          <p:cNvPr id="240" name="Line 3"/>
          <p:cNvSpPr/>
          <p:nvPr/>
        </p:nvSpPr>
        <p:spPr>
          <a:xfrm flipV="1">
            <a:off x="2486160" y="2704680"/>
            <a:ext cx="0" cy="314748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1" name="Content Placeholder 4" descr=""/>
          <p:cNvPicPr/>
          <p:nvPr/>
        </p:nvPicPr>
        <p:blipFill>
          <a:blip r:embed="rId2"/>
          <a:stretch/>
        </p:blipFill>
        <p:spPr>
          <a:xfrm>
            <a:off x="1530360" y="3272400"/>
            <a:ext cx="1908360" cy="1908360"/>
          </a:xfrm>
          <a:prstGeom prst="rect">
            <a:avLst/>
          </a:prstGeom>
          <a:ln>
            <a:noFill/>
          </a:ln>
        </p:spPr>
      </p:pic>
      <p:sp>
        <p:nvSpPr>
          <p:cNvPr id="242" name="Line 4"/>
          <p:cNvSpPr/>
          <p:nvPr/>
        </p:nvSpPr>
        <p:spPr>
          <a:xfrm flipV="1">
            <a:off x="8058960" y="2665440"/>
            <a:ext cx="0" cy="314748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5"/>
          <p:cNvSpPr/>
          <p:nvPr/>
        </p:nvSpPr>
        <p:spPr>
          <a:xfrm flipV="1">
            <a:off x="2486160" y="2665440"/>
            <a:ext cx="5572800" cy="3924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6"/>
          <p:cNvSpPr/>
          <p:nvPr/>
        </p:nvSpPr>
        <p:spPr>
          <a:xfrm flipV="1">
            <a:off x="2486160" y="5797800"/>
            <a:ext cx="5572800" cy="3924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Other thoughts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Control some of the simple stuff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Motion sensing lights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Speaker to alarm on break 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Light to flash on break 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 is funding needed?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this even possible?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Testing, testing, testing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Prototype the networking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Prototype the solar inverter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[1]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 u="sng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1"/>
              </a:rPr>
              <a:t>http://www.safeguardtheworld.com/statistics.html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[2]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 u="sng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https://www.safewise.com/resources/security-stats-facts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2,000,000 home burglaries are reported each year in the United States.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About 30 percent of all burglaries are through an open or unlocked window or door.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Nearly 66 percent of all burglaries are residential (home) break-ins.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Renters are just as likely to be the victims of property crime as homeowners.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Homes without security systems are up to 300% more likely to be broken into.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of 2010, there were an estimated eighteen million home security systems installed in the US.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About 60% of convicted burglars say the presence of an alarm would cause them to seek a different home to burglarize.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average amount of stolen property from a burglarized home totals $2,316.5 In contrast, you can get a home security system for as little as twenty dollars per month.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 homeowners insurance providers offer discounts up to 20% when homeowners install home security systems.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Make it cheap (under $500 w/ no subscription fees)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Wireless Arduino / Raspberry PI controlled network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RF transmitting sensors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Prototype will use Arduino for controlling sensors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System armed by keypad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Text or email when a sensor trips and system is armed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 can be set to notify the police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Arduinos – simple and cheap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0" name="Content Placeholder 4" descr=""/>
          <p:cNvPicPr/>
          <p:nvPr/>
        </p:nvPicPr>
        <p:blipFill>
          <a:blip r:embed="rId1"/>
          <a:stretch/>
        </p:blipFill>
        <p:spPr>
          <a:xfrm>
            <a:off x="963720" y="2448720"/>
            <a:ext cx="4952520" cy="3142800"/>
          </a:xfrm>
          <a:prstGeom prst="rect">
            <a:avLst/>
          </a:prstGeom>
          <a:ln>
            <a:noFill/>
          </a:ln>
        </p:spPr>
      </p:pic>
      <p:pic>
        <p:nvPicPr>
          <p:cNvPr id="221" name="Picture 6" descr=""/>
          <p:cNvPicPr/>
          <p:nvPr/>
        </p:nvPicPr>
        <p:blipFill>
          <a:blip r:embed="rId2"/>
          <a:stretch/>
        </p:blipFill>
        <p:spPr>
          <a:xfrm>
            <a:off x="6438960" y="2448720"/>
            <a:ext cx="495252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Solar power circuit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3" name="Content Placeholder 4" descr=""/>
          <p:cNvPicPr/>
          <p:nvPr/>
        </p:nvPicPr>
        <p:blipFill>
          <a:blip r:embed="rId1"/>
          <a:stretch/>
        </p:blipFill>
        <p:spPr>
          <a:xfrm>
            <a:off x="2253600" y="1879560"/>
            <a:ext cx="6910200" cy="473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RF Transceiver – cheap data transfer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5" name="Content Placeholder 4" descr=""/>
          <p:cNvPicPr/>
          <p:nvPr/>
        </p:nvPicPr>
        <p:blipFill>
          <a:blip r:embed="rId1"/>
          <a:stretch/>
        </p:blipFill>
        <p:spPr>
          <a:xfrm>
            <a:off x="4341960" y="2591640"/>
            <a:ext cx="350496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Window Sensors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7" name="Line 2"/>
          <p:cNvSpPr/>
          <p:nvPr/>
        </p:nvSpPr>
        <p:spPr>
          <a:xfrm>
            <a:off x="7680960" y="2651760"/>
            <a:ext cx="2651760" cy="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Picture 23" descr=""/>
          <p:cNvPicPr/>
          <p:nvPr/>
        </p:nvPicPr>
        <p:blipFill>
          <a:blip r:embed="rId1"/>
          <a:stretch/>
        </p:blipFill>
        <p:spPr>
          <a:xfrm rot="5400000">
            <a:off x="9558360" y="3637080"/>
            <a:ext cx="1625400" cy="1031400"/>
          </a:xfrm>
          <a:prstGeom prst="rect">
            <a:avLst/>
          </a:prstGeom>
          <a:ln>
            <a:noFill/>
          </a:ln>
        </p:spPr>
      </p:pic>
      <p:sp>
        <p:nvSpPr>
          <p:cNvPr id="229" name="Line 3"/>
          <p:cNvSpPr/>
          <p:nvPr/>
        </p:nvSpPr>
        <p:spPr>
          <a:xfrm flipV="1">
            <a:off x="10332720" y="2651760"/>
            <a:ext cx="0" cy="68832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4"/>
          <p:cNvSpPr/>
          <p:nvPr/>
        </p:nvSpPr>
        <p:spPr>
          <a:xfrm flipV="1">
            <a:off x="2377440" y="2651760"/>
            <a:ext cx="5303520" cy="292608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Line 5"/>
          <p:cNvSpPr/>
          <p:nvPr/>
        </p:nvSpPr>
        <p:spPr>
          <a:xfrm flipV="1">
            <a:off x="2377440" y="2651760"/>
            <a:ext cx="0" cy="292608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6"/>
          <p:cNvSpPr/>
          <p:nvPr/>
        </p:nvSpPr>
        <p:spPr>
          <a:xfrm>
            <a:off x="2377440" y="2651760"/>
            <a:ext cx="5303520" cy="292608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7"/>
          <p:cNvSpPr/>
          <p:nvPr/>
        </p:nvSpPr>
        <p:spPr>
          <a:xfrm flipV="1">
            <a:off x="7680960" y="2834640"/>
            <a:ext cx="0" cy="274320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3517920" y="3598920"/>
            <a:ext cx="35229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Line 9"/>
          <p:cNvSpPr/>
          <p:nvPr/>
        </p:nvSpPr>
        <p:spPr>
          <a:xfrm>
            <a:off x="7680960" y="2834640"/>
            <a:ext cx="2560320" cy="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0"/>
          <p:cNvSpPr/>
          <p:nvPr/>
        </p:nvSpPr>
        <p:spPr>
          <a:xfrm flipV="1">
            <a:off x="10241280" y="2834640"/>
            <a:ext cx="0" cy="505440"/>
          </a:xfrm>
          <a:prstGeom prst="line">
            <a:avLst/>
          </a:prstGeom>
          <a:ln>
            <a:solidFill>
              <a:srgbClr val="dd481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Application>LibreOffice/5.1.6.2$Linux_X86_64 LibreOffice_project/10m0$Build-2</Application>
  <Words>312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2017-12-07T22:40:31Z</dcterms:created>
  <dc:creator>tyler</dc:creator>
  <dc:description/>
  <dc:language>en-US</dc:language>
  <cp:lastModifiedBy/>
  <dcterms:modified xsi:type="dcterms:W3CDTF">2019-10-07T18:38:17Z</dcterms:modified>
  <cp:revision>9</cp:revision>
  <dc:subject/>
  <dc:title>Simple Home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